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Medium"/>
      <p:regular r:id="rId28"/>
      <p:bold r:id="rId29"/>
      <p:italic r:id="rId30"/>
      <p:boldItalic r:id="rId31"/>
    </p:embeddedFont>
    <p:embeddedFont>
      <p:font typeface="Nunito ExtraBold"/>
      <p:bold r:id="rId32"/>
      <p:boldItalic r:id="rId33"/>
    </p:embeddedFont>
    <p:embeddedFont>
      <p:font typeface="Signika Negative"/>
      <p:regular r:id="rId34"/>
      <p:bold r:id="rId35"/>
    </p:embeddedFont>
    <p:embeddedFont>
      <p:font typeface="Lexe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48">
          <p15:clr>
            <a:srgbClr val="9AA0A6"/>
          </p15:clr>
        </p15:guide>
        <p15:guide id="2" pos="3312">
          <p15:clr>
            <a:srgbClr val="9AA0A6"/>
          </p15:clr>
        </p15:guide>
        <p15:guide id="3" pos="432">
          <p15:clr>
            <a:srgbClr val="9AA0A6"/>
          </p15:clr>
        </p15:guide>
        <p15:guide id="4" pos="5328">
          <p15:clr>
            <a:srgbClr val="9AA0A6"/>
          </p15:clr>
        </p15:guide>
        <p15:guide id="5" orient="horz" pos="1116">
          <p15:clr>
            <a:srgbClr val="9AA0A6"/>
          </p15:clr>
        </p15:guide>
        <p15:guide id="6" orient="horz" pos="641">
          <p15:clr>
            <a:srgbClr val="9AA0A6"/>
          </p15:clr>
        </p15:guide>
        <p15:guide id="7" orient="horz" pos="2937">
          <p15:clr>
            <a:srgbClr val="9AA0A6"/>
          </p15:clr>
        </p15:guide>
        <p15:guide id="8" orient="horz" pos="2700">
          <p15:clr>
            <a:srgbClr val="9AA0A6"/>
          </p15:clr>
        </p15:guide>
        <p15:guide id="9" orient="horz" pos="14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/>
        <p:guide pos="3312"/>
        <p:guide pos="432"/>
        <p:guide pos="5328"/>
        <p:guide pos="1116" orient="horz"/>
        <p:guide pos="641" orient="horz"/>
        <p:guide pos="2937" orient="horz"/>
        <p:guide pos="2700" orient="horz"/>
        <p:guide pos="14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Medium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Italic.fntdata"/><Relationship Id="rId30" Type="http://schemas.openxmlformats.org/officeDocument/2006/relationships/font" Target="fonts/NunitoMedium-italic.fntdata"/><Relationship Id="rId11" Type="http://schemas.openxmlformats.org/officeDocument/2006/relationships/slide" Target="slides/slide6.xml"/><Relationship Id="rId33" Type="http://schemas.openxmlformats.org/officeDocument/2006/relationships/font" Target="fonts/Nunito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ExtraBold-bold.fntdata"/><Relationship Id="rId13" Type="http://schemas.openxmlformats.org/officeDocument/2006/relationships/slide" Target="slides/slide8.xml"/><Relationship Id="rId35" Type="http://schemas.openxmlformats.org/officeDocument/2006/relationships/font" Target="fonts/SignikaNegative-bold.fntdata"/><Relationship Id="rId12" Type="http://schemas.openxmlformats.org/officeDocument/2006/relationships/slide" Target="slides/slide7.xml"/><Relationship Id="rId34" Type="http://schemas.openxmlformats.org/officeDocument/2006/relationships/font" Target="fonts/SignikaNegative-regular.fntdata"/><Relationship Id="rId15" Type="http://schemas.openxmlformats.org/officeDocument/2006/relationships/slide" Target="slides/slide10.xml"/><Relationship Id="rId37" Type="http://schemas.openxmlformats.org/officeDocument/2006/relationships/font" Target="fonts/Lexend-bold.fntdata"/><Relationship Id="rId14" Type="http://schemas.openxmlformats.org/officeDocument/2006/relationships/slide" Target="slides/slide9.xml"/><Relationship Id="rId36" Type="http://schemas.openxmlformats.org/officeDocument/2006/relationships/font" Target="fonts/Lexe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e03ffb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cde03ffb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6a6c40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c36a6c40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6a6c40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c36a6c40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de03ffb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cde03ffb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При изучении нового языка или фреймворка может возникать множество вопросов о том, как называется нужная функция и где её искать.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 примере требуется прочитать массив байт из файла путь, к которому храниться в переменной типа String.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Такая функция потенциально может быть статическим методом класса File, отльельно стоящей функцией или вообще функцией принимающие тип Path.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Как можно поступить: почитать документацию, посмотреть исходный код, загуглить. Все способы имеют как + так и -.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 другой точки зрения, это всего лишь поиск декларации по типу, который например может вернуть искомую функцию readFromFile.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(IDE может дать подсказку на названия методов класса, но это абсолютно неприменимо в случае обособленных функций)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6a6c40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c36a6c40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Иногда ситуация бывает чуть сложнее, одной функцией не обойтись, нужно сконструировать выражение.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Пусть статическая функция readFrom принимающая тип Path принадлежит классу File, и есть конструктор типа Path принимающий строку.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 таком случае искомый результат можно увидеть после return слева.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То есть это поиск по типу указанному частично, с пропуском посредине. Для этого можно использовать запись снизу по центру.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 под такой фрагментированный путь подходит кандидат справа, которые представляет собой искомое выражение.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6a6c40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c36a6c40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36a6c40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c36a6c40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Процесс работы состоит из изучения предметной области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6a6c40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c36a6c40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36a6c40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c36a6c40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6a6c40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c36a6c40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e03ff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cde03ff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sz="28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cxnSp>
        <p:nvCxnSpPr>
          <p:cNvPr id="17" name="Google Shape;17;p3"/>
          <p:cNvCxnSpPr/>
          <p:nvPr/>
        </p:nvCxnSpPr>
        <p:spPr>
          <a:xfrm flipH="1" rot="10800000">
            <a:off x="300600" y="1017725"/>
            <a:ext cx="8531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4389" y="457800"/>
            <a:ext cx="1387911" cy="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9050" y="864750"/>
            <a:ext cx="84534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Написание утилиты поиска деклараций и конструирования выражений по фрагментарной типовой сигнатуре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49400" y="3780925"/>
            <a:ext cx="7316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Бакалаврская ВКР</a:t>
            </a:r>
            <a:endParaRPr sz="1941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Студент</a:t>
            </a: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Градобоев Денис, m34341</a:t>
            </a:r>
            <a:endParaRPr sz="1941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Руководитель ВКР</a:t>
            </a: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Беляев Михаил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849400" y="864750"/>
            <a:ext cx="7347900" cy="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55350" y="1129075"/>
            <a:ext cx="50640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 по такому графу учитывает подтипизацию, ограничения любого вида, вариантность (как функция так и дженериков), альфа-эквивалентность дженериков.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Путь до вершины соотносится с типом так же, как строка соотносится с путем в префиксном дереве. Соответственно, точный поиск состоит из поиска нужной TypeNode в графе подставляемости внутри Node, дальнейшему переходу и т.д.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0" y="1129075"/>
            <a:ext cx="3701900" cy="380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Построение поискового индекса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543375" y="1450100"/>
            <a:ext cx="73611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Для построения необходимы 3 вещи: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Декларации с типами, сформированные согласно грамматике запросов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Функция от 2-х аргументов, проверяющая возможность подстановки одного номинативного типа на место другого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Конфигурация вариантности и других мелких особенностей языка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543375" y="3365300"/>
            <a:ext cx="76452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 ходе построения используется ряд приемов: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Дженерики раскрываются в функции. Например Array&lt;T&gt; преобразуется в T -&gt; Array*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Представленные списком аргументы функции из ООП мира каррируются, чтобы достичь унификации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Для дженериков запоминается обратная ссылка как при индексации De Bruijn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51" y="2222316"/>
            <a:ext cx="4562150" cy="13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Что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еще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необходимо сделать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516900" y="1456725"/>
            <a:ext cx="79413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Самая сложная часть - поисковой индекс по большей части сделана.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Дальнейшие шаги: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Множество мелких улучшений, рефакторинг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Драйвер для целевого языка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Поддержать возможность конфигурирования (например, вариантности типов контейнеров)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Тесты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Валидация решения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72975" y="3817200"/>
            <a:ext cx="7555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Дополнительно: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Поддержка модульности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Ранжирование результатов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Более глубокий анализ полученного решения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516900" y="3399500"/>
            <a:ext cx="304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Осталось работы на ~ месяц</a:t>
            </a:r>
            <a:endParaRPr sz="15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Валиадация решения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83750" y="2147250"/>
            <a:ext cx="76452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Но есть идея на 100% проверить решение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“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к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омпилируется значит корректно”, следовательно, алгоритм валидации следующий: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Находим по запросу все подходящие декларации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Генерируем код, где создается переменная искомого типа, которой присваивается один из кандидатов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arenR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Проверяем, что для найденных кандидатов такой код компилируется, а для прочих - нет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51" y="1219952"/>
            <a:ext cx="4711248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311700" y="1183213"/>
            <a:ext cx="3574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На данный момент имеется частичное покрытие юнит тестами. Корректность в сложных случаях проверяется вручную. </a:t>
            </a:r>
            <a:endParaRPr sz="700"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102" y="3654476"/>
            <a:ext cx="3413898" cy="12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311700" y="4011900"/>
            <a:ext cx="4593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Достаточно проверить корректность на функциональных типах, все прочие могут присутствовать в качестве вложенных.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ctrTitle"/>
          </p:nvPr>
        </p:nvSpPr>
        <p:spPr>
          <a:xfrm>
            <a:off x="311700" y="864750"/>
            <a:ext cx="852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5600">
                <a:latin typeface="Nunito ExtraBold"/>
                <a:ea typeface="Nunito ExtraBold"/>
                <a:cs typeface="Nunito ExtraBold"/>
                <a:sym typeface="Nunito ExtraBold"/>
              </a:rPr>
              <a:t>Спасибо за внимание!</a:t>
            </a:r>
            <a:endParaRPr b="0" sz="56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6"/>
          <p:cNvCxnSpPr/>
          <p:nvPr/>
        </p:nvCxnSpPr>
        <p:spPr>
          <a:xfrm>
            <a:off x="865000" y="86475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26"/>
          <p:cNvSpPr txBox="1"/>
          <p:nvPr/>
        </p:nvSpPr>
        <p:spPr>
          <a:xfrm>
            <a:off x="865000" y="3563400"/>
            <a:ext cx="7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05B6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Мотивация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70125"/>
            <a:ext cx="57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Как написать код с очевидной логикой?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17025" y="1813950"/>
            <a:ext cx="36360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Что можно сделать: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“Прош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ерстить” документацию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Посмотреть исходный код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(где и как искать?)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Загуглить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(не сработает если язык непубличный)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818863"/>
            <a:ext cx="457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 ведь это всего лишь поиск декларации по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типу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50" y="3189409"/>
            <a:ext cx="4484101" cy="19540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13275" y="4714275"/>
            <a:ext cx="8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Для haskell есть hoogle популярный сервис, который ищет декларации подходящие под поисковой запрос 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00" y="1381653"/>
            <a:ext cx="4329124" cy="2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Мотивация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22200"/>
            <a:ext cx="4606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 если желаемый результат можно получить только комбинированием функций?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74" y="839655"/>
            <a:ext cx="4738101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714075" y="3401300"/>
            <a:ext cx="4131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таком случае это поиск по частично определенному типовому пути  </a:t>
            </a:r>
            <a:endParaRPr sz="1200"/>
          </a:p>
        </p:txBody>
      </p:sp>
      <p:sp>
        <p:nvSpPr>
          <p:cNvPr id="82" name="Google Shape;82;p15"/>
          <p:cNvSpPr txBox="1"/>
          <p:nvPr/>
        </p:nvSpPr>
        <p:spPr>
          <a:xfrm>
            <a:off x="6196275" y="4531199"/>
            <a:ext cx="26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Приводит к кандидату</a:t>
            </a:r>
            <a:endParaRPr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2128800" y="4749025"/>
            <a:ext cx="97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Эквивалентная запись</a:t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8150" y="3638375"/>
            <a:ext cx="2856450" cy="1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525" y="3802550"/>
            <a:ext cx="3056425" cy="156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>
            <a:stCxn id="84" idx="3"/>
            <a:endCxn id="85" idx="1"/>
          </p:cNvCxnSpPr>
          <p:nvPr/>
        </p:nvCxnSpPr>
        <p:spPr>
          <a:xfrm>
            <a:off x="2588300" y="4367850"/>
            <a:ext cx="344100" cy="2151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85" idx="3"/>
            <a:endCxn id="88" idx="2"/>
          </p:cNvCxnSpPr>
          <p:nvPr/>
        </p:nvCxnSpPr>
        <p:spPr>
          <a:xfrm flipH="1" rot="10800000">
            <a:off x="5988950" y="4367988"/>
            <a:ext cx="1792500" cy="215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39525"/>
            <a:ext cx="4362374" cy="18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80" idx="2"/>
            <a:endCxn id="89" idx="3"/>
          </p:cNvCxnSpPr>
          <p:nvPr/>
        </p:nvCxnSpPr>
        <p:spPr>
          <a:xfrm rot="5400000">
            <a:off x="5334725" y="1658755"/>
            <a:ext cx="219600" cy="2164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4425" y="3103663"/>
            <a:ext cx="2994100" cy="12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Актуальность темы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958475"/>
            <a:ext cx="4293950" cy="1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24" y="3726232"/>
            <a:ext cx="4552150" cy="1366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>
            <a:stCxn id="97" idx="2"/>
            <a:endCxn id="98" idx="3"/>
          </p:cNvCxnSpPr>
          <p:nvPr/>
        </p:nvCxnSpPr>
        <p:spPr>
          <a:xfrm rot="5400000">
            <a:off x="6179275" y="3298375"/>
            <a:ext cx="1034700" cy="118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270625" y="1103525"/>
            <a:ext cx="4758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Выделение </a:t>
            </a:r>
            <a:r>
              <a:rPr i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общей базы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позволяющей реализовать такой поиск, </a:t>
            </a:r>
            <a:r>
              <a:rPr i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разных языков </a:t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Возможность обобщения </a:t>
            </a:r>
            <a:r>
              <a:rPr i="1"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поиска деклараций по сигнатурам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до </a:t>
            </a: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к</a:t>
            </a:r>
            <a:r>
              <a:rPr i="1"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онструирования выражений, подходящих под типовой путь</a:t>
            </a:r>
            <a:endParaRPr i="1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Реализация эффективного алгоритма хранения и обработки деклараций и их типов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Проверка удобства использования для мультипарадигменных языков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Процесс работы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93350"/>
            <a:ext cx="5096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Изучение предметной области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Определение модели, описание алгоритма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Реализация компонентов: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Парсер запросов в виде типовых путей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Поисковой индекс и алгоритм </a:t>
            </a: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поиска деклараций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Драйвер для целевого языка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Анализ полученного решения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60350" y="2458700"/>
            <a:ext cx="2437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~ 650 SLOC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9" name="Google Shape;109;p17"/>
          <p:cNvCxnSpPr>
            <a:stCxn id="108" idx="1"/>
          </p:cNvCxnSpPr>
          <p:nvPr/>
        </p:nvCxnSpPr>
        <p:spPr>
          <a:xfrm flipH="1">
            <a:off x="4717750" y="2688950"/>
            <a:ext cx="1542600" cy="6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123225" y="1718150"/>
            <a:ext cx="304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Текст диплома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2098725" y="1939575"/>
            <a:ext cx="4024500" cy="24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13" idx="1"/>
          </p:cNvCxnSpPr>
          <p:nvPr/>
        </p:nvCxnSpPr>
        <p:spPr>
          <a:xfrm rot="10800000">
            <a:off x="4605550" y="3021050"/>
            <a:ext cx="1654800" cy="83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461250" y="4371625"/>
            <a:ext cx="2740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Частично начат, в процессе написания драйвера для языка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5" name="Google Shape;115;p17"/>
          <p:cNvCxnSpPr>
            <a:stCxn id="114" idx="1"/>
          </p:cNvCxnSpPr>
          <p:nvPr/>
        </p:nvCxnSpPr>
        <p:spPr>
          <a:xfrm rot="10800000">
            <a:off x="4197650" y="3789625"/>
            <a:ext cx="1263600" cy="92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344300" y="3554725"/>
            <a:ext cx="2437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✍🏻</a:t>
            </a:r>
            <a:r>
              <a:rPr lang="en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~ 1200 SLOC без тестов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Язык запросов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16900" y="1456725"/>
            <a:ext cx="2587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Примеры запросов: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п"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900" y="1017725"/>
            <a:ext cx="4887700" cy="32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68275" y="3931975"/>
            <a:ext cx="2051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Грамматика языка запросов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0" y="1866825"/>
            <a:ext cx="3923450" cy="33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Терминология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71175" y="1094525"/>
            <a:ext cx="4341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Декларация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объявление сущности, её сигнатура, область видимости, другая информация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71175" y="1964523"/>
            <a:ext cx="395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Сигнатура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тип с учётом дженерик параметров, модификаторы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13" y="804125"/>
            <a:ext cx="4059376" cy="17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25" y="1976954"/>
            <a:ext cx="4059376" cy="124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93300" y="2653125"/>
            <a:ext cx="4256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Типовой путь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выражение определяющее комбинацию типов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Фрагментированный типовой путь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типовой путь с пропусками, шаблон для типовых путей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71175" y="3640825"/>
            <a:ext cx="4341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Номинатив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тип с именем, например класс, структура, перечисление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71175" y="4402025"/>
            <a:ext cx="784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Вариантность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порядок переноса возможности подстановки на типы контейнеры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128675" y="3164250"/>
            <a:ext cx="632100" cy="29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endCxn id="135" idx="1"/>
          </p:cNvCxnSpPr>
          <p:nvPr/>
        </p:nvCxnSpPr>
        <p:spPr>
          <a:xfrm flipH="1" rot="10800000">
            <a:off x="1807213" y="1668369"/>
            <a:ext cx="2805300" cy="1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1807213" y="2350219"/>
            <a:ext cx="3030000" cy="23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288" y="2917274"/>
            <a:ext cx="3903849" cy="14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Подстановка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20625" y="1213750"/>
            <a:ext cx="48831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Подстановка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 в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озм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ожность использовать тип там, где ожидается другой. Определяется системой типов (номинативная, структурная) и вариантностью.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Например, функции ковариантны по возвращаемым значениям 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контравариантны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по входным.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 подстановку одних дженерик номинативов вместо других, аналогично, влияет вариантность.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655400" y="1269800"/>
            <a:ext cx="1130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&lt; B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 &lt; C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13" y="2302163"/>
            <a:ext cx="2276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Поисковый индекс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55350" y="1129075"/>
            <a:ext cx="50640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Граф, основанный на префиксном дереве с двумя видами вершин (Node и TypeNode) и ребер (переходов по дереву и отношения подставляемости)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0" y="1129075"/>
            <a:ext cx="3701900" cy="380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75" y="2658700"/>
            <a:ext cx="4677448" cy="23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thele 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