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9" r:id="rId4"/>
    <p:sldId id="267" r:id="rId5"/>
    <p:sldId id="264" r:id="rId6"/>
    <p:sldId id="260" r:id="rId7"/>
    <p:sldId id="261" r:id="rId8"/>
    <p:sldId id="262" r:id="rId9"/>
    <p:sldId id="265" r:id="rId10"/>
    <p:sldId id="263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5143500" type="screen16x9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8">
          <p15:clr>
            <a:srgbClr val="A4A3A4"/>
          </p15:clr>
        </p15:guide>
        <p15:guide id="3" pos="1383">
          <p15:clr>
            <a:srgbClr val="A4A3A4"/>
          </p15:clr>
        </p15:guide>
        <p15:guide id="4" pos="2837">
          <p15:clr>
            <a:srgbClr val="A4A3A4"/>
          </p15:clr>
        </p15:guide>
        <p15:guide id="5" pos="2840">
          <p15:clr>
            <a:srgbClr val="A4A3A4"/>
          </p15:clr>
        </p15:guide>
        <p15:guide id="6" pos="2830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C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8" d="100"/>
          <a:sy n="188" d="100"/>
        </p:scale>
        <p:origin x="1014" y="372"/>
      </p:cViewPr>
      <p:guideLst>
        <p:guide orient="horz" pos="1620"/>
        <p:guide pos="2948"/>
        <p:guide pos="1383"/>
        <p:guide pos="2837"/>
        <p:guide pos="2840"/>
        <p:guide pos="2830"/>
        <p:guide pos="2880"/>
        <p:guide orient="horz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4bc88f75c_2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6" name="Google Shape;86;g2d4bc88f75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084B6690-029C-DAF9-6863-30A0D8D3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AAE3E434-E98D-2BA4-19D8-C8112B567E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8E67B729-7BE4-020B-BCAD-2887AF2E8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84C23FED-165E-CC24-6448-D96F9AE775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71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A9666C52-CF39-D95A-4273-DA3693D7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F63E33B0-AC90-1A88-8AAC-7288A624E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A5656F4F-B76D-35EF-0A0D-24BF2D716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F62D4E9B-577D-751A-8C14-D7F7057BB0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589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1EA09F5-D2A7-A66C-27B8-0802135F6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EC649FF1-70C3-543C-F021-271332525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C7925A0B-1767-FAB8-6ED7-3B24DEE2C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2A9C2B69-EC03-B95A-28CC-C394C073D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8289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3CC40101-9183-D666-BB67-BF9A6AF72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6809F114-4B67-8D27-3B7B-6D3CD6612E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805C4B53-04A1-8065-E031-D4D4D1F0A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05E38307-43B8-DD39-CE92-9A2B3EF9BD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97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C01984A1-8BB3-143B-8779-2E195D83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B80C614C-BC27-CDE8-6475-8D716420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B308D694-3BA8-43FA-5332-1F64EA04F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15CDD027-F3C9-CD49-AFC8-91AF0321FC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859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F5E8B818-CF1C-9D40-44A5-36DB8131E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DE4875C1-94F9-0612-C649-D3217DA03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6B32D778-7191-004F-93C7-240B5C5E7F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E1D0A510-2CFF-370A-F1E7-B80AE2409C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5317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EF216D6E-65B1-51F0-5AF8-B1BC1B85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DE42E1B9-BCD8-D2D1-420D-E5DFBA9E54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BE40F953-7BB9-0EAD-F1D1-3AE774B8F3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A1B7144F-81ED-D2AD-DE01-55209F6EE0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723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98719DD-3402-7098-42FC-D703649F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2A794CAC-F0DE-9814-1459-87A01BEAE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284C96CB-6722-8CD1-3EEE-BCF8D0BFF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EAA8939A-1AA2-104B-B8E7-A0C993DCBA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195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8B938D6-D9FA-3401-2754-B740460A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9378346E-B1FB-E0EF-C8B7-71FFF4AC1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1A1E4AE8-1B17-9D8C-325E-B3ADF0E38C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7AB0BB9D-C5D8-517D-CDAA-E184B21C4F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27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35C7FBAC-F468-C51E-4A45-3E71D5E7E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5357C150-DBC0-DCAD-3555-B102BDFCC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59E8A3E1-CBE4-F71F-2994-129CAF5B4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1599ED7B-721F-0F69-4E44-111A5C463F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05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28210267-1259-A4DB-1092-4AFB1045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2F7AD86F-E5F9-AF28-7F10-CD534D9D8B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51F0D18A-2DC2-7DF7-9B45-0C51E7655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9A4A0D54-4D57-DC6C-D5B2-5FEBEE7F8F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72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F219B8EA-5634-D675-EC23-0391FD90E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0CFC802A-6F41-6EB6-30E1-8D2B0593D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07227A6C-6CCB-3C8E-D908-B452D9599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20DAA3A2-EBEC-B90F-65D6-74862E7F95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058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E2EA01B-6E8E-E0D0-324A-4C515B5C4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CAFF37C6-3032-2BB4-147D-665E69C81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52BEBD20-4AEA-C853-5328-8F7DD1CFB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824A592B-5912-3226-2113-EE4865C508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2147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3ECFC5CD-333A-AAB3-ACC1-EF380ACB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DADC9A3F-3D5A-BBE9-1F1C-520B58D74E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D88886DB-9748-6F08-FA8B-E69FE2FCF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D081DA7E-4A5B-6E24-01E9-1DF140B0E0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767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BC595ABF-CF33-D814-B323-135D20FE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>
            <a:extLst>
              <a:ext uri="{FF2B5EF4-FFF2-40B4-BE49-F238E27FC236}">
                <a16:creationId xmlns:a16="http://schemas.microsoft.com/office/drawing/2014/main" id="{000E5090-FA61-ADE1-C348-7EA3A2BA7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>
            <a:extLst>
              <a:ext uri="{FF2B5EF4-FFF2-40B4-BE49-F238E27FC236}">
                <a16:creationId xmlns:a16="http://schemas.microsoft.com/office/drawing/2014/main" id="{CA205132-9AF9-CEFC-AD48-46300FF4AC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>
            <a:extLst>
              <a:ext uri="{FF2B5EF4-FFF2-40B4-BE49-F238E27FC236}">
                <a16:creationId xmlns:a16="http://schemas.microsoft.com/office/drawing/2014/main" id="{2410EB1D-747C-4B29-C6AB-4F5E33AF9F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39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-37020" y="1690448"/>
            <a:ext cx="6625223" cy="923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  <a:buSzPts val="2800"/>
            </a:pPr>
            <a:r>
              <a:rPr lang="es-ES" sz="1800" b="1" dirty="0">
                <a:solidFill>
                  <a:schemeClr val="bg1"/>
                </a:solidFill>
              </a:rPr>
              <a:t>EXAMEN COMPLEXIVO</a:t>
            </a:r>
          </a:p>
          <a:p>
            <a:pPr algn="ctr">
              <a:lnSpc>
                <a:spcPct val="150000"/>
              </a:lnSpc>
              <a:buSzPts val="2800"/>
            </a:pPr>
            <a:r>
              <a:rPr lang="es-ES" sz="1800" b="1" dirty="0">
                <a:solidFill>
                  <a:schemeClr val="bg1"/>
                </a:solidFill>
              </a:rPr>
              <a:t>INGENIERÍA EN TECNOLOGÍAS DE LA INFORMACIÓN</a:t>
            </a:r>
          </a:p>
        </p:txBody>
      </p:sp>
      <p:pic>
        <p:nvPicPr>
          <p:cNvPr id="2" name="Imagen 1" descr="ESPE Departamento de Ciencias de la Computación | Sangolquí">
            <a:extLst>
              <a:ext uri="{FF2B5EF4-FFF2-40B4-BE49-F238E27FC236}">
                <a16:creationId xmlns:a16="http://schemas.microsoft.com/office/drawing/2014/main" id="{379499A8-6906-FC30-813F-3330110D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81" y="135694"/>
            <a:ext cx="1140347" cy="11403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B49458-D066-FD21-5F51-FF2A51F3B7E5}"/>
              </a:ext>
            </a:extLst>
          </p:cNvPr>
          <p:cNvSpPr txBox="1"/>
          <p:nvPr/>
        </p:nvSpPr>
        <p:spPr>
          <a:xfrm>
            <a:off x="148082" y="2613737"/>
            <a:ext cx="5578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Enunciado</a:t>
            </a:r>
            <a:r>
              <a:rPr lang="en-US" sz="1600" b="1" dirty="0"/>
              <a:t> del </a:t>
            </a:r>
            <a:r>
              <a:rPr lang="en-US" sz="1600" b="1" dirty="0" err="1"/>
              <a:t>Ejercicio</a:t>
            </a:r>
            <a:r>
              <a:rPr lang="en-US" sz="1600" b="1" dirty="0"/>
              <a:t>: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Forma de Examen:</a:t>
            </a:r>
          </a:p>
          <a:p>
            <a:endParaRPr lang="en-US" sz="1600" b="1" dirty="0"/>
          </a:p>
          <a:p>
            <a:r>
              <a:rPr lang="en-US" sz="1600" b="1" dirty="0"/>
              <a:t>Nombre: Eduardo Javier Andrade Gualotuña</a:t>
            </a:r>
          </a:p>
          <a:p>
            <a:endParaRPr lang="en-US" sz="1600" b="1" dirty="0"/>
          </a:p>
          <a:p>
            <a:r>
              <a:rPr lang="en-US" sz="1600" b="1" dirty="0" err="1"/>
              <a:t>Fecha</a:t>
            </a:r>
            <a:r>
              <a:rPr lang="en-US" sz="1600" b="1" dirty="0"/>
              <a:t>: 18 de Agosto del 2025</a:t>
            </a:r>
          </a:p>
          <a:p>
            <a:endParaRPr lang="en-US" sz="1600" b="1" dirty="0"/>
          </a:p>
          <a:p>
            <a:pPr algn="ctr"/>
            <a:r>
              <a:rPr lang="en-US" sz="1600" b="1" dirty="0"/>
              <a:t>202550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0C733F5-BA5B-51B4-27CC-C3158688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B1B2B619-ECAB-CA4C-B475-9DD82D3AC3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 </a:t>
            </a:r>
            <a:r>
              <a:rPr lang="es-EC" dirty="0"/>
              <a:t>ARQUITECTURA</a:t>
            </a:r>
            <a:endParaRPr dirty="0"/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0B07EDE3-119A-4EC8-1E0A-7A565D3BF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6" y="2120616"/>
            <a:ext cx="1377985" cy="1377985"/>
          </a:xfrm>
          <a:prstGeom prst="rect">
            <a:avLst/>
          </a:prstGeom>
        </p:spPr>
      </p:pic>
      <p:pic>
        <p:nvPicPr>
          <p:cNvPr id="7" name="Imagen 6" descr="Forma&#10;&#10;El contenido generado por IA puede ser incorrecto.">
            <a:extLst>
              <a:ext uri="{FF2B5EF4-FFF2-40B4-BE49-F238E27FC236}">
                <a16:creationId xmlns:a16="http://schemas.microsoft.com/office/drawing/2014/main" id="{7080A8D4-7ABC-1DEE-2B54-BE83A3C59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345" y="888857"/>
            <a:ext cx="2105451" cy="2105451"/>
          </a:xfrm>
          <a:prstGeom prst="rect">
            <a:avLst/>
          </a:prstGeom>
        </p:spPr>
      </p:pic>
      <p:pic>
        <p:nvPicPr>
          <p:cNvPr id="2052" name="Picture 4" descr="The API Gateway can be your best frontman | by Abdullah Farooq | Medium">
            <a:extLst>
              <a:ext uri="{FF2B5EF4-FFF2-40B4-BE49-F238E27FC236}">
                <a16:creationId xmlns:a16="http://schemas.microsoft.com/office/drawing/2014/main" id="{11DC7923-5CAC-6300-D5B8-0A53BC8C5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345" y="2306113"/>
            <a:ext cx="1141404" cy="11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magen que contiene computadora, tabla, teléfono&#10;&#10;El contenido generado por IA puede ser incorrecto.">
            <a:extLst>
              <a:ext uri="{FF2B5EF4-FFF2-40B4-BE49-F238E27FC236}">
                <a16:creationId xmlns:a16="http://schemas.microsoft.com/office/drawing/2014/main" id="{A2CC7A39-5AA8-4734-1E9E-D8986E828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343" y="2076572"/>
            <a:ext cx="1534749" cy="15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6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5DED2D3-0F32-2832-F71B-B0391E0C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0D82A855-63B2-B42C-159B-FF22AA18B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2.2 </a:t>
            </a:r>
            <a:r>
              <a:rPr lang="es-EC" dirty="0"/>
              <a:t>FRONTEND Y BACKEND</a:t>
            </a:r>
            <a:endParaRPr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F3971E3-50D0-08C6-9707-ACD6678F69D2}"/>
              </a:ext>
            </a:extLst>
          </p:cNvPr>
          <p:cNvSpPr/>
          <p:nvPr/>
        </p:nvSpPr>
        <p:spPr>
          <a:xfrm>
            <a:off x="374514" y="1112521"/>
            <a:ext cx="3004295" cy="3698950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6EDFD74-8E81-8200-9E98-087AE94EEBEC}"/>
              </a:ext>
            </a:extLst>
          </p:cNvPr>
          <p:cNvSpPr/>
          <p:nvPr/>
        </p:nvSpPr>
        <p:spPr>
          <a:xfrm>
            <a:off x="3508264" y="1112521"/>
            <a:ext cx="4655296" cy="3698950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5D6DE6D3-B2C3-4F35-0DFD-28C76F49A041}"/>
              </a:ext>
            </a:extLst>
          </p:cNvPr>
          <p:cNvSpPr txBox="1">
            <a:spLocks/>
          </p:cNvSpPr>
          <p:nvPr/>
        </p:nvSpPr>
        <p:spPr>
          <a:xfrm>
            <a:off x="918075" y="1268044"/>
            <a:ext cx="1824514" cy="45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FRONTEND</a:t>
            </a:r>
          </a:p>
        </p:txBody>
      </p:sp>
      <p:sp>
        <p:nvSpPr>
          <p:cNvPr id="6" name="Google Shape;109;p16">
            <a:extLst>
              <a:ext uri="{FF2B5EF4-FFF2-40B4-BE49-F238E27FC236}">
                <a16:creationId xmlns:a16="http://schemas.microsoft.com/office/drawing/2014/main" id="{EFF97ACE-CEA0-150C-0C1A-1680D429D362}"/>
              </a:ext>
            </a:extLst>
          </p:cNvPr>
          <p:cNvSpPr txBox="1">
            <a:spLocks/>
          </p:cNvSpPr>
          <p:nvPr/>
        </p:nvSpPr>
        <p:spPr>
          <a:xfrm>
            <a:off x="5063355" y="1217747"/>
            <a:ext cx="1824514" cy="45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BACKEND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63F9CF2-983C-C84E-3B52-31E943AD5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3251FB46-2525-754C-BFB9-75BD7A995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5" t="24625" r="24602" b="22918"/>
          <a:stretch>
            <a:fillRect/>
          </a:stretch>
        </p:blipFill>
        <p:spPr bwMode="auto">
          <a:xfrm>
            <a:off x="3621905" y="1719424"/>
            <a:ext cx="631935" cy="3216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onfiguración de Slim Framework para Desarrollo API - Notas Web">
            <a:extLst>
              <a:ext uri="{FF2B5EF4-FFF2-40B4-BE49-F238E27FC236}">
                <a16:creationId xmlns:a16="http://schemas.microsoft.com/office/drawing/2014/main" id="{F9E46C14-14E0-A943-96B3-4DF5BC18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277" y="1715976"/>
            <a:ext cx="772955" cy="328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CA662B-FFC1-0316-2B01-0D7BA53FC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648" y="1686323"/>
            <a:ext cx="1874520" cy="3772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8B90A85-9EAD-123E-0A36-B41E7B49C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284" y="1691205"/>
            <a:ext cx="971534" cy="3723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127" name="Picture 7" descr="HTML - Wikipedia">
            <a:extLst>
              <a:ext uri="{FF2B5EF4-FFF2-40B4-BE49-F238E27FC236}">
                <a16:creationId xmlns:a16="http://schemas.microsoft.com/office/drawing/2014/main" id="{8CC7996B-8C46-0CF8-B170-93CCC91DF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37" y="1742143"/>
            <a:ext cx="493665" cy="49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FEE3FFB3-A777-AE6B-EBF3-AF3C0FCD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12" y="1698451"/>
            <a:ext cx="380628" cy="53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JavaScript Editor - Aplicaciones en Google Play">
            <a:extLst>
              <a:ext uri="{FF2B5EF4-FFF2-40B4-BE49-F238E27FC236}">
                <a16:creationId xmlns:a16="http://schemas.microsoft.com/office/drawing/2014/main" id="{C88CD0D4-A567-6A27-4146-5B89B4A21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353" y="1715976"/>
            <a:ext cx="480691" cy="480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n 18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A958C2A-F0E6-61DE-670A-71D280CC14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0764" y="1874946"/>
            <a:ext cx="4190296" cy="27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9D11BBE-61AE-6E53-8847-443D4F253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3BD4CD5F-F3F2-B872-4CA3-F24707D25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1263" y="1402820"/>
            <a:ext cx="5441472" cy="116893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INFRAESTRUCTURA DE RED</a:t>
            </a:r>
            <a:endParaRPr sz="4000" dirty="0"/>
          </a:p>
        </p:txBody>
      </p:sp>
      <p:pic>
        <p:nvPicPr>
          <p:cNvPr id="6150" name="Picture 6" descr="Infraestructura Redes – CENTENARIA">
            <a:extLst>
              <a:ext uri="{FF2B5EF4-FFF2-40B4-BE49-F238E27FC236}">
                <a16:creationId xmlns:a16="http://schemas.microsoft.com/office/drawing/2014/main" id="{35894AAD-E81E-D804-4CE2-8CE13C8C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89" y="2322837"/>
            <a:ext cx="3431820" cy="223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18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6C24570-C866-7800-C501-1311CF6E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B61E8098-25B0-B2F2-C4B7-B5FA9D1F4A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 </a:t>
            </a:r>
            <a:r>
              <a:rPr lang="es-EC" dirty="0" err="1"/>
              <a:t>Iaas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667FD50-87F6-8020-8515-56E42BEB1606}"/>
              </a:ext>
            </a:extLst>
          </p:cNvPr>
          <p:cNvSpPr/>
          <p:nvPr/>
        </p:nvSpPr>
        <p:spPr>
          <a:xfrm>
            <a:off x="5848826" y="866814"/>
            <a:ext cx="2128520" cy="3409871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E3BA5668-18F9-4AE4-7BF5-10F1B2E49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1196" y="1078984"/>
            <a:ext cx="2216150" cy="319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ctr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Características</a:t>
            </a:r>
          </a:p>
          <a:p>
            <a:pPr algn="ctr"/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Flexibilidad</a:t>
            </a:r>
          </a:p>
          <a:p>
            <a:pPr algn="ctr"/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Escalabilidad</a:t>
            </a:r>
          </a:p>
          <a:p>
            <a:pPr algn="ctr"/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Bajo demanda</a:t>
            </a:r>
          </a:p>
          <a:p>
            <a:pPr marL="114300" indent="0" algn="ctr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Herramientas</a:t>
            </a:r>
          </a:p>
          <a:p>
            <a:pPr algn="ctr"/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Cloud</a:t>
            </a:r>
          </a:p>
          <a:p>
            <a:pPr algn="ctr"/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EVE-NG</a:t>
            </a:r>
          </a:p>
        </p:txBody>
      </p:sp>
      <p:pic>
        <p:nvPicPr>
          <p:cNvPr id="7170" name="Picture 2" descr="Iaas - Iconos gratis de computadora">
            <a:extLst>
              <a:ext uri="{FF2B5EF4-FFF2-40B4-BE49-F238E27FC236}">
                <a16:creationId xmlns:a16="http://schemas.microsoft.com/office/drawing/2014/main" id="{C6A1EECD-5BA4-5664-9294-3FB51B05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39" y="3379469"/>
            <a:ext cx="849693" cy="84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Aplicación&#10;&#10;El contenido generado por IA puede ser incorrecto.">
            <a:extLst>
              <a:ext uri="{FF2B5EF4-FFF2-40B4-BE49-F238E27FC236}">
                <a16:creationId xmlns:a16="http://schemas.microsoft.com/office/drawing/2014/main" id="{E5FA7878-8841-2F78-6F23-B09C0EE44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07" y="1493474"/>
            <a:ext cx="3838169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8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720DBDB-B15E-F22A-B837-F18EE70AF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1606A5BC-B3D2-58FB-4B60-B40232854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 </a:t>
            </a:r>
            <a:r>
              <a:rPr lang="es-EC" dirty="0"/>
              <a:t>RED SIMULADA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CC2F107-261E-B9E6-C24C-5F9CEB495CDA}"/>
              </a:ext>
            </a:extLst>
          </p:cNvPr>
          <p:cNvSpPr/>
          <p:nvPr/>
        </p:nvSpPr>
        <p:spPr>
          <a:xfrm>
            <a:off x="316706" y="998894"/>
            <a:ext cx="2128520" cy="3409871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CC39D170-EFBE-A7BD-1874-184176D7C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9076" y="1211064"/>
            <a:ext cx="2216150" cy="319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ctr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Protocolo</a:t>
            </a:r>
          </a:p>
          <a:p>
            <a:pPr algn="ctr"/>
            <a:r>
              <a:rPr lang="es-E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Flexibilid</a:t>
            </a:r>
            <a:endParaRPr lang="es-E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s-E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Caracteristicas</a:t>
            </a: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Cloud</a:t>
            </a:r>
          </a:p>
          <a:p>
            <a:pPr algn="ctr"/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EVE-NG</a:t>
            </a:r>
          </a:p>
        </p:txBody>
      </p:sp>
    </p:spTree>
    <p:extLst>
      <p:ext uri="{BB962C8B-B14F-4D97-AF65-F5344CB8AC3E}">
        <p14:creationId xmlns:p14="http://schemas.microsoft.com/office/powerpoint/2010/main" val="268442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B8B0586-F420-BA40-0B6D-3E0FDC7E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D80F7461-DF0D-ED7D-AE9F-0CA7B3E53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 </a:t>
            </a:r>
            <a:r>
              <a:rPr lang="es-EC" dirty="0"/>
              <a:t>TECNOLOGIA EMERGENTE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95A8AE5-52CE-0FE8-AAE8-EC0503040334}"/>
              </a:ext>
            </a:extLst>
          </p:cNvPr>
          <p:cNvSpPr/>
          <p:nvPr/>
        </p:nvSpPr>
        <p:spPr>
          <a:xfrm>
            <a:off x="316706" y="998894"/>
            <a:ext cx="2128520" cy="3409871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5376C158-999F-33BF-0770-BDCA5BEFC6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9076" y="1211064"/>
            <a:ext cx="2216150" cy="319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ctr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pPr algn="ctr"/>
            <a:r>
              <a:rPr lang="es-E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Flexibilid</a:t>
            </a:r>
            <a:endParaRPr lang="es-E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6" name="Picture 4" descr="Devops dia 6 👩🏿‍💻: Ansible para la gestión de configuraciones. | by  Neusa Antónia Romão Caxicane | Medium">
            <a:extLst>
              <a:ext uri="{FF2B5EF4-FFF2-40B4-BE49-F238E27FC236}">
                <a16:creationId xmlns:a16="http://schemas.microsoft.com/office/drawing/2014/main" id="{B9DDB779-13CA-29FD-D8C8-6FA75026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70" y="1375597"/>
            <a:ext cx="4022090" cy="246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9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D611278-5127-BC2B-89F3-110D671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25955A54-EDAA-FC19-555A-D5CBAA0EF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 </a:t>
            </a:r>
            <a:r>
              <a:rPr lang="es-EC" dirty="0"/>
              <a:t>CONFIGURACIONES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90543D-B339-6D77-0CDF-DF470039E436}"/>
              </a:ext>
            </a:extLst>
          </p:cNvPr>
          <p:cNvSpPr/>
          <p:nvPr/>
        </p:nvSpPr>
        <p:spPr>
          <a:xfrm>
            <a:off x="316706" y="998894"/>
            <a:ext cx="2128520" cy="3409871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8773CFA4-E8A2-9412-FCBB-D97747188A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9076" y="1211064"/>
            <a:ext cx="2216150" cy="319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ctr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s-E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Flexibilid</a:t>
            </a:r>
            <a:endParaRPr lang="es-E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2575BE4-0A82-6FA0-B9F8-EFB3A8E8B455}"/>
              </a:ext>
            </a:extLst>
          </p:cNvPr>
          <p:cNvSpPr/>
          <p:nvPr/>
        </p:nvSpPr>
        <p:spPr>
          <a:xfrm>
            <a:off x="4975066" y="998894"/>
            <a:ext cx="2128520" cy="3409871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Google Shape;110;p16">
            <a:extLst>
              <a:ext uri="{FF2B5EF4-FFF2-40B4-BE49-F238E27FC236}">
                <a16:creationId xmlns:a16="http://schemas.microsoft.com/office/drawing/2014/main" id="{0B25FA95-7050-85E6-D1AA-FA5952B4EE96}"/>
              </a:ext>
            </a:extLst>
          </p:cNvPr>
          <p:cNvSpPr txBox="1">
            <a:spLocks/>
          </p:cNvSpPr>
          <p:nvPr/>
        </p:nvSpPr>
        <p:spPr>
          <a:xfrm>
            <a:off x="4931251" y="1068824"/>
            <a:ext cx="2216150" cy="31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PLAYBOOK</a:t>
            </a:r>
          </a:p>
          <a:p>
            <a:pPr algn="ctr"/>
            <a:r>
              <a:rPr lang="es-E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Flexibilid</a:t>
            </a:r>
            <a:endParaRPr lang="es-E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0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E833318-EFFE-6B2D-9A47-79FE2C2C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53142DDB-AB66-EA4B-6A07-CAB006DDB4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3.2 </a:t>
            </a:r>
            <a:r>
              <a:rPr lang="es-EC" dirty="0"/>
              <a:t>SEGURIDAD DE CONEXION</a:t>
            </a:r>
            <a:endParaRPr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342165D-9331-2FE9-29DC-19552ABAB560}"/>
              </a:ext>
            </a:extLst>
          </p:cNvPr>
          <p:cNvSpPr/>
          <p:nvPr/>
        </p:nvSpPr>
        <p:spPr>
          <a:xfrm>
            <a:off x="316706" y="998894"/>
            <a:ext cx="2128520" cy="3409871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1C8AE253-1D6D-74C7-24DF-FAABCF374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9076" y="1211064"/>
            <a:ext cx="2216150" cy="319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ctr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</a:t>
            </a:r>
          </a:p>
          <a:p>
            <a:pPr algn="ctr"/>
            <a:r>
              <a:rPr lang="es-E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Flexibilid</a:t>
            </a:r>
            <a:endParaRPr lang="es-E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D27F7CE8-17A3-29E0-E739-3442FB60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56" y="2125041"/>
            <a:ext cx="1762715" cy="1168043"/>
          </a:xfrm>
          <a:prstGeom prst="rect">
            <a:avLst/>
          </a:prstGeom>
        </p:spPr>
      </p:pic>
      <p:pic>
        <p:nvPicPr>
          <p:cNvPr id="9220" name="Picture 4" descr="Encriptado de datos - Iconos gratis de seguridad">
            <a:extLst>
              <a:ext uri="{FF2B5EF4-FFF2-40B4-BE49-F238E27FC236}">
                <a16:creationId xmlns:a16="http://schemas.microsoft.com/office/drawing/2014/main" id="{28C9DFB1-C3D5-6A08-EBF5-AAFCF8EB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308" y="2162760"/>
            <a:ext cx="817979" cy="81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Router de wifi - Iconos gratis de computadora">
            <a:extLst>
              <a:ext uri="{FF2B5EF4-FFF2-40B4-BE49-F238E27FC236}">
                <a16:creationId xmlns:a16="http://schemas.microsoft.com/office/drawing/2014/main" id="{EBD5C10E-DAD2-90B9-C63A-17C45353F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221" y="1941194"/>
            <a:ext cx="1261110" cy="126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Ordenar con relleno sólido">
            <a:extLst>
              <a:ext uri="{FF2B5EF4-FFF2-40B4-BE49-F238E27FC236}">
                <a16:creationId xmlns:a16="http://schemas.microsoft.com/office/drawing/2014/main" id="{B8A2C41E-1775-CBDD-7C1A-09E118247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4038680" y="2317114"/>
            <a:ext cx="509270" cy="509270"/>
          </a:xfrm>
          <a:prstGeom prst="rect">
            <a:avLst/>
          </a:prstGeom>
        </p:spPr>
      </p:pic>
      <p:pic>
        <p:nvPicPr>
          <p:cNvPr id="10" name="Gráfico 9" descr="Ordenar con relleno sólido">
            <a:extLst>
              <a:ext uri="{FF2B5EF4-FFF2-40B4-BE49-F238E27FC236}">
                <a16:creationId xmlns:a16="http://schemas.microsoft.com/office/drawing/2014/main" id="{D1245107-D061-3D33-27EE-BB0BDE730C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5600440" y="2300644"/>
            <a:ext cx="509270" cy="50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5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D6FE1B-11F0-C5EC-FFA4-BB280BC8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ágenes de Logo Correo - Descarga gratuita en Freepik">
            <a:extLst>
              <a:ext uri="{FF2B5EF4-FFF2-40B4-BE49-F238E27FC236}">
                <a16:creationId xmlns:a16="http://schemas.microsoft.com/office/drawing/2014/main" id="{F1C284ED-DADF-8F9A-7161-D043709B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71" y="3398520"/>
            <a:ext cx="566420" cy="5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DA302B65-C602-A131-6E44-F2C0B76D2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7250" y="614749"/>
            <a:ext cx="197739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GRACIAS</a:t>
            </a:r>
            <a:endParaRPr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8D44563-CBE7-50C9-6999-9800BF4F4C9C}"/>
              </a:ext>
            </a:extLst>
          </p:cNvPr>
          <p:cNvCxnSpPr/>
          <p:nvPr/>
        </p:nvCxnSpPr>
        <p:spPr>
          <a:xfrm>
            <a:off x="802640" y="702894"/>
            <a:ext cx="0" cy="3479800"/>
          </a:xfrm>
          <a:prstGeom prst="line">
            <a:avLst/>
          </a:prstGeom>
          <a:ln>
            <a:solidFill>
              <a:srgbClr val="8BCA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Un hombre con traje y corbata&#10;&#10;El contenido generado por IA puede ser incorrecto.">
            <a:extLst>
              <a:ext uri="{FF2B5EF4-FFF2-40B4-BE49-F238E27FC236}">
                <a16:creationId xmlns:a16="http://schemas.microsoft.com/office/drawing/2014/main" id="{2C649A9F-0E6A-3A92-94F4-B8DDC7F6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2" y="1821013"/>
            <a:ext cx="1655288" cy="2290561"/>
          </a:xfrm>
          <a:prstGeom prst="rect">
            <a:avLst/>
          </a:prstGeom>
        </p:spPr>
      </p:pic>
      <p:sp>
        <p:nvSpPr>
          <p:cNvPr id="13" name="Google Shape;110;p16">
            <a:extLst>
              <a:ext uri="{FF2B5EF4-FFF2-40B4-BE49-F238E27FC236}">
                <a16:creationId xmlns:a16="http://schemas.microsoft.com/office/drawing/2014/main" id="{A9BB5353-39CF-7B22-1AD5-C98F94B1EA7C}"/>
              </a:ext>
            </a:extLst>
          </p:cNvPr>
          <p:cNvSpPr txBox="1">
            <a:spLocks/>
          </p:cNvSpPr>
          <p:nvPr/>
        </p:nvSpPr>
        <p:spPr>
          <a:xfrm>
            <a:off x="4093212" y="1026160"/>
            <a:ext cx="2216150" cy="319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Javier Andrade</a:t>
            </a:r>
          </a:p>
          <a:p>
            <a:pPr marL="114300" indent="0" algn="ctr">
              <a:buFont typeface="Arial"/>
              <a:buNone/>
            </a:pP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s-ES" dirty="0"/>
              <a:t>Formado en la universidad, listo para transformar el mundo.</a:t>
            </a:r>
          </a:p>
          <a:p>
            <a:pPr marL="114300" indent="0" algn="ctr">
              <a:buNone/>
            </a:pPr>
            <a:endParaRPr lang="es-E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ctr">
              <a:buNone/>
            </a:pPr>
            <a:r>
              <a:rPr lang="es-E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Ejandrade2@espe.edu.ec</a:t>
            </a:r>
          </a:p>
          <a:p>
            <a:pPr marL="114300" indent="0" algn="ctr">
              <a:buFont typeface="Arial"/>
              <a:buNone/>
            </a:pPr>
            <a:endParaRPr lang="es-E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5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55738" y="1297123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98361" y="1174881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2;p15">
            <a:extLst>
              <a:ext uri="{FF2B5EF4-FFF2-40B4-BE49-F238E27FC236}">
                <a16:creationId xmlns:a16="http://schemas.microsoft.com/office/drawing/2014/main" id="{AB1A2A12-F3B1-0932-9E62-FDDF5599A0A7}"/>
              </a:ext>
            </a:extLst>
          </p:cNvPr>
          <p:cNvSpPr txBox="1"/>
          <p:nvPr/>
        </p:nvSpPr>
        <p:spPr>
          <a:xfrm>
            <a:off x="1183027" y="1374067"/>
            <a:ext cx="32368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C" sz="2400" b="1" dirty="0">
                <a:solidFill>
                  <a:schemeClr val="bg1"/>
                </a:solidFill>
              </a:rPr>
              <a:t>Agenda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F55558F0-F7D1-80FB-C892-11C0063CE0D7}"/>
              </a:ext>
            </a:extLst>
          </p:cNvPr>
          <p:cNvSpPr txBox="1"/>
          <p:nvPr/>
        </p:nvSpPr>
        <p:spPr>
          <a:xfrm>
            <a:off x="1183027" y="1929988"/>
            <a:ext cx="679113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Introducción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Base de Datos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Página Web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Infraestructura de red (</a:t>
            </a:r>
            <a:r>
              <a:rPr lang="es-EC" sz="2400" b="1" dirty="0" err="1">
                <a:solidFill>
                  <a:schemeClr val="bg1"/>
                </a:solidFill>
              </a:rPr>
              <a:t>IaC</a:t>
            </a:r>
            <a:r>
              <a:rPr lang="es-EC" sz="2400" b="1" dirty="0">
                <a:solidFill>
                  <a:schemeClr val="bg1"/>
                </a:solidFill>
              </a:rPr>
              <a:t>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Funcionamiento del Sistema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INTRODUCCIÓN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s-ES" dirty="0"/>
              <a:t>Este proyecto propone una solución tecnológica integral para optimizar la gestión de operaciones en [nombre del caso de negocio, </a:t>
            </a:r>
            <a:r>
              <a:rPr lang="es-ES" dirty="0" err="1"/>
              <a:t>ej</a:t>
            </a:r>
            <a:r>
              <a:rPr lang="es-ES" dirty="0"/>
              <a:t>: un sistema de inventario]. La propuesta combina una base de datos sólida, una aplicación web basada en arquitectura de microservicios y una infraestructura de red automatizada. El propósito es evidenciar cómo la integración de estos tres componentes permite construir una plataforma escalable, segura y eficiente, abarcando desde el manejo interno de la información hasta la experiencia directa del usuario final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2A3E9B4-2ABA-84AB-4C4E-EFF5DB039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81E9B7E-279A-0D28-7D2C-3342B6C5B0AF}"/>
              </a:ext>
            </a:extLst>
          </p:cNvPr>
          <p:cNvSpPr/>
          <p:nvPr/>
        </p:nvSpPr>
        <p:spPr>
          <a:xfrm>
            <a:off x="5743258" y="1369219"/>
            <a:ext cx="2128520" cy="3500436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018A411-181C-C527-8D12-E1F4FDAA8FF1}"/>
              </a:ext>
            </a:extLst>
          </p:cNvPr>
          <p:cNvSpPr/>
          <p:nvPr/>
        </p:nvSpPr>
        <p:spPr>
          <a:xfrm>
            <a:off x="3181826" y="1424036"/>
            <a:ext cx="2128520" cy="3445619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A4D4BC-5012-2189-FE13-29B1D5C9B6EB}"/>
              </a:ext>
            </a:extLst>
          </p:cNvPr>
          <p:cNvSpPr/>
          <p:nvPr/>
        </p:nvSpPr>
        <p:spPr>
          <a:xfrm>
            <a:off x="733266" y="1459784"/>
            <a:ext cx="2128520" cy="3409871"/>
          </a:xfrm>
          <a:prstGeom prst="roundRect">
            <a:avLst/>
          </a:prstGeom>
          <a:solidFill>
            <a:srgbClr val="8BCA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A9D7B3C7-1484-BAD9-D251-93ABC1787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noProof="0" dirty="0"/>
              <a:t>1.1 Objetivos</a:t>
            </a:r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12B54FBD-EA02-EAFC-06CA-2A7D3BAAF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71916"/>
            <a:ext cx="2216150" cy="319770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ctr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de Datos</a:t>
            </a:r>
          </a:p>
          <a:p>
            <a:pPr marL="114300" indent="0" algn="ctr">
              <a:buNone/>
            </a:pPr>
            <a:r>
              <a:rPr lang="es-E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Diseñar una estructura de base de datos eficiente y segura, que responda a las necesidades del sistema, estableciendo relaciones lógicas entre entidades y control de accesos según los perfiles definidos</a:t>
            </a:r>
          </a:p>
        </p:txBody>
      </p:sp>
      <p:sp>
        <p:nvSpPr>
          <p:cNvPr id="2" name="Google Shape;110;p16">
            <a:extLst>
              <a:ext uri="{FF2B5EF4-FFF2-40B4-BE49-F238E27FC236}">
                <a16:creationId xmlns:a16="http://schemas.microsoft.com/office/drawing/2014/main" id="{B8661B40-B197-BCDC-F6E0-7CF74A888982}"/>
              </a:ext>
            </a:extLst>
          </p:cNvPr>
          <p:cNvSpPr txBox="1">
            <a:spLocks/>
          </p:cNvSpPr>
          <p:nvPr/>
        </p:nvSpPr>
        <p:spPr>
          <a:xfrm>
            <a:off x="3077210" y="1369219"/>
            <a:ext cx="2216150" cy="28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s-ES" b="1" dirty="0"/>
              <a:t>Desarrollo Web</a:t>
            </a:r>
          </a:p>
          <a:p>
            <a:pPr marL="114300" indent="0" algn="ctr">
              <a:buNone/>
            </a:pPr>
            <a:r>
              <a:rPr lang="es-ES" sz="1600" dirty="0"/>
              <a:t>Construir una plataforma web operativa basada en microservicios, coordinada por un Gateway que administre la autenticación y autorización mediante tokens cifrados y niveles de usuario diferenciados.</a:t>
            </a:r>
          </a:p>
        </p:txBody>
      </p:sp>
      <p:sp>
        <p:nvSpPr>
          <p:cNvPr id="3" name="Google Shape;110;p16">
            <a:extLst>
              <a:ext uri="{FF2B5EF4-FFF2-40B4-BE49-F238E27FC236}">
                <a16:creationId xmlns:a16="http://schemas.microsoft.com/office/drawing/2014/main" id="{44394E32-21C5-DF95-B89E-02DFDC491CE3}"/>
              </a:ext>
            </a:extLst>
          </p:cNvPr>
          <p:cNvSpPr txBox="1">
            <a:spLocks/>
          </p:cNvSpPr>
          <p:nvPr/>
        </p:nvSpPr>
        <p:spPr>
          <a:xfrm>
            <a:off x="5699443" y="1286309"/>
            <a:ext cx="2216150" cy="2940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s-ES" b="1" dirty="0"/>
              <a:t>Infraestructura</a:t>
            </a:r>
          </a:p>
          <a:p>
            <a:pPr marL="114300" indent="0" algn="ctr">
              <a:buNone/>
            </a:pPr>
            <a:r>
              <a:rPr lang="es-ES" sz="1900" dirty="0"/>
              <a:t>Configurar una arquitectura de red virtual en un entorno simulado de infraestructura como servicio (IaaS), aplicando herramientas de automatización como Ansible para desplegar y gestionar los componentes de red.</a:t>
            </a:r>
          </a:p>
        </p:txBody>
      </p:sp>
      <p:pic>
        <p:nvPicPr>
          <p:cNvPr id="8" name="Imagen 7" descr="Imagen que contiene cuarto, casa de juegos, escena&#10;&#10;El contenido generado por IA puede ser incorrecto.">
            <a:extLst>
              <a:ext uri="{FF2B5EF4-FFF2-40B4-BE49-F238E27FC236}">
                <a16:creationId xmlns:a16="http://schemas.microsoft.com/office/drawing/2014/main" id="{AD41EDB5-1294-04DB-3E86-63F80FAE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903503"/>
            <a:ext cx="966152" cy="966152"/>
          </a:xfrm>
          <a:prstGeom prst="rect">
            <a:avLst/>
          </a:prstGeom>
        </p:spPr>
      </p:pic>
      <p:pic>
        <p:nvPicPr>
          <p:cNvPr id="1026" name="Picture 2" descr="Desarrollo web - Iconos gratis de editar herramientas">
            <a:extLst>
              <a:ext uri="{FF2B5EF4-FFF2-40B4-BE49-F238E27FC236}">
                <a16:creationId xmlns:a16="http://schemas.microsoft.com/office/drawing/2014/main" id="{6419B5D8-CD0E-0F56-9CAC-8C3BC758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298" y="4023645"/>
            <a:ext cx="900827" cy="90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raestructura de red - Iconos gratis de redes">
            <a:extLst>
              <a:ext uri="{FF2B5EF4-FFF2-40B4-BE49-F238E27FC236}">
                <a16:creationId xmlns:a16="http://schemas.microsoft.com/office/drawing/2014/main" id="{10632DC5-69F6-B479-FCE4-E12AE7A5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67" y="4051783"/>
            <a:ext cx="844550" cy="8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7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8089CAA-D530-4766-B43F-C0ECB7A2E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9E23D34E-00E4-1FE4-2733-7157CED424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3910" y="1362496"/>
            <a:ext cx="3716180" cy="13416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BASES DE DATOS</a:t>
            </a:r>
            <a:endParaRPr sz="4000" dirty="0"/>
          </a:p>
        </p:txBody>
      </p:sp>
      <p:pic>
        <p:nvPicPr>
          <p:cNvPr id="2" name="Imagen 1" descr="Imagen que contiene cuarto, casa de juegos, escena&#10;&#10;El contenido generado por IA puede ser incorrecto.">
            <a:extLst>
              <a:ext uri="{FF2B5EF4-FFF2-40B4-BE49-F238E27FC236}">
                <a16:creationId xmlns:a16="http://schemas.microsoft.com/office/drawing/2014/main" id="{AE310632-2031-EE02-950A-B73153EE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85" y="2511820"/>
            <a:ext cx="2022555" cy="202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5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94686E1-B272-67B2-5AD1-2A6F8669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A11B83CD-A486-696B-1964-59EF847CBE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ESTRUCTURA DB</a:t>
            </a:r>
            <a:endParaRPr dirty="0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43C48CF8-0D0A-5292-8AD0-425A4A5068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EC" dirty="0"/>
              <a:t>Copiar modelo power </a:t>
            </a:r>
            <a:r>
              <a:rPr lang="es-EC" dirty="0" err="1"/>
              <a:t>designer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31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5C2087E-A923-D641-FF73-9EED9E978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05AAB6F4-656A-80A7-DAB8-F414A5C03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2.1 Scripts DB</a:t>
            </a:r>
            <a:endParaRPr dirty="0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36B7756F-C6F8-9EA7-87A3-56C3753A5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EC" dirty="0" err="1"/>
              <a:t>Scrip</a:t>
            </a:r>
            <a:r>
              <a:rPr lang="es-EC" dirty="0"/>
              <a:t> de tablas y los </a:t>
            </a:r>
            <a:r>
              <a:rPr lang="es-EC" dirty="0" err="1"/>
              <a:t>insert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29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2B63B7D-FC7B-854B-7A4D-049C79100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0A059BD3-657E-C6F5-E0CA-968D2D8E6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2.2 </a:t>
            </a:r>
            <a:r>
              <a:rPr lang="es-EC" noProof="0" dirty="0"/>
              <a:t>Seguridad DB</a:t>
            </a:r>
            <a:endParaRPr dirty="0"/>
          </a:p>
        </p:txBody>
      </p:sp>
      <p:sp>
        <p:nvSpPr>
          <p:cNvPr id="110" name="Google Shape;110;p16">
            <a:extLst>
              <a:ext uri="{FF2B5EF4-FFF2-40B4-BE49-F238E27FC236}">
                <a16:creationId xmlns:a16="http://schemas.microsoft.com/office/drawing/2014/main" id="{E0CEE6E6-B1E8-6CF2-0ED4-4930FDF7D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s-EC" dirty="0"/>
              <a:t>Los código para crear y asignar privilegios a la base de datos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40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C813684-2CD8-3DDE-8E9B-042898E1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extLst>
              <a:ext uri="{FF2B5EF4-FFF2-40B4-BE49-F238E27FC236}">
                <a16:creationId xmlns:a16="http://schemas.microsoft.com/office/drawing/2014/main" id="{EC41FAC4-22A6-E79E-5B3B-8A17B9DD3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7486" y="1402820"/>
            <a:ext cx="3649026" cy="116893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DESARROLLO WEB</a:t>
            </a:r>
            <a:endParaRPr sz="4000" dirty="0"/>
          </a:p>
        </p:txBody>
      </p:sp>
      <p:pic>
        <p:nvPicPr>
          <p:cNvPr id="2" name="Picture 2" descr="Desarrollo web - Iconos gratis de editar herramientas">
            <a:extLst>
              <a:ext uri="{FF2B5EF4-FFF2-40B4-BE49-F238E27FC236}">
                <a16:creationId xmlns:a16="http://schemas.microsoft.com/office/drawing/2014/main" id="{3CD66B57-C8ED-24F0-580F-33E081EC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017" y="2849244"/>
            <a:ext cx="1719965" cy="171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568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360</Words>
  <Application>Microsoft Office PowerPoint</Application>
  <PresentationFormat>Presentación en pantalla (16:9)</PresentationFormat>
  <Paragraphs>88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Presentación de PowerPoint</vt:lpstr>
      <vt:lpstr>Presentación de PowerPoint</vt:lpstr>
      <vt:lpstr>1. INTRODUCCIÓN</vt:lpstr>
      <vt:lpstr>1.1 Objetivos</vt:lpstr>
      <vt:lpstr>BASES DE DATOS</vt:lpstr>
      <vt:lpstr>2. ESTRUCTURA DB</vt:lpstr>
      <vt:lpstr>2.1 Scripts DB</vt:lpstr>
      <vt:lpstr>2.2 Seguridad DB</vt:lpstr>
      <vt:lpstr>DESARROLLO WEB</vt:lpstr>
      <vt:lpstr>2.1 ARQUITECTURA</vt:lpstr>
      <vt:lpstr>2.2 FRONTEND Y BACKEND</vt:lpstr>
      <vt:lpstr>INFRAESTRUCTURA DE RED</vt:lpstr>
      <vt:lpstr>3.1 Iaas</vt:lpstr>
      <vt:lpstr>3.2 RED SIMULADA</vt:lpstr>
      <vt:lpstr>3.2 TECNOLOGIA EMERGENTE</vt:lpstr>
      <vt:lpstr>3.2 CONFIGURACIONES</vt:lpstr>
      <vt:lpstr>3.2 SEGURIDAD DE CONEXION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 Salazar</dc:creator>
  <cp:lastModifiedBy>Javier Andrade</cp:lastModifiedBy>
  <cp:revision>2</cp:revision>
  <dcterms:modified xsi:type="dcterms:W3CDTF">2025-08-18T03:27:41Z</dcterms:modified>
</cp:coreProperties>
</file>