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858000" cy="9144000"/>
  <p:embeddedFontLst>
    <p:embeddedFont>
      <p:font typeface="Merriweather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7" roundtripDataSignature="AMtx7mjjcnTsDXmqX2jtsBFIhWiDoUye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9638CE8-2DF9-4C8B-8DDC-600B414DA3A7}">
  <a:tblStyle styleId="{39638CE8-2DF9-4C8B-8DDC-600B414DA3A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erriweatherSans-bold.fntdata"/><Relationship Id="rId23" Type="http://schemas.openxmlformats.org/officeDocument/2006/relationships/font" Target="fonts/MerriweatherSan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Sans-boldItalic.fntdata"/><Relationship Id="rId25" Type="http://schemas.openxmlformats.org/officeDocument/2006/relationships/font" Target="fonts/MerriweatherSans-italic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6" name="Google Shape;26;p2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2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8" name="Google Shape;28;p2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10" Type="http://schemas.openxmlformats.org/officeDocument/2006/relationships/image" Target="../media/image15.png"/><Relationship Id="rId9" Type="http://schemas.openxmlformats.org/officeDocument/2006/relationships/image" Target="../media/image4.png"/><Relationship Id="rId5" Type="http://schemas.openxmlformats.org/officeDocument/2006/relationships/image" Target="../media/image14.png"/><Relationship Id="rId6" Type="http://schemas.openxmlformats.org/officeDocument/2006/relationships/image" Target="../media/image11.png"/><Relationship Id="rId7" Type="http://schemas.openxmlformats.org/officeDocument/2006/relationships/image" Target="../media/image8.png"/><Relationship Id="rId8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934720" y="69564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Malgun Gothic"/>
              <a:buNone/>
            </a:pPr>
            <a:r>
              <a:rPr lang="ko-KR" sz="2000">
                <a:solidFill>
                  <a:srgbClr val="7F7F7F"/>
                </a:solidFill>
              </a:rPr>
              <a:t>표정 인식을 중심으로한</a:t>
            </a:r>
            <a:br>
              <a:rPr lang="ko-KR"/>
            </a:br>
            <a:r>
              <a:rPr lang="ko-KR"/>
              <a:t>멀티모달 우울증 챗봇</a:t>
            </a:r>
            <a:endParaRPr/>
          </a:p>
        </p:txBody>
      </p:sp>
      <p:cxnSp>
        <p:nvCxnSpPr>
          <p:cNvPr id="85" name="Google Shape;85;p1"/>
          <p:cNvCxnSpPr/>
          <p:nvPr/>
        </p:nvCxnSpPr>
        <p:spPr>
          <a:xfrm>
            <a:off x="934720" y="3241040"/>
            <a:ext cx="5242560" cy="0"/>
          </a:xfrm>
          <a:prstGeom prst="straightConnector1">
            <a:avLst/>
          </a:prstGeom>
          <a:noFill/>
          <a:ln cap="flat" cmpd="sng" w="952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6" name="Google Shape;86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" name="Google Shape;174;p10"/>
          <p:cNvGraphicFramePr/>
          <p:nvPr/>
        </p:nvGraphicFramePr>
        <p:xfrm>
          <a:off x="462598" y="12182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{39638CE8-2DF9-4C8B-8DDC-600B414DA3A7}</a:tableStyleId>
              </a:tblPr>
              <a:tblGrid>
                <a:gridCol w="1803400"/>
                <a:gridCol w="1052925"/>
                <a:gridCol w="999075"/>
                <a:gridCol w="1185325"/>
                <a:gridCol w="2133600"/>
                <a:gridCol w="1016000"/>
                <a:gridCol w="3076475"/>
              </a:tblGrid>
              <a:tr h="428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/>
                        <a:t>이름(생성 연도)</a:t>
                      </a:r>
                      <a:endParaRPr b="1" sz="11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/>
                        <a:t>출처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/>
                        <a:t>데이터 수</a:t>
                      </a:r>
                      <a:endParaRPr b="1" sz="11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/>
                        <a:t>(크기)</a:t>
                      </a:r>
                      <a:endParaRPr b="1" sz="11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/>
                        <a:t>데이터 </a:t>
                      </a:r>
                      <a:endParaRPr b="1" sz="11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/>
                        <a:t>형식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/>
                        <a:t>라벨링 종류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/>
                        <a:t>한국인 </a:t>
                      </a:r>
                      <a:endParaRPr b="1" sz="11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/>
                        <a:t>데이터 여부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/>
                        <a:t>기타 특징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5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/>
                        <a:t>Facial expression dataset image folders(2020)</a:t>
                      </a:r>
                      <a:endParaRPr sz="11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/>
                        <a:t>Kaggle</a:t>
                      </a:r>
                      <a:endParaRPr sz="11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/>
                        <a:t>35,900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/>
                        <a:t>(62.39MB)</a:t>
                      </a:r>
                      <a:endParaRPr sz="11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/>
                        <a:t>이미지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/>
                        <a:t>7가지(angry, disgust, fear, happy, sad, surprise, neutral)의 표정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/>
                        <a:t>N</a:t>
                      </a:r>
                      <a:endParaRPr sz="11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Char char="-"/>
                      </a:pPr>
                      <a:r>
                        <a:rPr lang="ko-KR" sz="1100" u="none" cap="none" strike="noStrike"/>
                        <a:t>train(80%), test(10%), validation(10%) set으로 나누어져 있음.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2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/>
                        <a:t>한국인 감정인식을 위한 복합 영상(2020)</a:t>
                      </a:r>
                      <a:endParaRPr sz="11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/>
                        <a:t>AI-Hub</a:t>
                      </a:r>
                      <a:endParaRPr sz="11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/>
                        <a:t>500,000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/>
                        <a:t>(약 3.8TB)</a:t>
                      </a:r>
                      <a:endParaRPr sz="11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/>
                        <a:t>이미지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cap="none" strike="noStrike"/>
                        <a:t>7가지(기쁨, 당황, 분노, 불안, 상처, 슬픔, 중립)의 감정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cap="none" strike="noStrike"/>
                        <a:t>+10가지 장소/배경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/>
                        <a:t>Y</a:t>
                      </a:r>
                      <a:endParaRPr sz="11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Char char="-"/>
                      </a:pPr>
                      <a:r>
                        <a:rPr lang="ko-KR" sz="1100" u="none" cap="none" strike="noStrike"/>
                        <a:t>배우와 일반인 데이터 수를 동일하게 두어 데이터의 포괄성 확보</a:t>
                      </a:r>
                      <a:endParaRPr sz="1100" u="none" cap="none" strike="noStrike"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Char char="-"/>
                      </a:pPr>
                      <a:r>
                        <a:rPr lang="ko-KR" sz="1100" u="none" cap="none" strike="noStrike"/>
                        <a:t>학습된 모델 제공</a:t>
                      </a:r>
                      <a:endParaRPr sz="11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2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/>
                        <a:t>감성 분류 데이터셋(2022)</a:t>
                      </a:r>
                      <a:endParaRPr sz="11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/>
                        <a:t>AI-Hub</a:t>
                      </a:r>
                      <a:endParaRPr sz="11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/>
                        <a:t>10,351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/>
                        <a:t>(91.61GB)</a:t>
                      </a:r>
                      <a:endParaRPr sz="11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/>
                        <a:t>비디오(</a:t>
                      </a:r>
                      <a:r>
                        <a:rPr b="0" i="0" lang="ko-KR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FHD, 30fps, m2ts format</a:t>
                      </a:r>
                      <a:r>
                        <a:rPr lang="ko-KR" sz="1100" u="none" cap="none" strike="noStrike"/>
                        <a:t>), 텍스트, 오디오(</a:t>
                      </a:r>
                      <a:r>
                        <a:rPr b="0" i="0" lang="ko-KR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16 bit, 48 KHz</a:t>
                      </a:r>
                      <a:r>
                        <a:rPr lang="ko-KR" sz="1100" u="none" cap="none" strike="noStrike"/>
                        <a:t>)</a:t>
                      </a:r>
                      <a:endParaRPr sz="11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cap="none" strike="noStrike"/>
                        <a:t>7가지(angry, disgust, fear, happy, sad, surprise, neutral)의 감정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/>
                        <a:t>Y</a:t>
                      </a:r>
                      <a:endParaRPr sz="11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Char char="-"/>
                      </a:pPr>
                      <a:r>
                        <a:rPr lang="ko-KR" sz="1100" u="none" cap="none" strike="noStrike"/>
                        <a:t>감정 유추가 가능한 대화 데이터를 사람이 연기한 결과</a:t>
                      </a:r>
                      <a:endParaRPr sz="1100" u="none" cap="none" strike="noStrike"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Char char="-"/>
                      </a:pPr>
                      <a:r>
                        <a:rPr lang="ko-KR" sz="1100" u="none" cap="none" strike="noStrike"/>
                        <a:t>연기 지망생전문가 100명 대상, 7가지 감정에 대해 1인당 약 100번씩 발화 및 연기 수행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2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/>
                        <a:t>DAIC-WOZ depression database(2014)</a:t>
                      </a:r>
                      <a:endParaRPr sz="11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/>
                        <a:t>University of Southern California</a:t>
                      </a:r>
                      <a:endParaRPr sz="11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/>
                        <a:t>189 folders</a:t>
                      </a:r>
                      <a:endParaRPr sz="11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/>
                        <a:t>오디오, 비디오, csv</a:t>
                      </a:r>
                      <a:endParaRPr sz="11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/>
                        <a:t>PHQ8 Binary labels</a:t>
                      </a:r>
                      <a:endParaRPr sz="11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/>
                        <a:t>N</a:t>
                      </a:r>
                      <a:endParaRPr sz="11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Char char="-"/>
                      </a:pPr>
                      <a:r>
                        <a:rPr lang="ko-KR" sz="1100" u="none" cap="none" strike="noStrike"/>
                        <a:t>허가 받아야 함.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Char char="-"/>
                      </a:pPr>
                      <a:r>
                        <a:rPr lang="ko-KR" sz="1100" u="none" cap="none" strike="noStrike"/>
                        <a:t>가상 인간 Ellie와 우울증, 불안, PTSD를 앓고 있는 환자와의 interview 파일</a:t>
                      </a:r>
                      <a:endParaRPr sz="1100" u="none" cap="none" strike="noStrike"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Char char="-"/>
                      </a:pPr>
                      <a:r>
                        <a:rPr lang="ko-KR" sz="1100" u="none" cap="none" strike="noStrike"/>
                        <a:t>비디오 공개 여부 불확실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2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/>
                        <a:t>RECOLA(2013)</a:t>
                      </a:r>
                      <a:endParaRPr sz="11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/>
                        <a:t>Qualinet Databases</a:t>
                      </a:r>
                      <a:endParaRPr sz="11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/>
                        <a:t>46(230m)</a:t>
                      </a:r>
                      <a:endParaRPr sz="11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/>
                        <a:t>비디오, 오디오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cap="none" strike="noStrike"/>
                        <a:t>arousal, valence</a:t>
                      </a:r>
                      <a:endParaRPr sz="11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/>
                        <a:t>N</a:t>
                      </a:r>
                      <a:endParaRPr sz="11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Char char="-"/>
                      </a:pPr>
                      <a:r>
                        <a:rPr lang="ko-KR" sz="1100" u="none" cap="none" strike="noStrike"/>
                        <a:t>프랑스인, 이탈리아인, 독일인, 포르투갈인을 대상으로 수집</a:t>
                      </a:r>
                      <a:endParaRPr sz="1100" u="none" cap="none" strike="noStrike"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Char char="-"/>
                      </a:pPr>
                      <a:r>
                        <a:rPr lang="ko-KR" sz="1100" u="none" cap="none" strike="noStrike"/>
                        <a:t>심전도(ECG), 전자피부 활동(EDA)을 동시 기록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8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/>
                        <a:t>SEWA(2017)</a:t>
                      </a:r>
                      <a:endParaRPr sz="11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/>
                        <a:t>Mahnob Databases</a:t>
                      </a:r>
                      <a:endParaRPr sz="11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/>
                        <a:t>1990(44h)</a:t>
                      </a:r>
                      <a:endParaRPr sz="11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/>
                        <a:t>비디오, 오디오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cap="none" strike="noStrike"/>
                        <a:t>arousal, valence, liking/disliking 등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/>
                        <a:t>N</a:t>
                      </a:r>
                      <a:endParaRPr sz="11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Char char="-"/>
                      </a:pPr>
                      <a:r>
                        <a:rPr lang="ko-KR" sz="1100" u="none" cap="none" strike="noStrike"/>
                        <a:t>중국, 영국, 독일, 헝가리, 그리스, 세르비아 국적을 가진 참여자를 대상으로 함.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Char char="-"/>
                      </a:pPr>
                      <a:r>
                        <a:rPr lang="ko-KR" sz="1100" u="none" cap="none" strike="noStrike"/>
                        <a:t>감정을 자극하기 위해 60초 정도의 광고 4개를 시청하게 함.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Char char="-"/>
                      </a:pPr>
                      <a:r>
                        <a:rPr lang="ko-KR" sz="1100" u="none" cap="none" strike="noStrike"/>
                        <a:t>얼굴 랜드마크, 얼굴 행동 단위(FAU) 강도, 다양한 발성, 언어 단서 등의 정보 제공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5" name="Google Shape;175;p10"/>
          <p:cNvSpPr txBox="1"/>
          <p:nvPr/>
        </p:nvSpPr>
        <p:spPr>
          <a:xfrm>
            <a:off x="462597" y="352233"/>
            <a:ext cx="492583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3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데이터셋 비교 테이블</a:t>
            </a:r>
            <a:endParaRPr/>
          </a:p>
        </p:txBody>
      </p:sp>
      <p:cxnSp>
        <p:nvCxnSpPr>
          <p:cNvPr id="176" name="Google Shape;176;p10"/>
          <p:cNvCxnSpPr>
            <a:endCxn id="175" idx="2"/>
          </p:cNvCxnSpPr>
          <p:nvPr/>
        </p:nvCxnSpPr>
        <p:spPr>
          <a:xfrm>
            <a:off x="462513" y="998564"/>
            <a:ext cx="2463000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"/>
          <p:cNvSpPr txBox="1"/>
          <p:nvPr>
            <p:ph type="title"/>
          </p:nvPr>
        </p:nvSpPr>
        <p:spPr>
          <a:xfrm>
            <a:off x="838200" y="39778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ko-KR" sz="4000"/>
              <a:t>Facial expression dataset image folders (Kaggle) </a:t>
            </a:r>
            <a:endParaRPr sz="4000"/>
          </a:p>
        </p:txBody>
      </p:sp>
      <p:pic>
        <p:nvPicPr>
          <p:cNvPr id="182" name="Google Shape;18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8301" y="2182813"/>
            <a:ext cx="1542520" cy="154252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3" name="Google Shape;183;p11"/>
          <p:cNvGraphicFramePr/>
          <p:nvPr/>
        </p:nvGraphicFramePr>
        <p:xfrm>
          <a:off x="1016000" y="21828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{39638CE8-2DF9-4C8B-8DDC-600B414DA3A7}</a:tableStyleId>
              </a:tblPr>
              <a:tblGrid>
                <a:gridCol w="1581150"/>
                <a:gridCol w="1581150"/>
                <a:gridCol w="1581150"/>
                <a:gridCol w="1581150"/>
              </a:tblGrid>
              <a:tr h="1575125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7가지 표정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이미지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25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Angry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Disgust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Fear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1574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63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Happy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Sad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Surprise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Neutral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184" name="Google Shape;18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82334" y="2182814"/>
            <a:ext cx="1542520" cy="1542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59450" y="2182813"/>
            <a:ext cx="1548000" cy="15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26585" y="4150492"/>
            <a:ext cx="1548000" cy="15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599267" y="4124177"/>
            <a:ext cx="1548000" cy="15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195252" y="4124177"/>
            <a:ext cx="1548000" cy="15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767926" y="4124177"/>
            <a:ext cx="1548000" cy="15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016899" y="4150492"/>
            <a:ext cx="2756206" cy="1937179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1"/>
          <p:cNvSpPr txBox="1"/>
          <p:nvPr/>
        </p:nvSpPr>
        <p:spPr>
          <a:xfrm>
            <a:off x="7683061" y="2182813"/>
            <a:ext cx="4025463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35,000개의 이미지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표정 분류에 용이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train(80%), test(10%), validation(10%) set으로 나누어져 있음.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ko-KR" sz="4000"/>
              <a:t>한국인 감정인식을 위한 복합 영상(AI-Hub)  </a:t>
            </a:r>
            <a:endParaRPr/>
          </a:p>
        </p:txBody>
      </p:sp>
      <p:pic>
        <p:nvPicPr>
          <p:cNvPr id="197" name="Google Shape;19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6727" y="1985656"/>
            <a:ext cx="4565692" cy="2535877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2"/>
          <p:cNvSpPr txBox="1"/>
          <p:nvPr/>
        </p:nvSpPr>
        <p:spPr>
          <a:xfrm>
            <a:off x="1494642" y="5110855"/>
            <a:ext cx="9070258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감정 뿐만 아니라 해당 감정이 발현되는 장소를 함께 고려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서구인 중심이 아닌 한국인에 특화된 감정 인식 데이터셋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배우와 일반인 데이터 수를 동일하게 두어 데이터의 포괄성 확보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학습된 모델 제공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‘상처’-’슬픔’, ‘불안’-’당황’과 같이 비슷한 감정 사이에 잘못 인식한 경우가 있었음.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99" name="Google Shape;199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51319" y="1747145"/>
            <a:ext cx="4113581" cy="2970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ko-KR" sz="3600"/>
              <a:t>감성 분류용 데이터셋(AI-Hub)</a:t>
            </a:r>
            <a:endParaRPr sz="3600"/>
          </a:p>
        </p:txBody>
      </p:sp>
      <p:sp>
        <p:nvSpPr>
          <p:cNvPr id="205" name="Google Shape;205;p13"/>
          <p:cNvSpPr txBox="1"/>
          <p:nvPr>
            <p:ph idx="1" type="body"/>
          </p:nvPr>
        </p:nvSpPr>
        <p:spPr>
          <a:xfrm>
            <a:off x="838200" y="516731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ko-KR" sz="2000"/>
              <a:t>쉽게 감정을 유추할 수 있는 대화 스크립트를 배우가 연기함.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ko-KR" sz="2000"/>
              <a:t>참가자별 나이/성별, 영상, 음성, 텍스트(스크립트)를 제공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ko-KR" sz="2000"/>
              <a:t>한국인에 특화된 감성 분류 데이터셋</a:t>
            </a:r>
            <a:endParaRPr sz="20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pic>
        <p:nvPicPr>
          <p:cNvPr id="206" name="Google Shape;20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2552" y="1814112"/>
            <a:ext cx="4239666" cy="278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78378" y="1814112"/>
            <a:ext cx="2627703" cy="278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ko-KR" sz="4000"/>
              <a:t>DAIC-WOZ depression database (USC)</a:t>
            </a:r>
            <a:endParaRPr sz="4000"/>
          </a:p>
        </p:txBody>
      </p:sp>
      <p:sp>
        <p:nvSpPr>
          <p:cNvPr id="213" name="Google Shape;213;p14"/>
          <p:cNvSpPr txBox="1"/>
          <p:nvPr>
            <p:ph idx="1" type="body"/>
          </p:nvPr>
        </p:nvSpPr>
        <p:spPr>
          <a:xfrm>
            <a:off x="838200" y="1998662"/>
            <a:ext cx="10515600" cy="3986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 sz="2400"/>
              <a:t>실제 우울증, 불안, PTSD를 앓고 있는 환자와의 인터뷰 녹화 파일</a:t>
            </a:r>
            <a:endParaRPr sz="2400"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 sz="2400"/>
              <a:t>PHQ-8 설문에 의한 점수로 우울증 심각도 평가</a:t>
            </a:r>
            <a:endParaRPr sz="2400"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 sz="2400"/>
              <a:t>평가에 따라 우울증/ 비우울증 라벨링</a:t>
            </a:r>
            <a:endParaRPr sz="2400"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 sz="2400"/>
              <a:t>AVEC(</a:t>
            </a:r>
            <a:r>
              <a:rPr b="0" i="0" lang="ko-KR" sz="2400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The Audio/Visual Emotion Challenge and Workshop</a:t>
            </a:r>
            <a:r>
              <a:rPr lang="ko-KR" sz="2400"/>
              <a:t>) 대회에서      우울증 판단 과제에 쓰임.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 sz="2400"/>
              <a:t>윤리적인 이유로 현재 raw video 파일은 제공하지 않고 있으며, 그 밖의 파일을 받으려면 허가가 필요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ko-KR" sz="4000"/>
              <a:t>RECOLA </a:t>
            </a:r>
            <a:r>
              <a:rPr lang="ko-KR" sz="3600"/>
              <a:t>(Qualinet Databases) </a:t>
            </a:r>
            <a:endParaRPr sz="4000"/>
          </a:p>
        </p:txBody>
      </p:sp>
      <p:sp>
        <p:nvSpPr>
          <p:cNvPr id="219" name="Google Shape;219;p15"/>
          <p:cNvSpPr txBox="1"/>
          <p:nvPr>
            <p:ph idx="1" type="body"/>
          </p:nvPr>
        </p:nvSpPr>
        <p:spPr>
          <a:xfrm>
            <a:off x="5418667" y="2028825"/>
            <a:ext cx="6350000" cy="3271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 sz="2400"/>
              <a:t>오디오, 비디오, 심전도(ECG), EDA와 같은 다양한 데이터를 가진 멀티모달 데이터베이스</a:t>
            </a:r>
            <a:endParaRPr sz="2400"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 sz="2400"/>
              <a:t>프랑스, 이탈리아, 독일, 포르투갈 국적의       참가자</a:t>
            </a:r>
            <a:endParaRPr sz="2400"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 sz="2400"/>
              <a:t>감정 차원 모델 : 각성(arousal)과 긍부정성(valence)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 sz="2400"/>
              <a:t>특정 감정이 아닌 감정 영역을 우울증 의심 경우로 설정 가능</a:t>
            </a:r>
            <a:endParaRPr/>
          </a:p>
        </p:txBody>
      </p:sp>
      <p:pic>
        <p:nvPicPr>
          <p:cNvPr id="220" name="Google Shape;22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382" y="1759213"/>
            <a:ext cx="4963218" cy="3810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ko-KR" sz="4000"/>
              <a:t>SEWA </a:t>
            </a:r>
            <a:r>
              <a:rPr lang="ko-KR" sz="3600"/>
              <a:t>(Mahnob Databases)</a:t>
            </a:r>
            <a:endParaRPr sz="4000"/>
          </a:p>
        </p:txBody>
      </p:sp>
      <p:sp>
        <p:nvSpPr>
          <p:cNvPr id="226" name="Google Shape;226;p16"/>
          <p:cNvSpPr txBox="1"/>
          <p:nvPr>
            <p:ph idx="1" type="body"/>
          </p:nvPr>
        </p:nvSpPr>
        <p:spPr>
          <a:xfrm>
            <a:off x="5113868" y="2141537"/>
            <a:ext cx="676486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ko-KR" sz="2000"/>
              <a:t>중국, 영국, 독일, 헝가리, 그리스, 세르비아와 같이 다양한 국적을 가진 참여자를 대상으로 한 인터뷰 비디오 및 오디오 데이터</a:t>
            </a:r>
            <a:endParaRPr sz="2000"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ko-KR" sz="2000"/>
              <a:t>감정 자극 위해 60초 정도의 광고 4개 시청 후,          질문을 통해 </a:t>
            </a:r>
            <a:r>
              <a:rPr lang="ko-K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각성</a:t>
            </a:r>
            <a:r>
              <a:rPr lang="ko-KR" sz="2000">
                <a:solidFill>
                  <a:srgbClr val="000000"/>
                </a:solidFill>
              </a:rPr>
              <a:t>(arousal)과 </a:t>
            </a:r>
            <a:r>
              <a:rPr lang="ko-K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긍부정성</a:t>
            </a:r>
            <a:r>
              <a:rPr lang="ko-KR" sz="2000">
                <a:solidFill>
                  <a:srgbClr val="000000"/>
                </a:solidFill>
              </a:rPr>
              <a:t>(valence) 정도를 측정하고, 광고에 대한 liking/disking 여부를 조사하여 </a:t>
            </a:r>
            <a:r>
              <a:rPr lang="ko-K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라벨링</a:t>
            </a:r>
            <a:endParaRPr sz="2000">
              <a:solidFill>
                <a:srgbClr val="000000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ko-KR" sz="2000"/>
              <a:t>얼굴 랜드마크, 얼굴 행동 단위(FAU) 강도, 다양한 발성, 언어 단서 등의 정보를 함께 제공</a:t>
            </a:r>
            <a:endParaRPr/>
          </a:p>
        </p:txBody>
      </p:sp>
      <p:pic>
        <p:nvPicPr>
          <p:cNvPr id="227" name="Google Shape;22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261" y="1843088"/>
            <a:ext cx="4367758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7"/>
          <p:cNvSpPr txBox="1"/>
          <p:nvPr>
            <p:ph idx="1" type="body"/>
          </p:nvPr>
        </p:nvSpPr>
        <p:spPr>
          <a:xfrm>
            <a:off x="838200" y="1637882"/>
            <a:ext cx="10515600" cy="29049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ko-KR" sz="11200"/>
              <a:t>Image </a:t>
            </a:r>
            <a:r>
              <a:rPr lang="ko-KR"/>
              <a:t> </a:t>
            </a:r>
            <a:r>
              <a:rPr lang="ko-KR" sz="8000"/>
              <a:t>Source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ko-KR" sz="4800"/>
              <a:t>Flaticon – Freepik</a:t>
            </a:r>
            <a:endParaRPr sz="4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ko-KR" sz="4800"/>
              <a:t>Clinical Depression Detection in Adolescent by Face (2018)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ko-KR" sz="4800"/>
              <a:t>DCNN and DNN Based Multi-modal Depression Recognition (2017)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ko-KR" sz="4800"/>
              <a:t>AI 스피커를 활용한 어텐션 메커니즘 기반 멀티모달 우울증 감지 시스템 (2021)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ko-KR" sz="4800"/>
              <a:t>https://www.kaggle.com/datasets/astraszab/facial-expression-dataset-image-folders-fer2013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ko-KR" sz="4800"/>
              <a:t>https://github.com/astraszab/facial-expression-recognition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ko-KR" sz="4800"/>
              <a:t>https://aihub.or.kr/aihubdata/data/view.do?currMenu=115&amp;topMenu=100&amp;aihubDataSe=realm&amp;dataSetSn=82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ko-KR" sz="4800"/>
              <a:t>http://223.130.169.133/aihubdata/data/view.do?currMenu=&amp;topMenu=&amp;aihubDataSe=extrldata&amp;dataSetSn=259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ko-KR" sz="4800">
                <a:solidFill>
                  <a:srgbClr val="000000"/>
                </a:solidFill>
              </a:rPr>
              <a:t>Introducing the RECOLA Multimodal Corpus of Remote Collaborative and Affective Interctions (2013)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ko-KR" sz="4800">
                <a:solidFill>
                  <a:srgbClr val="000000"/>
                </a:solidFill>
              </a:rPr>
              <a:t>SEWA DB: A Rich Database for Audio-Visual Emotion and Sentiment Research in the Wild (2019)</a:t>
            </a:r>
            <a:endParaRPr sz="4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/>
          </a:p>
        </p:txBody>
      </p:sp>
      <p:sp>
        <p:nvSpPr>
          <p:cNvPr id="233" name="Google Shape;233;p17"/>
          <p:cNvSpPr txBox="1"/>
          <p:nvPr/>
        </p:nvSpPr>
        <p:spPr>
          <a:xfrm>
            <a:off x="4085492" y="4962632"/>
            <a:ext cx="261843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신예은</a:t>
            </a:r>
            <a:endParaRPr sz="1200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4" name="Google Shape;234;p17"/>
          <p:cNvSpPr txBox="1"/>
          <p:nvPr/>
        </p:nvSpPr>
        <p:spPr>
          <a:xfrm>
            <a:off x="4085492" y="5398401"/>
            <a:ext cx="261843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ruby04215@gmail.com</a:t>
            </a:r>
            <a:endParaRPr sz="1200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5" name="Google Shape;235;p17"/>
          <p:cNvCxnSpPr/>
          <p:nvPr/>
        </p:nvCxnSpPr>
        <p:spPr>
          <a:xfrm>
            <a:off x="4085492" y="5364568"/>
            <a:ext cx="17526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6" name="Google Shape;236;p17"/>
          <p:cNvSpPr txBox="1"/>
          <p:nvPr/>
        </p:nvSpPr>
        <p:spPr>
          <a:xfrm>
            <a:off x="838200" y="4962632"/>
            <a:ext cx="261843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박성진</a:t>
            </a:r>
            <a:endParaRPr sz="1200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7" name="Google Shape;237;p17"/>
          <p:cNvSpPr txBox="1"/>
          <p:nvPr/>
        </p:nvSpPr>
        <p:spPr>
          <a:xfrm>
            <a:off x="838200" y="5398401"/>
            <a:ext cx="261843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music5038@gmail.com</a:t>
            </a:r>
            <a:endParaRPr sz="1200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8" name="Google Shape;238;p17"/>
          <p:cNvCxnSpPr/>
          <p:nvPr/>
        </p:nvCxnSpPr>
        <p:spPr>
          <a:xfrm>
            <a:off x="838200" y="5364568"/>
            <a:ext cx="17526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Reference</a:t>
            </a:r>
            <a:endParaRPr/>
          </a:p>
        </p:txBody>
      </p:sp>
      <p:sp>
        <p:nvSpPr>
          <p:cNvPr id="92" name="Google Shape;92;p2"/>
          <p:cNvSpPr txBox="1"/>
          <p:nvPr>
            <p:ph idx="1" type="body"/>
          </p:nvPr>
        </p:nvSpPr>
        <p:spPr>
          <a:xfrm>
            <a:off x="838200" y="1690688"/>
            <a:ext cx="10515600" cy="4802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[1] Clinical Depression Detection in Adolescent by Face (2018)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[2] 기계학습 및 소셜미디어 이미지 기반 우울증 분석 모델 개발 (2018)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[3] 딥러닝을 이용한 음성신호 기반 우울증 진단 (2021)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[4] 2D-CNN 기반 우울증 감지를 위한 음성데이터 전처리 (2021)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[5] AI 스피커를 활용한 어텐션 메커니즘 기반 멀티모달 우울증 감지 시스템 (2021)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[6] DCNN and DNN Based Multi-modal Depression Recognition (2017)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[7] NHANES 데이터를 이용한 생활 패턴 기반의 우울증 예측 머신러닝 기법 (2021)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[8] 우울증 치료를 위한 챗봇 개발의 방향성 고찰 (2020)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[9] 부정적 감정 완화를 위한 BERGPT (2021)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[10</a:t>
            </a:r>
            <a:r>
              <a:rPr lang="ko-KR" sz="1600"/>
              <a:t>] </a:t>
            </a:r>
            <a:r>
              <a:rPr lang="ko-KR" sz="1600">
                <a:solidFill>
                  <a:srgbClr val="000000"/>
                </a:solidFill>
              </a:rPr>
              <a:t>AVEC 2016-Depression, Mood, and Emotion Recognition Workshop and Challenge (2016)</a:t>
            </a:r>
            <a:endParaRPr sz="16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ko-KR" sz="16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[11] The Distress Analysis Interview Corpus of Human and Computer Interviews (2014)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[12] </a:t>
            </a:r>
            <a:r>
              <a:rPr lang="ko-KR" sz="16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Introducing the RECOLA Multimodal Corpus of Remote Collaborative and Affective Interactions (2013)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ko-KR" sz="16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[13] SEWA DB: A Rich Database for Audio-Visual Emotion and Sentiment Research in the Wild (2019)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ct val="100000"/>
              <a:buNone/>
            </a:pPr>
            <a:r>
              <a:rPr lang="ko-KR" sz="1800">
                <a:solidFill>
                  <a:srgbClr val="A5A5A5"/>
                </a:solidFill>
              </a:rPr>
              <a:t>[1, 2]: </a:t>
            </a:r>
            <a:r>
              <a:rPr lang="ko-KR" sz="1800"/>
              <a:t>이미지를 활용한 우울증 분석 연구</a:t>
            </a:r>
            <a:endParaRPr sz="18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ct val="100000"/>
              <a:buNone/>
            </a:pPr>
            <a:r>
              <a:rPr lang="ko-KR" sz="1800">
                <a:solidFill>
                  <a:srgbClr val="A5A5A5"/>
                </a:solidFill>
              </a:rPr>
              <a:t>[3, 4, 5, 6]: </a:t>
            </a:r>
            <a:r>
              <a:rPr lang="ko-KR" sz="1800"/>
              <a:t>음성 분석을 활용한 우울증 분석 연구</a:t>
            </a:r>
            <a:endParaRPr sz="18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ct val="100000"/>
              <a:buNone/>
            </a:pPr>
            <a:r>
              <a:rPr lang="ko-KR" sz="1800">
                <a:solidFill>
                  <a:srgbClr val="A5A5A5"/>
                </a:solidFill>
              </a:rPr>
              <a:t>[7]: </a:t>
            </a:r>
            <a:r>
              <a:rPr lang="ko-KR" sz="1800"/>
              <a:t>우울증 예측 위한 연구</a:t>
            </a:r>
            <a:endParaRPr sz="18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ct val="100000"/>
              <a:buNone/>
            </a:pPr>
            <a:r>
              <a:rPr lang="ko-KR" sz="1800">
                <a:solidFill>
                  <a:srgbClr val="A5A5A5"/>
                </a:solidFill>
              </a:rPr>
              <a:t>[8, 9]: </a:t>
            </a:r>
            <a:r>
              <a:rPr lang="ko-KR" sz="1800"/>
              <a:t>우울증 챗봇 관련 연구</a:t>
            </a:r>
            <a:endParaRPr sz="18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ct val="100000"/>
              <a:buNone/>
            </a:pPr>
            <a:r>
              <a:rPr lang="ko-KR" sz="1800">
                <a:solidFill>
                  <a:srgbClr val="A5A5A5"/>
                </a:solidFill>
              </a:rPr>
              <a:t>[10, 11, 12, 13]: </a:t>
            </a:r>
            <a:r>
              <a:rPr lang="ko-KR" sz="1800"/>
              <a:t>데이터셋 관련 연구</a:t>
            </a:r>
            <a:endParaRPr sz="18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F3F3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3"/>
          <p:cNvCxnSpPr>
            <a:stCxn id="98" idx="2"/>
            <a:endCxn id="99" idx="2"/>
          </p:cNvCxnSpPr>
          <p:nvPr/>
        </p:nvCxnSpPr>
        <p:spPr>
          <a:xfrm>
            <a:off x="1415143" y="4387669"/>
            <a:ext cx="3455100" cy="4620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0" name="Google Shape;100;p3"/>
          <p:cNvSpPr txBox="1"/>
          <p:nvPr>
            <p:ph type="title"/>
          </p:nvPr>
        </p:nvSpPr>
        <p:spPr>
          <a:xfrm>
            <a:off x="838200" y="102826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algun Gothic"/>
              <a:buNone/>
            </a:pPr>
            <a:r>
              <a:rPr b="1" lang="ko-KR">
                <a:solidFill>
                  <a:schemeClr val="lt1"/>
                </a:solidFill>
              </a:rPr>
              <a:t>멀티모달</a:t>
            </a:r>
            <a:br>
              <a:rPr lang="ko-KR">
                <a:solidFill>
                  <a:schemeClr val="lt1"/>
                </a:solidFill>
              </a:rPr>
            </a:br>
            <a:r>
              <a:rPr lang="ko-KR" sz="3200">
                <a:solidFill>
                  <a:schemeClr val="lt1"/>
                </a:solidFill>
              </a:rPr>
              <a:t>(Multi-Modal)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9" name="Google Shape;99;p3"/>
          <p:cNvSpPr/>
          <p:nvPr/>
        </p:nvSpPr>
        <p:spPr>
          <a:xfrm>
            <a:off x="4870101" y="3207937"/>
            <a:ext cx="2451798" cy="2451798"/>
          </a:xfrm>
          <a:prstGeom prst="ellipse">
            <a:avLst/>
          </a:prstGeom>
          <a:solidFill>
            <a:srgbClr val="262626">
              <a:alpha val="6078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3"/>
          <p:cNvSpPr txBox="1"/>
          <p:nvPr/>
        </p:nvSpPr>
        <p:spPr>
          <a:xfrm>
            <a:off x="4905270" y="4018337"/>
            <a:ext cx="2381459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챗봇</a:t>
            </a:r>
            <a:endParaRPr b="0" i="0" sz="2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chat-bot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98;p3"/>
          <p:cNvSpPr/>
          <p:nvPr/>
        </p:nvSpPr>
        <p:spPr>
          <a:xfrm>
            <a:off x="1415143" y="3161770"/>
            <a:ext cx="2451798" cy="2451798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3"/>
          <p:cNvSpPr/>
          <p:nvPr/>
        </p:nvSpPr>
        <p:spPr>
          <a:xfrm>
            <a:off x="8325059" y="3207937"/>
            <a:ext cx="2451798" cy="2451798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p3"/>
          <p:cNvSpPr txBox="1"/>
          <p:nvPr/>
        </p:nvSpPr>
        <p:spPr>
          <a:xfrm>
            <a:off x="1450312" y="4156836"/>
            <a:ext cx="23814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표정 분석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104;p3"/>
          <p:cNvSpPr txBox="1"/>
          <p:nvPr/>
        </p:nvSpPr>
        <p:spPr>
          <a:xfrm>
            <a:off x="8360228" y="4156836"/>
            <a:ext cx="23814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음성 분석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5" name="Google Shape;105;p3"/>
          <p:cNvCxnSpPr>
            <a:stCxn id="99" idx="6"/>
            <a:endCxn id="102" idx="2"/>
          </p:cNvCxnSpPr>
          <p:nvPr/>
        </p:nvCxnSpPr>
        <p:spPr>
          <a:xfrm>
            <a:off x="7321899" y="4433836"/>
            <a:ext cx="1003200" cy="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표정 인식 연구</a:t>
            </a:r>
            <a:endParaRPr/>
          </a:p>
        </p:txBody>
      </p:sp>
      <p:sp>
        <p:nvSpPr>
          <p:cNvPr id="111" name="Google Shape;111;p4"/>
          <p:cNvSpPr txBox="1"/>
          <p:nvPr>
            <p:ph idx="1" type="body"/>
          </p:nvPr>
        </p:nvSpPr>
        <p:spPr>
          <a:xfrm>
            <a:off x="838200" y="2029767"/>
            <a:ext cx="10515600" cy="41471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i="1" lang="ko-KR" sz="2400"/>
              <a:t>Clinical Depression Detection in Adolescent by Face (2018)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ko-KR" sz="1800"/>
              <a:t>최대 87.6%의 정확도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cxnSp>
        <p:nvCxnSpPr>
          <p:cNvPr id="112" name="Google Shape;112;p4"/>
          <p:cNvCxnSpPr/>
          <p:nvPr/>
        </p:nvCxnSpPr>
        <p:spPr>
          <a:xfrm>
            <a:off x="838200" y="1768510"/>
            <a:ext cx="2005484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13" name="Google Shape;11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6324" y="3531281"/>
            <a:ext cx="4726120" cy="2728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3060346"/>
            <a:ext cx="1209024" cy="13966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" name="Google Shape;115;p4"/>
          <p:cNvCxnSpPr/>
          <p:nvPr/>
        </p:nvCxnSpPr>
        <p:spPr>
          <a:xfrm>
            <a:off x="1871086" y="3938954"/>
            <a:ext cx="68538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표정 인식 연구</a:t>
            </a:r>
            <a:endParaRPr/>
          </a:p>
        </p:txBody>
      </p:sp>
      <p:sp>
        <p:nvSpPr>
          <p:cNvPr id="121" name="Google Shape;121;p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특징</a:t>
            </a:r>
            <a:endParaRPr/>
          </a:p>
        </p:txBody>
      </p:sp>
      <p:sp>
        <p:nvSpPr>
          <p:cNvPr id="122" name="Google Shape;122;p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ko-KR" sz="2000"/>
              <a:t>이전 프로젝트 경험 활용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ko-KR" sz="2000"/>
              <a:t>선행 연구 부족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ko-KR" sz="2000"/>
              <a:t>데이터셋 부족</a:t>
            </a:r>
            <a:endParaRPr/>
          </a:p>
        </p:txBody>
      </p:sp>
      <p:sp>
        <p:nvSpPr>
          <p:cNvPr id="123" name="Google Shape;123;p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과제</a:t>
            </a:r>
            <a:endParaRPr/>
          </a:p>
        </p:txBody>
      </p:sp>
      <p:sp>
        <p:nvSpPr>
          <p:cNvPr id="124" name="Google Shape;124;p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ko-KR" sz="2000"/>
              <a:t>심리학적 해석 필요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ko-KR" sz="2000"/>
              <a:t>감정 데이터셋의 재분류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ko-KR" sz="2000"/>
              <a:t>저비용으로 실행할 모델 고안</a:t>
            </a:r>
            <a:endParaRPr/>
          </a:p>
        </p:txBody>
      </p:sp>
      <p:cxnSp>
        <p:nvCxnSpPr>
          <p:cNvPr id="125" name="Google Shape;125;p5"/>
          <p:cNvCxnSpPr/>
          <p:nvPr/>
        </p:nvCxnSpPr>
        <p:spPr>
          <a:xfrm>
            <a:off x="838200" y="1768510"/>
            <a:ext cx="2005484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음성 분석 연구</a:t>
            </a:r>
            <a:endParaRPr/>
          </a:p>
        </p:txBody>
      </p:sp>
      <p:sp>
        <p:nvSpPr>
          <p:cNvPr id="131" name="Google Shape;131;p6"/>
          <p:cNvSpPr txBox="1"/>
          <p:nvPr>
            <p:ph idx="1" type="body"/>
          </p:nvPr>
        </p:nvSpPr>
        <p:spPr>
          <a:xfrm>
            <a:off x="838200" y="2029767"/>
            <a:ext cx="10515600" cy="41471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i="1" lang="ko-KR" sz="2400"/>
              <a:t>DCNN and DNN Based Multi-modal Depression Recognition(2017)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cxnSp>
        <p:nvCxnSpPr>
          <p:cNvPr id="132" name="Google Shape;132;p6"/>
          <p:cNvCxnSpPr/>
          <p:nvPr/>
        </p:nvCxnSpPr>
        <p:spPr>
          <a:xfrm>
            <a:off x="838200" y="1768510"/>
            <a:ext cx="2005484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33" name="Google Shape;13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199" y="2615869"/>
            <a:ext cx="6926381" cy="356109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6"/>
          <p:cNvSpPr txBox="1"/>
          <p:nvPr/>
        </p:nvSpPr>
        <p:spPr>
          <a:xfrm>
            <a:off x="7764580" y="4976630"/>
            <a:ext cx="413740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영상 + 음성 분석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PHQ-8을 이용한 우울증 판별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싱글모달보다 높은 정확도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음성 분석 연구</a:t>
            </a:r>
            <a:endParaRPr/>
          </a:p>
        </p:txBody>
      </p:sp>
      <p:sp>
        <p:nvSpPr>
          <p:cNvPr id="140" name="Google Shape;140;p7"/>
          <p:cNvSpPr txBox="1"/>
          <p:nvPr>
            <p:ph idx="1" type="body"/>
          </p:nvPr>
        </p:nvSpPr>
        <p:spPr>
          <a:xfrm>
            <a:off x="838200" y="2029767"/>
            <a:ext cx="10515600" cy="41471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i="1" lang="ko-KR" sz="2400"/>
              <a:t>AI 스피커를 활용한</a:t>
            </a:r>
            <a:endParaRPr b="1" i="1"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i="1" lang="ko-KR" sz="2400"/>
              <a:t>어텐션 메커니즘 기반 </a:t>
            </a:r>
            <a:endParaRPr b="1" i="1"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i="1" lang="ko-KR" sz="2400"/>
              <a:t>멀티모달 우울증 감지 시스템</a:t>
            </a:r>
            <a:endParaRPr b="1" i="1"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i="1" lang="ko-KR" sz="2400"/>
              <a:t>(2021)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ko-KR" sz="1800"/>
              <a:t>언어 + 비언어 정보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ko-KR" sz="1800"/>
              <a:t>- </a:t>
            </a:r>
            <a:r>
              <a:rPr lang="ko-KR" sz="1600"/>
              <a:t>CNN을 활용한 패턴 분석</a:t>
            </a:r>
            <a:endParaRPr sz="1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Char char="-"/>
            </a:pPr>
            <a:r>
              <a:rPr lang="ko-KR" sz="1600"/>
              <a:t>BERT를 이용한 텍스트 처리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ko-KR" sz="1800"/>
              <a:t>PHQ-8을 이용한 우울증 판별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</a:pPr>
            <a:r>
              <a:rPr lang="ko-KR" sz="1800" u="sng">
                <a:solidFill>
                  <a:srgbClr val="595959"/>
                </a:solidFill>
              </a:rPr>
              <a:t>구현 모델이 아닌 제안 모델</a:t>
            </a:r>
            <a:endParaRPr sz="1800" u="sng">
              <a:solidFill>
                <a:srgbClr val="595959"/>
              </a:solidFill>
            </a:endParaRPr>
          </a:p>
        </p:txBody>
      </p:sp>
      <p:cxnSp>
        <p:nvCxnSpPr>
          <p:cNvPr id="141" name="Google Shape;141;p7"/>
          <p:cNvCxnSpPr/>
          <p:nvPr/>
        </p:nvCxnSpPr>
        <p:spPr>
          <a:xfrm>
            <a:off x="838200" y="1768510"/>
            <a:ext cx="2005484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42" name="Google Shape;14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03048" y="464788"/>
            <a:ext cx="4550752" cy="62692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음성 분석 연구</a:t>
            </a:r>
            <a:endParaRPr/>
          </a:p>
        </p:txBody>
      </p:sp>
      <p:sp>
        <p:nvSpPr>
          <p:cNvPr id="148" name="Google Shape;148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특징</a:t>
            </a:r>
            <a:endParaRPr/>
          </a:p>
        </p:txBody>
      </p:sp>
      <p:sp>
        <p:nvSpPr>
          <p:cNvPr id="149" name="Google Shape;149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ko-KR" sz="2000"/>
              <a:t>선행 연구 존재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ko-KR" sz="2000"/>
              <a:t>Speech To Text API 필요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ko-KR" sz="2000"/>
              <a:t>데이터 전처리가 중요</a:t>
            </a:r>
            <a:endParaRPr/>
          </a:p>
        </p:txBody>
      </p:sp>
      <p:sp>
        <p:nvSpPr>
          <p:cNvPr id="150" name="Google Shape;150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과제</a:t>
            </a:r>
            <a:endParaRPr/>
          </a:p>
        </p:txBody>
      </p:sp>
      <p:sp>
        <p:nvSpPr>
          <p:cNvPr id="151" name="Google Shape;151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ko-KR" sz="2000"/>
              <a:t>심리학적 해석 필요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ko-KR" sz="2000"/>
              <a:t>음성 데이터 전처리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ko-KR" sz="2000"/>
              <a:t>데이터셋 구축</a:t>
            </a:r>
            <a:endParaRPr/>
          </a:p>
        </p:txBody>
      </p:sp>
      <p:cxnSp>
        <p:nvCxnSpPr>
          <p:cNvPr id="152" name="Google Shape;152;p8"/>
          <p:cNvCxnSpPr/>
          <p:nvPr/>
        </p:nvCxnSpPr>
        <p:spPr>
          <a:xfrm>
            <a:off x="838200" y="1768510"/>
            <a:ext cx="2005484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연구 주제 선택</a:t>
            </a:r>
            <a:endParaRPr/>
          </a:p>
        </p:txBody>
      </p:sp>
      <p:cxnSp>
        <p:nvCxnSpPr>
          <p:cNvPr id="158" name="Google Shape;158;p9"/>
          <p:cNvCxnSpPr/>
          <p:nvPr/>
        </p:nvCxnSpPr>
        <p:spPr>
          <a:xfrm>
            <a:off x="838200" y="1768510"/>
            <a:ext cx="2005484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9" name="Google Shape;159;p9"/>
          <p:cNvSpPr/>
          <p:nvPr/>
        </p:nvSpPr>
        <p:spPr>
          <a:xfrm>
            <a:off x="914400" y="2250831"/>
            <a:ext cx="3396343" cy="389875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" name="Google Shape;160;p9"/>
          <p:cNvSpPr/>
          <p:nvPr/>
        </p:nvSpPr>
        <p:spPr>
          <a:xfrm>
            <a:off x="4814835" y="2250831"/>
            <a:ext cx="3396343" cy="389875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" name="Google Shape;161;p9"/>
          <p:cNvSpPr txBox="1"/>
          <p:nvPr>
            <p:ph idx="1" type="body"/>
          </p:nvPr>
        </p:nvSpPr>
        <p:spPr>
          <a:xfrm>
            <a:off x="974692" y="4200210"/>
            <a:ext cx="2080009" cy="693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ko-KR" sz="2000"/>
              <a:t>음성 인식</a:t>
            </a:r>
            <a:endParaRPr/>
          </a:p>
        </p:txBody>
      </p:sp>
      <p:cxnSp>
        <p:nvCxnSpPr>
          <p:cNvPr id="162" name="Google Shape;162;p9"/>
          <p:cNvCxnSpPr/>
          <p:nvPr/>
        </p:nvCxnSpPr>
        <p:spPr>
          <a:xfrm>
            <a:off x="974692" y="4019341"/>
            <a:ext cx="180870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3" name="Google Shape;163;p9"/>
          <p:cNvSpPr txBox="1"/>
          <p:nvPr/>
        </p:nvSpPr>
        <p:spPr>
          <a:xfrm>
            <a:off x="4945463" y="4200209"/>
            <a:ext cx="2942493" cy="18187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표정 분석</a:t>
            </a:r>
            <a:endParaRPr b="1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데이터셋 구축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전처리 방식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분석 모델</a:t>
            </a:r>
            <a:endParaRPr/>
          </a:p>
        </p:txBody>
      </p:sp>
      <p:cxnSp>
        <p:nvCxnSpPr>
          <p:cNvPr id="164" name="Google Shape;164;p9"/>
          <p:cNvCxnSpPr/>
          <p:nvPr/>
        </p:nvCxnSpPr>
        <p:spPr>
          <a:xfrm>
            <a:off x="4945463" y="4019341"/>
            <a:ext cx="180870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65" name="Google Shape;16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45463" y="2992049"/>
            <a:ext cx="873902" cy="873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4692" y="3192712"/>
            <a:ext cx="673238" cy="6732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7" name="Google Shape;167;p9"/>
          <p:cNvGrpSpPr/>
          <p:nvPr/>
        </p:nvGrpSpPr>
        <p:grpSpPr>
          <a:xfrm>
            <a:off x="7712110" y="2250829"/>
            <a:ext cx="351694" cy="522517"/>
            <a:chOff x="7712110" y="2250829"/>
            <a:chExt cx="351694" cy="522517"/>
          </a:xfrm>
        </p:grpSpPr>
        <p:sp>
          <p:nvSpPr>
            <p:cNvPr id="168" name="Google Shape;168;p9"/>
            <p:cNvSpPr/>
            <p:nvPr/>
          </p:nvSpPr>
          <p:spPr>
            <a:xfrm rot="-5400000">
              <a:off x="7656007" y="2365551"/>
              <a:ext cx="463898" cy="351692"/>
            </a:xfrm>
            <a:prstGeom prst="chevron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9" name="Google Shape;169;p9"/>
            <p:cNvSpPr/>
            <p:nvPr/>
          </p:nvSpPr>
          <p:spPr>
            <a:xfrm rot="-5400000">
              <a:off x="7712111" y="2250829"/>
              <a:ext cx="351693" cy="35169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2022-08-22T00:16:36Z</dcterms:created>
  <dc:creator>박 성진</dc:creator>
</cp:coreProperties>
</file>