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09" r:id="rId5"/>
    <p:sldId id="512" r:id="rId6"/>
    <p:sldId id="511" r:id="rId7"/>
    <p:sldId id="496" r:id="rId8"/>
    <p:sldId id="497" r:id="rId9"/>
    <p:sldId id="513" r:id="rId10"/>
    <p:sldId id="515" r:id="rId11"/>
    <p:sldId id="514" r:id="rId12"/>
    <p:sldId id="507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nku.baidu.com/view/b074b0ed998fcc22bcd10d58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2054240682d049649b6648d7c1c708a1284a0a98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单片机简介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CF6E1B48-AAC1-430C-8FB5-E68D8883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CISC 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RISC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举例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97D0B4-DEEC-418A-AA30-392F79A56622}"/>
              </a:ext>
            </a:extLst>
          </p:cNvPr>
          <p:cNvSpPr/>
          <p:nvPr/>
        </p:nvSpPr>
        <p:spPr>
          <a:xfrm>
            <a:off x="976053" y="1994555"/>
            <a:ext cx="990368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CISC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F1A47F-6853-452D-80D4-37020D243B92}"/>
              </a:ext>
            </a:extLst>
          </p:cNvPr>
          <p:cNvSpPr/>
          <p:nvPr/>
        </p:nvSpPr>
        <p:spPr>
          <a:xfrm>
            <a:off x="1966421" y="2066138"/>
            <a:ext cx="2764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8051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X86</a:t>
            </a:r>
            <a:endParaRPr lang="zh-CN" altLang="zh-CN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271E52-4F2E-4479-9145-F5E38A1985F7}"/>
              </a:ext>
            </a:extLst>
          </p:cNvPr>
          <p:cNvSpPr/>
          <p:nvPr/>
        </p:nvSpPr>
        <p:spPr>
          <a:xfrm>
            <a:off x="976053" y="2912108"/>
            <a:ext cx="990368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RISC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D8FF05-C70B-4D70-9FD5-49CF29488225}"/>
              </a:ext>
            </a:extLst>
          </p:cNvPr>
          <p:cNvSpPr/>
          <p:nvPr/>
        </p:nvSpPr>
        <p:spPr>
          <a:xfrm>
            <a:off x="1966421" y="2988038"/>
            <a:ext cx="5211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MIPS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RISC-V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881944-50B0-44BD-BA2F-4A0CBABDD607}"/>
              </a:ext>
            </a:extLst>
          </p:cNvPr>
          <p:cNvCxnSpPr>
            <a:cxnSpLocks/>
          </p:cNvCxnSpPr>
          <p:nvPr/>
        </p:nvCxnSpPr>
        <p:spPr>
          <a:xfrm>
            <a:off x="3055324" y="1598125"/>
            <a:ext cx="0" cy="4502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B4CEEA0-659C-4233-A0C7-CC22645380F3}"/>
              </a:ext>
            </a:extLst>
          </p:cNvPr>
          <p:cNvSpPr/>
          <p:nvPr/>
        </p:nvSpPr>
        <p:spPr>
          <a:xfrm>
            <a:off x="2426645" y="1243059"/>
            <a:ext cx="165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Intel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AMD</a:t>
            </a:r>
            <a:endParaRPr lang="zh-CN" altLang="zh-CN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2930C0-B03A-4761-A93B-F71C186D0EB0}"/>
              </a:ext>
            </a:extLst>
          </p:cNvPr>
          <p:cNvCxnSpPr>
            <a:cxnSpLocks/>
          </p:cNvCxnSpPr>
          <p:nvPr/>
        </p:nvCxnSpPr>
        <p:spPr>
          <a:xfrm flipV="1">
            <a:off x="2339129" y="3357300"/>
            <a:ext cx="0" cy="8180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EDED0AB-9442-4AD3-A599-FAE5AAC4AB42}"/>
              </a:ext>
            </a:extLst>
          </p:cNvPr>
          <p:cNvSpPr/>
          <p:nvPr/>
        </p:nvSpPr>
        <p:spPr>
          <a:xfrm>
            <a:off x="1264307" y="4175360"/>
            <a:ext cx="4787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华为、高通、联发科、苹果、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endParaRPr lang="zh-CN" altLang="zh-CN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8AEC1F-7A41-47D6-89A0-D31D0CDE2935}"/>
              </a:ext>
            </a:extLst>
          </p:cNvPr>
          <p:cNvCxnSpPr>
            <a:cxnSpLocks/>
          </p:cNvCxnSpPr>
          <p:nvPr/>
        </p:nvCxnSpPr>
        <p:spPr>
          <a:xfrm flipH="1">
            <a:off x="4355220" y="3172704"/>
            <a:ext cx="694727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38BE36-2F71-4FA8-AF1D-420422B10F44}"/>
              </a:ext>
            </a:extLst>
          </p:cNvPr>
          <p:cNvSpPr/>
          <p:nvPr/>
        </p:nvSpPr>
        <p:spPr>
          <a:xfrm>
            <a:off x="5173864" y="2987968"/>
            <a:ext cx="283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平头哥、华米、英伟达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B88118-9A3C-40AF-9760-083208F7E092}"/>
              </a:ext>
            </a:extLst>
          </p:cNvPr>
          <p:cNvCxnSpPr>
            <a:cxnSpLocks/>
          </p:cNvCxnSpPr>
          <p:nvPr/>
        </p:nvCxnSpPr>
        <p:spPr>
          <a:xfrm flipV="1">
            <a:off x="3055324" y="3357300"/>
            <a:ext cx="0" cy="31353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C0F0706-8D2A-43F1-9288-B00CD2D3A307}"/>
              </a:ext>
            </a:extLst>
          </p:cNvPr>
          <p:cNvSpPr/>
          <p:nvPr/>
        </p:nvSpPr>
        <p:spPr>
          <a:xfrm>
            <a:off x="2774633" y="3677158"/>
            <a:ext cx="283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MIPS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、龙芯中科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4066FF-F93B-4827-8AAF-92585900EFE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4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 animBg="1"/>
      <p:bldP spid="18" grpId="0"/>
      <p:bldP spid="21" grpId="0"/>
      <p:bldP spid="23" grpId="0"/>
      <p:bldP spid="28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064" y="760081"/>
            <a:ext cx="330850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冯诺依曼结构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VS 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哈佛结构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9B108E-DE78-416B-A88C-1873D933DF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-323" r="52694" b="323"/>
          <a:stretch/>
        </p:blipFill>
        <p:spPr>
          <a:xfrm>
            <a:off x="4694660" y="1519578"/>
            <a:ext cx="4031748" cy="21781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2F6F06-A19E-4B03-8D1E-7C5F3C664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3" r="2361"/>
          <a:stretch/>
        </p:blipFill>
        <p:spPr>
          <a:xfrm>
            <a:off x="417592" y="1449532"/>
            <a:ext cx="4154408" cy="224443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C8DA987-216C-4CE2-96FC-A56628DE0EB5}"/>
              </a:ext>
            </a:extLst>
          </p:cNvPr>
          <p:cNvSpPr/>
          <p:nvPr/>
        </p:nvSpPr>
        <p:spPr>
          <a:xfrm>
            <a:off x="576812" y="3739542"/>
            <a:ext cx="283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优点：总线资源占用少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5E8BC5-9878-44DB-A904-12513B0BDB9E}"/>
              </a:ext>
            </a:extLst>
          </p:cNvPr>
          <p:cNvSpPr/>
          <p:nvPr/>
        </p:nvSpPr>
        <p:spPr>
          <a:xfrm>
            <a:off x="2806137" y="4420820"/>
            <a:ext cx="353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学习冯诺依曼结构和哈佛结构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D70D10-81D7-4B59-B078-3DB87B98A00A}"/>
              </a:ext>
            </a:extLst>
          </p:cNvPr>
          <p:cNvSpPr/>
          <p:nvPr/>
        </p:nvSpPr>
        <p:spPr>
          <a:xfrm>
            <a:off x="4917969" y="3739542"/>
            <a:ext cx="283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优点：执行效率较高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BD8D7B-FD75-4985-9766-450C0F4DE87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08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单片机简介（课堂总结）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381901"/>
            <a:ext cx="3994764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，单片机是什么（了解）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，单片机有什么用（了解）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，单片机发展历程（了解）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，单片机发展趋势（了解）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CISC VS RISC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，单片机是什么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480060" y="1273437"/>
            <a:ext cx="7862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Single-Chip Microcomputer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，单片微型计算机，是一种集成电路芯片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7FE1156-9C54-46BE-8AAF-A92DD8556473}"/>
              </a:ext>
            </a:extLst>
          </p:cNvPr>
          <p:cNvSpPr/>
          <p:nvPr/>
        </p:nvSpPr>
        <p:spPr>
          <a:xfrm>
            <a:off x="5462265" y="2220358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5DB51BC3-801E-4757-B20B-9D974C87FE8C}"/>
              </a:ext>
            </a:extLst>
          </p:cNvPr>
          <p:cNvSpPr/>
          <p:nvPr/>
        </p:nvSpPr>
        <p:spPr>
          <a:xfrm>
            <a:off x="1902011" y="2220358"/>
            <a:ext cx="280497" cy="1903705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87D1017-4E5B-47A7-9810-AB66790D38B2}"/>
              </a:ext>
            </a:extLst>
          </p:cNvPr>
          <p:cNvSpPr/>
          <p:nvPr/>
        </p:nvSpPr>
        <p:spPr>
          <a:xfrm>
            <a:off x="6999027" y="2963082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46BAB96-6AF8-4C12-87CD-B11659A7BAA2}"/>
              </a:ext>
            </a:extLst>
          </p:cNvPr>
          <p:cNvSpPr/>
          <p:nvPr/>
        </p:nvSpPr>
        <p:spPr>
          <a:xfrm>
            <a:off x="737235" y="2982766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4116000-A3EE-420A-B86E-1769F271EBC8}"/>
              </a:ext>
            </a:extLst>
          </p:cNvPr>
          <p:cNvSpPr/>
          <p:nvPr/>
        </p:nvSpPr>
        <p:spPr>
          <a:xfrm>
            <a:off x="2273997" y="2241137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C64A8F2-7ADA-417C-98D5-975874CB8C1C}"/>
              </a:ext>
            </a:extLst>
          </p:cNvPr>
          <p:cNvSpPr/>
          <p:nvPr/>
        </p:nvSpPr>
        <p:spPr>
          <a:xfrm>
            <a:off x="2273997" y="2731083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02106C-4633-4445-AB10-5660D7BDBE14}"/>
              </a:ext>
            </a:extLst>
          </p:cNvPr>
          <p:cNvSpPr/>
          <p:nvPr/>
        </p:nvSpPr>
        <p:spPr>
          <a:xfrm>
            <a:off x="2273997" y="3225592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硬盘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72D0DE3-3107-44F6-B014-208CDAE62741}"/>
              </a:ext>
            </a:extLst>
          </p:cNvPr>
          <p:cNvSpPr/>
          <p:nvPr/>
        </p:nvSpPr>
        <p:spPr>
          <a:xfrm>
            <a:off x="2273997" y="3714364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主板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5A095AB4-7F4A-4E2C-B6D5-E6E8BFB40D7D}"/>
              </a:ext>
            </a:extLst>
          </p:cNvPr>
          <p:cNvSpPr/>
          <p:nvPr/>
        </p:nvSpPr>
        <p:spPr>
          <a:xfrm>
            <a:off x="6627041" y="2228956"/>
            <a:ext cx="280498" cy="1875381"/>
          </a:xfrm>
          <a:prstGeom prst="righ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651291B-F4C2-47AA-B20F-31EC41F7A6EF}"/>
              </a:ext>
            </a:extLst>
          </p:cNvPr>
          <p:cNvSpPr/>
          <p:nvPr/>
        </p:nvSpPr>
        <p:spPr>
          <a:xfrm>
            <a:off x="5462265" y="2731083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CD27897-9B70-461A-849D-BCCB9ADE3F34}"/>
              </a:ext>
            </a:extLst>
          </p:cNvPr>
          <p:cNvSpPr/>
          <p:nvPr/>
        </p:nvSpPr>
        <p:spPr>
          <a:xfrm>
            <a:off x="5462265" y="3235997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60277E-1AF6-4B7F-8682-E7ECA90DCB3D}"/>
              </a:ext>
            </a:extLst>
          </p:cNvPr>
          <p:cNvSpPr/>
          <p:nvPr/>
        </p:nvSpPr>
        <p:spPr>
          <a:xfrm>
            <a:off x="5462265" y="3744175"/>
            <a:ext cx="1084761" cy="36933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7286B5-D932-4E91-926D-D2A8D5017D7B}"/>
              </a:ext>
            </a:extLst>
          </p:cNvPr>
          <p:cNvCxnSpPr>
            <a:cxnSpLocks/>
          </p:cNvCxnSpPr>
          <p:nvPr/>
        </p:nvCxnSpPr>
        <p:spPr>
          <a:xfrm>
            <a:off x="3623975" y="2425803"/>
            <a:ext cx="150852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8DBC46E-C395-4BB4-8842-419D9C37F837}"/>
              </a:ext>
            </a:extLst>
          </p:cNvPr>
          <p:cNvCxnSpPr>
            <a:cxnSpLocks/>
          </p:cNvCxnSpPr>
          <p:nvPr/>
        </p:nvCxnSpPr>
        <p:spPr>
          <a:xfrm>
            <a:off x="3623974" y="2915749"/>
            <a:ext cx="150852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45010F-685C-493E-8993-75A98D9F6D1C}"/>
              </a:ext>
            </a:extLst>
          </p:cNvPr>
          <p:cNvCxnSpPr>
            <a:cxnSpLocks/>
          </p:cNvCxnSpPr>
          <p:nvPr/>
        </p:nvCxnSpPr>
        <p:spPr>
          <a:xfrm>
            <a:off x="3623973" y="3420663"/>
            <a:ext cx="150852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4DE0F9A-7819-4476-8545-E14EC451F9D4}"/>
              </a:ext>
            </a:extLst>
          </p:cNvPr>
          <p:cNvCxnSpPr>
            <a:cxnSpLocks/>
          </p:cNvCxnSpPr>
          <p:nvPr/>
        </p:nvCxnSpPr>
        <p:spPr>
          <a:xfrm>
            <a:off x="3623972" y="3928841"/>
            <a:ext cx="150852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8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283" y="760311"/>
            <a:ext cx="211543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电脑 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VS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单片机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E82FEE7-D6E4-4CB5-9E36-FAAD0A9E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0344"/>
              </p:ext>
            </p:extLst>
          </p:nvPr>
        </p:nvGraphicFramePr>
        <p:xfrm>
          <a:off x="780494" y="1524061"/>
          <a:ext cx="7583009" cy="2780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432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816953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815624">
                  <a:extLst>
                    <a:ext uri="{9D8B030D-6E8A-4147-A177-3AD203B41FA5}">
                      <a16:colId xmlns:a16="http://schemas.microsoft.com/office/drawing/2014/main" val="4009224405"/>
                    </a:ext>
                  </a:extLst>
                </a:gridCol>
              </a:tblGrid>
              <a:tr h="417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对比项</a:t>
                      </a:r>
                      <a:endParaRPr lang="en-US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电脑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单片机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469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主频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X86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2~5 GHz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51/ARM/RISC-V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72MHz @STM32F1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4761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内存容量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级，约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40GB/S @DDR4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KB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级，约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300MB/S @STM32F1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472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硬盘容量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级，约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500MB/S @SATA3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KB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级，约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100MB/S @STM32F1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513619"/>
                  </a:ext>
                </a:extLst>
              </a:tr>
              <a:tr h="472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功耗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数百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&lt;0.5W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04303"/>
                  </a:ext>
                </a:extLst>
              </a:tr>
              <a:tr h="472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价格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2000 ~ 10000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&lt;10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元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8683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23D409B-B827-4E6B-B3EA-77B57CC1B9D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5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283" y="760311"/>
            <a:ext cx="211543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单片机的特点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1BCB54A-0840-4442-A4F1-FC9BDA7A5E02}"/>
              </a:ext>
            </a:extLst>
          </p:cNvPr>
          <p:cNvSpPr/>
          <p:nvPr/>
        </p:nvSpPr>
        <p:spPr>
          <a:xfrm>
            <a:off x="891632" y="2092980"/>
            <a:ext cx="121485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体积小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882E91-6727-4C35-9E23-5D299B6F9C10}"/>
              </a:ext>
            </a:extLst>
          </p:cNvPr>
          <p:cNvSpPr/>
          <p:nvPr/>
        </p:nvSpPr>
        <p:spPr>
          <a:xfrm>
            <a:off x="813674" y="2571750"/>
            <a:ext cx="1370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&lt;5mmx5mm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2A8047A-D071-44A9-A8E5-B1D2E6524F3A}"/>
              </a:ext>
            </a:extLst>
          </p:cNvPr>
          <p:cNvSpPr/>
          <p:nvPr/>
        </p:nvSpPr>
        <p:spPr>
          <a:xfrm>
            <a:off x="2408594" y="2115508"/>
            <a:ext cx="121485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功耗低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7BAFEC-A00A-436A-9C22-F6DD1915D79C}"/>
              </a:ext>
            </a:extLst>
          </p:cNvPr>
          <p:cNvSpPr/>
          <p:nvPr/>
        </p:nvSpPr>
        <p:spPr>
          <a:xfrm>
            <a:off x="2621742" y="2552190"/>
            <a:ext cx="9478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AE961B9-8A5B-43C9-9F9D-3753EDD17F2A}"/>
              </a:ext>
            </a:extLst>
          </p:cNvPr>
          <p:cNvSpPr/>
          <p:nvPr/>
        </p:nvSpPr>
        <p:spPr>
          <a:xfrm>
            <a:off x="3925556" y="2092980"/>
            <a:ext cx="121485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集成度高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E38A3B-19E9-40D9-A767-B1F53C1EA684}"/>
              </a:ext>
            </a:extLst>
          </p:cNvPr>
          <p:cNvSpPr/>
          <p:nvPr/>
        </p:nvSpPr>
        <p:spPr>
          <a:xfrm>
            <a:off x="3754388" y="2571750"/>
            <a:ext cx="1608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IO/TIM/AD/DA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23C0529-E19B-4DFE-ACEE-93E9408B63E7}"/>
              </a:ext>
            </a:extLst>
          </p:cNvPr>
          <p:cNvSpPr/>
          <p:nvPr/>
        </p:nvSpPr>
        <p:spPr>
          <a:xfrm>
            <a:off x="5464600" y="2092980"/>
            <a:ext cx="121485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使用方便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656776-C491-4B0E-A6EA-8A1D9C0CB3C2}"/>
              </a:ext>
            </a:extLst>
          </p:cNvPr>
          <p:cNvSpPr/>
          <p:nvPr/>
        </p:nvSpPr>
        <p:spPr>
          <a:xfrm>
            <a:off x="5547998" y="2571750"/>
            <a:ext cx="1048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C/Debug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5C21484-B7EA-4FA5-98A7-CB77C8334DEA}"/>
              </a:ext>
            </a:extLst>
          </p:cNvPr>
          <p:cNvSpPr/>
          <p:nvPr/>
        </p:nvSpPr>
        <p:spPr>
          <a:xfrm>
            <a:off x="7003644" y="2096006"/>
            <a:ext cx="121485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扩展灵活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8AD47B-6277-4C4F-A65A-6200C2590BC2}"/>
              </a:ext>
            </a:extLst>
          </p:cNvPr>
          <p:cNvSpPr/>
          <p:nvPr/>
        </p:nvSpPr>
        <p:spPr>
          <a:xfrm>
            <a:off x="6951265" y="2571750"/>
            <a:ext cx="1495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IIC/SPI/FSMC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51F0AC-925D-4500-A47A-B1B230AA25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F9F2884-2FCC-4951-A2AE-2FE96372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，单片机有什么用？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8F35B86-E38F-4096-AEDB-5FC05B731899}"/>
              </a:ext>
            </a:extLst>
          </p:cNvPr>
          <p:cNvSpPr/>
          <p:nvPr/>
        </p:nvSpPr>
        <p:spPr>
          <a:xfrm>
            <a:off x="651527" y="1960963"/>
            <a:ext cx="1562100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仪器仪表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E031E-06F3-4690-A5EE-4F431E27DF9D}"/>
              </a:ext>
            </a:extLst>
          </p:cNvPr>
          <p:cNvSpPr/>
          <p:nvPr/>
        </p:nvSpPr>
        <p:spPr>
          <a:xfrm>
            <a:off x="571830" y="2420173"/>
            <a:ext cx="1913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示波器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焊台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1A960C-9D08-450B-BF68-A80D78B79A2F}"/>
              </a:ext>
            </a:extLst>
          </p:cNvPr>
          <p:cNvSpPr/>
          <p:nvPr/>
        </p:nvSpPr>
        <p:spPr>
          <a:xfrm>
            <a:off x="2737807" y="1960963"/>
            <a:ext cx="1562100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家用电器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C5CD72-6ABE-4460-9FF9-BCEDCD2CBD23}"/>
              </a:ext>
            </a:extLst>
          </p:cNvPr>
          <p:cNvSpPr/>
          <p:nvPr/>
        </p:nvSpPr>
        <p:spPr>
          <a:xfrm>
            <a:off x="2658110" y="2420173"/>
            <a:ext cx="1913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空调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冰箱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洗衣机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67219EE-D2A5-4B74-808D-4EBA12C73D2B}"/>
              </a:ext>
            </a:extLst>
          </p:cNvPr>
          <p:cNvSpPr/>
          <p:nvPr/>
        </p:nvSpPr>
        <p:spPr>
          <a:xfrm>
            <a:off x="4827567" y="1960963"/>
            <a:ext cx="1562100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工业控制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686828-AC6F-47AE-8712-AE59FE99CB9F}"/>
              </a:ext>
            </a:extLst>
          </p:cNvPr>
          <p:cNvSpPr/>
          <p:nvPr/>
        </p:nvSpPr>
        <p:spPr>
          <a:xfrm>
            <a:off x="4747870" y="2420173"/>
            <a:ext cx="1913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机器人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/PLC/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电梯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D8E6C3-1132-4D4B-B0B2-48E394572E3D}"/>
              </a:ext>
            </a:extLst>
          </p:cNvPr>
          <p:cNvSpPr/>
          <p:nvPr/>
        </p:nvSpPr>
        <p:spPr>
          <a:xfrm>
            <a:off x="6917327" y="1960963"/>
            <a:ext cx="1562100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汽车电子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CF014B-AE4F-47A3-8B68-95A50217683F}"/>
              </a:ext>
            </a:extLst>
          </p:cNvPr>
          <p:cNvSpPr/>
          <p:nvPr/>
        </p:nvSpPr>
        <p:spPr>
          <a:xfrm>
            <a:off x="6741457" y="2420173"/>
            <a:ext cx="1913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GPS/ABS/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胎压监测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025D31-44CC-4C52-8575-7D489F3109E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，单片机发展历程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C9A2A4-AC92-4A52-99EE-0EB594126D35}"/>
              </a:ext>
            </a:extLst>
          </p:cNvPr>
          <p:cNvSpPr/>
          <p:nvPr/>
        </p:nvSpPr>
        <p:spPr>
          <a:xfrm>
            <a:off x="444849" y="2545898"/>
            <a:ext cx="1743764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单片机发展历程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F81BF04-F2B3-458F-825F-D7E5A7A18BC9}"/>
              </a:ext>
            </a:extLst>
          </p:cNvPr>
          <p:cNvSpPr/>
          <p:nvPr/>
        </p:nvSpPr>
        <p:spPr>
          <a:xfrm>
            <a:off x="2235479" y="1904121"/>
            <a:ext cx="175365" cy="1802223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B37D12-C101-4F73-9692-9CF95A1D2290}"/>
              </a:ext>
            </a:extLst>
          </p:cNvPr>
          <p:cNvSpPr/>
          <p:nvPr/>
        </p:nvSpPr>
        <p:spPr>
          <a:xfrm>
            <a:off x="4171842" y="3069451"/>
            <a:ext cx="3777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SCM</a:t>
            </a:r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单片微型计算机阶段：单片形态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EE907B-C5D2-4482-ACD9-15B91594F708}"/>
              </a:ext>
            </a:extLst>
          </p:cNvPr>
          <p:cNvSpPr/>
          <p:nvPr/>
        </p:nvSpPr>
        <p:spPr>
          <a:xfrm>
            <a:off x="2410844" y="1946744"/>
            <a:ext cx="181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从时间角度来看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07FBDF8-5004-426F-9379-6F30B96DA3F5}"/>
              </a:ext>
            </a:extLst>
          </p:cNvPr>
          <p:cNvSpPr/>
          <p:nvPr/>
        </p:nvSpPr>
        <p:spPr>
          <a:xfrm>
            <a:off x="3996477" y="3095502"/>
            <a:ext cx="175365" cy="1009613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4E9DD9B3-280D-469B-BECA-B6B322C4F899}"/>
              </a:ext>
            </a:extLst>
          </p:cNvPr>
          <p:cNvSpPr/>
          <p:nvPr/>
        </p:nvSpPr>
        <p:spPr>
          <a:xfrm>
            <a:off x="3999590" y="1403961"/>
            <a:ext cx="175365" cy="1441808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8ECB83-1B3E-4420-A8FF-19FE25EF16CE}"/>
              </a:ext>
            </a:extLst>
          </p:cNvPr>
          <p:cNvSpPr/>
          <p:nvPr/>
        </p:nvSpPr>
        <p:spPr>
          <a:xfrm>
            <a:off x="2370672" y="3431032"/>
            <a:ext cx="2011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从产品目的来看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383DCE-00E1-4DF9-8534-C32B0BF50D1A}"/>
              </a:ext>
            </a:extLst>
          </p:cNvPr>
          <p:cNvSpPr/>
          <p:nvPr/>
        </p:nvSpPr>
        <p:spPr>
          <a:xfrm>
            <a:off x="4201525" y="3461491"/>
            <a:ext cx="3798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微控制器阶段：完善控制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3A6349-D066-41F1-B8C2-7F370D054F34}"/>
              </a:ext>
            </a:extLst>
          </p:cNvPr>
          <p:cNvSpPr/>
          <p:nvPr/>
        </p:nvSpPr>
        <p:spPr>
          <a:xfrm>
            <a:off x="4174956" y="1784898"/>
            <a:ext cx="4659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完善阶段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(1978~1982)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MCS-51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8051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C622DC-D6EA-45B8-9827-E10514EF7518}"/>
              </a:ext>
            </a:extLst>
          </p:cNvPr>
          <p:cNvSpPr/>
          <p:nvPr/>
        </p:nvSpPr>
        <p:spPr>
          <a:xfrm>
            <a:off x="4154660" y="1390674"/>
            <a:ext cx="3619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探索阶段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(1976~1978)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MCS-48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ADC21D-111E-4016-95A4-52CB7F6E8F02}"/>
              </a:ext>
            </a:extLst>
          </p:cNvPr>
          <p:cNvSpPr/>
          <p:nvPr/>
        </p:nvSpPr>
        <p:spPr>
          <a:xfrm>
            <a:off x="4201525" y="3847412"/>
            <a:ext cx="3798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嵌入式系统阶段：软硬件协同设计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8CAD85-DFF1-40AC-AAB0-896909CB0C55}"/>
              </a:ext>
            </a:extLst>
          </p:cNvPr>
          <p:cNvSpPr/>
          <p:nvPr/>
        </p:nvSpPr>
        <p:spPr>
          <a:xfrm>
            <a:off x="4174955" y="2177258"/>
            <a:ext cx="452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向微控制器发展阶段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(1982~1990)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MCS-96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425C44-3F6C-4FF2-8509-7D80898E71BB}"/>
              </a:ext>
            </a:extLst>
          </p:cNvPr>
          <p:cNvSpPr/>
          <p:nvPr/>
        </p:nvSpPr>
        <p:spPr>
          <a:xfrm>
            <a:off x="4154660" y="2571545"/>
            <a:ext cx="48674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微控制器全面发展阶段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(1990~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现在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RISC-V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AB1C14-62C5-4520-8291-8FF0406C8E6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，单片机发展趋势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969304A-9642-48C7-AD51-9E4E7ADA5DE3}"/>
              </a:ext>
            </a:extLst>
          </p:cNvPr>
          <p:cNvSpPr/>
          <p:nvPr/>
        </p:nvSpPr>
        <p:spPr>
          <a:xfrm>
            <a:off x="828714" y="1295763"/>
            <a:ext cx="3149772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25C05B-FB94-4400-9113-4FA11306D6A5}"/>
              </a:ext>
            </a:extLst>
          </p:cNvPr>
          <p:cNvSpPr/>
          <p:nvPr/>
        </p:nvSpPr>
        <p:spPr>
          <a:xfrm>
            <a:off x="1023396" y="1778719"/>
            <a:ext cx="2760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主频高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/64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流水线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0E4357F-70C8-4746-87BE-9DC317EDC5D7}"/>
              </a:ext>
            </a:extLst>
          </p:cNvPr>
          <p:cNvSpPr/>
          <p:nvPr/>
        </p:nvSpPr>
        <p:spPr>
          <a:xfrm>
            <a:off x="4603705" y="1293576"/>
            <a:ext cx="3149773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1BA001-9D4D-4AD2-8169-46E48E1AF522}"/>
              </a:ext>
            </a:extLst>
          </p:cNvPr>
          <p:cNvSpPr/>
          <p:nvPr/>
        </p:nvSpPr>
        <p:spPr>
          <a:xfrm>
            <a:off x="4400528" y="1778719"/>
            <a:ext cx="398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片内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程序加密化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2193C7D-83D0-43FB-AC4C-B729C92E006E}"/>
              </a:ext>
            </a:extLst>
          </p:cNvPr>
          <p:cNvSpPr/>
          <p:nvPr/>
        </p:nvSpPr>
        <p:spPr>
          <a:xfrm>
            <a:off x="828714" y="2324235"/>
            <a:ext cx="314977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1BBF433-AC79-4A2F-9EB5-96519F5C84BD}"/>
              </a:ext>
            </a:extLst>
          </p:cNvPr>
          <p:cNvSpPr/>
          <p:nvPr/>
        </p:nvSpPr>
        <p:spPr>
          <a:xfrm>
            <a:off x="735296" y="2783445"/>
            <a:ext cx="33356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提高并行口驱动能力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33E4AF4-F849-4721-ADD4-9BC8CDD5306B}"/>
              </a:ext>
            </a:extLst>
          </p:cNvPr>
          <p:cNvSpPr/>
          <p:nvPr/>
        </p:nvSpPr>
        <p:spPr>
          <a:xfrm>
            <a:off x="4603705" y="2298302"/>
            <a:ext cx="3451566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外围电路内置化（提高集成度）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A47C88-F28A-403D-AE38-D4610AAE7332}"/>
              </a:ext>
            </a:extLst>
          </p:cNvPr>
          <p:cNvSpPr/>
          <p:nvPr/>
        </p:nvSpPr>
        <p:spPr>
          <a:xfrm>
            <a:off x="4572000" y="2768163"/>
            <a:ext cx="3483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DMA/AD/DA/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液晶驱动等内置到片内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33D708C-088E-4D6C-ADCF-DF9A33DA8352}"/>
              </a:ext>
            </a:extLst>
          </p:cNvPr>
          <p:cNvSpPr/>
          <p:nvPr/>
        </p:nvSpPr>
        <p:spPr>
          <a:xfrm>
            <a:off x="828714" y="3352707"/>
            <a:ext cx="314977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品种多样化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C3ECCD-DFD9-452E-9306-4D48BBB8405B}"/>
              </a:ext>
            </a:extLst>
          </p:cNvPr>
          <p:cNvSpPr/>
          <p:nvPr/>
        </p:nvSpPr>
        <p:spPr>
          <a:xfrm>
            <a:off x="854709" y="3801945"/>
            <a:ext cx="33356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低功耗化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微型化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低价格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专用化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02FAE-C300-4F5E-960D-85554058FD2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8" grpId="0" animBg="1"/>
      <p:bldP spid="19" grpId="0"/>
      <p:bldP spid="37" grpId="0" animBg="1"/>
      <p:bldP spid="38" grpId="0"/>
      <p:bldP spid="39" grpId="0" animBg="1"/>
      <p:bldP spid="40" grpId="0"/>
      <p:bldP spid="45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02CA5AE-FFD5-44D2-8947-E18A292D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33207"/>
              </p:ext>
            </p:extLst>
          </p:nvPr>
        </p:nvGraphicFramePr>
        <p:xfrm>
          <a:off x="295227" y="1025307"/>
          <a:ext cx="8553545" cy="366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832">
                  <a:extLst>
                    <a:ext uri="{9D8B030D-6E8A-4147-A177-3AD203B41FA5}">
                      <a16:colId xmlns:a16="http://schemas.microsoft.com/office/drawing/2014/main" val="3880064622"/>
                    </a:ext>
                  </a:extLst>
                </a:gridCol>
                <a:gridCol w="4020958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498755">
                  <a:extLst>
                    <a:ext uri="{9D8B030D-6E8A-4147-A177-3AD203B41FA5}">
                      <a16:colId xmlns:a16="http://schemas.microsoft.com/office/drawing/2014/main" val="4009224405"/>
                    </a:ext>
                  </a:extLst>
                </a:gridCol>
              </a:tblGrid>
              <a:tr h="41797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对比项</a:t>
                      </a:r>
                      <a:endParaRPr lang="zh-CN" altLang="zh-CN" sz="14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复杂指令集计算机（</a:t>
                      </a:r>
                      <a:r>
                        <a:rPr lang="en-US" altLang="zh-CN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CISC</a:t>
                      </a:r>
                      <a:r>
                        <a:rPr lang="zh-CN" altLang="en-US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4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精简指令集计算机（</a:t>
                      </a:r>
                      <a:r>
                        <a:rPr lang="en-US" altLang="zh-CN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RISC</a:t>
                      </a:r>
                      <a:r>
                        <a:rPr lang="zh-CN" altLang="en-US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4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46977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目的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为了便于编程和提高存储器访问效率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为了提高处理器运行速度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94835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指令特点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，指令多，模式多，格式可变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，指令的执行需要的时钟周期差距很大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，无流水线或流水线程度较低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，指令由微代码翻译执行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，指令少，模式少，格式固定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，大多数指令只需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个时钟周期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，流水线结构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，指令直接由硬件执行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4722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优点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，指令丰富、功能强大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，寻址方式灵活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，指令精简，易于设计，使用率均衡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，程序执行效率高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004303"/>
                  </a:ext>
                </a:extLst>
              </a:tr>
              <a:tr h="4722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缺点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，指令使用率不均衡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，不利于采用先进结构提高性能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，结构复杂不利于超大规模集成电路实现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，指令数较少，功能不及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CISC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强大</a:t>
                      </a:r>
                      <a:endParaRPr lang="en-US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，寻址方式不够灵活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686835"/>
                  </a:ext>
                </a:extLst>
              </a:tr>
            </a:tbl>
          </a:graphicData>
        </a:graphic>
      </p:graphicFrame>
      <p:sp>
        <p:nvSpPr>
          <p:cNvPr id="10" name="矩形 39">
            <a:extLst>
              <a:ext uri="{FF2B5EF4-FFF2-40B4-BE49-F238E27FC236}">
                <a16:creationId xmlns:a16="http://schemas.microsoft.com/office/drawing/2014/main" id="{23447546-9B99-4C0C-905A-F64D1E3D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CISC VS RISC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EFDAB3-5A85-4C7A-A460-CD44B64B1B47}"/>
              </a:ext>
            </a:extLst>
          </p:cNvPr>
          <p:cNvSpPr/>
          <p:nvPr/>
        </p:nvSpPr>
        <p:spPr>
          <a:xfrm>
            <a:off x="7442200" y="628821"/>
            <a:ext cx="1520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学习指令格式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417EB7-2226-4D57-A731-B33DC88DD63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91686</TotalTime>
  <Words>1023</Words>
  <Application>Microsoft Office PowerPoint</Application>
  <PresentationFormat>全屏显示(16:9)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1962</cp:revision>
  <dcterms:created xsi:type="dcterms:W3CDTF">2021-03-21T09:45:45Z</dcterms:created>
  <dcterms:modified xsi:type="dcterms:W3CDTF">2022-03-31T10:12:02Z</dcterms:modified>
</cp:coreProperties>
</file>