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512" r:id="rId5"/>
    <p:sldId id="513" r:id="rId6"/>
    <p:sldId id="517" r:id="rId7"/>
    <p:sldId id="507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m.com/" TargetMode="External"/><Relationship Id="rId2" Type="http://schemas.openxmlformats.org/officeDocument/2006/relationships/hyperlink" Target="https://developer.arm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embc.org/coremark/scores.php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Cortex-M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系列介绍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5BAF53-E856-4CEA-8CF0-A8FDE4336B7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646" y="1723646"/>
            <a:ext cx="4660681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ARM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公司（了解）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Cortex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内核分类及特征（了解）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Cortex-M3/4/7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E82658-3393-4D2B-BEA2-13349A779BA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ARM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公司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480060" y="1273437"/>
            <a:ext cx="5895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公司：只做内核设计和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授权，不参与芯片设计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46BAB96-6AF8-4C12-87CD-B11659A7BAA2}"/>
              </a:ext>
            </a:extLst>
          </p:cNvPr>
          <p:cNvSpPr/>
          <p:nvPr/>
        </p:nvSpPr>
        <p:spPr>
          <a:xfrm>
            <a:off x="762692" y="3267554"/>
            <a:ext cx="1321679" cy="61195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7286B5-D932-4E91-926D-D2A8D5017D7B}"/>
              </a:ext>
            </a:extLst>
          </p:cNvPr>
          <p:cNvCxnSpPr>
            <a:cxnSpLocks/>
          </p:cNvCxnSpPr>
          <p:nvPr/>
        </p:nvCxnSpPr>
        <p:spPr>
          <a:xfrm flipH="1">
            <a:off x="2231248" y="3713832"/>
            <a:ext cx="129519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9E4387D-D0CE-44D7-B7F7-71BE42C73678}"/>
              </a:ext>
            </a:extLst>
          </p:cNvPr>
          <p:cNvSpPr/>
          <p:nvPr/>
        </p:nvSpPr>
        <p:spPr>
          <a:xfrm>
            <a:off x="3777810" y="3267554"/>
            <a:ext cx="1321679" cy="61195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合作伙伴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7EE8AB9-151C-477A-AC50-101A40130B44}"/>
              </a:ext>
            </a:extLst>
          </p:cNvPr>
          <p:cNvSpPr/>
          <p:nvPr/>
        </p:nvSpPr>
        <p:spPr>
          <a:xfrm>
            <a:off x="6641408" y="3284079"/>
            <a:ext cx="1321680" cy="61195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代工厂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CAF6917-5D8A-47FB-8961-A16C1C168346}"/>
              </a:ext>
            </a:extLst>
          </p:cNvPr>
          <p:cNvSpPr/>
          <p:nvPr/>
        </p:nvSpPr>
        <p:spPr>
          <a:xfrm>
            <a:off x="2534655" y="3089070"/>
            <a:ext cx="944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授权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76719D5-4E09-4CC5-8685-9D237C5C5500}"/>
              </a:ext>
            </a:extLst>
          </p:cNvPr>
          <p:cNvCxnSpPr>
            <a:cxnSpLocks/>
          </p:cNvCxnSpPr>
          <p:nvPr/>
        </p:nvCxnSpPr>
        <p:spPr>
          <a:xfrm>
            <a:off x="2209299" y="3479969"/>
            <a:ext cx="133909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F226475-C0F8-49C5-BD75-E63B02E95D62}"/>
              </a:ext>
            </a:extLst>
          </p:cNvPr>
          <p:cNvSpPr/>
          <p:nvPr/>
        </p:nvSpPr>
        <p:spPr>
          <a:xfrm>
            <a:off x="2534655" y="3787523"/>
            <a:ext cx="890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授权费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F03100-CC09-4173-A578-3C7C8E61CEBE}"/>
              </a:ext>
            </a:extLst>
          </p:cNvPr>
          <p:cNvCxnSpPr>
            <a:cxnSpLocks/>
          </p:cNvCxnSpPr>
          <p:nvPr/>
        </p:nvCxnSpPr>
        <p:spPr>
          <a:xfrm>
            <a:off x="5246366" y="3470612"/>
            <a:ext cx="133909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8AAA951-5972-4477-A10A-BE766D918409}"/>
              </a:ext>
            </a:extLst>
          </p:cNvPr>
          <p:cNvSpPr/>
          <p:nvPr/>
        </p:nvSpPr>
        <p:spPr>
          <a:xfrm>
            <a:off x="5310196" y="3123799"/>
            <a:ext cx="1296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寻找施工队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1347D19-A738-499F-A89A-CE2C63F1906F}"/>
              </a:ext>
            </a:extLst>
          </p:cNvPr>
          <p:cNvSpPr/>
          <p:nvPr/>
        </p:nvSpPr>
        <p:spPr>
          <a:xfrm>
            <a:off x="3782487" y="4105988"/>
            <a:ext cx="1321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华为、高通、</a:t>
            </a:r>
            <a:endParaRPr lang="en-US" altLang="zh-CN" sz="1600" kern="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NXP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D03EE3-1694-4AB0-AD0A-C36E961B45FA}"/>
              </a:ext>
            </a:extLst>
          </p:cNvPr>
          <p:cNvSpPr/>
          <p:nvPr/>
        </p:nvSpPr>
        <p:spPr>
          <a:xfrm>
            <a:off x="6585458" y="4098306"/>
            <a:ext cx="2265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台积电、中芯国际、</a:t>
            </a:r>
            <a:endParaRPr lang="en-US" altLang="zh-CN" sz="1600" kern="1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三星、长电科技等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EA8626B-9572-429C-9722-0DCA5C2E6765}"/>
              </a:ext>
            </a:extLst>
          </p:cNvPr>
          <p:cNvCxnSpPr>
            <a:cxnSpLocks/>
          </p:cNvCxnSpPr>
          <p:nvPr/>
        </p:nvCxnSpPr>
        <p:spPr>
          <a:xfrm flipH="1">
            <a:off x="5246366" y="3713832"/>
            <a:ext cx="129519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3FA9EDB-274E-452D-80BC-52CBDDD754B3}"/>
              </a:ext>
            </a:extLst>
          </p:cNvPr>
          <p:cNvSpPr/>
          <p:nvPr/>
        </p:nvSpPr>
        <p:spPr>
          <a:xfrm>
            <a:off x="5470794" y="3767433"/>
            <a:ext cx="1070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交付芯片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46C4546-9D86-499C-AC6D-2965D3C19B57}"/>
              </a:ext>
            </a:extLst>
          </p:cNvPr>
          <p:cNvSpPr/>
          <p:nvPr/>
        </p:nvSpPr>
        <p:spPr>
          <a:xfrm>
            <a:off x="3777809" y="1863948"/>
            <a:ext cx="1321679" cy="61195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芯片用户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5A4E55-7A6C-4508-BF61-3E4462C526A6}"/>
              </a:ext>
            </a:extLst>
          </p:cNvPr>
          <p:cNvCxnSpPr>
            <a:cxnSpLocks/>
          </p:cNvCxnSpPr>
          <p:nvPr/>
        </p:nvCxnSpPr>
        <p:spPr>
          <a:xfrm flipV="1">
            <a:off x="4317482" y="2527300"/>
            <a:ext cx="0" cy="719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5A4D095-F92F-4C29-9353-9596667D5269}"/>
              </a:ext>
            </a:extLst>
          </p:cNvPr>
          <p:cNvCxnSpPr>
            <a:cxnSpLocks/>
          </p:cNvCxnSpPr>
          <p:nvPr/>
        </p:nvCxnSpPr>
        <p:spPr>
          <a:xfrm>
            <a:off x="4584182" y="2527300"/>
            <a:ext cx="0" cy="7310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2D7BF29-25AC-44C2-A932-4D95AB00C9FA}"/>
              </a:ext>
            </a:extLst>
          </p:cNvPr>
          <p:cNvSpPr/>
          <p:nvPr/>
        </p:nvSpPr>
        <p:spPr>
          <a:xfrm>
            <a:off x="3359150" y="2699656"/>
            <a:ext cx="10916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出售芯片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13B77AF-D0FE-4D04-95C1-0981CE629258}"/>
              </a:ext>
            </a:extLst>
          </p:cNvPr>
          <p:cNvSpPr/>
          <p:nvPr/>
        </p:nvSpPr>
        <p:spPr>
          <a:xfrm>
            <a:off x="4577751" y="2705242"/>
            <a:ext cx="944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芯片费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898507E-0899-40E9-8752-E16B64F0F355}"/>
              </a:ext>
            </a:extLst>
          </p:cNvPr>
          <p:cNvSpPr/>
          <p:nvPr/>
        </p:nvSpPr>
        <p:spPr>
          <a:xfrm>
            <a:off x="5470794" y="2841131"/>
            <a:ext cx="890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代工费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B24F79-A468-4398-99D3-B68DADAF56A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 animBg="1"/>
      <p:bldP spid="26" grpId="0" animBg="1"/>
      <p:bldP spid="27" grpId="0" animBg="1"/>
      <p:bldP spid="38" grpId="0"/>
      <p:bldP spid="40" grpId="0"/>
      <p:bldP spid="45" grpId="0"/>
      <p:bldP spid="46" grpId="0"/>
      <p:bldP spid="47" grpId="0"/>
      <p:bldP spid="49" grpId="0"/>
      <p:bldP spid="50" grpId="0" animBg="1"/>
      <p:bldP spid="53" grpId="0"/>
      <p:bldP spid="54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1BCB54A-0840-4442-A4F1-FC9BDA7A5E02}"/>
              </a:ext>
            </a:extLst>
          </p:cNvPr>
          <p:cNvSpPr/>
          <p:nvPr/>
        </p:nvSpPr>
        <p:spPr>
          <a:xfrm>
            <a:off x="1631325" y="2563791"/>
            <a:ext cx="1214851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三大特点</a:t>
            </a:r>
            <a:endParaRPr lang="zh-CN" altLang="en-US" sz="20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C0F3C524-E5B3-4B11-8678-84AA94156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ARM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架构为什么能风靡全球？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29E5010D-CCAC-4FEB-99DA-653781A3B6C7}"/>
              </a:ext>
            </a:extLst>
          </p:cNvPr>
          <p:cNvSpPr/>
          <p:nvPr/>
        </p:nvSpPr>
        <p:spPr>
          <a:xfrm>
            <a:off x="3017532" y="1884652"/>
            <a:ext cx="175365" cy="1802223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867CEE5-4964-42E8-8B24-EC67B5FF4F76}"/>
              </a:ext>
            </a:extLst>
          </p:cNvPr>
          <p:cNvSpPr/>
          <p:nvPr/>
        </p:nvSpPr>
        <p:spPr>
          <a:xfrm>
            <a:off x="3364253" y="1803888"/>
            <a:ext cx="313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，低功耗、低成本、高性能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7919DD-5440-4452-9E78-C17DC2DBD595}"/>
              </a:ext>
            </a:extLst>
          </p:cNvPr>
          <p:cNvSpPr/>
          <p:nvPr/>
        </p:nvSpPr>
        <p:spPr>
          <a:xfrm>
            <a:off x="3364253" y="2616487"/>
            <a:ext cx="313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，支持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16/32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位双指令集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B3427AA-FB74-4327-9466-49784EBA814A}"/>
              </a:ext>
            </a:extLst>
          </p:cNvPr>
          <p:cNvSpPr/>
          <p:nvPr/>
        </p:nvSpPr>
        <p:spPr>
          <a:xfrm>
            <a:off x="3364253" y="3429086"/>
            <a:ext cx="313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，拥有众多合作伙伴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42ADE0-4EA1-49D1-BE01-58413AF8069F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7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02CA5AE-FFD5-44D2-8947-E18A292D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01592"/>
              </p:ext>
            </p:extLst>
          </p:nvPr>
        </p:nvGraphicFramePr>
        <p:xfrm>
          <a:off x="295228" y="1403961"/>
          <a:ext cx="8553544" cy="2335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119">
                  <a:extLst>
                    <a:ext uri="{9D8B030D-6E8A-4147-A177-3AD203B41FA5}">
                      <a16:colId xmlns:a16="http://schemas.microsoft.com/office/drawing/2014/main" val="3880064622"/>
                    </a:ext>
                  </a:extLst>
                </a:gridCol>
                <a:gridCol w="2607277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566302">
                  <a:extLst>
                    <a:ext uri="{9D8B030D-6E8A-4147-A177-3AD203B41FA5}">
                      <a16:colId xmlns:a16="http://schemas.microsoft.com/office/drawing/2014/main" val="4009224405"/>
                    </a:ext>
                  </a:extLst>
                </a:gridCol>
                <a:gridCol w="2399846">
                  <a:extLst>
                    <a:ext uri="{9D8B030D-6E8A-4147-A177-3AD203B41FA5}">
                      <a16:colId xmlns:a16="http://schemas.microsoft.com/office/drawing/2014/main" val="2037862246"/>
                    </a:ext>
                  </a:extLst>
                </a:gridCol>
              </a:tblGrid>
              <a:tr h="41797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对比项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Cortex-A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Application</a:t>
                      </a: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Cortex-R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Real-time</a:t>
                      </a: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Cortex-M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Microcontroller</a:t>
                      </a: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zh-CN" sz="16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46977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特点</a:t>
                      </a:r>
                      <a:endParaRPr lang="zh-CN" altLang="zh-CN" sz="16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高时钟频率，长流水线，高性能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较高时钟频率，较长的流水线，实时性强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时钟频率较低，通常较短的流水线，超低功耗 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94835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应用场景</a:t>
                      </a:r>
                      <a:endParaRPr lang="zh-CN" sz="1600" b="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移动计算、智能手机、平板电脑、数字电视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军工、汽车电子、无线基带、硬盘控制器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工控、传感器、消费电子、家用电器、医疗器械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</a:tbl>
          </a:graphicData>
        </a:graphic>
      </p:graphicFrame>
      <p:sp>
        <p:nvSpPr>
          <p:cNvPr id="13" name="矩形 39">
            <a:extLst>
              <a:ext uri="{FF2B5EF4-FFF2-40B4-BE49-F238E27FC236}">
                <a16:creationId xmlns:a16="http://schemas.microsoft.com/office/drawing/2014/main" id="{E6630DC3-580C-4C74-BA20-4C1F34A7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Cortex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内核分类及特征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3D85DD-04AE-48B5-9611-2724825CC02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78" y="441854"/>
            <a:ext cx="344612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Cortex-M3/4/7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02CA5AE-FFD5-44D2-8947-E18A292D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1858"/>
              </p:ext>
            </p:extLst>
          </p:nvPr>
        </p:nvGraphicFramePr>
        <p:xfrm>
          <a:off x="295228" y="1024445"/>
          <a:ext cx="8621026" cy="3729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6272">
                  <a:extLst>
                    <a:ext uri="{9D8B030D-6E8A-4147-A177-3AD203B41FA5}">
                      <a16:colId xmlns:a16="http://schemas.microsoft.com/office/drawing/2014/main" val="3880064622"/>
                    </a:ext>
                  </a:extLst>
                </a:gridCol>
                <a:gridCol w="2041124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4009224405"/>
                    </a:ext>
                  </a:extLst>
                </a:gridCol>
                <a:gridCol w="2445824">
                  <a:extLst>
                    <a:ext uri="{9D8B030D-6E8A-4147-A177-3AD203B41FA5}">
                      <a16:colId xmlns:a16="http://schemas.microsoft.com/office/drawing/2014/main" val="2571051173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701934992"/>
                    </a:ext>
                  </a:extLst>
                </a:gridCol>
                <a:gridCol w="2399846">
                  <a:extLst>
                    <a:ext uri="{9D8B030D-6E8A-4147-A177-3AD203B41FA5}">
                      <a16:colId xmlns:a16="http://schemas.microsoft.com/office/drawing/2014/main" val="2037862246"/>
                    </a:ext>
                  </a:extLst>
                </a:gridCol>
              </a:tblGrid>
              <a:tr h="2315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类别</a:t>
                      </a:r>
                      <a:endParaRPr lang="zh-CN" altLang="zh-CN" sz="14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Cortex-M3</a:t>
                      </a:r>
                      <a:endParaRPr lang="zh-CN" altLang="zh-CN" sz="14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Cortex-M4</a:t>
                      </a:r>
                      <a:endParaRPr lang="zh-CN" altLang="zh-CN" sz="14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Cortex-M7</a:t>
                      </a:r>
                      <a:endParaRPr lang="zh-CN" altLang="zh-CN" sz="1400" b="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23154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核心版本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ARMv7-M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ARMv7E-M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指令系统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Thumb/Thumb-2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Thumb/Thumb-2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DSP</a:t>
                      </a: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指令扩展</a:t>
                      </a:r>
                      <a:endParaRPr lang="en-US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无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81630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浮点单元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无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单精度浮点单元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可选单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双精度浮点单元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5666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流水线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级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级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分支预测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级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分支预测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2623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NVIC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NMI + 1~240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物理中断源，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8~256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个中断优先级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NVIC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NMI+1~240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物理中断，优先级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8~256</a:t>
                      </a:r>
                      <a:endParaRPr lang="zh-CN" altLang="en-US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71059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系统定时器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24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位系统滴答定时器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24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位系统定时器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457692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睡眠模式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集成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WFI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WFE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指令以及退出睡眠功能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03246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调试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可选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JTAG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SWD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调试接口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可选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JTAG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SWD</a:t>
                      </a:r>
                      <a:endParaRPr lang="zh-CN" altLang="en-US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609966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内存保护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可选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个区域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可选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个区域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可选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个区域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MPU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948404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DMIPS/MHz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1.25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1.25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2.14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018040"/>
                  </a:ext>
                </a:extLst>
              </a:tr>
              <a:tr h="24434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CoreMark®/MHz</a:t>
                      </a:r>
                      <a:endParaRPr lang="zh-CN" altLang="zh-CN" sz="1400" b="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3.34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3.43</a:t>
                      </a:r>
                      <a:endParaRPr lang="zh-CN" altLang="en-US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5.01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9649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B2C2EB16-12FC-4808-8C9F-B667A1C60EDC}"/>
              </a:ext>
            </a:extLst>
          </p:cNvPr>
          <p:cNvSpPr/>
          <p:nvPr/>
        </p:nvSpPr>
        <p:spPr>
          <a:xfrm>
            <a:off x="7209501" y="502182"/>
            <a:ext cx="1737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2"/>
              </a:rPr>
              <a:t>ARM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2"/>
              </a:rPr>
              <a:t>开发者官网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71EAD6-5F03-494A-80C4-289C1AC33803}"/>
              </a:ext>
            </a:extLst>
          </p:cNvPr>
          <p:cNvSpPr/>
          <p:nvPr/>
        </p:nvSpPr>
        <p:spPr>
          <a:xfrm>
            <a:off x="5561916" y="502182"/>
            <a:ext cx="1647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ARM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公司官网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8E961F-6B76-490E-989F-D6DF0F35B10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A8C08E-A81E-4F54-98F6-315069C5928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10BBDC-8A2B-49A1-A1B8-ECC57D6D18F8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C2CA84F-CDFE-4FD7-8425-6FEDEE4899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BE3FCB-2732-4FBA-9031-CFB8C9187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1C89B50-CED9-4C82-8A80-D4F036F227CB}"/>
              </a:ext>
            </a:extLst>
          </p:cNvPr>
          <p:cNvSpPr/>
          <p:nvPr/>
        </p:nvSpPr>
        <p:spPr>
          <a:xfrm>
            <a:off x="3748207" y="517022"/>
            <a:ext cx="1647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5"/>
              </a:rPr>
              <a:t>CoreMark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5"/>
              </a:rPr>
              <a:t>分数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8BD808-AD08-483E-8BDF-E5601AF7DE7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1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Cortex-M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系列介绍（课堂总结）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07570F-24CD-416B-AB50-F47DCF3574C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969F0B-BFEF-4DFA-A1AD-4435ECBEFB0C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96679</TotalTime>
  <Words>616</Words>
  <Application>Microsoft Office PowerPoint</Application>
  <PresentationFormat>全屏显示(16:9)</PresentationFormat>
  <Paragraphs>116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2033</cp:revision>
  <dcterms:created xsi:type="dcterms:W3CDTF">2021-03-21T09:45:45Z</dcterms:created>
  <dcterms:modified xsi:type="dcterms:W3CDTF">2022-04-08T08:03:22Z</dcterms:modified>
</cp:coreProperties>
</file>