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343" r:id="rId5"/>
    <p:sldId id="534" r:id="rId6"/>
    <p:sldId id="536" r:id="rId7"/>
    <p:sldId id="538" r:id="rId8"/>
    <p:sldId id="537" r:id="rId9"/>
    <p:sldId id="543" r:id="rId10"/>
    <p:sldId id="535" r:id="rId11"/>
    <p:sldId id="533" r:id="rId12"/>
    <p:sldId id="539" r:id="rId13"/>
    <p:sldId id="540" r:id="rId14"/>
    <p:sldId id="541" r:id="rId15"/>
    <p:sldId id="542" r:id="rId16"/>
    <p:sldId id="507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keil.com/mdk5/select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l.com/download/produc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il.com/dd2/pac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搭建开发环境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712395-0BAC-41D7-A561-6D153CA4A84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，安装仿真器驱动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275B7D-F549-43E9-9C7B-B1B98CA6ABF1}"/>
              </a:ext>
            </a:extLst>
          </p:cNvPr>
          <p:cNvSpPr/>
          <p:nvPr/>
        </p:nvSpPr>
        <p:spPr>
          <a:xfrm>
            <a:off x="462987" y="1714286"/>
            <a:ext cx="5437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DAP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仿真器免驱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109093-855C-4820-922A-887F4835D428}"/>
              </a:ext>
            </a:extLst>
          </p:cNvPr>
          <p:cNvSpPr/>
          <p:nvPr/>
        </p:nvSpPr>
        <p:spPr>
          <a:xfrm>
            <a:off x="462987" y="2754766"/>
            <a:ext cx="8559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 LINK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仿真器驱动安装方法：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)\6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\1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\5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，其他软件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\ST LINK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驱动及教程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CC2E18-1830-44FA-874E-1EE9D9C9C4C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66" y="44039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正点原子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DAP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实物介绍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C81ABD-FD5C-447E-B37B-B4BAB3B8BCED}"/>
              </a:ext>
            </a:extLst>
          </p:cNvPr>
          <p:cNvSpPr/>
          <p:nvPr/>
        </p:nvSpPr>
        <p:spPr>
          <a:xfrm>
            <a:off x="1262985" y="4330056"/>
            <a:ext cx="2669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普速版本 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DAP</a:t>
            </a:r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ATK-DAP</a:t>
            </a:r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4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5B2EF86-6580-49A0-826B-0659C6799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31" y="889878"/>
            <a:ext cx="2011360" cy="34108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E8E28F5-8D4B-4505-A65F-D41225D0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0" y="899609"/>
            <a:ext cx="2011360" cy="341083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4422EC4-A890-44C1-881F-C8C12C37AD8D}"/>
              </a:ext>
            </a:extLst>
          </p:cNvPr>
          <p:cNvSpPr/>
          <p:nvPr/>
        </p:nvSpPr>
        <p:spPr>
          <a:xfrm>
            <a:off x="5440624" y="4330056"/>
            <a:ext cx="2669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高速版本（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ATK-HSDAP</a:t>
            </a:r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zh-CN" sz="14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0FF5A0-692F-4B27-AA10-B360C3A51086}"/>
              </a:ext>
            </a:extLst>
          </p:cNvPr>
          <p:cNvSpPr/>
          <p:nvPr/>
        </p:nvSpPr>
        <p:spPr>
          <a:xfrm>
            <a:off x="1516939" y="994046"/>
            <a:ext cx="1867749" cy="598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ABAA07-EFBF-458F-B416-0EF86737552D}"/>
              </a:ext>
            </a:extLst>
          </p:cNvPr>
          <p:cNvSpPr/>
          <p:nvPr/>
        </p:nvSpPr>
        <p:spPr>
          <a:xfrm>
            <a:off x="5670025" y="994046"/>
            <a:ext cx="1867749" cy="598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EB704B-2410-4F1B-9A3B-4D8AF7C089F3}"/>
              </a:ext>
            </a:extLst>
          </p:cNvPr>
          <p:cNvSpPr/>
          <p:nvPr/>
        </p:nvSpPr>
        <p:spPr>
          <a:xfrm>
            <a:off x="1526236" y="1753900"/>
            <a:ext cx="410653" cy="7470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E987F3-3DED-4880-A57E-C0A81831709C}"/>
              </a:ext>
            </a:extLst>
          </p:cNvPr>
          <p:cNvSpPr/>
          <p:nvPr/>
        </p:nvSpPr>
        <p:spPr>
          <a:xfrm>
            <a:off x="2974035" y="1759016"/>
            <a:ext cx="410653" cy="7470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C0E403-E972-40E6-BDF3-BC2676D90F5E}"/>
              </a:ext>
            </a:extLst>
          </p:cNvPr>
          <p:cNvSpPr/>
          <p:nvPr/>
        </p:nvSpPr>
        <p:spPr>
          <a:xfrm>
            <a:off x="5670025" y="1753900"/>
            <a:ext cx="410653" cy="745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787D04-4FF8-4807-9762-358C84CE8009}"/>
              </a:ext>
            </a:extLst>
          </p:cNvPr>
          <p:cNvSpPr/>
          <p:nvPr/>
        </p:nvSpPr>
        <p:spPr>
          <a:xfrm>
            <a:off x="7125947" y="1753900"/>
            <a:ext cx="410653" cy="745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487B5F-1700-4AEA-A6E0-0E5601790353}"/>
              </a:ext>
            </a:extLst>
          </p:cNvPr>
          <p:cNvSpPr/>
          <p:nvPr/>
        </p:nvSpPr>
        <p:spPr>
          <a:xfrm>
            <a:off x="2890654" y="3739625"/>
            <a:ext cx="35984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8C1B36-6F21-40D6-94FF-72BD9A979C7E}"/>
              </a:ext>
            </a:extLst>
          </p:cNvPr>
          <p:cNvSpPr/>
          <p:nvPr/>
        </p:nvSpPr>
        <p:spPr>
          <a:xfrm>
            <a:off x="7042006" y="3758693"/>
            <a:ext cx="35984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6B7F82-8CE5-413F-838E-AC5E656389DC}"/>
              </a:ext>
            </a:extLst>
          </p:cNvPr>
          <p:cNvSpPr/>
          <p:nvPr/>
        </p:nvSpPr>
        <p:spPr>
          <a:xfrm>
            <a:off x="3447196" y="1124186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JTAG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744052-E069-4DF1-B2EC-4BFBAA840FF1}"/>
              </a:ext>
            </a:extLst>
          </p:cNvPr>
          <p:cNvSpPr/>
          <p:nvPr/>
        </p:nvSpPr>
        <p:spPr>
          <a:xfrm>
            <a:off x="7664582" y="1124186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JTAG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3E3DAB-F0BB-478A-AA45-F09B9B213934}"/>
              </a:ext>
            </a:extLst>
          </p:cNvPr>
          <p:cNvSpPr/>
          <p:nvPr/>
        </p:nvSpPr>
        <p:spPr>
          <a:xfrm>
            <a:off x="7632307" y="1957521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4C1067-F7C2-48A9-AC21-347BAC02B85A}"/>
              </a:ext>
            </a:extLst>
          </p:cNvPr>
          <p:cNvSpPr/>
          <p:nvPr/>
        </p:nvSpPr>
        <p:spPr>
          <a:xfrm>
            <a:off x="7612450" y="3734636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工作指示灯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79F007-2C20-41D2-A294-74534FC90B47}"/>
              </a:ext>
            </a:extLst>
          </p:cNvPr>
          <p:cNvSpPr/>
          <p:nvPr/>
        </p:nvSpPr>
        <p:spPr>
          <a:xfrm>
            <a:off x="3453622" y="3647388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工作指示灯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7916190-1C35-4EFD-958F-AF4E7568A684}"/>
              </a:ext>
            </a:extLst>
          </p:cNvPr>
          <p:cNvSpPr/>
          <p:nvPr/>
        </p:nvSpPr>
        <p:spPr>
          <a:xfrm>
            <a:off x="4624756" y="1957521"/>
            <a:ext cx="1031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SWD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FF50F2-A96F-4EB7-B1C2-D2AC5350ECEF}"/>
              </a:ext>
            </a:extLst>
          </p:cNvPr>
          <p:cNvSpPr/>
          <p:nvPr/>
        </p:nvSpPr>
        <p:spPr>
          <a:xfrm>
            <a:off x="458492" y="1970801"/>
            <a:ext cx="1031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SWD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B2E498-C959-4B81-92C3-C1CC921E5AA4}"/>
              </a:ext>
            </a:extLst>
          </p:cNvPr>
          <p:cNvSpPr/>
          <p:nvPr/>
        </p:nvSpPr>
        <p:spPr>
          <a:xfrm>
            <a:off x="3453623" y="1970801"/>
            <a:ext cx="1342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51D186A-E813-48C4-A214-F7073F3EA9A3}"/>
              </a:ext>
            </a:extLst>
          </p:cNvPr>
          <p:cNvSpPr/>
          <p:nvPr/>
        </p:nvSpPr>
        <p:spPr>
          <a:xfrm>
            <a:off x="2766670" y="4574031"/>
            <a:ext cx="4564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更多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DAP</a:t>
            </a:r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的介绍请看：正点原子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DAP</a:t>
            </a:r>
            <a:r>
              <a:rPr lang="zh-CN" altLang="en-US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使用教程</a:t>
            </a:r>
            <a:r>
              <a:rPr lang="en-US" altLang="zh-CN" sz="14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endParaRPr lang="zh-CN" altLang="zh-CN" sz="14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516587-1E85-47BC-AA83-59A88D118A4F}"/>
              </a:ext>
            </a:extLst>
          </p:cNvPr>
          <p:cNvSpPr/>
          <p:nvPr/>
        </p:nvSpPr>
        <p:spPr>
          <a:xfrm>
            <a:off x="394212" y="3946826"/>
            <a:ext cx="1060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AA19997-B889-41EF-984D-3D99DDE1DAB6}"/>
              </a:ext>
            </a:extLst>
          </p:cNvPr>
          <p:cNvSpPr/>
          <p:nvPr/>
        </p:nvSpPr>
        <p:spPr>
          <a:xfrm>
            <a:off x="4540871" y="3989612"/>
            <a:ext cx="1060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zh-CN" altLang="en-US" sz="14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zh-CN" sz="14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0D1481F-BBA9-4A4F-B42D-899315EA6152}"/>
              </a:ext>
            </a:extLst>
          </p:cNvPr>
          <p:cNvSpPr/>
          <p:nvPr/>
        </p:nvSpPr>
        <p:spPr>
          <a:xfrm>
            <a:off x="2274106" y="3923332"/>
            <a:ext cx="35984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730159-4CAC-4E8F-85D9-E87C155BC06E}"/>
              </a:ext>
            </a:extLst>
          </p:cNvPr>
          <p:cNvSpPr/>
          <p:nvPr/>
        </p:nvSpPr>
        <p:spPr>
          <a:xfrm>
            <a:off x="6413120" y="3935146"/>
            <a:ext cx="35984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11EF45-B5B7-47C3-937D-AD64D597847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CH340 USB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虚拟串口驱动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496525"/>
            <a:ext cx="5652375" cy="12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，安装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CH340 USB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虚拟串口驱动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，为什么要安装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CH340 USB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虚拟串口驱动？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虚拟串口作用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A2B57A-60F7-4F5F-8767-2C55EA1FC8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2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CH340 USB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虚拟串口驱动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40E78B-B819-42C7-B19B-158CD32B6AA3}"/>
              </a:ext>
            </a:extLst>
          </p:cNvPr>
          <p:cNvSpPr/>
          <p:nvPr/>
        </p:nvSpPr>
        <p:spPr>
          <a:xfrm>
            <a:off x="310004" y="1483151"/>
            <a:ext cx="8681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驱动存放路径：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)\6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\1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\2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CH340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(USB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串口驱动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)_XP_WIN7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9E67A34-0C5A-4554-83CF-55BAB96E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121" y="2016187"/>
            <a:ext cx="2381250" cy="742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A2A485-D291-4ADC-B1E5-D1F18B02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65" y="3449201"/>
            <a:ext cx="2695575" cy="11525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3A79C61-E92F-401D-B855-D52C57F82178}"/>
              </a:ext>
            </a:extLst>
          </p:cNvPr>
          <p:cNvSpPr/>
          <p:nvPr/>
        </p:nvSpPr>
        <p:spPr>
          <a:xfrm>
            <a:off x="310004" y="2934892"/>
            <a:ext cx="5702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通过设备管理器查看是否安装成功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9FCEA0-846A-47BA-AE27-A13AF8DD8AB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16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6" y="568369"/>
            <a:ext cx="666856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，为什么要安装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CH340 USB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虚拟串口驱动？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28BF974-7992-4C24-A98B-77C1D965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9"/>
          <a:stretch/>
        </p:blipFill>
        <p:spPr>
          <a:xfrm>
            <a:off x="6734988" y="3187557"/>
            <a:ext cx="1927952" cy="1387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03BE200-3668-44CD-A2BC-588D4542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7" y="1452782"/>
            <a:ext cx="8266366" cy="15624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6EFBA9B-84F2-4CBB-AB1A-A9E3ED7B3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2" y="3177598"/>
            <a:ext cx="3231136" cy="13875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8852A6-3B43-42ED-AEB5-38C5A0D0E78A}"/>
              </a:ext>
            </a:extLst>
          </p:cNvPr>
          <p:cNvCxnSpPr>
            <a:cxnSpLocks/>
          </p:cNvCxnSpPr>
          <p:nvPr/>
        </p:nvCxnSpPr>
        <p:spPr>
          <a:xfrm flipV="1">
            <a:off x="988956" y="2921246"/>
            <a:ext cx="0" cy="716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54ACAD5-22F5-462C-B7F3-903434A99BD1}"/>
              </a:ext>
            </a:extLst>
          </p:cNvPr>
          <p:cNvSpPr txBox="1"/>
          <p:nvPr/>
        </p:nvSpPr>
        <p:spPr>
          <a:xfrm>
            <a:off x="179347" y="3587794"/>
            <a:ext cx="2836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ea typeface="思源黑体 CN Normal" panose="020B0400000000000000" pitchFamily="34" charset="-122"/>
              </a:rPr>
              <a:t>安装</a:t>
            </a:r>
            <a:r>
              <a:rPr lang="en-US" altLang="zh-CN" sz="1600">
                <a:solidFill>
                  <a:srgbClr val="002060"/>
                </a:solidFill>
                <a:ea typeface="思源黑体 CN Normal" panose="020B0400000000000000" pitchFamily="34" charset="-122"/>
              </a:rPr>
              <a:t>CH340 USB </a:t>
            </a:r>
            <a:r>
              <a:rPr lang="zh-CN" altLang="en-US" sz="1600">
                <a:solidFill>
                  <a:srgbClr val="002060"/>
                </a:solidFill>
                <a:ea typeface="思源黑体 CN Normal" panose="020B0400000000000000" pitchFamily="34" charset="-122"/>
              </a:rPr>
              <a:t>虚拟串口驱动</a:t>
            </a:r>
            <a:endParaRPr lang="zh-CN" altLang="en-US" sz="16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E80F8D-C09D-4796-8E35-AB268D79E8D5}"/>
              </a:ext>
            </a:extLst>
          </p:cNvPr>
          <p:cNvCxnSpPr>
            <a:cxnSpLocks/>
          </p:cNvCxnSpPr>
          <p:nvPr/>
        </p:nvCxnSpPr>
        <p:spPr>
          <a:xfrm flipH="1" flipV="1">
            <a:off x="1947556" y="2618886"/>
            <a:ext cx="1283946" cy="9646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17B47FC-7F48-4F5E-A088-A8CE87AA0353}"/>
              </a:ext>
            </a:extLst>
          </p:cNvPr>
          <p:cNvSpPr/>
          <p:nvPr/>
        </p:nvSpPr>
        <p:spPr>
          <a:xfrm>
            <a:off x="380020" y="1140177"/>
            <a:ext cx="5702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串口和电脑</a:t>
            </a:r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通信示意图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B751A0-388C-4F3C-91FE-4BAD03FBED9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USB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虚拟串口作用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0C6FAED-07DE-496F-B009-36412A7DA7F4}"/>
              </a:ext>
            </a:extLst>
          </p:cNvPr>
          <p:cNvSpPr/>
          <p:nvPr/>
        </p:nvSpPr>
        <p:spPr>
          <a:xfrm>
            <a:off x="577971" y="2536880"/>
            <a:ext cx="2001105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虚拟串口作用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50C9589-5072-4527-9BA7-0964541EE811}"/>
              </a:ext>
            </a:extLst>
          </p:cNvPr>
          <p:cNvSpPr/>
          <p:nvPr/>
        </p:nvSpPr>
        <p:spPr>
          <a:xfrm>
            <a:off x="2654861" y="1697562"/>
            <a:ext cx="280497" cy="2137849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A09646-B190-4144-8AC2-918D799DFBD7}"/>
              </a:ext>
            </a:extLst>
          </p:cNvPr>
          <p:cNvSpPr/>
          <p:nvPr/>
        </p:nvSpPr>
        <p:spPr>
          <a:xfrm>
            <a:off x="2921520" y="1703493"/>
            <a:ext cx="5800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口当串口来使用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05C3D6-FD42-4D24-A76D-59A22CB24B6E}"/>
              </a:ext>
            </a:extLst>
          </p:cNvPr>
          <p:cNvSpPr/>
          <p:nvPr/>
        </p:nvSpPr>
        <p:spPr>
          <a:xfrm>
            <a:off x="2947665" y="2620552"/>
            <a:ext cx="6025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连接的是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串口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，那么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口还可以当做串口来下载程序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14D3BE-3A93-4FB4-B086-65E1FC67EA63}"/>
              </a:ext>
            </a:extLst>
          </p:cNvPr>
          <p:cNvSpPr/>
          <p:nvPr/>
        </p:nvSpPr>
        <p:spPr>
          <a:xfrm>
            <a:off x="2947665" y="3537611"/>
            <a:ext cx="3042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供电口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E3CE83-0D06-4C37-8286-DD30C3648BF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6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413345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搭建开发环境（课堂总结）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2C5EC7-030B-4FDC-8282-A14A705E879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1249C2-A401-48F7-A09A-67213A35119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97" y="1380103"/>
            <a:ext cx="5038867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，常用开发工具简介（了解）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，安装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，安装仿真器驱动（熟悉）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CH340 USB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虚拟串口驱动（熟悉）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BBE747-DE31-42D3-B7C1-07626E1AE27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，常用开发工具简介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91FD976-8523-4C68-BC5D-EFF1A428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6405"/>
              </p:ext>
            </p:extLst>
          </p:nvPr>
        </p:nvGraphicFramePr>
        <p:xfrm>
          <a:off x="509169" y="1315664"/>
          <a:ext cx="8125661" cy="294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857">
                  <a:extLst>
                    <a:ext uri="{9D8B030D-6E8A-4147-A177-3AD203B41FA5}">
                      <a16:colId xmlns:a16="http://schemas.microsoft.com/office/drawing/2014/main" val="2513593988"/>
                    </a:ext>
                  </a:extLst>
                </a:gridCol>
                <a:gridCol w="1163843">
                  <a:extLst>
                    <a:ext uri="{9D8B030D-6E8A-4147-A177-3AD203B41FA5}">
                      <a16:colId xmlns:a16="http://schemas.microsoft.com/office/drawing/2014/main" val="359159113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4057214335"/>
                    </a:ext>
                  </a:extLst>
                </a:gridCol>
                <a:gridCol w="4907665">
                  <a:extLst>
                    <a:ext uri="{9D8B030D-6E8A-4147-A177-3AD203B41FA5}">
                      <a16:colId xmlns:a16="http://schemas.microsoft.com/office/drawing/2014/main" val="2864321960"/>
                    </a:ext>
                  </a:extLst>
                </a:gridCol>
              </a:tblGrid>
              <a:tr h="352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工具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所属公司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20556"/>
                  </a:ext>
                </a:extLst>
              </a:tr>
              <a:tr h="370867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集成开发环境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(IDE)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0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</a:t>
                      </a:r>
                      <a:endParaRPr lang="zh-CN" sz="1600" b="1" kern="10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Keil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最常用的集成开发环境，简单易用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10675"/>
                  </a:ext>
                </a:extLst>
              </a:tr>
              <a:tr h="370867">
                <a:tc vMerge="1">
                  <a:txBody>
                    <a:bodyPr/>
                    <a:lstStyle/>
                    <a:p>
                      <a:pPr algn="l"/>
                      <a:endParaRPr lang="zh-CN" sz="18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EWARM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IAR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开发，用的人少一些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49804"/>
                  </a:ext>
                </a:extLst>
              </a:tr>
              <a:tr h="370867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仿真器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0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DAP</a:t>
                      </a:r>
                      <a:endParaRPr lang="zh-CN" sz="1600" b="1" kern="10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ARM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开源、免驱、带虚拟串口功能、速度快、廉价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59778"/>
                  </a:ext>
                </a:extLst>
              </a:tr>
              <a:tr h="370867">
                <a:tc vMerge="1">
                  <a:txBody>
                    <a:bodyPr/>
                    <a:lstStyle/>
                    <a:p>
                      <a:pPr algn="l"/>
                      <a:endParaRPr lang="zh-CN" sz="18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STLINK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支持全面、稳定、廉价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04242"/>
                  </a:ext>
                </a:extLst>
              </a:tr>
              <a:tr h="370867">
                <a:tc vMerge="1">
                  <a:txBody>
                    <a:bodyPr/>
                    <a:lstStyle/>
                    <a:p>
                      <a:pPr algn="l"/>
                      <a:endParaRPr lang="zh-CN" sz="18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JLINK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Segger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稳定、高速、价格贵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87289"/>
                  </a:ext>
                </a:extLst>
              </a:tr>
              <a:tr h="370867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串口调试助手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808990" algn="l"/>
                        </a:tabLst>
                      </a:pPr>
                      <a:r>
                        <a:rPr lang="en-US" altLang="zh-CN" sz="1600" b="1" kern="10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XCOM</a:t>
                      </a:r>
                      <a:endParaRPr lang="zh-CN" sz="1600" b="1" kern="10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正点原子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功能多、稳定、简单易用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00310"/>
                  </a:ext>
                </a:extLst>
              </a:tr>
              <a:tr h="370867">
                <a:tc vMerge="1">
                  <a:txBody>
                    <a:bodyPr/>
                    <a:lstStyle/>
                    <a:p>
                      <a:pPr algn="l"/>
                      <a:r>
                        <a:rPr lang="zh-CN" altLang="en-US" sz="18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串口调试助手</a:t>
                      </a:r>
                      <a:endParaRPr lang="zh-CN" sz="18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SSCOM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丁丁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稳定、小巧、简单易用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182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BF32EFD-D37E-47AA-9A4F-E4EDC6970DD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496525"/>
            <a:ext cx="5652375" cy="12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，如何获取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，安装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和器件支持包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E3E77EF-204E-45B2-B226-AE39FB2A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13495C-179C-4F56-96F4-82BB8B63A7F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7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AB33A65-A3DE-497D-B335-80EF7A3F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65213"/>
              </p:ext>
            </p:extLst>
          </p:nvPr>
        </p:nvGraphicFramePr>
        <p:xfrm>
          <a:off x="361382" y="1588217"/>
          <a:ext cx="8421236" cy="1967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514">
                  <a:extLst>
                    <a:ext uri="{9D8B030D-6E8A-4147-A177-3AD203B41FA5}">
                      <a16:colId xmlns:a16="http://schemas.microsoft.com/office/drawing/2014/main" val="2513593988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3591591130"/>
                    </a:ext>
                  </a:extLst>
                </a:gridCol>
                <a:gridCol w="4537276">
                  <a:extLst>
                    <a:ext uri="{9D8B030D-6E8A-4147-A177-3AD203B41FA5}">
                      <a16:colId xmlns:a16="http://schemas.microsoft.com/office/drawing/2014/main" val="2864321960"/>
                    </a:ext>
                  </a:extLst>
                </a:gridCol>
              </a:tblGrid>
              <a:tr h="31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版本</a:t>
                      </a:r>
                      <a:endParaRPr lang="zh-CN" alt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是否免费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20556"/>
                  </a:ext>
                </a:extLst>
              </a:tr>
              <a:tr h="330620">
                <a:tc>
                  <a:txBody>
                    <a:bodyPr/>
                    <a:lstStyle/>
                    <a:p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– Lite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（免费版）</a:t>
                      </a:r>
                      <a:endParaRPr lang="zh-CN" altLang="zh-CN" sz="1600" b="0" kern="10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免费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支持少部分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和中间件，代码限制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32KB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10675"/>
                  </a:ext>
                </a:extLst>
              </a:tr>
              <a:tr h="330620">
                <a:tc>
                  <a:txBody>
                    <a:bodyPr/>
                    <a:lstStyle/>
                    <a:p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– Essential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（基础版）</a:t>
                      </a:r>
                      <a:endParaRPr lang="zh-CN" altLang="zh-CN" sz="1600" b="0" kern="10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收费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支持部分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和中间件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49804"/>
                  </a:ext>
                </a:extLst>
              </a:tr>
              <a:tr h="330620">
                <a:tc>
                  <a:txBody>
                    <a:bodyPr/>
                    <a:lstStyle/>
                    <a:p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– Plus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（增强版）</a:t>
                      </a:r>
                      <a:endParaRPr lang="zh-CN" altLang="zh-CN" sz="1600" b="0" kern="10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收费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支持所有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和部分中间件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59778"/>
                  </a:ext>
                </a:extLst>
              </a:tr>
              <a:tr h="330620">
                <a:tc>
                  <a:txBody>
                    <a:bodyPr/>
                    <a:lstStyle/>
                    <a:p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– Professional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（专业版）</a:t>
                      </a:r>
                      <a:endParaRPr lang="zh-CN" altLang="zh-CN" sz="1600" b="0" kern="10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收费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支持所有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和中间件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04242"/>
                  </a:ext>
                </a:extLst>
              </a:tr>
              <a:tr h="330620">
                <a:tc>
                  <a:txBody>
                    <a:bodyPr/>
                    <a:lstStyle/>
                    <a:p>
                      <a:r>
                        <a:rPr lang="en-US" altLang="zh-CN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– Community</a:t>
                      </a:r>
                      <a:r>
                        <a:rPr lang="zh-CN" altLang="en-US" sz="1600" b="0" kern="1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（社区版）</a:t>
                      </a:r>
                      <a:endParaRPr lang="zh-CN" altLang="zh-CN" sz="1600" b="0" kern="10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免费</a:t>
                      </a:r>
                      <a:endParaRPr 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支持少部分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MCU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和中间件，非商用</a:t>
                      </a:r>
                      <a:endParaRPr lang="zh-CN" altLang="zh-CN" sz="1600" b="0" kern="10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87289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12497096-E1F1-4422-B1DE-7A07EBE4C9E8}"/>
              </a:ext>
            </a:extLst>
          </p:cNvPr>
          <p:cNvSpPr/>
          <p:nvPr/>
        </p:nvSpPr>
        <p:spPr>
          <a:xfrm>
            <a:off x="1342664" y="3925365"/>
            <a:ext cx="6622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版本的支持情况：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https://www2.keil.com/mdk5/selector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36BF27-7A59-4B61-96E5-ABECDFA7D4E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，如何获取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3A9111E-A1AC-4A22-88A3-A662F063FF11}"/>
              </a:ext>
            </a:extLst>
          </p:cNvPr>
          <p:cNvSpPr/>
          <p:nvPr/>
        </p:nvSpPr>
        <p:spPr>
          <a:xfrm>
            <a:off x="800711" y="2895880"/>
            <a:ext cx="1703088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750464FC-D6D0-45C4-AF35-1F8F8F2B2287}"/>
              </a:ext>
            </a:extLst>
          </p:cNvPr>
          <p:cNvSpPr/>
          <p:nvPr/>
        </p:nvSpPr>
        <p:spPr>
          <a:xfrm>
            <a:off x="2634027" y="2056561"/>
            <a:ext cx="280497" cy="2137849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605EC2-7111-491C-A28D-A5245227E656}"/>
              </a:ext>
            </a:extLst>
          </p:cNvPr>
          <p:cNvSpPr/>
          <p:nvPr/>
        </p:nvSpPr>
        <p:spPr>
          <a:xfrm>
            <a:off x="2947665" y="2048341"/>
            <a:ext cx="5800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软件下载：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https://www.keil.com/download/product/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E58D33-E98E-45CE-8465-B258D5D54DAF}"/>
              </a:ext>
            </a:extLst>
          </p:cNvPr>
          <p:cNvSpPr/>
          <p:nvPr/>
        </p:nvSpPr>
        <p:spPr>
          <a:xfrm>
            <a:off x="2947665" y="2947876"/>
            <a:ext cx="556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器件支持包下载：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4"/>
              </a:rPr>
              <a:t>https://www.keil.com/dd2/pack/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E2FF28-1645-4007-BE42-EF935C59A31B}"/>
              </a:ext>
            </a:extLst>
          </p:cNvPr>
          <p:cNvSpPr/>
          <p:nvPr/>
        </p:nvSpPr>
        <p:spPr>
          <a:xfrm>
            <a:off x="800711" y="1356133"/>
            <a:ext cx="5437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软件安装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器件支持包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CB4DDE-26CB-4B6F-9DE3-0301A2EA7E47}"/>
              </a:ext>
            </a:extLst>
          </p:cNvPr>
          <p:cNvSpPr/>
          <p:nvPr/>
        </p:nvSpPr>
        <p:spPr>
          <a:xfrm>
            <a:off x="2947665" y="3847412"/>
            <a:ext cx="556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开发板光盘路径：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\6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，软件资料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\1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，软件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\1</a:t>
            </a:r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MDK5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2F3BD5-3682-416D-AAFA-CBAB9D1D420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1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/>
      <p:bldP spid="14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光盘资料中的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文件夹目录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CAF7E67-59CE-46EE-8782-E1A2620E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15" y="3390353"/>
            <a:ext cx="2533333" cy="1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0DB5F40-ABDA-44DB-90D8-E5C34A38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526" y="1787515"/>
            <a:ext cx="269557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978E049-33BE-49CB-9B96-15A8247FB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9210"/>
          <a:stretch/>
        </p:blipFill>
        <p:spPr>
          <a:xfrm>
            <a:off x="1423191" y="3390352"/>
            <a:ext cx="2533333" cy="1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177724F-E8D9-4F2A-8466-5E05031B26BF}"/>
              </a:ext>
            </a:extLst>
          </p:cNvPr>
          <p:cNvSpPr/>
          <p:nvPr/>
        </p:nvSpPr>
        <p:spPr>
          <a:xfrm>
            <a:off x="1388195" y="1432405"/>
            <a:ext cx="136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972FAF-6BB8-42D5-B83B-C803F6F90A96}"/>
              </a:ext>
            </a:extLst>
          </p:cNvPr>
          <p:cNvSpPr/>
          <p:nvPr/>
        </p:nvSpPr>
        <p:spPr>
          <a:xfrm>
            <a:off x="4901800" y="1452626"/>
            <a:ext cx="279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STM32H750 MINI PRO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6B0F85-27B1-41D0-869F-5C9D23F3DA8F}"/>
              </a:ext>
            </a:extLst>
          </p:cNvPr>
          <p:cNvSpPr/>
          <p:nvPr/>
        </p:nvSpPr>
        <p:spPr>
          <a:xfrm>
            <a:off x="4874731" y="3069138"/>
            <a:ext cx="279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北极星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C89CE1-627E-430C-BE33-BC1275CC24B6}"/>
              </a:ext>
            </a:extLst>
          </p:cNvPr>
          <p:cNvSpPr/>
          <p:nvPr/>
        </p:nvSpPr>
        <p:spPr>
          <a:xfrm>
            <a:off x="1423191" y="3048948"/>
            <a:ext cx="279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北极星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F750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2EC7F4-E4BE-46AB-8CCB-9A85248DD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191" y="1837629"/>
            <a:ext cx="2619375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06ABB3-4005-4316-BD43-05551123C14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和器件支持包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A9587AF-C24C-4B8F-9D73-07CB6547B257}"/>
              </a:ext>
            </a:extLst>
          </p:cNvPr>
          <p:cNvSpPr/>
          <p:nvPr/>
        </p:nvSpPr>
        <p:spPr>
          <a:xfrm>
            <a:off x="777561" y="2549586"/>
            <a:ext cx="1176224" cy="45921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安装步骤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F0C06E59-51D3-4D54-B8ED-4F427CAFB4CE}"/>
              </a:ext>
            </a:extLst>
          </p:cNvPr>
          <p:cNvSpPr/>
          <p:nvPr/>
        </p:nvSpPr>
        <p:spPr>
          <a:xfrm>
            <a:off x="2141886" y="1618860"/>
            <a:ext cx="280497" cy="232066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621B3A-0345-4BA9-AC4B-0C65A2959D75}"/>
              </a:ext>
            </a:extLst>
          </p:cNvPr>
          <p:cNvSpPr/>
          <p:nvPr/>
        </p:nvSpPr>
        <p:spPr>
          <a:xfrm>
            <a:off x="2455524" y="1610640"/>
            <a:ext cx="5800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，安装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078904-CA34-48C4-90F9-71034BD1E2E6}"/>
              </a:ext>
            </a:extLst>
          </p:cNvPr>
          <p:cNvSpPr/>
          <p:nvPr/>
        </p:nvSpPr>
        <p:spPr>
          <a:xfrm>
            <a:off x="2455523" y="2288902"/>
            <a:ext cx="556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，安装器件支持包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8D058B-4995-48E1-B52E-A5371BEA7270}"/>
              </a:ext>
            </a:extLst>
          </p:cNvPr>
          <p:cNvSpPr/>
          <p:nvPr/>
        </p:nvSpPr>
        <p:spPr>
          <a:xfrm>
            <a:off x="2455523" y="2960255"/>
            <a:ext cx="6462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，拷贝下载算法到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文件夹，如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D:\MDK5.34\ARM\Flash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（可选）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4AF499-1760-486C-A254-C736091F4C22}"/>
              </a:ext>
            </a:extLst>
          </p:cNvPr>
          <p:cNvSpPr/>
          <p:nvPr/>
        </p:nvSpPr>
        <p:spPr>
          <a:xfrm>
            <a:off x="2455522" y="3638517"/>
            <a:ext cx="3632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，购买授权并注册</a:t>
            </a:r>
            <a:endParaRPr lang="zh-CN" altLang="zh-CN" sz="1600" b="0" kern="100" baseline="0" dirty="0">
              <a:ln>
                <a:noFill/>
              </a:ln>
              <a:solidFill>
                <a:srgbClr val="C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46D7F0-9C46-41E1-8C35-5E0FF4E68386}"/>
              </a:ext>
            </a:extLst>
          </p:cNvPr>
          <p:cNvSpPr/>
          <p:nvPr/>
        </p:nvSpPr>
        <p:spPr>
          <a:xfrm>
            <a:off x="2141886" y="4067845"/>
            <a:ext cx="5462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安装目录及路径不要有任何中文汉字，且路径越短越好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040811-E55D-4A6E-B1DB-B6F3CFEEDD73}"/>
              </a:ext>
            </a:extLst>
          </p:cNvPr>
          <p:cNvSpPr/>
          <p:nvPr/>
        </p:nvSpPr>
        <p:spPr>
          <a:xfrm>
            <a:off x="2141886" y="4413728"/>
            <a:ext cx="5462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电脑系统名和用户名最好都不要有任何中文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6CA59F-160F-455C-A583-2051ED78BDE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97" y="1380103"/>
            <a:ext cx="5038867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，常用开发工具简介（了解）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，安装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，安装仿真器驱动（熟悉）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，安装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CH340 USB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虚拟串口驱动（熟悉）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FC509-D17F-4F23-AC72-CAB96DEF5A3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81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99304</TotalTime>
  <Words>1250</Words>
  <Application>Microsoft Office PowerPoint</Application>
  <PresentationFormat>全屏显示(16:9)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2369</cp:revision>
  <dcterms:created xsi:type="dcterms:W3CDTF">2021-03-21T09:45:45Z</dcterms:created>
  <dcterms:modified xsi:type="dcterms:W3CDTF">2022-04-08T08:07:09Z</dcterms:modified>
</cp:coreProperties>
</file>