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567" r:id="rId4"/>
    <p:sldId id="569" r:id="rId5"/>
    <p:sldId id="508" r:id="rId6"/>
    <p:sldId id="573" r:id="rId7"/>
    <p:sldId id="574" r:id="rId8"/>
    <p:sldId id="576" r:id="rId9"/>
    <p:sldId id="543" r:id="rId10"/>
    <p:sldId id="579" r:id="rId11"/>
    <p:sldId id="580" r:id="rId12"/>
    <p:sldId id="581" r:id="rId13"/>
    <p:sldId id="585" r:id="rId14"/>
    <p:sldId id="577" r:id="rId15"/>
    <p:sldId id="582" r:id="rId16"/>
    <p:sldId id="583" r:id="rId17"/>
    <p:sldId id="584" r:id="rId18"/>
    <p:sldId id="343" r:id="rId19"/>
    <p:sldId id="578" r:id="rId20"/>
    <p:sldId id="507" r:id="rId21"/>
    <p:sldId id="271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457"/>
    <a:srgbClr val="FFFFFF"/>
    <a:srgbClr val="1969B2"/>
    <a:srgbClr val="5AA5DE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MDK5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使用技巧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Tab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键的妙用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B4F189-CD29-4DD8-BB61-2816A122CBDE}"/>
              </a:ext>
            </a:extLst>
          </p:cNvPr>
          <p:cNvSpPr/>
          <p:nvPr/>
        </p:nvSpPr>
        <p:spPr>
          <a:xfrm>
            <a:off x="587115" y="2500621"/>
            <a:ext cx="1380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Tab</a:t>
            </a:r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键的妙用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A2D6B4E3-F8A8-4667-A4DA-81814CA8ACBB}"/>
              </a:ext>
            </a:extLst>
          </p:cNvPr>
          <p:cNvSpPr/>
          <p:nvPr/>
        </p:nvSpPr>
        <p:spPr>
          <a:xfrm>
            <a:off x="1974750" y="1677810"/>
            <a:ext cx="293077" cy="1935880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C704D7-F9F8-4F9E-A15D-737E9A12A987}"/>
              </a:ext>
            </a:extLst>
          </p:cNvPr>
          <p:cNvSpPr/>
          <p:nvPr/>
        </p:nvSpPr>
        <p:spPr>
          <a:xfrm>
            <a:off x="2267827" y="2499526"/>
            <a:ext cx="5844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，代码</a:t>
            </a:r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段整体左移</a:t>
            </a:r>
            <a:r>
              <a:rPr lang="en-US" altLang="zh-CN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个空格：选中代码段 </a:t>
            </a:r>
            <a:r>
              <a:rPr lang="en-US" altLang="zh-CN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Shift</a:t>
            </a:r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</a:t>
            </a:r>
            <a:r>
              <a:rPr lang="en-US" altLang="zh-CN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TAB</a:t>
            </a:r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47C492-BCDA-4598-9AA0-9D880B5FFAD0}"/>
              </a:ext>
            </a:extLst>
          </p:cNvPr>
          <p:cNvSpPr/>
          <p:nvPr/>
        </p:nvSpPr>
        <p:spPr>
          <a:xfrm>
            <a:off x="2267827" y="3275135"/>
            <a:ext cx="4908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，代码段整体右移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个空格：选中代码段 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TAB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</a:t>
            </a:r>
            <a:endParaRPr lang="zh-CN" altLang="zh-CN" sz="1600" kern="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4429D7-0B67-4D36-8C37-77A1C8EFF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02"/>
          <a:stretch/>
        </p:blipFill>
        <p:spPr>
          <a:xfrm>
            <a:off x="7931916" y="3286368"/>
            <a:ext cx="393498" cy="3499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FF62DA9-CDF4-415D-8884-A90C9C21C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00"/>
          <a:stretch/>
        </p:blipFill>
        <p:spPr>
          <a:xfrm>
            <a:off x="7931916" y="2470777"/>
            <a:ext cx="360906" cy="34994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C4885B1-4FD7-48D9-B7A8-4EDD7C8E745A}"/>
              </a:ext>
            </a:extLst>
          </p:cNvPr>
          <p:cNvSpPr/>
          <p:nvPr/>
        </p:nvSpPr>
        <p:spPr>
          <a:xfrm>
            <a:off x="2267827" y="1723917"/>
            <a:ext cx="4908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，可设置一次填充输入</a:t>
            </a:r>
            <a:r>
              <a:rPr lang="en-US" altLang="zh-CN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个空格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11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4" grpId="0"/>
      <p:bldP spid="15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，快速定位函数或变量被定义的地方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A247CA-D766-476E-B091-6C90AFF48F40}"/>
              </a:ext>
            </a:extLst>
          </p:cNvPr>
          <p:cNvSpPr/>
          <p:nvPr/>
        </p:nvSpPr>
        <p:spPr>
          <a:xfrm>
            <a:off x="2287931" y="4106617"/>
            <a:ext cx="5907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快捷方式：选中该函数或变量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F12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132DF7-BD93-46B6-9C6B-2D07319421C6}"/>
              </a:ext>
            </a:extLst>
          </p:cNvPr>
          <p:cNvSpPr/>
          <p:nvPr/>
        </p:nvSpPr>
        <p:spPr>
          <a:xfrm>
            <a:off x="2287931" y="3444364"/>
            <a:ext cx="6290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选中该函数或变量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鼠标右键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Go to Definition of “xxx”</a:t>
            </a:r>
            <a:endParaRPr lang="zh-CN" altLang="zh-CN" sz="160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3528EB-D8C5-4275-8AD8-774778C066E0}"/>
              </a:ext>
            </a:extLst>
          </p:cNvPr>
          <p:cNvSpPr/>
          <p:nvPr/>
        </p:nvSpPr>
        <p:spPr>
          <a:xfrm>
            <a:off x="872780" y="1226318"/>
            <a:ext cx="4908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前提：勾选“</a:t>
            </a:r>
            <a:r>
              <a:rPr lang="en-US" altLang="zh-CN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Browse </a:t>
            </a:r>
            <a:r>
              <a:rPr lang="en-US" altLang="zh-CN" sz="1600" b="0" kern="10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infomation</a:t>
            </a:r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E1E93C6-91E2-42A2-9D0E-1DD63A40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99" y="1082315"/>
            <a:ext cx="2371725" cy="20383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270FEC0-CE70-4121-9689-E8F6F69E4271}"/>
              </a:ext>
            </a:extLst>
          </p:cNvPr>
          <p:cNvSpPr/>
          <p:nvPr/>
        </p:nvSpPr>
        <p:spPr>
          <a:xfrm>
            <a:off x="1000906" y="3781551"/>
            <a:ext cx="1140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两种方法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7E989CCB-1B6E-43E6-8580-D443806FE558}"/>
              </a:ext>
            </a:extLst>
          </p:cNvPr>
          <p:cNvSpPr/>
          <p:nvPr/>
        </p:nvSpPr>
        <p:spPr>
          <a:xfrm>
            <a:off x="1994854" y="3441195"/>
            <a:ext cx="293077" cy="951974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0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4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，快速注释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&amp;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快速取消注释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B3138A-349F-4E58-BC9C-F58B3EE5B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8"/>
          <a:stretch/>
        </p:blipFill>
        <p:spPr>
          <a:xfrm>
            <a:off x="5477938" y="3764862"/>
            <a:ext cx="271895" cy="30777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F8ABF46-18C5-4054-8E70-78477CE56B92}"/>
              </a:ext>
            </a:extLst>
          </p:cNvPr>
          <p:cNvSpPr/>
          <p:nvPr/>
        </p:nvSpPr>
        <p:spPr>
          <a:xfrm>
            <a:off x="1933797" y="2184099"/>
            <a:ext cx="5907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快捷方式：选中要注释的代码段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A6622F-1C26-4A0A-8BEB-38FB9A94A934}"/>
              </a:ext>
            </a:extLst>
          </p:cNvPr>
          <p:cNvSpPr/>
          <p:nvPr/>
        </p:nvSpPr>
        <p:spPr>
          <a:xfrm>
            <a:off x="1933797" y="1521846"/>
            <a:ext cx="7210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选中要注释的代码段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鼠标右键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Advanced </a:t>
            </a:r>
            <a:r>
              <a:rPr lang="en-US" altLang="zh-CN" sz="160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60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Comment</a:t>
            </a:r>
            <a:r>
              <a:rPr lang="en-US" altLang="zh-CN" sz="1600" kern="10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Selection</a:t>
            </a:r>
            <a:endParaRPr lang="zh-CN" altLang="zh-CN" sz="160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761FA2-9E03-4845-9BDD-CE6FF59E119A}"/>
              </a:ext>
            </a:extLst>
          </p:cNvPr>
          <p:cNvSpPr/>
          <p:nvPr/>
        </p:nvSpPr>
        <p:spPr>
          <a:xfrm>
            <a:off x="271486" y="1825387"/>
            <a:ext cx="1140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kern="100" baseline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快速注释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0784F1A5-258D-46F6-9D22-53787B0C3066}"/>
              </a:ext>
            </a:extLst>
          </p:cNvPr>
          <p:cNvSpPr/>
          <p:nvPr/>
        </p:nvSpPr>
        <p:spPr>
          <a:xfrm>
            <a:off x="1640720" y="1518677"/>
            <a:ext cx="293077" cy="951974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F3E467-C328-4621-BB6F-5167E2AD9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349"/>
          <a:stretch/>
        </p:blipFill>
        <p:spPr>
          <a:xfrm>
            <a:off x="5069294" y="2199487"/>
            <a:ext cx="354872" cy="30777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95537FC-9496-4A5B-94B8-84721F9E7BD2}"/>
              </a:ext>
            </a:extLst>
          </p:cNvPr>
          <p:cNvSpPr/>
          <p:nvPr/>
        </p:nvSpPr>
        <p:spPr>
          <a:xfrm>
            <a:off x="1912615" y="3773333"/>
            <a:ext cx="54807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快捷方式：选中要取消注释的代码段 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DB110E-18E3-48C2-B9E7-75154C60AD56}"/>
              </a:ext>
            </a:extLst>
          </p:cNvPr>
          <p:cNvSpPr/>
          <p:nvPr/>
        </p:nvSpPr>
        <p:spPr>
          <a:xfrm>
            <a:off x="1933797" y="3128369"/>
            <a:ext cx="70882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要取消注释的代码段 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鼠标右键 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Advanced </a:t>
            </a:r>
            <a:r>
              <a:rPr lang="en-US" altLang="zh-CN" sz="160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600" kern="10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Uncomment</a:t>
            </a:r>
            <a:r>
              <a:rPr lang="en-US" altLang="zh-CN" sz="1600" kern="10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Selection</a:t>
            </a:r>
            <a:endParaRPr lang="zh-CN" altLang="zh-CN" sz="160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441FD6-600A-44A5-B0C5-57AE46FDB291}"/>
              </a:ext>
            </a:extLst>
          </p:cNvPr>
          <p:cNvSpPr/>
          <p:nvPr/>
        </p:nvSpPr>
        <p:spPr>
          <a:xfrm>
            <a:off x="271486" y="3434779"/>
            <a:ext cx="1406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快速取消</a:t>
            </a:r>
            <a:r>
              <a:rPr lang="zh-CN" altLang="en-US" sz="1600" b="0" kern="100" baseline="0" dirty="0">
                <a:ln>
                  <a:noFill/>
                </a:ln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注释</a:t>
            </a:r>
            <a:endParaRPr lang="zh-CN" altLang="zh-CN" sz="1600" b="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5F0BC54F-6888-42BE-ABAC-70353563145E}"/>
              </a:ext>
            </a:extLst>
          </p:cNvPr>
          <p:cNvSpPr/>
          <p:nvPr/>
        </p:nvSpPr>
        <p:spPr>
          <a:xfrm>
            <a:off x="1640720" y="3125200"/>
            <a:ext cx="271895" cy="951974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 animBg="1"/>
      <p:bldP spid="18" grpId="0"/>
      <p:bldP spid="19" grpId="0"/>
      <p:bldP spid="20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098" y="1380103"/>
            <a:ext cx="4033780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，文本美化（熟悉）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，代码编辑技巧（熟悉）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，查找</a:t>
            </a: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&amp;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替换技巧（掌握）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，工程编译问题定位（掌握）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，窗口视图管理（熟悉）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93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，查找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&amp;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替换技巧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735035"/>
            <a:ext cx="5652375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，快速打开头文件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，查找功能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，查找替换功能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59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，快速打开头文件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69B7A7-7CA1-42D8-8CB6-29D6EAAAE58E}"/>
              </a:ext>
            </a:extLst>
          </p:cNvPr>
          <p:cNvSpPr/>
          <p:nvPr/>
        </p:nvSpPr>
        <p:spPr>
          <a:xfrm>
            <a:off x="1371203" y="2423822"/>
            <a:ext cx="6632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选中要打开的头文件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鼠标右键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 Document “xxx.h” </a:t>
            </a:r>
            <a:endParaRPr lang="zh-CN" altLang="zh-CN" sz="160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3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，查找功能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7A5888-5FDE-4401-B07C-7DE04C7D3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38" y="1027579"/>
            <a:ext cx="5209524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5" y="47172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，查找替换功能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6C8FD7-D5AA-486D-B377-7D204692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35" y="930936"/>
            <a:ext cx="5071329" cy="389455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249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6E3E77EF-204E-45B2-B226-AE39FB2A1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，工程编译问题定位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B40EB1-8111-4634-9404-4D9C6515A59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00F39A-946C-46E0-851C-0F352C731A16}"/>
              </a:ext>
            </a:extLst>
          </p:cNvPr>
          <p:cNvSpPr/>
          <p:nvPr/>
        </p:nvSpPr>
        <p:spPr>
          <a:xfrm>
            <a:off x="1394649" y="2112615"/>
            <a:ext cx="6632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Build Output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窗口，可以双击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error/warning</a:t>
            </a:r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，可定位问题所在位置</a:t>
            </a:r>
            <a:endParaRPr lang="zh-CN" altLang="zh-CN" sz="160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EA8F47-130B-43BD-986D-6157471345B0}"/>
              </a:ext>
            </a:extLst>
          </p:cNvPr>
          <p:cNvSpPr/>
          <p:nvPr/>
        </p:nvSpPr>
        <p:spPr>
          <a:xfrm>
            <a:off x="1394648" y="2840329"/>
            <a:ext cx="66325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error/warning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，建议的顺序是：</a:t>
            </a:r>
            <a:r>
              <a:rPr lang="zh-CN" altLang="en-US" sz="1600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从上往下</a:t>
            </a:r>
            <a:endParaRPr lang="zh-CN" altLang="zh-CN" sz="160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73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6E3E77EF-204E-45B2-B226-AE39FB2A1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，窗口视图管理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B40EB1-8111-4634-9404-4D9C6515A59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DD797-695B-4347-9B00-27DF3B61FDCC}"/>
              </a:ext>
            </a:extLst>
          </p:cNvPr>
          <p:cNvSpPr/>
          <p:nvPr/>
        </p:nvSpPr>
        <p:spPr>
          <a:xfrm>
            <a:off x="1199072" y="2423822"/>
            <a:ext cx="7161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窗口视图恢复默认状态的方法：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window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 View to Defaults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+ </a:t>
            </a: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Reset</a:t>
            </a:r>
            <a:endParaRPr lang="zh-CN" altLang="zh-CN" sz="1600" kern="100" baseline="0" dirty="0">
              <a:ln>
                <a:noFill/>
              </a:ln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5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098" y="1380103"/>
            <a:ext cx="4033780" cy="27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，文本美化（熟悉）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，代码编辑技巧（熟悉）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，查找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&amp;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替换技巧（掌握）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，工程编译问题定位（掌握）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，窗口视图管理（熟悉）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480406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使用技巧（课堂总结）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92" y="1319537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，编辑器设置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，字体和颜色设置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，用户关键字设置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，代码提示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语法检测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global.prop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文件妙用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，文本美化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40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F13833-1FCC-4D28-9806-5E9AAEEE5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21"/>
          <a:stretch/>
        </p:blipFill>
        <p:spPr>
          <a:xfrm>
            <a:off x="1746621" y="529060"/>
            <a:ext cx="5942857" cy="4479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02EDDB16-7084-4EAA-B890-75657F52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39" y="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，编辑器设置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B58D064-152F-4D09-A7EF-B84971567C01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51454D9-0DF6-428F-A7C6-DE3FA38CC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" b="13117"/>
          <a:stretch/>
        </p:blipFill>
        <p:spPr>
          <a:xfrm>
            <a:off x="1697914" y="1164517"/>
            <a:ext cx="5857875" cy="34079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矩形 39">
            <a:extLst>
              <a:ext uri="{FF2B5EF4-FFF2-40B4-BE49-F238E27FC236}">
                <a16:creationId xmlns:a16="http://schemas.microsoft.com/office/drawing/2014/main" id="{E1C15FA1-485E-4E90-B506-23D6B2B2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0" y="58053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，字体和颜色设置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2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B58D064-152F-4D09-A7EF-B84971567C01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84AF3F-70B9-4159-8418-6A417056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876425"/>
            <a:ext cx="5934075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39">
            <a:extLst>
              <a:ext uri="{FF2B5EF4-FFF2-40B4-BE49-F238E27FC236}">
                <a16:creationId xmlns:a16="http://schemas.microsoft.com/office/drawing/2014/main" id="{8ED7E7C1-BE0B-4A2E-BE1F-796523F2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0" y="58053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，用户关键字设置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907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B58D064-152F-4D09-A7EF-B84971567C01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433243-E7D7-404F-80DA-86D90B58F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1243012"/>
            <a:ext cx="5934075" cy="2657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4105965-F3D2-4966-B25C-40EEC180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0" y="58053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，代码提示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&amp;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语法检测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79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B58D064-152F-4D09-A7EF-B84971567C01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ED7E7C1-BE0B-4A2E-BE1F-796523F23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80" y="58053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global.prop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文件妙用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196097-3D03-40DA-8C1C-1C57A7F5A85E}"/>
              </a:ext>
            </a:extLst>
          </p:cNvPr>
          <p:cNvSpPr/>
          <p:nvPr/>
        </p:nvSpPr>
        <p:spPr>
          <a:xfrm>
            <a:off x="2947665" y="2492919"/>
            <a:ext cx="35232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D:\MDK5.36\UV4\</a:t>
            </a:r>
            <a:r>
              <a:rPr lang="en-US" altLang="zh-CN" sz="1600" kern="1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global.prop</a:t>
            </a:r>
            <a:endParaRPr lang="zh-CN" altLang="zh-CN" sz="1600" b="0" kern="100" baseline="0" dirty="0">
              <a:ln>
                <a:noFill/>
              </a:ln>
              <a:solidFill>
                <a:srgbClr val="FF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0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2A92999-F824-4E3B-B29B-01131A71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，代码编辑技巧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735035"/>
            <a:ext cx="5652375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Tab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键的妙用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，快速定位函数或变量被定义的地方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，快速注释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快速取消注释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27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100418</TotalTime>
  <Words>1107</Words>
  <Application>Microsoft Office PowerPoint</Application>
  <PresentationFormat>全屏显示(16:9)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2540</cp:revision>
  <dcterms:created xsi:type="dcterms:W3CDTF">2021-03-21T09:45:45Z</dcterms:created>
  <dcterms:modified xsi:type="dcterms:W3CDTF">2022-04-19T02:48:19Z</dcterms:modified>
</cp:coreProperties>
</file>