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2" r:id="rId3"/>
    <p:sldId id="567" r:id="rId4"/>
    <p:sldId id="588" r:id="rId5"/>
    <p:sldId id="586" r:id="rId6"/>
    <p:sldId id="598" r:id="rId7"/>
    <p:sldId id="587" r:id="rId8"/>
    <p:sldId id="599" r:id="rId9"/>
    <p:sldId id="590" r:id="rId10"/>
    <p:sldId id="601" r:id="rId11"/>
    <p:sldId id="591" r:id="rId12"/>
    <p:sldId id="608" r:id="rId13"/>
    <p:sldId id="592" r:id="rId14"/>
    <p:sldId id="597" r:id="rId15"/>
    <p:sldId id="593" r:id="rId16"/>
    <p:sldId id="604" r:id="rId17"/>
    <p:sldId id="605" r:id="rId18"/>
    <p:sldId id="606" r:id="rId19"/>
    <p:sldId id="595" r:id="rId20"/>
    <p:sldId id="596" r:id="rId21"/>
    <p:sldId id="607" r:id="rId22"/>
    <p:sldId id="507" r:id="rId23"/>
    <p:sldId id="271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>
    <p:extLst>
      <p:ext uri="{19B8F6BF-5375-455C-9EA6-DF929625EA0E}">
        <p15:presenceInfo xmlns:p15="http://schemas.microsoft.com/office/powerpoint/2012/main" userId="LINGZHU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457"/>
    <a:srgbClr val="FFFFFF"/>
    <a:srgbClr val="1969B2"/>
    <a:srgbClr val="5AA5DE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7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xiaoyilong2007101095/article/details/7706768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64" y="2223969"/>
            <a:ext cx="428827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en-US" altLang="zh-CN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</a:t>
            </a:r>
            <a:r>
              <a:rPr lang="zh-CN" altLang="en-US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语言基础知识复习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46BFBC-E3CC-4343-BF9F-E20EBFD7592B}"/>
              </a:ext>
            </a:extLst>
          </p:cNvPr>
          <p:cNvSpPr txBox="1"/>
          <p:nvPr/>
        </p:nvSpPr>
        <p:spPr>
          <a:xfrm>
            <a:off x="5379716" y="1389755"/>
            <a:ext cx="2872483" cy="1295804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#if   SYS_SUPPORT_OS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code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#endif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A57297-676D-444C-B643-96B38E5E884B}"/>
              </a:ext>
            </a:extLst>
          </p:cNvPr>
          <p:cNvSpPr txBox="1"/>
          <p:nvPr/>
        </p:nvSpPr>
        <p:spPr>
          <a:xfrm>
            <a:off x="891801" y="1380112"/>
            <a:ext cx="3886483" cy="2126801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</a:t>
            </a:r>
            <a:r>
              <a:rPr lang="en-US" altLang="zh-CN" dirty="0" err="1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ifndef</a:t>
            </a:r>
            <a:r>
              <a:rPr lang="en-US" altLang="zh-CN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_LED_H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#define 	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_LED_H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#include 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"./SYSTEM/sys/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sys.h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code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#endif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FFBF34-9D26-42EC-81F3-82C1338D4C37}"/>
              </a:ext>
            </a:extLst>
          </p:cNvPr>
          <p:cNvSpPr/>
          <p:nvPr/>
        </p:nvSpPr>
        <p:spPr>
          <a:xfrm>
            <a:off x="1674195" y="362283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头文件的条件编译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DCC695-41E7-4C4F-BF62-9DBDB3F5BC07}"/>
              </a:ext>
            </a:extLst>
          </p:cNvPr>
          <p:cNvSpPr/>
          <p:nvPr/>
        </p:nvSpPr>
        <p:spPr>
          <a:xfrm>
            <a:off x="6005478" y="2779267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代码条件编译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64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extern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声明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B68AE76-90DB-42CD-A234-62436E00607D}"/>
              </a:ext>
            </a:extLst>
          </p:cNvPr>
          <p:cNvSpPr txBox="1"/>
          <p:nvPr/>
        </p:nvSpPr>
        <p:spPr>
          <a:xfrm>
            <a:off x="2657785" y="2491500"/>
            <a:ext cx="4000923" cy="88030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extern uint16_t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g_usart_rx_sta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extern void 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delay_us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nus);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zh-CN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FBFC2E-927C-47C8-A088-987229166C3D}"/>
              </a:ext>
            </a:extLst>
          </p:cNvPr>
          <p:cNvSpPr txBox="1"/>
          <p:nvPr/>
        </p:nvSpPr>
        <p:spPr>
          <a:xfrm>
            <a:off x="954446" y="1568166"/>
            <a:ext cx="762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放在函数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变量前，表示此函数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变量在其他文件定义，以便本文件引用</a:t>
            </a:r>
          </a:p>
        </p:txBody>
      </p:sp>
    </p:spTree>
    <p:extLst>
      <p:ext uri="{BB962C8B-B14F-4D97-AF65-F5344CB8AC3E}">
        <p14:creationId xmlns:p14="http://schemas.microsoft.com/office/powerpoint/2010/main" val="96432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330" y="570600"/>
            <a:ext cx="4033780" cy="4157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stdint.h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，位操作（掌握）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，宏定义（掌握）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，条件编译（掌握）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extern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声明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，类型别名</a:t>
            </a:r>
            <a:r>
              <a:rPr lang="en-US" altLang="zh-CN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(typedef)</a:t>
            </a:r>
            <a:r>
              <a:rPr lang="zh-CN" altLang="en-US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，结构体（掌握）</a:t>
            </a:r>
            <a:endParaRPr lang="en-US" altLang="zh-CN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，指针（掌握）</a:t>
            </a:r>
            <a:endParaRPr lang="en-US" altLang="zh-CN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，代码规范（熟悉）</a:t>
            </a:r>
            <a:endParaRPr lang="en-US" altLang="zh-CN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10</a:t>
            </a:r>
            <a:r>
              <a:rPr lang="zh-CN" altLang="en-US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，课堂总结（了解）</a:t>
            </a:r>
            <a:endParaRPr lang="en-US" altLang="zh-CN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534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6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，类型别名（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typedef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2C72DD-83A0-4CBB-804D-74B3C8863674}"/>
              </a:ext>
            </a:extLst>
          </p:cNvPr>
          <p:cNvSpPr txBox="1"/>
          <p:nvPr/>
        </p:nvSpPr>
        <p:spPr>
          <a:xfrm>
            <a:off x="1043997" y="2544504"/>
            <a:ext cx="4335720" cy="1203535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   unsigned  char 			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   unsigned  short  int 		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   unsigned  int 			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uint32_t;</a:t>
            </a:r>
            <a:endParaRPr lang="zh-CN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676968-D81C-4C10-8281-CA8EADE877CE}"/>
              </a:ext>
            </a:extLst>
          </p:cNvPr>
          <p:cNvSpPr/>
          <p:nvPr/>
        </p:nvSpPr>
        <p:spPr>
          <a:xfrm>
            <a:off x="1016883" y="1763351"/>
            <a:ext cx="3275958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   </a:t>
            </a:r>
            <a:r>
              <a:rPr lang="zh-CN" altLang="en-US" sz="1600" kern="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Courier New" panose="02070309020205020404" pitchFamily="49" charset="0"/>
              </a:rPr>
              <a:t>现有类型</a:t>
            </a:r>
            <a:r>
              <a:rPr lang="en-US" altLang="zh-CN" sz="1600" kern="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sz="1600" kern="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新名字</a:t>
            </a:r>
            <a:endParaRPr lang="zh-CN" altLang="zh-CN" sz="2000" kern="1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969024-9DFE-4ECF-A79D-D522A45E8D42}"/>
              </a:ext>
            </a:extLst>
          </p:cNvPr>
          <p:cNvSpPr txBox="1"/>
          <p:nvPr/>
        </p:nvSpPr>
        <p:spPr>
          <a:xfrm>
            <a:off x="760887" y="1204905"/>
            <a:ext cx="7622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为现有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</a:t>
            </a:r>
            <a:r>
              <a:rPr lang="zh-CN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类型</a:t>
            </a:r>
            <a:r>
              <a:rPr lang="zh-CN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创建一个新的名字，或称为类型别名，用来简化变量的定义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64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类型别名应用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AC59023-0F45-4D54-AB2A-188DF976E686}"/>
              </a:ext>
            </a:extLst>
          </p:cNvPr>
          <p:cNvSpPr txBox="1"/>
          <p:nvPr/>
        </p:nvSpPr>
        <p:spPr>
          <a:xfrm>
            <a:off x="1077940" y="1140177"/>
            <a:ext cx="4383060" cy="1600438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 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GPIO_TypeDef</a:t>
            </a:r>
            <a:endParaRPr lang="zh-CN" altLang="zh-CN" sz="1400" dirty="0">
              <a:solidFill>
                <a:srgbClr val="0000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zh-CN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__IO 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CRL;</a:t>
            </a:r>
            <a:endParaRPr lang="zh-CN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__IO 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CRH;</a:t>
            </a:r>
            <a:endParaRPr lang="zh-CN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…</a:t>
            </a:r>
            <a:endParaRPr lang="zh-CN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};</a:t>
            </a:r>
          </a:p>
          <a:p>
            <a:r>
              <a:rPr lang="en-US" altLang="zh-CN" sz="14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    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GPIO_TypeDef    gpiox</a:t>
            </a:r>
            <a:endParaRPr lang="zh-CN" altLang="zh-CN" sz="1400">
              <a:solidFill>
                <a:srgbClr val="0000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B896831-4943-4599-A7B9-2F499AC126A1}"/>
              </a:ext>
            </a:extLst>
          </p:cNvPr>
          <p:cNvSpPr txBox="1"/>
          <p:nvPr/>
        </p:nvSpPr>
        <p:spPr>
          <a:xfrm>
            <a:off x="1077940" y="2987952"/>
            <a:ext cx="4383060" cy="1600438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 struct</a:t>
            </a:r>
            <a:endParaRPr lang="zh-CN" altLang="zh-CN" sz="1400" dirty="0">
              <a:solidFill>
                <a:srgbClr val="0000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zh-CN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__IO 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CRL;</a:t>
            </a:r>
            <a:endParaRPr lang="zh-CN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__IO 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CRH;</a:t>
            </a:r>
            <a:endParaRPr lang="zh-CN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…</a:t>
            </a:r>
            <a:endParaRPr lang="zh-CN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GPIO_</a:t>
            </a:r>
            <a:r>
              <a:rPr lang="en-US" altLang="zh-CN" sz="140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GPIO_TypeDef    gpiox</a:t>
            </a:r>
            <a:endParaRPr lang="zh-CN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4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7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，结构体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A498F0C-4855-42A2-8EA2-1B3F72B0C8DB}"/>
              </a:ext>
            </a:extLst>
          </p:cNvPr>
          <p:cNvSpPr txBox="1"/>
          <p:nvPr/>
        </p:nvSpPr>
        <p:spPr>
          <a:xfrm>
            <a:off x="811125" y="1046455"/>
            <a:ext cx="7822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由若干基本数据类型集合组成的一种自定义数据类型，也叫聚合类型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CB42C07-1D8F-4689-98FD-ED89CC212EC1}"/>
              </a:ext>
            </a:extLst>
          </p:cNvPr>
          <p:cNvSpPr/>
          <p:nvPr/>
        </p:nvSpPr>
        <p:spPr>
          <a:xfrm>
            <a:off x="1501761" y="1451976"/>
            <a:ext cx="2460087" cy="107721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   </a:t>
            </a:r>
            <a:r>
              <a:rPr lang="zh-CN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结构体名</a:t>
            </a:r>
          </a:p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endParaRPr lang="zh-CN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</a:t>
            </a:r>
            <a:r>
              <a:rPr lang="zh-CN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成员列表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zh-CN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 </a:t>
            </a:r>
            <a:r>
              <a:rPr lang="zh-CN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变量名列表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可选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BF175FB-4635-42CE-A997-15CFBFF3CD7F}"/>
              </a:ext>
            </a:extLst>
          </p:cNvPr>
          <p:cNvSpPr txBox="1"/>
          <p:nvPr/>
        </p:nvSpPr>
        <p:spPr>
          <a:xfrm>
            <a:off x="1501761" y="2638314"/>
            <a:ext cx="4393570" cy="2123658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student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char  	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*name;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姓名 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6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     	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num;  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学号 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6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     	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age; 	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年龄 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6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char	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group;  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所在学习小组 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6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float  	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score;  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成绩 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6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}stu1,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stu2;</a:t>
            </a:r>
            <a:endParaRPr lang="zh-CN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0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应用举例（定义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&amp;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使用）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B7AD3F-4BD2-4B1A-83A6-06419AEBB36B}"/>
              </a:ext>
            </a:extLst>
          </p:cNvPr>
          <p:cNvSpPr txBox="1"/>
          <p:nvPr/>
        </p:nvSpPr>
        <p:spPr>
          <a:xfrm>
            <a:off x="750880" y="1417588"/>
            <a:ext cx="4393570" cy="2123658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student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char  	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*name;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姓名 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6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     	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num;  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学号 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6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     	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age; 	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年龄 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6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char	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group;  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所在学习小组 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6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float  	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score;  	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成绩 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zh-CN" altLang="en-US" sz="1600" dirty="0">
              <a:solidFill>
                <a:srgbClr val="60000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};</a:t>
            </a:r>
            <a:endParaRPr lang="zh-CN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DD397E-3FF3-497F-A3C6-51B967BD459D}"/>
              </a:ext>
            </a:extLst>
          </p:cNvPr>
          <p:cNvSpPr txBox="1"/>
          <p:nvPr/>
        </p:nvSpPr>
        <p:spPr>
          <a:xfrm>
            <a:off x="5701279" y="1417588"/>
            <a:ext cx="2659243" cy="231153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student stu3,stu4;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stu3.name = "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张三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stu3.num = 1;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stu3.age = 18;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stu3.group = 'A';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stu3.score = 80.9;</a:t>
            </a:r>
          </a:p>
        </p:txBody>
      </p:sp>
    </p:spTree>
    <p:extLst>
      <p:ext uri="{BB962C8B-B14F-4D97-AF65-F5344CB8AC3E}">
        <p14:creationId xmlns:p14="http://schemas.microsoft.com/office/powerpoint/2010/main" val="149407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应用举例（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源码，使用类型别名）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C112AA-7DA0-4299-81DB-3E7420606F4D}"/>
              </a:ext>
            </a:extLst>
          </p:cNvPr>
          <p:cNvSpPr txBox="1"/>
          <p:nvPr/>
        </p:nvSpPr>
        <p:spPr>
          <a:xfrm>
            <a:off x="2562726" y="1492260"/>
            <a:ext cx="4018546" cy="2306978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 struct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	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Pin ;		</a:t>
            </a:r>
            <a:r>
              <a:rPr lang="en-US" altLang="zh-CN" sz="160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引脚号 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	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Mode ;	</a:t>
            </a:r>
            <a:r>
              <a:rPr lang="en-US" altLang="zh-CN" sz="160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工作模式 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	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Pull ;          </a:t>
            </a:r>
            <a:r>
              <a:rPr lang="en-US" altLang="zh-CN" sz="160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上下拉 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	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Speed ;	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IO</a:t>
            </a:r>
            <a:r>
              <a:rPr lang="zh-CN" altLang="en-US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速度 </a:t>
            </a:r>
            <a:r>
              <a:rPr lang="en-US" altLang="zh-CN" sz="16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GPIO_InitTypeDef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zh-CN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45E19A-116E-4587-A2B9-DF69EB551BC6}"/>
              </a:ext>
            </a:extLst>
          </p:cNvPr>
          <p:cNvSpPr/>
          <p:nvPr/>
        </p:nvSpPr>
        <p:spPr>
          <a:xfrm>
            <a:off x="3134105" y="4094642"/>
            <a:ext cx="29736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摘自：stm32f1xx_hal_gpio.h</a:t>
            </a:r>
          </a:p>
        </p:txBody>
      </p:sp>
    </p:spTree>
    <p:extLst>
      <p:ext uri="{BB962C8B-B14F-4D97-AF65-F5344CB8AC3E}">
        <p14:creationId xmlns:p14="http://schemas.microsoft.com/office/powerpoint/2010/main" val="427980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8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，指针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DE9C69-D337-4BEF-895D-7523CCC956CB}"/>
              </a:ext>
            </a:extLst>
          </p:cNvPr>
          <p:cNvSpPr txBox="1"/>
          <p:nvPr/>
        </p:nvSpPr>
        <p:spPr>
          <a:xfrm>
            <a:off x="2192541" y="1232162"/>
            <a:ext cx="5506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指针就是内存的地址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2A84A11-F3EC-46A1-8C50-50960FD8D8B4}"/>
              </a:ext>
            </a:extLst>
          </p:cNvPr>
          <p:cNvSpPr/>
          <p:nvPr/>
        </p:nvSpPr>
        <p:spPr>
          <a:xfrm>
            <a:off x="2348772" y="2404233"/>
            <a:ext cx="2399073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600" kern="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类型名  </a:t>
            </a:r>
            <a:r>
              <a:rPr lang="zh-CN" altLang="en-US" sz="1600" kern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 指针变量名</a:t>
            </a:r>
            <a:endParaRPr lang="zh-CN" altLang="zh-CN" sz="1600" kern="1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744463-C8DA-4378-A810-C88B499C917E}"/>
              </a:ext>
            </a:extLst>
          </p:cNvPr>
          <p:cNvSpPr txBox="1"/>
          <p:nvPr/>
        </p:nvSpPr>
        <p:spPr>
          <a:xfrm>
            <a:off x="2348773" y="2970071"/>
            <a:ext cx="3461713" cy="1203471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char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p_str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“This is a test!”;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p_str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：取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p_</a:t>
            </a:r>
            <a:r>
              <a:rPr lang="en-US" altLang="zh-CN" sz="160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变量的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p_str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：取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</a:t>
            </a:r>
            <a:r>
              <a:rPr lang="en-US" altLang="zh-CN" sz="160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变量的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B4DD74-C22B-42AA-B438-D0D59A907907}"/>
              </a:ext>
            </a:extLst>
          </p:cNvPr>
          <p:cNvSpPr txBox="1"/>
          <p:nvPr/>
        </p:nvSpPr>
        <p:spPr>
          <a:xfrm>
            <a:off x="2192540" y="1742048"/>
            <a:ext cx="4876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指针变量是保存了指针的变量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31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93659E-C2ED-4B53-8F45-367E96D32275}"/>
              </a:ext>
            </a:extLst>
          </p:cNvPr>
          <p:cNvSpPr txBox="1"/>
          <p:nvPr/>
        </p:nvSpPr>
        <p:spPr>
          <a:xfrm>
            <a:off x="783478" y="1141615"/>
            <a:ext cx="3268154" cy="3008709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[5] = {1, 3, 5, 7, 9};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p_buf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p_buf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? 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p_buf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[0] = ?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p_buf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[1] = ?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p_buf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++;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p_buf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?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p_buf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[0] = ?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5EA4437-F0C5-4C88-AF42-2578A6CAE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052435"/>
              </p:ext>
            </p:extLst>
          </p:nvPr>
        </p:nvGraphicFramePr>
        <p:xfrm>
          <a:off x="6544117" y="1139479"/>
          <a:ext cx="91474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742">
                  <a:extLst>
                    <a:ext uri="{9D8B030D-6E8A-4147-A177-3AD203B41FA5}">
                      <a16:colId xmlns:a16="http://schemas.microsoft.com/office/drawing/2014/main" val="3774032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113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altLang="en-US" sz="16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54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altLang="en-US" sz="16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1255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</a:t>
                      </a:r>
                      <a:endParaRPr lang="zh-CN" altLang="en-US" sz="16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758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</a:t>
                      </a:r>
                      <a:endParaRPr lang="zh-CN" altLang="en-US" sz="16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44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9</a:t>
                      </a:r>
                      <a:endParaRPr lang="zh-CN" altLang="en-US" sz="16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5057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518972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852248F4-ED0C-4292-840F-7C3F1D5B6127}"/>
              </a:ext>
            </a:extLst>
          </p:cNvPr>
          <p:cNvSpPr txBox="1"/>
          <p:nvPr/>
        </p:nvSpPr>
        <p:spPr>
          <a:xfrm>
            <a:off x="7532890" y="1535048"/>
            <a:ext cx="827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[0]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F40D733-8C10-4287-A597-49FAB7B39A69}"/>
              </a:ext>
            </a:extLst>
          </p:cNvPr>
          <p:cNvSpPr txBox="1"/>
          <p:nvPr/>
        </p:nvSpPr>
        <p:spPr>
          <a:xfrm>
            <a:off x="7532890" y="2986611"/>
            <a:ext cx="827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[4]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D1433E3-0A6C-4B9C-BAC8-D1BBDABB6FFD}"/>
              </a:ext>
            </a:extLst>
          </p:cNvPr>
          <p:cNvSpPr/>
          <p:nvPr/>
        </p:nvSpPr>
        <p:spPr>
          <a:xfrm>
            <a:off x="4698816" y="1519659"/>
            <a:ext cx="104121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&amp;buf[0]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9867C9F-6244-4AE0-B3D1-BC43484656AF}"/>
              </a:ext>
            </a:extLst>
          </p:cNvPr>
          <p:cNvSpPr/>
          <p:nvPr/>
        </p:nvSpPr>
        <p:spPr>
          <a:xfrm>
            <a:off x="4605373" y="1139479"/>
            <a:ext cx="7873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p_buf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72EFF58-7790-4BC2-A08B-E75E6CD4C379}"/>
              </a:ext>
            </a:extLst>
          </p:cNvPr>
          <p:cNvCxnSpPr>
            <a:stCxn id="17" idx="3"/>
          </p:cNvCxnSpPr>
          <p:nvPr/>
        </p:nvCxnSpPr>
        <p:spPr>
          <a:xfrm>
            <a:off x="5740030" y="1704325"/>
            <a:ext cx="804087" cy="433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30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16" grpId="0"/>
      <p:bldP spid="17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330" y="570600"/>
            <a:ext cx="4033780" cy="4157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b="1" dirty="0" err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stdint.h</a:t>
            </a:r>
            <a:r>
              <a:rPr lang="zh-CN" altLang="en-US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，位操作（掌握）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，宏定义（掌握）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，条件编译（掌握）</a:t>
            </a:r>
            <a:endParaRPr lang="en-US" altLang="zh-CN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extern</a:t>
            </a:r>
            <a:r>
              <a:rPr lang="zh-CN" altLang="en-US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声明</a:t>
            </a:r>
            <a:r>
              <a:rPr lang="en-US" altLang="zh-CN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  <a:endParaRPr lang="en-US" altLang="zh-CN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，类型别名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(typedef)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（掌握）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，结构体（掌握）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，指针（掌握）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，代码规范（熟悉）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10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，课堂总结（了解）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13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60E2FF-406C-4B51-8B02-5EF392C6D709}"/>
              </a:ext>
            </a:extLst>
          </p:cNvPr>
          <p:cNvSpPr txBox="1"/>
          <p:nvPr/>
        </p:nvSpPr>
        <p:spPr>
          <a:xfrm>
            <a:off x="820102" y="667782"/>
            <a:ext cx="5382447" cy="1203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指针使用的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大最常见问题：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，未分配（申请）内存就用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，越界使用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8C44369-F3D5-408E-AEEA-F3484B866BFC}"/>
              </a:ext>
            </a:extLst>
          </p:cNvPr>
          <p:cNvSpPr txBox="1"/>
          <p:nvPr/>
        </p:nvSpPr>
        <p:spPr>
          <a:xfrm>
            <a:off x="1259919" y="2193810"/>
            <a:ext cx="3074595" cy="1531381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char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 </a:t>
            </a:r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p_buf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p_buf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[0] = 100;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p_buf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[1] = 120;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p_buf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[2] = 150;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7CB6D3-85DF-4B01-BBC5-5D1FB6BC202B}"/>
              </a:ext>
            </a:extLst>
          </p:cNvPr>
          <p:cNvSpPr txBox="1"/>
          <p:nvPr/>
        </p:nvSpPr>
        <p:spPr>
          <a:xfrm>
            <a:off x="1465662" y="3937202"/>
            <a:ext cx="266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错误用法（未分配内存）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63B3D6-C633-488D-AD82-FEEC42120467}"/>
              </a:ext>
            </a:extLst>
          </p:cNvPr>
          <p:cNvSpPr txBox="1"/>
          <p:nvPr/>
        </p:nvSpPr>
        <p:spPr>
          <a:xfrm>
            <a:off x="4809488" y="2189211"/>
            <a:ext cx="3368595" cy="1531381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[5] = {1, 3, 5, 7, 9};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p_buf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p_buf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[5] = 200;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p_buf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[6] = 250;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6234535-7E18-4EA4-AF63-176C6E952622}"/>
              </a:ext>
            </a:extLst>
          </p:cNvPr>
          <p:cNvSpPr txBox="1"/>
          <p:nvPr/>
        </p:nvSpPr>
        <p:spPr>
          <a:xfrm>
            <a:off x="5162231" y="3937202"/>
            <a:ext cx="266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错误用法（越界使用）</a:t>
            </a:r>
          </a:p>
        </p:txBody>
      </p:sp>
    </p:spTree>
    <p:extLst>
      <p:ext uri="{BB962C8B-B14F-4D97-AF65-F5344CB8AC3E}">
        <p14:creationId xmlns:p14="http://schemas.microsoft.com/office/powerpoint/2010/main" val="70535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5" grpId="0"/>
      <p:bldP spid="16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70628B3-98F1-44D1-BB2D-AEA8FC3D8ED5}"/>
              </a:ext>
            </a:extLst>
          </p:cNvPr>
          <p:cNvSpPr txBox="1"/>
          <p:nvPr/>
        </p:nvSpPr>
        <p:spPr>
          <a:xfrm>
            <a:off x="823545" y="1068797"/>
            <a:ext cx="7496908" cy="463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路径：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盘 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 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，入门资料 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 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《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嵌入式单片机 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代码规范与风格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.pdf》</a:t>
            </a:r>
            <a:endParaRPr lang="zh-CN" altLang="en-US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83D0E7-335B-433F-B7E0-456C28F4FD0C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D5724D81-D713-4B8D-B284-4F954E3CA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03" y="564502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9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，代码规范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9672F0-6483-4B84-B711-1A53CC6FA9F1}"/>
              </a:ext>
            </a:extLst>
          </p:cNvPr>
          <p:cNvSpPr txBox="1"/>
          <p:nvPr/>
        </p:nvSpPr>
        <p:spPr>
          <a:xfrm>
            <a:off x="1041887" y="1714691"/>
            <a:ext cx="7060225" cy="294715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规范的关键点：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1，所有函数/变量名字非特殊情况，一般使用小写字母；</a:t>
            </a:r>
          </a:p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2，注释风格使用 doxgen 风格，除屏蔽外，一律使用 /* */ 方式进行注释；</a:t>
            </a:r>
          </a:p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3， TAB 键统一使用 4 个空格对齐，不使用默认的方式进行对齐；</a:t>
            </a:r>
          </a:p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4，每两个函数之间，一般有且只有一个空行；</a:t>
            </a:r>
          </a:p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5，相对独立的程序块之间，使用一个空行隔开；</a:t>
            </a:r>
          </a:p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6，全局变量命名一般用 g_开头，全局指针命名一般用 p_开头；</a:t>
            </a:r>
          </a:p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7，if、 for、 while、 do、 case、 switch、 default 等语句单独占一行，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一般无论有多少行执行语句，都要用加括号： {}。</a:t>
            </a:r>
          </a:p>
        </p:txBody>
      </p:sp>
    </p:spTree>
    <p:extLst>
      <p:ext uri="{BB962C8B-B14F-4D97-AF65-F5344CB8AC3E}">
        <p14:creationId xmlns:p14="http://schemas.microsoft.com/office/powerpoint/2010/main" val="465059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692D5C6B-97F5-4B98-AE34-0706FF11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10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0628B3-98F1-44D1-BB2D-AEA8FC3D8ED5}"/>
              </a:ext>
            </a:extLst>
          </p:cNvPr>
          <p:cNvSpPr txBox="1"/>
          <p:nvPr/>
        </p:nvSpPr>
        <p:spPr>
          <a:xfrm>
            <a:off x="2054151" y="2112842"/>
            <a:ext cx="503569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语言基础知识复习（课堂总结）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83D0E7-335B-433F-B7E0-456C28F4FD0C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919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E7D798-7D55-482C-BC69-298DD72DACE0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stdint.h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4F67E8A-ED41-4EBC-A3AD-CB38F31F6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2064497"/>
            <a:ext cx="5067300" cy="2533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A41504A-379D-47E9-94F1-87DBFC090B73}"/>
              </a:ext>
            </a:extLst>
          </p:cNvPr>
          <p:cNvSpPr txBox="1"/>
          <p:nvPr/>
        </p:nvSpPr>
        <p:spPr>
          <a:xfrm>
            <a:off x="1890451" y="1096330"/>
            <a:ext cx="6113374" cy="79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stdint.h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是从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C99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中引进的一个标准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库的文件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路径：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D:\MDK5.34\ARM\ARMCC\include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40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配置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MDK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支持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C99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380D25-DF12-491F-9B64-DFDA400CB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57" y="1285677"/>
            <a:ext cx="5914286" cy="27523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03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，位操作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56F7E832-28FF-41AB-A12E-0D79D1711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82842"/>
              </p:ext>
            </p:extLst>
          </p:nvPr>
        </p:nvGraphicFramePr>
        <p:xfrm>
          <a:off x="2176914" y="1128624"/>
          <a:ext cx="479017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543">
                  <a:extLst>
                    <a:ext uri="{9D8B030D-6E8A-4147-A177-3AD203B41FA5}">
                      <a16:colId xmlns:a16="http://schemas.microsoft.com/office/drawing/2014/main" val="2969575243"/>
                    </a:ext>
                  </a:extLst>
                </a:gridCol>
                <a:gridCol w="1197543">
                  <a:extLst>
                    <a:ext uri="{9D8B030D-6E8A-4147-A177-3AD203B41FA5}">
                      <a16:colId xmlns:a16="http://schemas.microsoft.com/office/drawing/2014/main" val="3840259969"/>
                    </a:ext>
                  </a:extLst>
                </a:gridCol>
                <a:gridCol w="1197543">
                  <a:extLst>
                    <a:ext uri="{9D8B030D-6E8A-4147-A177-3AD203B41FA5}">
                      <a16:colId xmlns:a16="http://schemas.microsoft.com/office/drawing/2014/main" val="3299481969"/>
                    </a:ext>
                  </a:extLst>
                </a:gridCol>
                <a:gridCol w="1197543">
                  <a:extLst>
                    <a:ext uri="{9D8B030D-6E8A-4147-A177-3AD203B41FA5}">
                      <a16:colId xmlns:a16="http://schemas.microsoft.com/office/drawing/2014/main" val="2578250396"/>
                    </a:ext>
                  </a:extLst>
                </a:gridCol>
              </a:tblGrid>
              <a:tr h="2819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运算符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含义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运算符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含义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652768"/>
                  </a:ext>
                </a:extLst>
              </a:tr>
              <a:tr h="281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&amp;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按位与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~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按位取反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7902"/>
                  </a:ext>
                </a:extLst>
              </a:tr>
              <a:tr h="281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|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按位或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&lt;&lt;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左移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163273"/>
                  </a:ext>
                </a:extLst>
              </a:tr>
              <a:tr h="281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^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按位异或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&gt;&gt;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右移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64006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7A5DCE14-1752-419A-AD31-2A7B2898DC86}"/>
              </a:ext>
            </a:extLst>
          </p:cNvPr>
          <p:cNvSpPr txBox="1"/>
          <p:nvPr/>
        </p:nvSpPr>
        <p:spPr>
          <a:xfrm>
            <a:off x="948670" y="2872979"/>
            <a:ext cx="1098653" cy="171130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&amp; 0 = 0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　　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&amp; 0 = 0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　　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&amp; 1 = 0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　　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&amp; 1 = 1</a:t>
            </a:r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B72B0C-D776-4D13-9828-0BE5D752E12F}"/>
              </a:ext>
            </a:extLst>
          </p:cNvPr>
          <p:cNvSpPr txBox="1"/>
          <p:nvPr/>
        </p:nvSpPr>
        <p:spPr>
          <a:xfrm>
            <a:off x="2467607" y="2872979"/>
            <a:ext cx="1098653" cy="171130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| 0 = 0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　　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| 0 = 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　　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| 1 = 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　　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| 1 = 1</a:t>
            </a:r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FAD6780-8666-4560-BB26-1EBE13476066}"/>
              </a:ext>
            </a:extLst>
          </p:cNvPr>
          <p:cNvSpPr txBox="1"/>
          <p:nvPr/>
        </p:nvSpPr>
        <p:spPr>
          <a:xfrm>
            <a:off x="3979299" y="2872979"/>
            <a:ext cx="1098653" cy="171130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^ 0 = 0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　　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^ 0 = 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　　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^ 1 = 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　　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^ 1 = 0</a:t>
            </a:r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B450F06-D759-46FC-AFBC-64A3268C1CC3}"/>
              </a:ext>
            </a:extLst>
          </p:cNvPr>
          <p:cNvSpPr txBox="1"/>
          <p:nvPr/>
        </p:nvSpPr>
        <p:spPr>
          <a:xfrm>
            <a:off x="5491947" y="2872979"/>
            <a:ext cx="2868575" cy="12958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~ 11100100 = 00011011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11100100 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&lt;&lt; 2 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=10010000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11100100 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&gt;&gt; 2 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=00111001</a:t>
            </a:r>
          </a:p>
        </p:txBody>
      </p:sp>
    </p:spTree>
    <p:extLst>
      <p:ext uri="{BB962C8B-B14F-4D97-AF65-F5344CB8AC3E}">
        <p14:creationId xmlns:p14="http://schemas.microsoft.com/office/powerpoint/2010/main" val="268131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如何给寄存器某个位赋值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9F049CB-8F86-47F7-BE42-3EAC6BDDE597}"/>
              </a:ext>
            </a:extLst>
          </p:cNvPr>
          <p:cNvSpPr txBox="1"/>
          <p:nvPr/>
        </p:nvSpPr>
        <p:spPr>
          <a:xfrm>
            <a:off x="2344886" y="3307641"/>
            <a:ext cx="61895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方法一： 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temp &amp;= 0xFFFFFFBF;         temp |= 0x00000040; </a:t>
            </a:r>
            <a:endParaRPr lang="zh-CN" altLang="en-US" sz="16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DACE4D5-6092-4DAC-BCF9-5D1153C39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75475"/>
            <a:ext cx="7924800" cy="12220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A6DDADD-7B7A-4353-BA31-44310E5F030C}"/>
              </a:ext>
            </a:extLst>
          </p:cNvPr>
          <p:cNvSpPr txBox="1"/>
          <p:nvPr/>
        </p:nvSpPr>
        <p:spPr>
          <a:xfrm>
            <a:off x="2344886" y="3685043"/>
            <a:ext cx="61895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方法二：  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temp &amp;= ~(1&lt;&lt;6);                  temp |= 1&lt;&lt;6; </a:t>
            </a:r>
            <a:endParaRPr lang="zh-CN" altLang="en-US" sz="160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0FC1549-D49D-4B08-912F-575193C262C3}"/>
              </a:ext>
            </a:extLst>
          </p:cNvPr>
          <p:cNvSpPr txBox="1"/>
          <p:nvPr/>
        </p:nvSpPr>
        <p:spPr>
          <a:xfrm>
            <a:off x="471920" y="1166891"/>
            <a:ext cx="7692427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举个例子：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temp = 0; </a:t>
            </a:r>
            <a:endParaRPr lang="zh-CN" altLang="en-US" sz="16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446AA92-B5BF-4256-B591-0652C025B782}"/>
              </a:ext>
            </a:extLst>
          </p:cNvPr>
          <p:cNvSpPr txBox="1"/>
          <p:nvPr/>
        </p:nvSpPr>
        <p:spPr>
          <a:xfrm>
            <a:off x="711200" y="3484617"/>
            <a:ext cx="15790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给位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赋值为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2F57FA33-E3F7-4C55-8355-B1C1479BD1E8}"/>
              </a:ext>
            </a:extLst>
          </p:cNvPr>
          <p:cNvSpPr/>
          <p:nvPr/>
        </p:nvSpPr>
        <p:spPr>
          <a:xfrm>
            <a:off x="2148389" y="3328572"/>
            <a:ext cx="141872" cy="635247"/>
          </a:xfrm>
          <a:prstGeom prst="lef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FF7E82-8C3B-4399-950F-3B01348D8E62}"/>
              </a:ext>
            </a:extLst>
          </p:cNvPr>
          <p:cNvSpPr txBox="1"/>
          <p:nvPr/>
        </p:nvSpPr>
        <p:spPr>
          <a:xfrm>
            <a:off x="688472" y="4260385"/>
            <a:ext cx="72593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按位异或用于控制位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翻转：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temp ^= 1&lt;&lt;6;</a:t>
            </a:r>
            <a:endParaRPr lang="zh-CN" altLang="en-US" sz="16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15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3" grpId="0"/>
      <p:bldP spid="25" grpId="0"/>
      <p:bldP spid="2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，宏定义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36233E2-9BA7-4626-B480-B26DDED55628}"/>
              </a:ext>
            </a:extLst>
          </p:cNvPr>
          <p:cNvSpPr txBox="1"/>
          <p:nvPr/>
        </p:nvSpPr>
        <p:spPr>
          <a:xfrm>
            <a:off x="882843" y="1227944"/>
            <a:ext cx="5946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宏定义可以：提高效率、可读性、易改性，核心是</a:t>
            </a: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替换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ACDB343-F709-4AD3-A241-4CFD0DBD29E9}"/>
              </a:ext>
            </a:extLst>
          </p:cNvPr>
          <p:cNvSpPr/>
          <p:nvPr/>
        </p:nvSpPr>
        <p:spPr>
          <a:xfrm>
            <a:off x="942772" y="1810063"/>
            <a:ext cx="3089966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</a:t>
            </a:r>
            <a:r>
              <a:rPr lang="en-US" altLang="zh-CN" sz="1600" kern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define   </a:t>
            </a:r>
            <a:r>
              <a:rPr lang="zh-CN" altLang="en-US" sz="1600" kern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Courier New" panose="02070309020205020404" pitchFamily="49" charset="0"/>
              </a:rPr>
              <a:t>标识符</a:t>
            </a:r>
            <a:r>
              <a:rPr lang="en-US" altLang="zh-CN" sz="1600" kern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zh-CN" sz="1600" kern="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Courier New" panose="02070309020205020404" pitchFamily="49" charset="0"/>
              </a:rPr>
              <a:t>字符串</a:t>
            </a:r>
            <a:endParaRPr lang="zh-CN" altLang="zh-CN" sz="1600" kern="1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91D0A68-783A-42BA-AF39-3B22C1BC54ED}"/>
              </a:ext>
            </a:extLst>
          </p:cNvPr>
          <p:cNvSpPr txBox="1"/>
          <p:nvPr/>
        </p:nvSpPr>
        <p:spPr>
          <a:xfrm>
            <a:off x="882843" y="2314272"/>
            <a:ext cx="3842695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标识符：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宏定义的名字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字符串：常数、表达式、格式串等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E677DC4-5EDB-4B6C-9770-C6EAFA88063A}"/>
              </a:ext>
            </a:extLst>
          </p:cNvPr>
          <p:cNvSpPr txBox="1"/>
          <p:nvPr/>
        </p:nvSpPr>
        <p:spPr>
          <a:xfrm>
            <a:off x="942772" y="3295235"/>
            <a:ext cx="4107175" cy="792718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#define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PI                        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3.14159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#define  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HSE_VALUE    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8000000U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772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带参数的宏定义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3034D8-F984-45D5-A7E6-4266161C5881}"/>
              </a:ext>
            </a:extLst>
          </p:cNvPr>
          <p:cNvSpPr txBox="1"/>
          <p:nvPr/>
        </p:nvSpPr>
        <p:spPr>
          <a:xfrm>
            <a:off x="317036" y="1229965"/>
            <a:ext cx="8509927" cy="1531381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#define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LED1(x)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do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  x ? \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 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HAL_GPIO_WritePin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(LED1_GPIO_PORT, LED1_GPIO_PIN, GPIO_PIN_SET) : \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 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HAL_GPIO_WritePin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(LED1_GPIO_PORT, LED1_GPIO_PIN, GPIO_PIN_RESET); \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}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while(0)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5AA1A6-AFD7-4B02-9AA7-0D878D133B94}"/>
              </a:ext>
            </a:extLst>
          </p:cNvPr>
          <p:cNvSpPr/>
          <p:nvPr/>
        </p:nvSpPr>
        <p:spPr>
          <a:xfrm>
            <a:off x="856767" y="2958213"/>
            <a:ext cx="8287232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建议大家使用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do{ ... }while(0)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构造宏定义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这样不会受到大括号、分号、运算符优先级等的影响，总是会按你期望的方式调用运行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!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C451BD-132E-4761-889A-F07E8A70D4AB}"/>
              </a:ext>
            </a:extLst>
          </p:cNvPr>
          <p:cNvSpPr/>
          <p:nvPr/>
        </p:nvSpPr>
        <p:spPr>
          <a:xfrm>
            <a:off x="856767" y="3947799"/>
            <a:ext cx="7503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  <a:hlinkClick r:id="rId3"/>
              </a:rPr>
              <a:t>https://blog.csdn.net/xiaoyilong2007101095/article/details/77067686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008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，条件编译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7A55466-B886-402F-BDAA-A32A60480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188138"/>
              </p:ext>
            </p:extLst>
          </p:nvPr>
        </p:nvGraphicFramePr>
        <p:xfrm>
          <a:off x="1231236" y="1871528"/>
          <a:ext cx="6681528" cy="229495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757138">
                  <a:extLst>
                    <a:ext uri="{9D8B030D-6E8A-4147-A177-3AD203B41FA5}">
                      <a16:colId xmlns:a16="http://schemas.microsoft.com/office/drawing/2014/main" val="3264281314"/>
                    </a:ext>
                  </a:extLst>
                </a:gridCol>
                <a:gridCol w="4924390">
                  <a:extLst>
                    <a:ext uri="{9D8B030D-6E8A-4147-A177-3AD203B41FA5}">
                      <a16:colId xmlns:a16="http://schemas.microsoft.com/office/drawing/2014/main" val="34446364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指令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063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#if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编译预处理条件指令，类似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if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742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#ifdef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判断某个宏是否已被定义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308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#</a:t>
                      </a: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ifndef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判断某个宏是否未被定义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424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#</a:t>
                      </a: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elif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若前面的条件不满足，则判定新的条件，类似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else if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275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#else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若前面的条件不满足，则执行后面的语句，类似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else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809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#endif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#if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#ifdef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#</a:t>
                      </a: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ifndef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的结束标志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442853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B992D95D-3B0C-41E3-B570-7ECC2C5E4492}"/>
              </a:ext>
            </a:extLst>
          </p:cNvPr>
          <p:cNvSpPr txBox="1"/>
          <p:nvPr/>
        </p:nvSpPr>
        <p:spPr>
          <a:xfrm>
            <a:off x="1083400" y="1268974"/>
            <a:ext cx="762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让编译器只对满足条件的代码进行编译，不满足条件的不参与编译！</a:t>
            </a:r>
          </a:p>
        </p:txBody>
      </p:sp>
    </p:spTree>
    <p:extLst>
      <p:ext uri="{BB962C8B-B14F-4D97-AF65-F5344CB8AC3E}">
        <p14:creationId xmlns:p14="http://schemas.microsoft.com/office/powerpoint/2010/main" val="121284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106491</TotalTime>
  <Words>2027</Words>
  <Application>Microsoft Office PowerPoint</Application>
  <PresentationFormat>全屏显示(16:9)</PresentationFormat>
  <Paragraphs>287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等线</vt:lpstr>
      <vt:lpstr>等线 Light</vt:lpstr>
      <vt:lpstr>思源黑体 CN Bold</vt:lpstr>
      <vt:lpstr>思源黑体 CN Normal</vt:lpstr>
      <vt:lpstr>思源黑体 CN Regular</vt:lpstr>
      <vt:lpstr>Arial</vt:lpstr>
      <vt:lpstr>Calibri</vt:lpstr>
      <vt:lpstr>Calibri Light</vt:lpstr>
      <vt:lpstr>Courier New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2701</cp:revision>
  <dcterms:created xsi:type="dcterms:W3CDTF">2021-03-21T09:45:45Z</dcterms:created>
  <dcterms:modified xsi:type="dcterms:W3CDTF">2022-04-25T15:09:48Z</dcterms:modified>
</cp:coreProperties>
</file>