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2" r:id="rId3"/>
    <p:sldId id="615" r:id="rId4"/>
    <p:sldId id="616" r:id="rId5"/>
    <p:sldId id="586" r:id="rId6"/>
    <p:sldId id="598" r:id="rId7"/>
    <p:sldId id="635" r:id="rId8"/>
    <p:sldId id="636" r:id="rId9"/>
    <p:sldId id="647" r:id="rId10"/>
    <p:sldId id="637" r:id="rId11"/>
    <p:sldId id="639" r:id="rId12"/>
    <p:sldId id="638" r:id="rId13"/>
    <p:sldId id="640" r:id="rId14"/>
    <p:sldId id="642" r:id="rId15"/>
    <p:sldId id="641" r:id="rId16"/>
    <p:sldId id="648" r:id="rId17"/>
    <p:sldId id="587" r:id="rId18"/>
    <p:sldId id="644" r:id="rId19"/>
    <p:sldId id="599" r:id="rId20"/>
    <p:sldId id="617" r:id="rId21"/>
    <p:sldId id="618" r:id="rId22"/>
    <p:sldId id="619" r:id="rId23"/>
    <p:sldId id="620" r:id="rId24"/>
    <p:sldId id="649" r:id="rId25"/>
    <p:sldId id="621" r:id="rId26"/>
    <p:sldId id="646" r:id="rId27"/>
    <p:sldId id="645" r:id="rId28"/>
    <p:sldId id="622" r:id="rId29"/>
    <p:sldId id="623" r:id="rId30"/>
    <p:sldId id="624" r:id="rId31"/>
    <p:sldId id="625" r:id="rId32"/>
    <p:sldId id="626" r:id="rId33"/>
    <p:sldId id="627" r:id="rId34"/>
    <p:sldId id="628" r:id="rId35"/>
    <p:sldId id="590" r:id="rId36"/>
    <p:sldId id="601" r:id="rId37"/>
    <p:sldId id="507" r:id="rId38"/>
    <p:sldId id="271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ZHUNING" initials="L" lastIdx="1" clrIdx="0">
    <p:extLst>
      <p:ext uri="{19B8F6BF-5375-455C-9EA6-DF929625EA0E}">
        <p15:presenceInfo xmlns:p15="http://schemas.microsoft.com/office/powerpoint/2012/main" userId="LINGZHUN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5DE"/>
    <a:srgbClr val="53B5FF"/>
    <a:srgbClr val="159BFF"/>
    <a:srgbClr val="FF5050"/>
    <a:srgbClr val="FF6600"/>
    <a:srgbClr val="FF3300"/>
    <a:srgbClr val="117457"/>
    <a:srgbClr val="FFFFFF"/>
    <a:srgbClr val="1969B2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7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1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7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0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9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4D0E-B397-44A9-9DEC-6D5F0C511797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3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4D0E-B397-44A9-9DEC-6D5F0C511797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07F3-77CB-45E4-B949-323B6331A1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D7E88C-2CE1-4357-BBF3-28BCEDC81D82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4" name="矩形 39">
            <a:extLst>
              <a:ext uri="{FF2B5EF4-FFF2-40B4-BE49-F238E27FC236}">
                <a16:creationId xmlns:a16="http://schemas.microsoft.com/office/drawing/2014/main" id="{36899BE1-AA56-4470-8952-F397C1E7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864" y="2223969"/>
            <a:ext cx="4288271" cy="69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77" tIns="17138" rIns="34277" bIns="1713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281"/>
              </a:spcBef>
              <a:defRPr/>
            </a:pPr>
            <a:r>
              <a:rPr lang="en-US" altLang="zh-CN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32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基础知识</a:t>
            </a:r>
            <a:endParaRPr lang="en-US" altLang="zh-CN" sz="32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3818327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系统架构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DBFA75-3544-4A1C-BAA5-88E19B9B8322}"/>
              </a:ext>
            </a:extLst>
          </p:cNvPr>
          <p:cNvSpPr txBox="1"/>
          <p:nvPr/>
        </p:nvSpPr>
        <p:spPr>
          <a:xfrm>
            <a:off x="675469" y="2452080"/>
            <a:ext cx="122956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主系统架构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FFB98442-F961-F26C-5998-650E896CDD32}"/>
              </a:ext>
            </a:extLst>
          </p:cNvPr>
          <p:cNvSpPr/>
          <p:nvPr/>
        </p:nvSpPr>
        <p:spPr>
          <a:xfrm>
            <a:off x="1849350" y="1727248"/>
            <a:ext cx="175846" cy="1770184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54D54D-6B3D-7750-5328-72D89449FFAA}"/>
              </a:ext>
            </a:extLst>
          </p:cNvPr>
          <p:cNvSpPr txBox="1"/>
          <p:nvPr/>
        </p:nvSpPr>
        <p:spPr>
          <a:xfrm>
            <a:off x="1999117" y="1759818"/>
            <a:ext cx="239991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AXI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总线桥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209A4B1-170B-036B-B135-A4804E5AE5AF}"/>
              </a:ext>
            </a:extLst>
          </p:cNvPr>
          <p:cNvSpPr txBox="1"/>
          <p:nvPr/>
        </p:nvSpPr>
        <p:spPr>
          <a:xfrm>
            <a:off x="2025196" y="3109002"/>
            <a:ext cx="239991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总线矩阵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DEBD99D7-D819-987A-ECEE-E65C135635BB}"/>
              </a:ext>
            </a:extLst>
          </p:cNvPr>
          <p:cNvSpPr/>
          <p:nvPr/>
        </p:nvSpPr>
        <p:spPr>
          <a:xfrm>
            <a:off x="4082782" y="1427564"/>
            <a:ext cx="175843" cy="1009362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B8323E-D0E1-84FD-AB19-A0C56190E1A3}"/>
              </a:ext>
            </a:extLst>
          </p:cNvPr>
          <p:cNvSpPr txBox="1"/>
          <p:nvPr/>
        </p:nvSpPr>
        <p:spPr>
          <a:xfrm>
            <a:off x="4253947" y="1438287"/>
            <a:ext cx="443961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个连接到内嵌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AXI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64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总线桥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04A3EFB-FB48-B56B-CCEE-08E6EC3E89D3}"/>
              </a:ext>
            </a:extLst>
          </p:cNvPr>
          <p:cNvSpPr txBox="1"/>
          <p:nvPr/>
        </p:nvSpPr>
        <p:spPr>
          <a:xfrm>
            <a:off x="4253947" y="2098372"/>
            <a:ext cx="45920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个连接到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总线矩阵的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AXI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转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总线桥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F8B0338A-A61A-DC1E-BB1D-8438E7121C3A}"/>
              </a:ext>
            </a:extLst>
          </p:cNvPr>
          <p:cNvSpPr/>
          <p:nvPr/>
        </p:nvSpPr>
        <p:spPr>
          <a:xfrm>
            <a:off x="4078103" y="2775751"/>
            <a:ext cx="175843" cy="1005056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994905-97E9-1748-CA8B-C85D9042749C}"/>
              </a:ext>
            </a:extLst>
          </p:cNvPr>
          <p:cNvSpPr txBox="1"/>
          <p:nvPr/>
        </p:nvSpPr>
        <p:spPr>
          <a:xfrm>
            <a:off x="4253946" y="2794212"/>
            <a:ext cx="355798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个总线主控器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FF836B-8C74-4D4C-5A5A-512C451874B3}"/>
              </a:ext>
            </a:extLst>
          </p:cNvPr>
          <p:cNvSpPr txBox="1"/>
          <p:nvPr/>
        </p:nvSpPr>
        <p:spPr>
          <a:xfrm>
            <a:off x="4253947" y="3503706"/>
            <a:ext cx="35579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个总线从控制器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CE679FC-1703-07AD-2C5F-B5897F9B99E0}"/>
              </a:ext>
            </a:extLst>
          </p:cNvPr>
          <p:cNvSpPr txBox="1"/>
          <p:nvPr/>
        </p:nvSpPr>
        <p:spPr>
          <a:xfrm>
            <a:off x="1854028" y="4312673"/>
            <a:ext cx="552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STM32F7xx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   2.1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130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16" grpId="0"/>
      <p:bldP spid="20" grpId="0"/>
      <p:bldP spid="21" grpId="0" animBg="1"/>
      <p:bldP spid="22" grpId="0"/>
      <p:bldP spid="23" grpId="0"/>
      <p:bldP spid="24" grpId="0" animBg="1"/>
      <p:bldP spid="25" grpId="0"/>
      <p:bldP spid="26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46" y="45577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多重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AHB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总线矩阵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3CBF829-299F-41B5-9694-78063635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134519"/>
              </p:ext>
            </p:extLst>
          </p:nvPr>
        </p:nvGraphicFramePr>
        <p:xfrm>
          <a:off x="175846" y="1171323"/>
          <a:ext cx="8846234" cy="360636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341077">
                  <a:extLst>
                    <a:ext uri="{9D8B030D-6E8A-4147-A177-3AD203B41FA5}">
                      <a16:colId xmlns:a16="http://schemas.microsoft.com/office/drawing/2014/main" val="3889009688"/>
                    </a:ext>
                  </a:extLst>
                </a:gridCol>
                <a:gridCol w="5505157">
                  <a:extLst>
                    <a:ext uri="{9D8B030D-6E8A-4147-A177-3AD203B41FA5}">
                      <a16:colId xmlns:a16="http://schemas.microsoft.com/office/drawing/2014/main" val="2867321558"/>
                    </a:ext>
                  </a:extLst>
                </a:gridCol>
              </a:tblGrid>
              <a:tr h="312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总线主控器</a:t>
                      </a:r>
                      <a:endParaRPr 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总线从控制器</a:t>
                      </a:r>
                      <a:endParaRPr 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082465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3x32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AHB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 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AHB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总线上的内嵌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482527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连接到内嵌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64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位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AHB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</a:t>
                      </a:r>
                      <a:endParaRPr lang="zh-CN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Cortex M7 AHBS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从接口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仅用于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DTCM RAM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数据传输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endParaRPr lang="zh-CN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405909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AHBP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SRAM1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240KB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65492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DMA1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存储器总线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辅助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SRAM2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16KB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zh-CN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044013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DMA2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存储器总线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AHB1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外设（包括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AHB-APB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总线桥和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APB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外设）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785611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DMA2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外设总线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AHB2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外设（包括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AHB-APB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总线桥和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APB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外设）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87988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以太网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FMC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411238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USB OTG HS DMA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Quad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 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SPI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082214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LCD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控制器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851534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DMA2D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存储器总线</a:t>
                      </a:r>
                      <a:endParaRPr lang="zh-CN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804303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BDBFA75-3544-4A1C-BAA5-88E19B9B8322}"/>
              </a:ext>
            </a:extLst>
          </p:cNvPr>
          <p:cNvSpPr txBox="1"/>
          <p:nvPr/>
        </p:nvSpPr>
        <p:spPr>
          <a:xfrm>
            <a:off x="2689858" y="798575"/>
            <a:ext cx="400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个总线主控器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+ 8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个总线从控制器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0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581263B-24BA-487F-9544-38B8A09EC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45" y="0"/>
            <a:ext cx="5802923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6A241E5-61C2-46B2-BA60-B15F2049B9EC}"/>
              </a:ext>
            </a:extLst>
          </p:cNvPr>
          <p:cNvSpPr txBox="1"/>
          <p:nvPr/>
        </p:nvSpPr>
        <p:spPr>
          <a:xfrm>
            <a:off x="262010" y="622541"/>
            <a:ext cx="2172344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总线主控器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总线从控制器</a:t>
            </a: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33" y="119975"/>
            <a:ext cx="2203450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F7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系统结构图</a:t>
            </a:r>
            <a:endParaRPr lang="en-US" altLang="zh-CN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D07BB0-E5BC-4C75-B353-A2E8490354A9}"/>
              </a:ext>
            </a:extLst>
          </p:cNvPr>
          <p:cNvSpPr/>
          <p:nvPr/>
        </p:nvSpPr>
        <p:spPr>
          <a:xfrm>
            <a:off x="7502088" y="3413262"/>
            <a:ext cx="1376680" cy="1730237"/>
          </a:xfrm>
          <a:prstGeom prst="rect">
            <a:avLst/>
          </a:prstGeom>
          <a:solidFill>
            <a:srgbClr val="53B5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0A34D15-E5E6-4C07-9F16-7CB27F18C24B}"/>
              </a:ext>
            </a:extLst>
          </p:cNvPr>
          <p:cNvSpPr/>
          <p:nvPr/>
        </p:nvSpPr>
        <p:spPr>
          <a:xfrm>
            <a:off x="4328733" y="470175"/>
            <a:ext cx="2916179" cy="1358904"/>
          </a:xfrm>
          <a:prstGeom prst="rect">
            <a:avLst/>
          </a:prstGeom>
          <a:solidFill>
            <a:srgbClr val="FF50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F6A1D43-C558-4AF4-BBEC-3C4FBEB5269A}"/>
              </a:ext>
            </a:extLst>
          </p:cNvPr>
          <p:cNvSpPr/>
          <p:nvPr/>
        </p:nvSpPr>
        <p:spPr>
          <a:xfrm>
            <a:off x="6489567" y="2198997"/>
            <a:ext cx="867505" cy="88591"/>
          </a:xfrm>
          <a:prstGeom prst="rect">
            <a:avLst/>
          </a:prstGeom>
          <a:solidFill>
            <a:srgbClr val="53B5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D79AF0-52E6-4194-B184-9B3D28489143}"/>
              </a:ext>
            </a:extLst>
          </p:cNvPr>
          <p:cNvSpPr/>
          <p:nvPr/>
        </p:nvSpPr>
        <p:spPr>
          <a:xfrm>
            <a:off x="7745928" y="2758249"/>
            <a:ext cx="1132840" cy="655013"/>
          </a:xfrm>
          <a:prstGeom prst="rect">
            <a:avLst/>
          </a:prstGeom>
          <a:solidFill>
            <a:srgbClr val="53B5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487C02-5379-8960-EFE7-7BE6C1B5D11E}"/>
              </a:ext>
            </a:extLst>
          </p:cNvPr>
          <p:cNvSpPr txBox="1"/>
          <p:nvPr/>
        </p:nvSpPr>
        <p:spPr>
          <a:xfrm>
            <a:off x="5406811" y="1248105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F9F390-0236-4900-CE9E-CE263DCD2D4E}"/>
              </a:ext>
            </a:extLst>
          </p:cNvPr>
          <p:cNvSpPr txBox="1"/>
          <p:nvPr/>
        </p:nvSpPr>
        <p:spPr>
          <a:xfrm>
            <a:off x="8413843" y="3287141"/>
            <a:ext cx="464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6378187-E8E8-21A8-4F2B-535ECA66BD7E}"/>
              </a:ext>
            </a:extLst>
          </p:cNvPr>
          <p:cNvSpPr/>
          <p:nvPr/>
        </p:nvSpPr>
        <p:spPr>
          <a:xfrm>
            <a:off x="7285812" y="336688"/>
            <a:ext cx="71260" cy="1862309"/>
          </a:xfrm>
          <a:prstGeom prst="rect">
            <a:avLst/>
          </a:prstGeom>
          <a:solidFill>
            <a:srgbClr val="53B5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EA926FD-70E9-981F-9942-B69F5A09CB04}"/>
              </a:ext>
            </a:extLst>
          </p:cNvPr>
          <p:cNvSpPr/>
          <p:nvPr/>
        </p:nvSpPr>
        <p:spPr>
          <a:xfrm>
            <a:off x="4118361" y="334444"/>
            <a:ext cx="3167451" cy="88591"/>
          </a:xfrm>
          <a:prstGeom prst="rect">
            <a:avLst/>
          </a:prstGeom>
          <a:solidFill>
            <a:srgbClr val="53B5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2766BD3-6793-8011-0228-E6E6145F498C}"/>
              </a:ext>
            </a:extLst>
          </p:cNvPr>
          <p:cNvSpPr/>
          <p:nvPr/>
        </p:nvSpPr>
        <p:spPr>
          <a:xfrm>
            <a:off x="3956050" y="266579"/>
            <a:ext cx="162311" cy="422396"/>
          </a:xfrm>
          <a:prstGeom prst="rect">
            <a:avLst/>
          </a:prstGeom>
          <a:solidFill>
            <a:srgbClr val="53B5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51D6A13-0C8D-6745-C190-8A0E75606A80}"/>
              </a:ext>
            </a:extLst>
          </p:cNvPr>
          <p:cNvSpPr/>
          <p:nvPr/>
        </p:nvSpPr>
        <p:spPr>
          <a:xfrm>
            <a:off x="4063563" y="1181100"/>
            <a:ext cx="265172" cy="298843"/>
          </a:xfrm>
          <a:prstGeom prst="rect">
            <a:avLst/>
          </a:prstGeom>
          <a:solidFill>
            <a:srgbClr val="FF50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D1E85EC-2928-4F61-F78B-8506CB243A07}"/>
              </a:ext>
            </a:extLst>
          </p:cNvPr>
          <p:cNvSpPr/>
          <p:nvPr/>
        </p:nvSpPr>
        <p:spPr>
          <a:xfrm>
            <a:off x="4138811" y="1479943"/>
            <a:ext cx="189922" cy="349136"/>
          </a:xfrm>
          <a:prstGeom prst="rect">
            <a:avLst/>
          </a:prstGeom>
          <a:solidFill>
            <a:srgbClr val="FF50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0616FF2-B94B-464E-F19C-3FF449022294}"/>
              </a:ext>
            </a:extLst>
          </p:cNvPr>
          <p:cNvSpPr/>
          <p:nvPr/>
        </p:nvSpPr>
        <p:spPr>
          <a:xfrm>
            <a:off x="3203797" y="1829079"/>
            <a:ext cx="3814492" cy="179731"/>
          </a:xfrm>
          <a:prstGeom prst="rect">
            <a:avLst/>
          </a:prstGeom>
          <a:solidFill>
            <a:srgbClr val="FF50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8E6B747-8980-23DE-BCED-0BCECC097240}"/>
              </a:ext>
            </a:extLst>
          </p:cNvPr>
          <p:cNvSpPr txBox="1"/>
          <p:nvPr/>
        </p:nvSpPr>
        <p:spPr>
          <a:xfrm>
            <a:off x="258462" y="1550719"/>
            <a:ext cx="2552924" cy="153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DTCM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：即可存放数据，也可存放指令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ITCM RAM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：支持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时钟速度访问，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个等待周期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667C52-1C70-DE3E-42F0-5F6568979E22}"/>
              </a:ext>
            </a:extLst>
          </p:cNvPr>
          <p:cNvSpPr txBox="1"/>
          <p:nvPr/>
        </p:nvSpPr>
        <p:spPr>
          <a:xfrm>
            <a:off x="250685" y="3281896"/>
            <a:ext cx="2564249" cy="153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总线时钟频率：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AHB1/2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216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MHz (Max)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54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MHz (Max)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108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MHz (Max)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3B8F7F-2489-5ED1-3ED7-B5CA49AF0378}"/>
              </a:ext>
            </a:extLst>
          </p:cNvPr>
          <p:cNvSpPr/>
          <p:nvPr/>
        </p:nvSpPr>
        <p:spPr>
          <a:xfrm>
            <a:off x="3075845" y="2008810"/>
            <a:ext cx="3413722" cy="3134690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328F9C-FB0C-D565-6007-81769AF64F06}"/>
              </a:ext>
            </a:extLst>
          </p:cNvPr>
          <p:cNvSpPr/>
          <p:nvPr/>
        </p:nvSpPr>
        <p:spPr>
          <a:xfrm>
            <a:off x="3118649" y="1489379"/>
            <a:ext cx="999712" cy="339700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A1FA5C-EC9A-CD08-6F20-21A1C732DA7F}"/>
              </a:ext>
            </a:extLst>
          </p:cNvPr>
          <p:cNvSpPr/>
          <p:nvPr/>
        </p:nvSpPr>
        <p:spPr>
          <a:xfrm>
            <a:off x="6489567" y="2776326"/>
            <a:ext cx="988202" cy="636939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B99EDD-1B6C-4B1C-EC02-C6A1ABA6BB0D}"/>
              </a:ext>
            </a:extLst>
          </p:cNvPr>
          <p:cNvSpPr/>
          <p:nvPr/>
        </p:nvSpPr>
        <p:spPr>
          <a:xfrm>
            <a:off x="6861175" y="2008810"/>
            <a:ext cx="157114" cy="767516"/>
          </a:xfrm>
          <a:prstGeom prst="rect">
            <a:avLst/>
          </a:prstGeom>
          <a:solidFill>
            <a:srgbClr val="FF50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D0CEC4-C530-4024-C9EA-FB689B6D9843}"/>
              </a:ext>
            </a:extLst>
          </p:cNvPr>
          <p:cNvSpPr/>
          <p:nvPr/>
        </p:nvSpPr>
        <p:spPr>
          <a:xfrm>
            <a:off x="7477769" y="3047554"/>
            <a:ext cx="194619" cy="157609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DA7A07-DCC1-9EE9-8FB8-798C36A58A4E}"/>
              </a:ext>
            </a:extLst>
          </p:cNvPr>
          <p:cNvSpPr/>
          <p:nvPr/>
        </p:nvSpPr>
        <p:spPr>
          <a:xfrm>
            <a:off x="3333751" y="623025"/>
            <a:ext cx="622300" cy="65950"/>
          </a:xfrm>
          <a:prstGeom prst="rect">
            <a:avLst/>
          </a:prstGeom>
          <a:solidFill>
            <a:srgbClr val="53B5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47AC4F-59C7-1E13-3A8E-0E706276D707}"/>
              </a:ext>
            </a:extLst>
          </p:cNvPr>
          <p:cNvSpPr/>
          <p:nvPr/>
        </p:nvSpPr>
        <p:spPr>
          <a:xfrm>
            <a:off x="3333750" y="542921"/>
            <a:ext cx="93702" cy="80104"/>
          </a:xfrm>
          <a:prstGeom prst="rect">
            <a:avLst/>
          </a:prstGeom>
          <a:solidFill>
            <a:srgbClr val="53B5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4" grpId="0" animBg="1"/>
      <p:bldP spid="25" grpId="0" animBg="1"/>
      <p:bldP spid="16" grpId="0"/>
      <p:bldP spid="17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H7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系统架构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DBFA75-3544-4A1C-BAA5-88E19B9B8322}"/>
              </a:ext>
            </a:extLst>
          </p:cNvPr>
          <p:cNvSpPr txBox="1"/>
          <p:nvPr/>
        </p:nvSpPr>
        <p:spPr>
          <a:xfrm>
            <a:off x="1582201" y="2567153"/>
            <a:ext cx="131746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主系统架构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FFB98442-F961-F26C-5998-650E896CDD32}"/>
              </a:ext>
            </a:extLst>
          </p:cNvPr>
          <p:cNvSpPr/>
          <p:nvPr/>
        </p:nvSpPr>
        <p:spPr>
          <a:xfrm>
            <a:off x="2817333" y="1594586"/>
            <a:ext cx="273226" cy="2305188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54D54D-6B3D-7750-5328-72D89449FFAA}"/>
              </a:ext>
            </a:extLst>
          </p:cNvPr>
          <p:cNvSpPr txBox="1"/>
          <p:nvPr/>
        </p:nvSpPr>
        <p:spPr>
          <a:xfrm>
            <a:off x="3198700" y="1571220"/>
            <a:ext cx="17952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一个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AXI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总线矩阵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209A4B1-170B-036B-B135-A4804E5AE5AF}"/>
              </a:ext>
            </a:extLst>
          </p:cNvPr>
          <p:cNvSpPr txBox="1"/>
          <p:nvPr/>
        </p:nvSpPr>
        <p:spPr>
          <a:xfrm>
            <a:off x="3232815" y="2266243"/>
            <a:ext cx="19775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两个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总线矩阵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F8B0338A-A61A-DC1E-BB1D-8438E7121C3A}"/>
              </a:ext>
            </a:extLst>
          </p:cNvPr>
          <p:cNvSpPr/>
          <p:nvPr/>
        </p:nvSpPr>
        <p:spPr>
          <a:xfrm>
            <a:off x="5059432" y="1996788"/>
            <a:ext cx="150900" cy="870217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994905-97E9-1748-CA8B-C85D9042749C}"/>
              </a:ext>
            </a:extLst>
          </p:cNvPr>
          <p:cNvSpPr txBox="1"/>
          <p:nvPr/>
        </p:nvSpPr>
        <p:spPr>
          <a:xfrm>
            <a:off x="5216059" y="1968510"/>
            <a:ext cx="27201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总线矩阵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4FF836B-8C74-4D4C-5A5A-512C451874B3}"/>
              </a:ext>
            </a:extLst>
          </p:cNvPr>
          <p:cNvSpPr txBox="1"/>
          <p:nvPr/>
        </p:nvSpPr>
        <p:spPr>
          <a:xfrm>
            <a:off x="3225565" y="2933596"/>
            <a:ext cx="11559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总线桥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8A85065-2AD6-7476-348A-EFE8172FA48D}"/>
              </a:ext>
            </a:extLst>
          </p:cNvPr>
          <p:cNvSpPr txBox="1"/>
          <p:nvPr/>
        </p:nvSpPr>
        <p:spPr>
          <a:xfrm>
            <a:off x="5210332" y="2558758"/>
            <a:ext cx="21922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域的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总线矩阵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37668CA-8D8F-549E-3EFF-5D3F4652385E}"/>
              </a:ext>
            </a:extLst>
          </p:cNvPr>
          <p:cNvSpPr txBox="1"/>
          <p:nvPr/>
        </p:nvSpPr>
        <p:spPr>
          <a:xfrm>
            <a:off x="1960958" y="4318150"/>
            <a:ext cx="552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STM32H7xx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   2.1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C4EB0B0-84D6-E83F-0846-8555DC36C81A}"/>
              </a:ext>
            </a:extLst>
          </p:cNvPr>
          <p:cNvSpPr txBox="1"/>
          <p:nvPr/>
        </p:nvSpPr>
        <p:spPr>
          <a:xfrm>
            <a:off x="3225565" y="3625873"/>
            <a:ext cx="115593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域间总线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8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16" grpId="0"/>
      <p:bldP spid="20" grpId="0"/>
      <p:bldP spid="24" grpId="0" animBg="1"/>
      <p:bldP spid="25" grpId="0"/>
      <p:bldP spid="26" grpId="0"/>
      <p:bldP spid="29" grpId="0"/>
      <p:bldP spid="30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D2F6F9-2A78-50C7-D1E7-D6AD712AA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11" y="0"/>
            <a:ext cx="7380807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6" y="213726"/>
            <a:ext cx="1672047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H7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系统结构图</a:t>
            </a:r>
            <a:endParaRPr lang="en-US" altLang="zh-CN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0A34D15-E5E6-4C07-9F16-7CB27F18C24B}"/>
              </a:ext>
            </a:extLst>
          </p:cNvPr>
          <p:cNvSpPr/>
          <p:nvPr/>
        </p:nvSpPr>
        <p:spPr>
          <a:xfrm>
            <a:off x="5750280" y="405442"/>
            <a:ext cx="2500275" cy="1015173"/>
          </a:xfrm>
          <a:prstGeom prst="rect">
            <a:avLst/>
          </a:prstGeom>
          <a:solidFill>
            <a:srgbClr val="FF50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B40DF4-3F77-07A4-B43E-DE952337E97F}"/>
              </a:ext>
            </a:extLst>
          </p:cNvPr>
          <p:cNvSpPr/>
          <p:nvPr/>
        </p:nvSpPr>
        <p:spPr>
          <a:xfrm>
            <a:off x="1912367" y="1488643"/>
            <a:ext cx="2569145" cy="1858079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47C58F-5E12-163D-7C95-CEEC1A210A40}"/>
              </a:ext>
            </a:extLst>
          </p:cNvPr>
          <p:cNvSpPr/>
          <p:nvPr/>
        </p:nvSpPr>
        <p:spPr>
          <a:xfrm>
            <a:off x="2925232" y="3346722"/>
            <a:ext cx="941918" cy="148953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94FD17D-AAFC-37F2-5C3A-874FAFD4D772}"/>
              </a:ext>
            </a:extLst>
          </p:cNvPr>
          <p:cNvSpPr/>
          <p:nvPr/>
        </p:nvSpPr>
        <p:spPr>
          <a:xfrm>
            <a:off x="5444366" y="1497853"/>
            <a:ext cx="2750309" cy="2202610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487C02-5379-8960-EFE7-7BE6C1B5D11E}"/>
              </a:ext>
            </a:extLst>
          </p:cNvPr>
          <p:cNvSpPr txBox="1"/>
          <p:nvPr/>
        </p:nvSpPr>
        <p:spPr>
          <a:xfrm>
            <a:off x="6856636" y="862014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F9F390-0236-4900-CE9E-CE263DCD2D4E}"/>
              </a:ext>
            </a:extLst>
          </p:cNvPr>
          <p:cNvSpPr txBox="1"/>
          <p:nvPr/>
        </p:nvSpPr>
        <p:spPr>
          <a:xfrm>
            <a:off x="8699310" y="1823466"/>
            <a:ext cx="558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22A9B7E-F3A7-9CEB-F230-A605B5F5179E}"/>
              </a:ext>
            </a:extLst>
          </p:cNvPr>
          <p:cNvSpPr/>
          <p:nvPr/>
        </p:nvSpPr>
        <p:spPr>
          <a:xfrm>
            <a:off x="5981700" y="3700463"/>
            <a:ext cx="983350" cy="148953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7EC45FD-F689-94F8-29C7-17027E659310}"/>
              </a:ext>
            </a:extLst>
          </p:cNvPr>
          <p:cNvSpPr/>
          <p:nvPr/>
        </p:nvSpPr>
        <p:spPr>
          <a:xfrm>
            <a:off x="5036001" y="4846638"/>
            <a:ext cx="983350" cy="148953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65CA1D4-B36E-0466-AEA8-680588599144}"/>
              </a:ext>
            </a:extLst>
          </p:cNvPr>
          <p:cNvSpPr/>
          <p:nvPr/>
        </p:nvSpPr>
        <p:spPr>
          <a:xfrm>
            <a:off x="5178425" y="4343400"/>
            <a:ext cx="739775" cy="503238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706A55A-18D1-0390-3C6F-38381643EE1F}"/>
              </a:ext>
            </a:extLst>
          </p:cNvPr>
          <p:cNvSpPr/>
          <p:nvPr/>
        </p:nvSpPr>
        <p:spPr>
          <a:xfrm>
            <a:off x="1753964" y="3849414"/>
            <a:ext cx="775021" cy="170136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CD4CBC0-EA7B-E76E-3F64-58B2EE2A4F6F}"/>
              </a:ext>
            </a:extLst>
          </p:cNvPr>
          <p:cNvSpPr/>
          <p:nvPr/>
        </p:nvSpPr>
        <p:spPr>
          <a:xfrm>
            <a:off x="2528984" y="3849415"/>
            <a:ext cx="5767290" cy="48691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743EE5D-6691-9392-9E89-007EE9CCDE14}"/>
              </a:ext>
            </a:extLst>
          </p:cNvPr>
          <p:cNvSpPr/>
          <p:nvPr/>
        </p:nvSpPr>
        <p:spPr>
          <a:xfrm>
            <a:off x="1753963" y="1155700"/>
            <a:ext cx="465362" cy="68533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0F146D1-2257-662B-0547-53496FEA72B9}"/>
              </a:ext>
            </a:extLst>
          </p:cNvPr>
          <p:cNvSpPr/>
          <p:nvPr/>
        </p:nvSpPr>
        <p:spPr>
          <a:xfrm>
            <a:off x="8194676" y="3241813"/>
            <a:ext cx="184866" cy="71170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66E1B6D-C339-2B34-7DE3-3B91EDA82447}"/>
              </a:ext>
            </a:extLst>
          </p:cNvPr>
          <p:cNvSpPr/>
          <p:nvPr/>
        </p:nvSpPr>
        <p:spPr>
          <a:xfrm>
            <a:off x="8194675" y="3476180"/>
            <a:ext cx="101599" cy="71170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61E7049-9C5C-BCE4-2C6F-D0D88027695E}"/>
              </a:ext>
            </a:extLst>
          </p:cNvPr>
          <p:cNvSpPr/>
          <p:nvPr/>
        </p:nvSpPr>
        <p:spPr>
          <a:xfrm>
            <a:off x="8250555" y="3547350"/>
            <a:ext cx="45719" cy="302064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6385432-8A3D-631A-58CE-F024745F293B}"/>
              </a:ext>
            </a:extLst>
          </p:cNvPr>
          <p:cNvSpPr/>
          <p:nvPr/>
        </p:nvSpPr>
        <p:spPr>
          <a:xfrm>
            <a:off x="8324852" y="3312983"/>
            <a:ext cx="54690" cy="594649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D2491F7-8367-BA54-AD33-E731AB90741F}"/>
              </a:ext>
            </a:extLst>
          </p:cNvPr>
          <p:cNvSpPr/>
          <p:nvPr/>
        </p:nvSpPr>
        <p:spPr>
          <a:xfrm>
            <a:off x="7666038" y="3907632"/>
            <a:ext cx="551163" cy="139425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58742F3-1B72-FA30-842A-8185A611D864}"/>
              </a:ext>
            </a:extLst>
          </p:cNvPr>
          <p:cNvSpPr/>
          <p:nvPr/>
        </p:nvSpPr>
        <p:spPr>
          <a:xfrm>
            <a:off x="8217201" y="3907632"/>
            <a:ext cx="162341" cy="45719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1C16FFC-17B3-38E5-7F41-CEE28FF911D6}"/>
              </a:ext>
            </a:extLst>
          </p:cNvPr>
          <p:cNvSpPr/>
          <p:nvPr/>
        </p:nvSpPr>
        <p:spPr>
          <a:xfrm>
            <a:off x="5483225" y="3912122"/>
            <a:ext cx="2183133" cy="45719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D5C056C-2B2B-B1B6-3940-9B4A3469527B}"/>
              </a:ext>
            </a:extLst>
          </p:cNvPr>
          <p:cNvSpPr/>
          <p:nvPr/>
        </p:nvSpPr>
        <p:spPr>
          <a:xfrm>
            <a:off x="5483225" y="3956746"/>
            <a:ext cx="55563" cy="349568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B57F6FA-88E6-FFF1-A950-D5FC16D986B7}"/>
              </a:ext>
            </a:extLst>
          </p:cNvPr>
          <p:cNvSpPr/>
          <p:nvPr/>
        </p:nvSpPr>
        <p:spPr>
          <a:xfrm>
            <a:off x="1753963" y="1224233"/>
            <a:ext cx="75137" cy="2625180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541C37B-A6D7-0F1C-1881-07139E622310}"/>
              </a:ext>
            </a:extLst>
          </p:cNvPr>
          <p:cNvSpPr/>
          <p:nvPr/>
        </p:nvSpPr>
        <p:spPr>
          <a:xfrm>
            <a:off x="2136775" y="1224233"/>
            <a:ext cx="82550" cy="219865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26C114-9E3E-3756-B8F1-853FB014D72F}"/>
              </a:ext>
            </a:extLst>
          </p:cNvPr>
          <p:cNvSpPr/>
          <p:nvPr/>
        </p:nvSpPr>
        <p:spPr>
          <a:xfrm>
            <a:off x="4569187" y="1334165"/>
            <a:ext cx="54969" cy="278735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49465A0-A34E-A8A4-D36A-11C94917AF69}"/>
              </a:ext>
            </a:extLst>
          </p:cNvPr>
          <p:cNvSpPr/>
          <p:nvPr/>
        </p:nvSpPr>
        <p:spPr>
          <a:xfrm>
            <a:off x="4481512" y="1612900"/>
            <a:ext cx="142644" cy="86452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F5A5180-34F4-31F9-CD1E-7FE97D602B63}"/>
              </a:ext>
            </a:extLst>
          </p:cNvPr>
          <p:cNvSpPr/>
          <p:nvPr/>
        </p:nvSpPr>
        <p:spPr>
          <a:xfrm>
            <a:off x="5349874" y="1341065"/>
            <a:ext cx="236719" cy="79550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0358DD7-4A8D-DC22-2A93-74E405BE66D5}"/>
              </a:ext>
            </a:extLst>
          </p:cNvPr>
          <p:cNvSpPr/>
          <p:nvPr/>
        </p:nvSpPr>
        <p:spPr>
          <a:xfrm>
            <a:off x="5586593" y="1341066"/>
            <a:ext cx="71257" cy="103032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69C385C-A77E-C416-C4F0-F6E8E1A0C2E5}"/>
              </a:ext>
            </a:extLst>
          </p:cNvPr>
          <p:cNvSpPr/>
          <p:nvPr/>
        </p:nvSpPr>
        <p:spPr>
          <a:xfrm>
            <a:off x="4624157" y="1334164"/>
            <a:ext cx="197806" cy="86452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A6455FB-A33E-B0FC-A559-5433AD8AAAA6}"/>
              </a:ext>
            </a:extLst>
          </p:cNvPr>
          <p:cNvSpPr/>
          <p:nvPr/>
        </p:nvSpPr>
        <p:spPr>
          <a:xfrm>
            <a:off x="4821960" y="1263827"/>
            <a:ext cx="527913" cy="156787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10FCF0F-7A9F-AE63-1D97-BB044E93BA02}"/>
              </a:ext>
            </a:extLst>
          </p:cNvPr>
          <p:cNvSpPr/>
          <p:nvPr/>
        </p:nvSpPr>
        <p:spPr>
          <a:xfrm>
            <a:off x="4481511" y="1848796"/>
            <a:ext cx="142646" cy="86451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8994761-6A16-74D5-330E-C42F83182FB5}"/>
              </a:ext>
            </a:extLst>
          </p:cNvPr>
          <p:cNvSpPr/>
          <p:nvPr/>
        </p:nvSpPr>
        <p:spPr>
          <a:xfrm>
            <a:off x="4558755" y="1935248"/>
            <a:ext cx="65400" cy="148951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1144656-AD4F-F039-8D00-A0F2639E6122}"/>
              </a:ext>
            </a:extLst>
          </p:cNvPr>
          <p:cNvSpPr/>
          <p:nvPr/>
        </p:nvSpPr>
        <p:spPr>
          <a:xfrm>
            <a:off x="4624156" y="2028218"/>
            <a:ext cx="658469" cy="55981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5EAED7D-970B-D449-043E-BAA486A37D99}"/>
              </a:ext>
            </a:extLst>
          </p:cNvPr>
          <p:cNvSpPr/>
          <p:nvPr/>
        </p:nvSpPr>
        <p:spPr>
          <a:xfrm>
            <a:off x="5281815" y="2028217"/>
            <a:ext cx="79284" cy="2278096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0C61F7B-49BD-0798-DE86-3A954AE19226}"/>
              </a:ext>
            </a:extLst>
          </p:cNvPr>
          <p:cNvSpPr/>
          <p:nvPr/>
        </p:nvSpPr>
        <p:spPr>
          <a:xfrm>
            <a:off x="4794250" y="4102893"/>
            <a:ext cx="487563" cy="148953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E410561-2304-603B-E541-005B630EA6CF}"/>
              </a:ext>
            </a:extLst>
          </p:cNvPr>
          <p:cNvSpPr/>
          <p:nvPr/>
        </p:nvSpPr>
        <p:spPr>
          <a:xfrm>
            <a:off x="2453913" y="890100"/>
            <a:ext cx="2064479" cy="530515"/>
          </a:xfrm>
          <a:prstGeom prst="rect">
            <a:avLst/>
          </a:prstGeom>
          <a:solidFill>
            <a:srgbClr val="FF50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C6036E5-533D-3E79-44FB-013AC305D3B6}"/>
              </a:ext>
            </a:extLst>
          </p:cNvPr>
          <p:cNvSpPr/>
          <p:nvPr/>
        </p:nvSpPr>
        <p:spPr>
          <a:xfrm>
            <a:off x="5581922" y="3953351"/>
            <a:ext cx="395107" cy="298495"/>
          </a:xfrm>
          <a:prstGeom prst="rect">
            <a:avLst/>
          </a:prstGeom>
          <a:solidFill>
            <a:srgbClr val="FF50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7CEEBE-24B0-B1D6-9616-A3C8AC140AD0}"/>
              </a:ext>
            </a:extLst>
          </p:cNvPr>
          <p:cNvSpPr/>
          <p:nvPr/>
        </p:nvSpPr>
        <p:spPr>
          <a:xfrm>
            <a:off x="4518392" y="888870"/>
            <a:ext cx="1231887" cy="93016"/>
          </a:xfrm>
          <a:prstGeom prst="rect">
            <a:avLst/>
          </a:prstGeom>
          <a:solidFill>
            <a:srgbClr val="FF50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A1D23A-7B4F-D0AC-EFA8-DE20B57569D1}"/>
              </a:ext>
            </a:extLst>
          </p:cNvPr>
          <p:cNvSpPr/>
          <p:nvPr/>
        </p:nvSpPr>
        <p:spPr>
          <a:xfrm>
            <a:off x="8194675" y="1513312"/>
            <a:ext cx="919961" cy="1678959"/>
          </a:xfrm>
          <a:prstGeom prst="rect">
            <a:avLst/>
          </a:prstGeom>
          <a:solidFill>
            <a:srgbClr val="53B5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0795A3-897B-3E1F-123E-26CE9A75B6C3}"/>
              </a:ext>
            </a:extLst>
          </p:cNvPr>
          <p:cNvSpPr/>
          <p:nvPr/>
        </p:nvSpPr>
        <p:spPr>
          <a:xfrm>
            <a:off x="6113140" y="4251846"/>
            <a:ext cx="1276895" cy="891654"/>
          </a:xfrm>
          <a:prstGeom prst="rect">
            <a:avLst/>
          </a:prstGeom>
          <a:solidFill>
            <a:srgbClr val="53B5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8644F6-D54D-ABAD-B36D-444A10392310}"/>
              </a:ext>
            </a:extLst>
          </p:cNvPr>
          <p:cNvSpPr/>
          <p:nvPr/>
        </p:nvSpPr>
        <p:spPr>
          <a:xfrm>
            <a:off x="2453912" y="662734"/>
            <a:ext cx="508362" cy="228805"/>
          </a:xfrm>
          <a:prstGeom prst="rect">
            <a:avLst/>
          </a:prstGeom>
          <a:solidFill>
            <a:srgbClr val="FF50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76887A-FEF5-E8FB-622C-ACE206C09B23}"/>
              </a:ext>
            </a:extLst>
          </p:cNvPr>
          <p:cNvSpPr/>
          <p:nvPr/>
        </p:nvSpPr>
        <p:spPr>
          <a:xfrm>
            <a:off x="3056327" y="192646"/>
            <a:ext cx="91906" cy="484398"/>
          </a:xfrm>
          <a:prstGeom prst="rect">
            <a:avLst/>
          </a:prstGeom>
          <a:solidFill>
            <a:srgbClr val="FF50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501B79-F84D-2528-CEB7-85804CE8443A}"/>
              </a:ext>
            </a:extLst>
          </p:cNvPr>
          <p:cNvSpPr/>
          <p:nvPr/>
        </p:nvSpPr>
        <p:spPr>
          <a:xfrm>
            <a:off x="3622280" y="128544"/>
            <a:ext cx="87707" cy="759619"/>
          </a:xfrm>
          <a:prstGeom prst="rect">
            <a:avLst/>
          </a:prstGeom>
          <a:solidFill>
            <a:srgbClr val="FF50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9C4490-0B89-5302-87C4-08A3CA03E7D0}"/>
              </a:ext>
            </a:extLst>
          </p:cNvPr>
          <p:cNvSpPr/>
          <p:nvPr/>
        </p:nvSpPr>
        <p:spPr>
          <a:xfrm>
            <a:off x="2453912" y="-3873"/>
            <a:ext cx="1256075" cy="132417"/>
          </a:xfrm>
          <a:prstGeom prst="rect">
            <a:avLst/>
          </a:prstGeom>
          <a:solidFill>
            <a:srgbClr val="FF50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E560A1-0667-100F-B35C-2548875BE30B}"/>
              </a:ext>
            </a:extLst>
          </p:cNvPr>
          <p:cNvSpPr/>
          <p:nvPr/>
        </p:nvSpPr>
        <p:spPr>
          <a:xfrm>
            <a:off x="4662490" y="1545851"/>
            <a:ext cx="754296" cy="468350"/>
          </a:xfrm>
          <a:prstGeom prst="rect">
            <a:avLst/>
          </a:prstGeom>
          <a:solidFill>
            <a:srgbClr val="53B5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FBB6201-913C-5E07-BB1F-09E710355211}"/>
              </a:ext>
            </a:extLst>
          </p:cNvPr>
          <p:cNvSpPr/>
          <p:nvPr/>
        </p:nvSpPr>
        <p:spPr>
          <a:xfrm>
            <a:off x="4643252" y="2119799"/>
            <a:ext cx="544773" cy="1172676"/>
          </a:xfrm>
          <a:prstGeom prst="rect">
            <a:avLst/>
          </a:prstGeom>
          <a:solidFill>
            <a:srgbClr val="53B5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3C722C-B993-6BC4-721D-BD795CDA6006}"/>
              </a:ext>
            </a:extLst>
          </p:cNvPr>
          <p:cNvSpPr txBox="1"/>
          <p:nvPr/>
        </p:nvSpPr>
        <p:spPr>
          <a:xfrm>
            <a:off x="88766" y="906960"/>
            <a:ext cx="1447787" cy="7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总线主设备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总线从设备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C5A39A0-4FDE-FFAB-4870-EAD475518515}"/>
              </a:ext>
            </a:extLst>
          </p:cNvPr>
          <p:cNvSpPr txBox="1"/>
          <p:nvPr/>
        </p:nvSpPr>
        <p:spPr>
          <a:xfrm>
            <a:off x="98038" y="2710005"/>
            <a:ext cx="1563383" cy="1674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总线时钟频率：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AHB1/2/3/4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240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MHz (Max)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APB1/2/3/4</a:t>
            </a:r>
            <a:r>
              <a:rPr lang="zh-CN" altLang="en-US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4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120</a:t>
            </a:r>
            <a:r>
              <a:rPr lang="en-US" altLang="zh-CN" sz="14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MHz (Max)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3CBFAD3-84F2-3601-49E9-D7E6AD17FE6D}"/>
              </a:ext>
            </a:extLst>
          </p:cNvPr>
          <p:cNvSpPr txBox="1"/>
          <p:nvPr/>
        </p:nvSpPr>
        <p:spPr>
          <a:xfrm>
            <a:off x="90835" y="1703611"/>
            <a:ext cx="1685833" cy="7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ITCM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：存放程序</a:t>
            </a:r>
            <a:endParaRPr lang="en-US" altLang="zh-CN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DTCM</a:t>
            </a:r>
            <a:r>
              <a:rPr lang="zh-CN" altLang="en-US" sz="14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：存放数据</a:t>
            </a:r>
            <a:endParaRPr lang="en-US" altLang="zh-CN" sz="14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8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" grpId="0" animBg="1"/>
      <p:bldP spid="14" grpId="0" animBg="1"/>
      <p:bldP spid="15" grpId="0" animBg="1"/>
      <p:bldP spid="16" grpId="0"/>
      <p:bldP spid="17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4" grpId="0" animBg="1"/>
      <p:bldP spid="2" grpId="0" animBg="1"/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  <p:bldP spid="18" grpId="0" animBg="1"/>
      <p:bldP spid="24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" y="0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总线主设备与总线从设备互连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5065A85-3EA3-0B16-87BA-FD41D4747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9" y="411213"/>
            <a:ext cx="7900091" cy="4732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746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18815"/>
            <a:ext cx="4033780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系统框架（了解）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的寻址范围？（了解）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，存储器映射（熟悉）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，寄存器映射（熟悉）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970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13" y="494198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的寻址范围？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54A67E97-F092-A317-DDF2-8672F260B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61" y="953408"/>
            <a:ext cx="7908277" cy="11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想要解答这个问题，我们需要清楚以下两点：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位的单片机可以有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根地址线（每根地址线有两种状态：导通或不导通）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，单片机内存地址访问的存储单元是按字节编址的（而不是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bit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endParaRPr lang="en-US" altLang="zh-CN" sz="1600" b="1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2">
                <a:extLst>
                  <a:ext uri="{FF2B5EF4-FFF2-40B4-BE49-F238E27FC236}">
                    <a16:creationId xmlns:a16="http://schemas.microsoft.com/office/drawing/2014/main" id="{39838992-4C15-61CC-647A-08A5717F03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3543439"/>
                  </p:ext>
                </p:extLst>
              </p:nvPr>
            </p:nvGraphicFramePr>
            <p:xfrm>
              <a:off x="617861" y="2117657"/>
              <a:ext cx="813687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0391">
                      <a:extLst>
                        <a:ext uri="{9D8B030D-6E8A-4147-A177-3AD203B41FA5}">
                          <a16:colId xmlns:a16="http://schemas.microsoft.com/office/drawing/2014/main" val="736086694"/>
                        </a:ext>
                      </a:extLst>
                    </a:gridCol>
                    <a:gridCol w="4412974">
                      <a:extLst>
                        <a:ext uri="{9D8B030D-6E8A-4147-A177-3AD203B41FA5}">
                          <a16:colId xmlns:a16="http://schemas.microsoft.com/office/drawing/2014/main" val="434301853"/>
                        </a:ext>
                      </a:extLst>
                    </a:gridCol>
                    <a:gridCol w="2423510">
                      <a:extLst>
                        <a:ext uri="{9D8B030D-6E8A-4147-A177-3AD203B41FA5}">
                          <a16:colId xmlns:a16="http://schemas.microsoft.com/office/drawing/2014/main" val="28751542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地址线根数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地址编号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(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二进制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)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地址编号数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(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即内存大小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)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419965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1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0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1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2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390186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2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00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01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10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11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4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2727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3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000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001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010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011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100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101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110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111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8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0673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n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……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364702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2">
                <a:extLst>
                  <a:ext uri="{FF2B5EF4-FFF2-40B4-BE49-F238E27FC236}">
                    <a16:creationId xmlns:a16="http://schemas.microsoft.com/office/drawing/2014/main" id="{39838992-4C15-61CC-647A-08A5717F03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3543439"/>
                  </p:ext>
                </p:extLst>
              </p:nvPr>
            </p:nvGraphicFramePr>
            <p:xfrm>
              <a:off x="617861" y="2117657"/>
              <a:ext cx="813687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0391">
                      <a:extLst>
                        <a:ext uri="{9D8B030D-6E8A-4147-A177-3AD203B41FA5}">
                          <a16:colId xmlns:a16="http://schemas.microsoft.com/office/drawing/2014/main" val="736086694"/>
                        </a:ext>
                      </a:extLst>
                    </a:gridCol>
                    <a:gridCol w="4412974">
                      <a:extLst>
                        <a:ext uri="{9D8B030D-6E8A-4147-A177-3AD203B41FA5}">
                          <a16:colId xmlns:a16="http://schemas.microsoft.com/office/drawing/2014/main" val="434301853"/>
                        </a:ext>
                      </a:extLst>
                    </a:gridCol>
                    <a:gridCol w="2423510">
                      <a:extLst>
                        <a:ext uri="{9D8B030D-6E8A-4147-A177-3AD203B41FA5}">
                          <a16:colId xmlns:a16="http://schemas.microsoft.com/office/drawing/2014/main" val="28751542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地址线根数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地址编号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(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二进制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)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地址编号数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(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即内存大小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)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419965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1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0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1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2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390186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2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00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01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10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11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4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42727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3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000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001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010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011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100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101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110</a:t>
                          </a:r>
                          <a:r>
                            <a:rPr lang="zh-CN" altLang="en-US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、</a:t>
                          </a:r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111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8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06730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n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600">
                              <a:latin typeface="思源黑体 CN Normal" panose="020B0400000000000000" pitchFamily="34" charset="-122"/>
                              <a:ea typeface="思源黑体 CN Normal" panose="020B0400000000000000" pitchFamily="34" charset="-122"/>
                            </a:rPr>
                            <a:t>……</a:t>
                          </a:r>
                          <a:endParaRPr lang="zh-CN" altLang="en-US" sz="1600">
                            <a:latin typeface="思源黑体 CN Normal" panose="020B0400000000000000" pitchFamily="34" charset="-122"/>
                            <a:ea typeface="思源黑体 CN Normal" panose="020B0400000000000000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5930" t="-404918" r="-503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64702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39">
                <a:extLst>
                  <a:ext uri="{FF2B5EF4-FFF2-40B4-BE49-F238E27FC236}">
                    <a16:creationId xmlns:a16="http://schemas.microsoft.com/office/drawing/2014/main" id="{DD681231-7AF1-3296-13EF-177592E33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861" y="4020241"/>
                <a:ext cx="4408510" cy="74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45702" tIns="22851" rIns="45702" bIns="2285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160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STM32</a:t>
                </a:r>
                <a:r>
                  <a:rPr lang="zh-CN" altLang="en-US" sz="160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寻址大小：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思源黑体 CN Bold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思源黑体 CN Bold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思源黑体 CN Bold" pitchFamily="34" charset="-122"/>
                          </a:rPr>
                          <m:t>32</m:t>
                        </m:r>
                      </m:sup>
                    </m:sSup>
                    <m:r>
                      <a:rPr lang="en-US" altLang="zh-CN" sz="16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思源黑体 CN Bold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思源黑体 CN Bold" pitchFamily="34" charset="-122"/>
                      </a:rPr>
                      <m:t> </m:t>
                    </m:r>
                  </m:oMath>
                </a14:m>
                <a:r>
                  <a:rPr lang="en-US" altLang="zh-CN" sz="160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4G</a:t>
                </a:r>
                <a:r>
                  <a:rPr lang="zh-CN" altLang="en-US" sz="160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（字节）</a:t>
                </a:r>
                <a:endParaRPr lang="en-US" altLang="zh-CN" sz="1600">
                  <a:solidFill>
                    <a:srgbClr val="00206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160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STM32</a:t>
                </a:r>
                <a:r>
                  <a:rPr lang="zh-CN" altLang="en-US" sz="160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寻址范围：</a:t>
                </a:r>
                <a:r>
                  <a:rPr lang="en-US" altLang="zh-CN" sz="1600">
                    <a:solidFill>
                      <a:srgbClr val="002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0x0000 0000 ~ 0xFFFF FFFF</a:t>
                </a:r>
              </a:p>
            </p:txBody>
          </p:sp>
        </mc:Choice>
        <mc:Fallback xmlns="">
          <p:sp>
            <p:nvSpPr>
              <p:cNvPr id="8" name="矩形 39">
                <a:extLst>
                  <a:ext uri="{FF2B5EF4-FFF2-40B4-BE49-F238E27FC236}">
                    <a16:creationId xmlns:a16="http://schemas.microsoft.com/office/drawing/2014/main" id="{DD681231-7AF1-3296-13EF-177592E33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861" y="4020241"/>
                <a:ext cx="4408510" cy="746533"/>
              </a:xfrm>
              <a:prstGeom prst="rect">
                <a:avLst/>
              </a:prstGeom>
              <a:blipFill>
                <a:blip r:embed="rId4"/>
                <a:stretch>
                  <a:fillRect l="-1796" b="-130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72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，存储器映射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36233E2-9BA7-4626-B480-B26DDED55628}"/>
              </a:ext>
            </a:extLst>
          </p:cNvPr>
          <p:cNvSpPr txBox="1"/>
          <p:nvPr/>
        </p:nvSpPr>
        <p:spPr>
          <a:xfrm>
            <a:off x="480753" y="1066425"/>
            <a:ext cx="8663246" cy="42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存储器指可以存储数据的设备，本身没有地址信息，对存储器分配地址的过程称为存储器映射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F5791A-46CC-4AFE-3E0D-9FFEA0D51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00" y="1753799"/>
            <a:ext cx="1956240" cy="2819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E61320BC-A04B-BF97-E31C-C5977941207D}"/>
              </a:ext>
            </a:extLst>
          </p:cNvPr>
          <p:cNvSpPr/>
          <p:nvPr/>
        </p:nvSpPr>
        <p:spPr>
          <a:xfrm>
            <a:off x="3079800" y="2664779"/>
            <a:ext cx="2451600" cy="99710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19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根地址线：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A0-A18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根数据线：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D0-D15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118FB6-B41F-8FA7-381E-D9D73842D4F7}"/>
              </a:ext>
            </a:extLst>
          </p:cNvPr>
          <p:cNvSpPr/>
          <p:nvPr/>
        </p:nvSpPr>
        <p:spPr>
          <a:xfrm>
            <a:off x="5819760" y="2025733"/>
            <a:ext cx="2541598" cy="2275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地址范围：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0 - 512K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映射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0 - 512K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映射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 – 512K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映射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100K – 612K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映射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512K – 1024K</a:t>
            </a:r>
          </a:p>
        </p:txBody>
      </p:sp>
    </p:spTree>
    <p:extLst>
      <p:ext uri="{BB962C8B-B14F-4D97-AF65-F5344CB8AC3E}">
        <p14:creationId xmlns:p14="http://schemas.microsoft.com/office/powerpoint/2010/main" val="220799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1767407-1D27-4EFD-8A83-CB073ED63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144225"/>
              </p:ext>
            </p:extLst>
          </p:nvPr>
        </p:nvGraphicFramePr>
        <p:xfrm>
          <a:off x="665530" y="1586838"/>
          <a:ext cx="7812939" cy="3069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7016">
                  <a:extLst>
                    <a:ext uri="{9D8B030D-6E8A-4147-A177-3AD203B41FA5}">
                      <a16:colId xmlns:a16="http://schemas.microsoft.com/office/drawing/2014/main" val="3036050062"/>
                    </a:ext>
                  </a:extLst>
                </a:gridCol>
                <a:gridCol w="2401452">
                  <a:extLst>
                    <a:ext uri="{9D8B030D-6E8A-4147-A177-3AD203B41FA5}">
                      <a16:colId xmlns:a16="http://schemas.microsoft.com/office/drawing/2014/main" val="1826334066"/>
                    </a:ext>
                  </a:extLst>
                </a:gridCol>
                <a:gridCol w="4214471">
                  <a:extLst>
                    <a:ext uri="{9D8B030D-6E8A-4147-A177-3AD203B41FA5}">
                      <a16:colId xmlns:a16="http://schemas.microsoft.com/office/drawing/2014/main" val="3718400647"/>
                    </a:ext>
                  </a:extLst>
                </a:gridCol>
              </a:tblGrid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存储块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地址范围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4646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Block 0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Code</a:t>
                      </a: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</a:t>
                      </a: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0x0000 0000 ~ 0x1FFF FFFF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512MB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003302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Block 1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0x2000 0000 ~ 0x3FFF FFFF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512MB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36121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Block 2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片上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外设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0x4000 </a:t>
                      </a: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0000 ~ 0x5FFF FFFF</a:t>
                      </a: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512MB</a:t>
                      </a: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40821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Block 3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FSMC Bank1&amp;2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0x6000 </a:t>
                      </a: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0000 ~ 0x7FFF FFFF</a:t>
                      </a: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512MB</a:t>
                      </a: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393922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Block 4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FSMC Bank3&amp;4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0x8000 0000 ~ 0x9FFF FFFF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512MB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856372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Block 5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FSMC</a:t>
                      </a: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0xA000 0000 ~ 0xBFFF FFFF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512MB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68618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Block 6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没用到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0xC000 0000 ~ 0xDFFF FFFF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512MB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114013"/>
                  </a:ext>
                </a:extLst>
              </a:tr>
              <a:tr h="341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Block 7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Cortex M3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内部外设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0xE000 </a:t>
                      </a: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0000 ~ 0xFFFF FFFF</a:t>
                      </a: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512MB</a:t>
                      </a: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937548"/>
                  </a:ext>
                </a:extLst>
              </a:tr>
            </a:tbl>
          </a:graphicData>
        </a:graphic>
      </p:graphicFrame>
      <p:sp>
        <p:nvSpPr>
          <p:cNvPr id="2" name="矩形 39">
            <a:extLst>
              <a:ext uri="{FF2B5EF4-FFF2-40B4-BE49-F238E27FC236}">
                <a16:creationId xmlns:a16="http://schemas.microsoft.com/office/drawing/2014/main" id="{85E17073-F331-C695-1A87-9CADD7165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074452"/>
            <a:ext cx="4317839" cy="4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将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4GB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2^32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）地址空间分成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个块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矩形 39">
            <a:extLst>
              <a:ext uri="{FF2B5EF4-FFF2-40B4-BE49-F238E27FC236}">
                <a16:creationId xmlns:a16="http://schemas.microsoft.com/office/drawing/2014/main" id="{2A7BC272-1F11-8210-F737-3CA2D7403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存储器功能划分（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为例）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008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18815"/>
            <a:ext cx="4033780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系统框架（了解）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的寻址范围？（了解）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，存储器映射（熟悉）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，寄存器映射（熟悉）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813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ED5D6A-7D7D-4685-AF10-9B60DB284ACD}"/>
              </a:ext>
            </a:extLst>
          </p:cNvPr>
          <p:cNvSpPr txBox="1"/>
          <p:nvPr/>
        </p:nvSpPr>
        <p:spPr>
          <a:xfrm>
            <a:off x="3216022" y="817808"/>
            <a:ext cx="3240000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功能划分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3D69585-7020-4D77-A854-E0C58577A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74075"/>
              </p:ext>
            </p:extLst>
          </p:nvPr>
        </p:nvGraphicFramePr>
        <p:xfrm>
          <a:off x="572400" y="1470480"/>
          <a:ext cx="7999200" cy="2622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9420">
                  <a:extLst>
                    <a:ext uri="{9D8B030D-6E8A-4147-A177-3AD203B41FA5}">
                      <a16:colId xmlns:a16="http://schemas.microsoft.com/office/drawing/2014/main" val="2013705294"/>
                    </a:ext>
                  </a:extLst>
                </a:gridCol>
                <a:gridCol w="3327723">
                  <a:extLst>
                    <a:ext uri="{9D8B030D-6E8A-4147-A177-3AD203B41FA5}">
                      <a16:colId xmlns:a16="http://schemas.microsoft.com/office/drawing/2014/main" val="2436857978"/>
                    </a:ext>
                  </a:extLst>
                </a:gridCol>
                <a:gridCol w="3792057">
                  <a:extLst>
                    <a:ext uri="{9D8B030D-6E8A-4147-A177-3AD203B41FA5}">
                      <a16:colId xmlns:a16="http://schemas.microsoft.com/office/drawing/2014/main" val="2525273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存储块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地址范围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933924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Block 0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</a:t>
                      </a: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或系统存储器别名区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0X0000 0000 ~ 0x0007 FFFF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512KB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472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保留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0X0008 0000 ~ 0x07FF FFFF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1471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</a:t>
                      </a: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</a:t>
                      </a: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，用于存储用户代码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0X0800 0000 ~ 0x0807 FFFF</a:t>
                      </a: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512KB</a:t>
                      </a: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907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保留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0X0808 0000 ~ 0x1FFF EFFF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8058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系统存储器，存储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出厂</a:t>
                      </a: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Bootloader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0X1FFF F000 ~ 0X1FFF F7FF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2KB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9944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选项字节，配置读保护等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0X1FFF F800 ~ 0X1FFF F80F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16B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5533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保留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0X1FFF F810 ~ 0X1FFF FFFF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67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98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3D06430-2091-4DD4-A44A-D7FDAE76D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048943"/>
              </p:ext>
            </p:extLst>
          </p:nvPr>
        </p:nvGraphicFramePr>
        <p:xfrm>
          <a:off x="1098000" y="1917119"/>
          <a:ext cx="6947999" cy="983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6581">
                  <a:extLst>
                    <a:ext uri="{9D8B030D-6E8A-4147-A177-3AD203B41FA5}">
                      <a16:colId xmlns:a16="http://schemas.microsoft.com/office/drawing/2014/main" val="188810315"/>
                    </a:ext>
                  </a:extLst>
                </a:gridCol>
                <a:gridCol w="1701019">
                  <a:extLst>
                    <a:ext uri="{9D8B030D-6E8A-4147-A177-3AD203B41FA5}">
                      <a16:colId xmlns:a16="http://schemas.microsoft.com/office/drawing/2014/main" val="1666156048"/>
                    </a:ext>
                  </a:extLst>
                </a:gridCol>
                <a:gridCol w="3830399">
                  <a:extLst>
                    <a:ext uri="{9D8B030D-6E8A-4147-A177-3AD203B41FA5}">
                      <a16:colId xmlns:a16="http://schemas.microsoft.com/office/drawing/2014/main" val="23414665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存储块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地址范围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36604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Block 1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0X2000 0000 ~ 0x2000 FFFF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64KB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2478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保留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0X2001 0000 ~ 0x3FFF FFFF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35219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294ABA3-4C9C-38E4-E52C-E24579F9125C}"/>
              </a:ext>
            </a:extLst>
          </p:cNvPr>
          <p:cNvSpPr txBox="1"/>
          <p:nvPr/>
        </p:nvSpPr>
        <p:spPr>
          <a:xfrm>
            <a:off x="3126570" y="1268454"/>
            <a:ext cx="3240000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SRAM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）功能划分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619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04140C5-F128-4F33-BBD7-7D4BF7EB2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299061"/>
              </p:ext>
            </p:extLst>
          </p:nvPr>
        </p:nvGraphicFramePr>
        <p:xfrm>
          <a:off x="1098001" y="1424271"/>
          <a:ext cx="6947998" cy="2294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9975">
                  <a:extLst>
                    <a:ext uri="{9D8B030D-6E8A-4147-A177-3AD203B41FA5}">
                      <a16:colId xmlns:a16="http://schemas.microsoft.com/office/drawing/2014/main" val="1884476482"/>
                    </a:ext>
                  </a:extLst>
                </a:gridCol>
                <a:gridCol w="1922372">
                  <a:extLst>
                    <a:ext uri="{9D8B030D-6E8A-4147-A177-3AD203B41FA5}">
                      <a16:colId xmlns:a16="http://schemas.microsoft.com/office/drawing/2014/main" val="2289869006"/>
                    </a:ext>
                  </a:extLst>
                </a:gridCol>
                <a:gridCol w="3615651">
                  <a:extLst>
                    <a:ext uri="{9D8B030D-6E8A-4147-A177-3AD203B41FA5}">
                      <a16:colId xmlns:a16="http://schemas.microsoft.com/office/drawing/2014/main" val="4203382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存储块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地址范围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868793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Block2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APB1</a:t>
                      </a: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总线外设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0X4000 0000 ~ 0x4000 77FF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9163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保留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0X4000 7800 ~ 0x4000 FFFF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2622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APB2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总线外设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0000 ~ 0x4000 3FFF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0415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保留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4000 ~ 0x4001 7FFF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177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AHB</a:t>
                      </a: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总线外设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8000 ~ 0x4002 33FF</a:t>
                      </a:r>
                      <a:endParaRPr lang="zh-CN" sz="16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3263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保留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0X4002 3400 ~ 0x5FFF FFFF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10738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B253F5B-5E58-68E3-B8EA-127D11816906}"/>
              </a:ext>
            </a:extLst>
          </p:cNvPr>
          <p:cNvSpPr txBox="1"/>
          <p:nvPr/>
        </p:nvSpPr>
        <p:spPr>
          <a:xfrm>
            <a:off x="3116631" y="781617"/>
            <a:ext cx="3240000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Block2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（外设）功能划分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7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56D10AC-DA81-4322-9514-B9FC0D93A299}"/>
              </a:ext>
            </a:extLst>
          </p:cNvPr>
          <p:cNvSpPr/>
          <p:nvPr/>
        </p:nvSpPr>
        <p:spPr>
          <a:xfrm>
            <a:off x="2339367" y="1995191"/>
            <a:ext cx="3860468" cy="576559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0"/>
              </a:spcAft>
            </a:pPr>
            <a:r>
              <a:rPr lang="en-US" altLang="zh-CN" sz="2000" kern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</a:t>
            </a:r>
            <a:r>
              <a:rPr lang="zh-CN" altLang="zh-CN" sz="2000" kern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存储器映射</a:t>
            </a:r>
            <a:r>
              <a:rPr lang="zh-CN" altLang="en-US" sz="2000" kern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</a:t>
            </a:r>
            <a:endParaRPr lang="zh-CN" altLang="zh-CN" sz="2000" kern="1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C63B39-26F3-4D0F-BB86-87ABFF20F840}"/>
              </a:ext>
            </a:extLst>
          </p:cNvPr>
          <p:cNvSpPr/>
          <p:nvPr/>
        </p:nvSpPr>
        <p:spPr>
          <a:xfrm>
            <a:off x="2414060" y="2571750"/>
            <a:ext cx="3711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数据手册：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Figure 9. Memory map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AB28EC-530A-4B80-8BF5-D59EE88B56BC}"/>
              </a:ext>
            </a:extLst>
          </p:cNvPr>
          <p:cNvSpPr/>
          <p:nvPr/>
        </p:nvSpPr>
        <p:spPr>
          <a:xfrm>
            <a:off x="1442576" y="3270051"/>
            <a:ext cx="6256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STM32F103ZET6.pdf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英文版数据手册）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41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8E44F88-1E7E-4916-8DD0-6F4F14C601E9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4A9CBC-B0FB-4630-914C-BD0EF8A6AF4A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矩形 39">
            <a:extLst>
              <a:ext uri="{FF2B5EF4-FFF2-40B4-BE49-F238E27FC236}">
                <a16:creationId xmlns:a16="http://schemas.microsoft.com/office/drawing/2014/main" id="{6A3AA250-99A3-4100-98FA-80906856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665" y="1418815"/>
            <a:ext cx="4033780" cy="230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系统框架（了解）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的寻址范围？（了解）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，存储器映射（熟悉）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>
                <a:solidFill>
                  <a:srgbClr val="FF0000"/>
                </a:solidFill>
                <a:latin typeface="思源黑体 CN Bold" pitchFamily="34" charset="-122"/>
                <a:ea typeface="思源黑体 CN Bold" pitchFamily="34" charset="-122"/>
              </a:rPr>
              <a:t>，寄存器映射（熟悉）</a:t>
            </a:r>
            <a:endParaRPr lang="en-US" altLang="zh-CN" sz="2000" b="1">
              <a:solidFill>
                <a:srgbClr val="FF0000"/>
              </a:solidFill>
              <a:latin typeface="思源黑体 CN Bold" pitchFamily="34" charset="-122"/>
              <a:ea typeface="思源黑体 CN Bold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，课堂总结（了解）</a:t>
            </a:r>
            <a:endParaRPr lang="en-US" altLang="zh-CN" sz="2000" b="1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F5AD7-682A-473C-9DDC-968E1E688098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7088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81CFD83A-368E-4CCD-AD3C-2BF55E1E2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22" y="592784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寄存器映射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6E5A5D-6A51-42AC-B0FF-9B3A8A365D63}"/>
              </a:ext>
            </a:extLst>
          </p:cNvPr>
          <p:cNvSpPr txBox="1"/>
          <p:nvPr/>
        </p:nvSpPr>
        <p:spPr>
          <a:xfrm>
            <a:off x="3929667" y="1063663"/>
            <a:ext cx="244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寄存器基础知识</a:t>
            </a:r>
            <a:endParaRPr lang="zh-CN" altLang="en-US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EC9DF0-6FC1-C374-64B5-71BF4A80D170}"/>
              </a:ext>
            </a:extLst>
          </p:cNvPr>
          <p:cNvSpPr/>
          <p:nvPr/>
        </p:nvSpPr>
        <p:spPr>
          <a:xfrm>
            <a:off x="725930" y="1532014"/>
            <a:ext cx="7121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寄存器是单片机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内部一种特殊的内存，可以实现对单片机各个功能的控制</a:t>
            </a:r>
            <a:endParaRPr lang="zh-CN" altLang="en-US" sz="1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0B491D-3217-20C1-1FE7-561130F7E8A2}"/>
              </a:ext>
            </a:extLst>
          </p:cNvPr>
          <p:cNvSpPr/>
          <p:nvPr/>
        </p:nvSpPr>
        <p:spPr>
          <a:xfrm>
            <a:off x="725930" y="1968247"/>
            <a:ext cx="64074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简单来说：寄存器就是单片机内部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的控制机构</a:t>
            </a:r>
            <a:endParaRPr lang="zh-CN" altLang="en-US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0AB86D-2F0E-2205-AB99-88DE7E6A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55" y="2672085"/>
            <a:ext cx="1538997" cy="15472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E699D3-24E8-ABB0-531D-6C0CB4F1E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971" y="2672085"/>
            <a:ext cx="1538997" cy="15472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6C43230-FCB1-A5EF-5B5A-444934715385}"/>
              </a:ext>
            </a:extLst>
          </p:cNvPr>
          <p:cNvSpPr txBox="1"/>
          <p:nvPr/>
        </p:nvSpPr>
        <p:spPr>
          <a:xfrm>
            <a:off x="1239664" y="4255416"/>
            <a:ext cx="89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0000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AC77B2-C4F0-3F4F-DECF-7C4C2F6A3B2F}"/>
              </a:ext>
            </a:extLst>
          </p:cNvPr>
          <p:cNvSpPr txBox="1"/>
          <p:nvPr/>
        </p:nvSpPr>
        <p:spPr>
          <a:xfrm>
            <a:off x="2999280" y="4255416"/>
            <a:ext cx="89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0000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19A66AB-DBBE-0C82-E15E-497582E85931}"/>
              </a:ext>
            </a:extLst>
          </p:cNvPr>
          <p:cNvSpPr/>
          <p:nvPr/>
        </p:nvSpPr>
        <p:spPr>
          <a:xfrm>
            <a:off x="787739" y="2509238"/>
            <a:ext cx="3584181" cy="211551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3F13AF3-113E-9EE2-20A3-FA1CF852C662}"/>
              </a:ext>
            </a:extLst>
          </p:cNvPr>
          <p:cNvCxnSpPr/>
          <p:nvPr/>
        </p:nvCxnSpPr>
        <p:spPr>
          <a:xfrm>
            <a:off x="4707349" y="3420929"/>
            <a:ext cx="961228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970ACE6-C3F5-7FD7-5A98-41098F81339C}"/>
              </a:ext>
            </a:extLst>
          </p:cNvPr>
          <p:cNvSpPr txBox="1"/>
          <p:nvPr/>
        </p:nvSpPr>
        <p:spPr>
          <a:xfrm>
            <a:off x="5895331" y="3128542"/>
            <a:ext cx="2460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单片机内部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位寄存器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ctr"/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0000 0000</a:t>
            </a:r>
          </a:p>
        </p:txBody>
      </p:sp>
    </p:spTree>
    <p:extLst>
      <p:ext uri="{BB962C8B-B14F-4D97-AF65-F5344CB8AC3E}">
        <p14:creationId xmlns:p14="http://schemas.microsoft.com/office/powerpoint/2010/main" val="253628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  <p:bldP spid="10" grpId="0"/>
      <p:bldP spid="12" grpId="0"/>
      <p:bldP spid="30" grpId="0" animBg="1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6E5A5D-6A51-42AC-B0FF-9B3A8A365D63}"/>
              </a:ext>
            </a:extLst>
          </p:cNvPr>
          <p:cNvSpPr txBox="1"/>
          <p:nvPr/>
        </p:nvSpPr>
        <p:spPr>
          <a:xfrm>
            <a:off x="3351877" y="805246"/>
            <a:ext cx="244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寄存器分类</a:t>
            </a:r>
            <a:endParaRPr lang="zh-CN" altLang="en-US" b="1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A846AAF-F982-6D96-2A50-3C390E74E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159936"/>
              </p:ext>
            </p:extLst>
          </p:nvPr>
        </p:nvGraphicFramePr>
        <p:xfrm>
          <a:off x="614205" y="1273781"/>
          <a:ext cx="7915589" cy="302647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811262">
                  <a:extLst>
                    <a:ext uri="{9D8B030D-6E8A-4147-A177-3AD203B41FA5}">
                      <a16:colId xmlns:a16="http://schemas.microsoft.com/office/drawing/2014/main" val="2821995150"/>
                    </a:ext>
                  </a:extLst>
                </a:gridCol>
                <a:gridCol w="1769774">
                  <a:extLst>
                    <a:ext uri="{9D8B030D-6E8A-4147-A177-3AD203B41FA5}">
                      <a16:colId xmlns:a16="http://schemas.microsoft.com/office/drawing/2014/main" val="2437143991"/>
                    </a:ext>
                  </a:extLst>
                </a:gridCol>
                <a:gridCol w="5334553">
                  <a:extLst>
                    <a:ext uri="{9D8B030D-6E8A-4147-A177-3AD203B41FA5}">
                      <a16:colId xmlns:a16="http://schemas.microsoft.com/office/drawing/2014/main" val="2077354492"/>
                    </a:ext>
                  </a:extLst>
                </a:gridCol>
              </a:tblGrid>
              <a:tr h="1584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大类</a:t>
                      </a:r>
                    </a:p>
                  </a:txBody>
                  <a:tcPr marL="67897" marR="678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小类</a:t>
                      </a:r>
                    </a:p>
                  </a:txBody>
                  <a:tcPr marL="67897" marR="678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67897" marR="678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928507"/>
                  </a:ext>
                </a:extLst>
              </a:tr>
              <a:tr h="158426"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内核</a:t>
                      </a:r>
                      <a:endParaRPr lang="en-US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7897" marR="678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内核相关寄存器</a:t>
                      </a:r>
                    </a:p>
                  </a:txBody>
                  <a:tcPr marL="67897" marR="678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包含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R0~R15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xPSR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、特殊功能寄存器等</a:t>
                      </a:r>
                    </a:p>
                  </a:txBody>
                  <a:tcPr marL="67897" marR="678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271669"/>
                  </a:ext>
                </a:extLst>
              </a:tr>
              <a:tr h="3168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中断控制寄存器</a:t>
                      </a:r>
                    </a:p>
                  </a:txBody>
                  <a:tcPr marL="67897" marR="678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包含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NVIC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SCB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相关寄存器，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NVIC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有：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ISER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ICER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ISPR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IP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等；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SCB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有：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VTOR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AIRCR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SCR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等</a:t>
                      </a:r>
                    </a:p>
                  </a:txBody>
                  <a:tcPr marL="67897" marR="678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947159"/>
                  </a:ext>
                </a:extLst>
              </a:tr>
              <a:tr h="1584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SysTick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7897" marR="678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包含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CTRL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LOAD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VAL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CALIB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四个寄存器</a:t>
                      </a:r>
                    </a:p>
                  </a:txBody>
                  <a:tcPr marL="67897" marR="678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511489"/>
                  </a:ext>
                </a:extLst>
              </a:tr>
              <a:tr h="1584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内存保护寄存器</a:t>
                      </a:r>
                    </a:p>
                  </a:txBody>
                  <a:tcPr marL="67897" marR="678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可选功能，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STM32F103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没有</a:t>
                      </a:r>
                    </a:p>
                  </a:txBody>
                  <a:tcPr marL="67897" marR="678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396956"/>
                  </a:ext>
                </a:extLst>
              </a:tr>
              <a:tr h="1584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调试系统寄存器</a:t>
                      </a:r>
                    </a:p>
                  </a:txBody>
                  <a:tcPr marL="67897" marR="678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ETM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ITM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DWT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IPIU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等相关寄存器</a:t>
                      </a:r>
                    </a:p>
                  </a:txBody>
                  <a:tcPr marL="67897" marR="678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921326"/>
                  </a:ext>
                </a:extLst>
              </a:tr>
              <a:tr h="4752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外设</a:t>
                      </a:r>
                      <a:endParaRPr lang="en-US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7897" marR="678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 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7897" marR="678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包含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GPIO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UART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IIC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SPI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TIM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ADC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DAC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RTC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I/WWDG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PWR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CAN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、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USB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等各种外设寄存器</a:t>
                      </a:r>
                    </a:p>
                  </a:txBody>
                  <a:tcPr marL="67897" marR="678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008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6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矩形 39">
            <a:extLst>
              <a:ext uri="{FF2B5EF4-FFF2-40B4-BE49-F238E27FC236}">
                <a16:creationId xmlns:a16="http://schemas.microsoft.com/office/drawing/2014/main" id="{81CFD83A-368E-4CCD-AD3C-2BF55E1E2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22" y="592784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寄存器映射（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为例）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6E5A5D-6A51-42AC-B0FF-9B3A8A365D63}"/>
              </a:ext>
            </a:extLst>
          </p:cNvPr>
          <p:cNvSpPr txBox="1"/>
          <p:nvPr/>
        </p:nvSpPr>
        <p:spPr>
          <a:xfrm>
            <a:off x="760887" y="1272099"/>
            <a:ext cx="762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寄存器是特殊的存储器，给寄存器地址命名的过程，就叫寄存器映射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9F4572B-26CE-48AC-8DD7-820A82F91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923" y="1905752"/>
            <a:ext cx="1316341" cy="132341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D6DF4F7-62FB-45EA-9DEF-052045E6AD2E}"/>
              </a:ext>
            </a:extLst>
          </p:cNvPr>
          <p:cNvSpPr txBox="1"/>
          <p:nvPr/>
        </p:nvSpPr>
        <p:spPr>
          <a:xfrm>
            <a:off x="1792137" y="3243699"/>
            <a:ext cx="921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新开关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7181D2B-98C4-48D0-87BF-B1C4DFA90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395" y="1905752"/>
            <a:ext cx="1325270" cy="132341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5AF5E20-CE17-47BB-90D6-FD4C8CD9B0AF}"/>
              </a:ext>
            </a:extLst>
          </p:cNvPr>
          <p:cNvSpPr txBox="1"/>
          <p:nvPr/>
        </p:nvSpPr>
        <p:spPr>
          <a:xfrm>
            <a:off x="6166982" y="3229171"/>
            <a:ext cx="1394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大厅灯开关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058A318-BDED-4D35-8802-E314FB17D313}"/>
              </a:ext>
            </a:extLst>
          </p:cNvPr>
          <p:cNvCxnSpPr/>
          <p:nvPr/>
        </p:nvCxnSpPr>
        <p:spPr>
          <a:xfrm>
            <a:off x="2962905" y="2567461"/>
            <a:ext cx="3219317" cy="0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B3FF668-3819-4024-B3B1-8192D86C343A}"/>
              </a:ext>
            </a:extLst>
          </p:cNvPr>
          <p:cNvSpPr/>
          <p:nvPr/>
        </p:nvSpPr>
        <p:spPr>
          <a:xfrm>
            <a:off x="4118740" y="220852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映射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2E8AC03-7B98-4A93-B30C-D0FB43A9631A}"/>
              </a:ext>
            </a:extLst>
          </p:cNvPr>
          <p:cNvSpPr/>
          <p:nvPr/>
        </p:nvSpPr>
        <p:spPr>
          <a:xfrm>
            <a:off x="3836612" y="2576039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给开关命名</a:t>
            </a:r>
            <a:endParaRPr lang="zh-CN" altLang="en-US" sz="16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EE63612-5645-43B5-95CA-CC73280B0CD5}"/>
              </a:ext>
            </a:extLst>
          </p:cNvPr>
          <p:cNvSpPr txBox="1"/>
          <p:nvPr/>
        </p:nvSpPr>
        <p:spPr>
          <a:xfrm>
            <a:off x="1557106" y="4216254"/>
            <a:ext cx="145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寄存器地址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804B4EB-BC19-4A22-99CA-1380B846A311}"/>
              </a:ext>
            </a:extLst>
          </p:cNvPr>
          <p:cNvSpPr/>
          <p:nvPr/>
        </p:nvSpPr>
        <p:spPr>
          <a:xfrm>
            <a:off x="1425283" y="3759908"/>
            <a:ext cx="1719494" cy="44181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0x4001080C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4B82337-6AE4-4EE6-9F58-848CD2C2698D}"/>
              </a:ext>
            </a:extLst>
          </p:cNvPr>
          <p:cNvCxnSpPr>
            <a:cxnSpLocks/>
          </p:cNvCxnSpPr>
          <p:nvPr/>
        </p:nvCxnSpPr>
        <p:spPr>
          <a:xfrm>
            <a:off x="3201133" y="3980817"/>
            <a:ext cx="2739918" cy="0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E16CC35-AABE-4F17-98D3-C67839741B0A}"/>
              </a:ext>
            </a:extLst>
          </p:cNvPr>
          <p:cNvSpPr/>
          <p:nvPr/>
        </p:nvSpPr>
        <p:spPr>
          <a:xfrm>
            <a:off x="6004346" y="3759908"/>
            <a:ext cx="1719494" cy="44181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GPIOA_ODR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FC2DEB-6523-488B-9346-9A4C680440C7}"/>
              </a:ext>
            </a:extLst>
          </p:cNvPr>
          <p:cNvSpPr txBox="1"/>
          <p:nvPr/>
        </p:nvSpPr>
        <p:spPr>
          <a:xfrm>
            <a:off x="6131046" y="4214036"/>
            <a:ext cx="145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寄存器名字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A8F1AA7-D7ED-4E89-9FC5-9A0DF40C1020}"/>
              </a:ext>
            </a:extLst>
          </p:cNvPr>
          <p:cNvSpPr/>
          <p:nvPr/>
        </p:nvSpPr>
        <p:spPr>
          <a:xfrm>
            <a:off x="4118739" y="361148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映射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6618B9-608C-4FAA-92AA-AAF8A508B9AE}"/>
              </a:ext>
            </a:extLst>
          </p:cNvPr>
          <p:cNvSpPr/>
          <p:nvPr/>
        </p:nvSpPr>
        <p:spPr>
          <a:xfrm>
            <a:off x="3528834" y="3980817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给寄存器地址命名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47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1" grpId="0"/>
      <p:bldP spid="22" grpId="0"/>
      <p:bldP spid="23" grpId="0"/>
      <p:bldP spid="24" grpId="0" animBg="1"/>
      <p:bldP spid="26" grpId="0" animBg="1"/>
      <p:bldP spid="27" grpId="0"/>
      <p:bldP spid="2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865D4E-0999-4F07-A9F1-638321E3E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418" y="1450235"/>
            <a:ext cx="6629399" cy="30846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AE4B7F6-7065-457A-BBD3-B6220F1BADAE}"/>
              </a:ext>
            </a:extLst>
          </p:cNvPr>
          <p:cNvSpPr/>
          <p:nvPr/>
        </p:nvSpPr>
        <p:spPr>
          <a:xfrm>
            <a:off x="166303" y="597421"/>
            <a:ext cx="23406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寄存器描述解读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92228A-6F33-4F82-82BE-0C0036929246}"/>
              </a:ext>
            </a:extLst>
          </p:cNvPr>
          <p:cNvSpPr txBox="1"/>
          <p:nvPr/>
        </p:nvSpPr>
        <p:spPr>
          <a:xfrm>
            <a:off x="349183" y="1205995"/>
            <a:ext cx="1874518" cy="1993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寄存器名字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偏移量及复位值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③ 寄存器位表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④ 位功能描述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495CF7-CA98-4521-82F8-6190A77439FA}"/>
              </a:ext>
            </a:extLst>
          </p:cNvPr>
          <p:cNvSpPr txBox="1"/>
          <p:nvPr/>
        </p:nvSpPr>
        <p:spPr>
          <a:xfrm>
            <a:off x="2406247" y="929074"/>
            <a:ext cx="594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STM32F10xxx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_V10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13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5E9346-19B2-4A63-A5BD-11A8006535C7}"/>
              </a:ext>
            </a:extLst>
          </p:cNvPr>
          <p:cNvSpPr/>
          <p:nvPr/>
        </p:nvSpPr>
        <p:spPr>
          <a:xfrm>
            <a:off x="440623" y="749821"/>
            <a:ext cx="23406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寄存器映射举例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3BF5B9-F24C-4335-86FE-A1AEFEB5C031}"/>
              </a:ext>
            </a:extLst>
          </p:cNvPr>
          <p:cNvSpPr/>
          <p:nvPr/>
        </p:nvSpPr>
        <p:spPr>
          <a:xfrm>
            <a:off x="1452277" y="1669082"/>
            <a:ext cx="6239446" cy="464807"/>
          </a:xfrm>
          <a:prstGeom prst="rect">
            <a:avLst/>
          </a:prstGeom>
          <a:ln w="127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*(</a:t>
            </a:r>
            <a:r>
              <a:rPr lang="en-US" altLang="zh-CN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unsigned int 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*)(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0x4001 080C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 = 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0XFFFF</a:t>
            </a:r>
            <a:r>
              <a:rPr lang="en-US" altLang="zh-CN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  <a:endParaRPr lang="zh-CN" altLang="zh-CN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E25883-4EC3-4C5A-A731-893C512D8C34}"/>
              </a:ext>
            </a:extLst>
          </p:cNvPr>
          <p:cNvSpPr/>
          <p:nvPr/>
        </p:nvSpPr>
        <p:spPr>
          <a:xfrm>
            <a:off x="1452277" y="3042503"/>
            <a:ext cx="6239446" cy="880306"/>
          </a:xfrm>
          <a:prstGeom prst="rect">
            <a:avLst/>
          </a:prstGeom>
          <a:ln w="127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#define    </a:t>
            </a:r>
            <a:r>
              <a:rPr lang="en-US" altLang="zh-CN" kern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GPIOA_ODR  	*(</a:t>
            </a:r>
            <a:r>
              <a:rPr lang="en-US" altLang="zh-CN" kern="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unsigned int </a:t>
            </a:r>
            <a:r>
              <a:rPr lang="en-US" altLang="zh-CN" kern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*)(</a:t>
            </a:r>
            <a:r>
              <a:rPr lang="en-US" altLang="zh-CN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0x4001 080C</a:t>
            </a:r>
            <a:r>
              <a:rPr lang="en-US" altLang="zh-CN" kern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GPIOA_ODR = </a:t>
            </a:r>
            <a:r>
              <a:rPr lang="en-US" altLang="zh-CN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0XFFFF</a:t>
            </a:r>
            <a:r>
              <a:rPr lang="zh-CN" altLang="en-US" kern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endParaRPr lang="zh-CN" altLang="zh-CN" kern="100" dirty="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E24ED4-4490-428A-954E-0E8DA452437E}"/>
              </a:ext>
            </a:extLst>
          </p:cNvPr>
          <p:cNvSpPr/>
          <p:nvPr/>
        </p:nvSpPr>
        <p:spPr>
          <a:xfrm>
            <a:off x="1347638" y="129803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直接操作寄存器地址：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F33ADE-686A-47C7-B4E9-63213A38DA37}"/>
              </a:ext>
            </a:extLst>
          </p:cNvPr>
          <p:cNvSpPr/>
          <p:nvPr/>
        </p:nvSpPr>
        <p:spPr>
          <a:xfrm>
            <a:off x="1366046" y="265397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定义一个名字后再操作：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21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828C95E5-2EBF-4F98-BCEF-C0092230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99" y="1319537"/>
            <a:ext cx="5652375" cy="20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1.1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Cortex M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 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 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1.2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系统架构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1.3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系统架构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F7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系统架构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1.5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系统架构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系统框架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476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F06962-0EBD-43CA-9F68-230BCB454D1F}"/>
              </a:ext>
            </a:extLst>
          </p:cNvPr>
          <p:cNvSpPr/>
          <p:nvPr/>
        </p:nvSpPr>
        <p:spPr>
          <a:xfrm>
            <a:off x="440623" y="749821"/>
            <a:ext cx="23406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寄存器地址计算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A57B91-A394-463D-9B5C-E779C3025FED}"/>
              </a:ext>
            </a:extLst>
          </p:cNvPr>
          <p:cNvSpPr/>
          <p:nvPr/>
        </p:nvSpPr>
        <p:spPr>
          <a:xfrm>
            <a:off x="1363428" y="1404315"/>
            <a:ext cx="6417141" cy="1572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为了方便编写代码及使用，我们将寄存器地址分为三个部分：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、总线基地址（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BUS_BASE_ADDR</a:t>
            </a:r>
            <a:r>
              <a:rPr lang="zh-CN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，外设基于总线基地址的偏移量（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PERIPH_OFFSET</a:t>
            </a:r>
            <a:r>
              <a:rPr lang="zh-CN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，寄存器相对外设基地址的偏移量（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REG_OFFSET</a:t>
            </a:r>
            <a:r>
              <a:rPr lang="zh-CN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5D23E5-C3CB-4E95-BF88-BBBDDC361E58}"/>
              </a:ext>
            </a:extLst>
          </p:cNvPr>
          <p:cNvSpPr/>
          <p:nvPr/>
        </p:nvSpPr>
        <p:spPr>
          <a:xfrm>
            <a:off x="725282" y="3352456"/>
            <a:ext cx="7635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寄存器地址</a:t>
            </a:r>
            <a:r>
              <a:rPr lang="en-US" altLang="zh-CN" kern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BUS_BASE_ADDR</a:t>
            </a:r>
            <a:r>
              <a:rPr lang="en-US" altLang="zh-CN" kern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+  </a:t>
            </a:r>
            <a:r>
              <a:rPr lang="en-US" altLang="zh-CN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PERIPH_OFFSET </a:t>
            </a:r>
            <a:r>
              <a:rPr lang="en-US" altLang="zh-CN" kern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en-US" altLang="zh-CN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REG_OFFSET</a:t>
            </a:r>
            <a:endParaRPr lang="zh-CN" altLang="zh-CN" kern="1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9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49AFA17-9E17-46E9-90F4-EF5D365AE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8002"/>
              </p:ext>
            </p:extLst>
          </p:nvPr>
        </p:nvGraphicFramePr>
        <p:xfrm>
          <a:off x="1574641" y="1389860"/>
          <a:ext cx="5994718" cy="1475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5711">
                  <a:extLst>
                    <a:ext uri="{9D8B030D-6E8A-4147-A177-3AD203B41FA5}">
                      <a16:colId xmlns:a16="http://schemas.microsoft.com/office/drawing/2014/main" val="107443588"/>
                    </a:ext>
                  </a:extLst>
                </a:gridCol>
                <a:gridCol w="2446487">
                  <a:extLst>
                    <a:ext uri="{9D8B030D-6E8A-4147-A177-3AD203B41FA5}">
                      <a16:colId xmlns:a16="http://schemas.microsoft.com/office/drawing/2014/main" val="2964890757"/>
                    </a:ext>
                  </a:extLst>
                </a:gridCol>
                <a:gridCol w="2002520">
                  <a:extLst>
                    <a:ext uri="{9D8B030D-6E8A-4147-A177-3AD203B41FA5}">
                      <a16:colId xmlns:a16="http://schemas.microsoft.com/office/drawing/2014/main" val="18023925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基地址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偏移量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578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APB1</a:t>
                      </a:r>
                      <a:endParaRPr lang="zh-CN" sz="18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0X4000 0000</a:t>
                      </a:r>
                      <a:endParaRPr lang="zh-CN" sz="18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endParaRPr lang="zh-CN" sz="18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595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APB2</a:t>
                      </a:r>
                      <a:endParaRPr lang="zh-CN" sz="18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0000</a:t>
                      </a:r>
                      <a:endParaRPr lang="zh-CN" sz="18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 0000</a:t>
                      </a:r>
                      <a:endParaRPr lang="zh-CN" sz="18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697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AHB</a:t>
                      </a:r>
                      <a:endParaRPr lang="zh-CN" sz="1800" kern="10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8000</a:t>
                      </a:r>
                      <a:endParaRPr lang="zh-CN" sz="18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 8000</a:t>
                      </a:r>
                      <a:endParaRPr lang="zh-CN" sz="18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536583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6011041E-963B-4061-BEF1-D6B7D6A72846}"/>
              </a:ext>
            </a:extLst>
          </p:cNvPr>
          <p:cNvSpPr/>
          <p:nvPr/>
        </p:nvSpPr>
        <p:spPr>
          <a:xfrm>
            <a:off x="3838466" y="918405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总线基地址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20E6E8-28F9-4B99-A6AA-45D8501C1A74}"/>
              </a:ext>
            </a:extLst>
          </p:cNvPr>
          <p:cNvSpPr/>
          <p:nvPr/>
        </p:nvSpPr>
        <p:spPr>
          <a:xfrm>
            <a:off x="1464141" y="2975314"/>
            <a:ext cx="6234823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APB1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总线的基地址，也叫外设基地址（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PERIPH_BASE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此表的偏移量：是相对外设基地址（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PERIPH_BASE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）来说的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2A9E7B-F818-F532-CF3A-307BEBEAB772}"/>
              </a:ext>
            </a:extLst>
          </p:cNvPr>
          <p:cNvSpPr txBox="1"/>
          <p:nvPr/>
        </p:nvSpPr>
        <p:spPr>
          <a:xfrm>
            <a:off x="1574641" y="4225095"/>
            <a:ext cx="691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参考资料：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STM32F10xxx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_V10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  2.3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82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3D3EA7-C364-48C7-BBB5-BB835D23F5FC}"/>
              </a:ext>
            </a:extLst>
          </p:cNvPr>
          <p:cNvSpPr/>
          <p:nvPr/>
        </p:nvSpPr>
        <p:spPr>
          <a:xfrm>
            <a:off x="3258706" y="780171"/>
            <a:ext cx="2882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GPIO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外设基地址及偏移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量</a:t>
            </a:r>
            <a:endParaRPr lang="zh-CN" altLang="en-US" b="1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3F6B10E-8D35-4E77-A318-CF8BC5B10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20116"/>
              </p:ext>
            </p:extLst>
          </p:nvPr>
        </p:nvGraphicFramePr>
        <p:xfrm>
          <a:off x="1017270" y="1226765"/>
          <a:ext cx="7109460" cy="2622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319607328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79042087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302461686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35460380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所属总线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基地址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偏移量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676289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APB2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bg1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0000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GPIOA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0800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0X800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8321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GPIOB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0C00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0XC00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57804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GPIOC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1000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0X1000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4786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GPIOD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1400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0X1400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6472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GPIOE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1800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0X1800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7182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GPIOF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1C00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0X1C00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556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GPIOG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2000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0X2000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926927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9BEFA25-691F-49AC-B678-B2B15070A8CA}"/>
              </a:ext>
            </a:extLst>
          </p:cNvPr>
          <p:cNvSpPr/>
          <p:nvPr/>
        </p:nvSpPr>
        <p:spPr>
          <a:xfrm>
            <a:off x="888061" y="3898458"/>
            <a:ext cx="7623810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此表的偏移量：是相对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APB2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外设基地址（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APB2PERIPH_BASE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）来说的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37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01C97C-E0D4-E7E2-AF8A-8F70FCBE4377}"/>
              </a:ext>
            </a:extLst>
          </p:cNvPr>
          <p:cNvSpPr/>
          <p:nvPr/>
        </p:nvSpPr>
        <p:spPr>
          <a:xfrm>
            <a:off x="3115460" y="755138"/>
            <a:ext cx="3350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GPIOA</a:t>
            </a:r>
            <a:r>
              <a:rPr lang="zh-CN" altLang="en-US" b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外设基地址及偏移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量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215999-D86C-BAAC-BF21-95A4FBEE65FA}"/>
              </a:ext>
            </a:extLst>
          </p:cNvPr>
          <p:cNvSpPr/>
          <p:nvPr/>
        </p:nvSpPr>
        <p:spPr>
          <a:xfrm>
            <a:off x="1079721" y="3899229"/>
            <a:ext cx="742187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此表的偏移量：是相对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GPIOA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外设基地址（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GPIOA_BASE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）来说的</a:t>
            </a:r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DB6BBE7-9FB1-2F56-C740-95F67F83B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55671"/>
              </p:ext>
            </p:extLst>
          </p:nvPr>
        </p:nvGraphicFramePr>
        <p:xfrm>
          <a:off x="861060" y="1226765"/>
          <a:ext cx="7421878" cy="2622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584">
                  <a:extLst>
                    <a:ext uri="{9D8B030D-6E8A-4147-A177-3AD203B41FA5}">
                      <a16:colId xmlns:a16="http://schemas.microsoft.com/office/drawing/2014/main" val="1833797646"/>
                    </a:ext>
                  </a:extLst>
                </a:gridCol>
                <a:gridCol w="1508584">
                  <a:extLst>
                    <a:ext uri="{9D8B030D-6E8A-4147-A177-3AD203B41FA5}">
                      <a16:colId xmlns:a16="http://schemas.microsoft.com/office/drawing/2014/main" val="3827350815"/>
                    </a:ext>
                  </a:extLst>
                </a:gridCol>
                <a:gridCol w="1508584">
                  <a:extLst>
                    <a:ext uri="{9D8B030D-6E8A-4147-A177-3AD203B41FA5}">
                      <a16:colId xmlns:a16="http://schemas.microsoft.com/office/drawing/2014/main" val="3400298336"/>
                    </a:ext>
                  </a:extLst>
                </a:gridCol>
                <a:gridCol w="1508584">
                  <a:extLst>
                    <a:ext uri="{9D8B030D-6E8A-4147-A177-3AD203B41FA5}">
                      <a16:colId xmlns:a16="http://schemas.microsoft.com/office/drawing/2014/main" val="2326902033"/>
                    </a:ext>
                  </a:extLst>
                </a:gridCol>
                <a:gridCol w="1387542">
                  <a:extLst>
                    <a:ext uri="{9D8B030D-6E8A-4147-A177-3AD203B41FA5}">
                      <a16:colId xmlns:a16="http://schemas.microsoft.com/office/drawing/2014/main" val="2296346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所属总线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所属外设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地址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偏移量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480779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APB2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0000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GPIOA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0800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GPIOA_CRL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0800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0X00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9719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GPIOA_CRH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0804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0X04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735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GPIOA_IDR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0808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0X08</a:t>
                      </a:r>
                      <a:endParaRPr lang="zh-CN" sz="160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8745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GPIOA_ODR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080C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0X0C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3198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GPIOA_BSRR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0810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0X10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5333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GPIOA_BRR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0814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0X14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4597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GPIOA_LCKR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0X4001 0818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0X18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54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15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513AC2-E133-47CB-ACD4-4C2C0E2BBDDF}"/>
              </a:ext>
            </a:extLst>
          </p:cNvPr>
          <p:cNvSpPr/>
          <p:nvPr/>
        </p:nvSpPr>
        <p:spPr>
          <a:xfrm>
            <a:off x="560233" y="710628"/>
            <a:ext cx="388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GPIOA_ODR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寄存器地址计算过程：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262E2E-E180-4F0B-AEC2-38CABA28D459}"/>
              </a:ext>
            </a:extLst>
          </p:cNvPr>
          <p:cNvSpPr txBox="1"/>
          <p:nvPr/>
        </p:nvSpPr>
        <p:spPr>
          <a:xfrm>
            <a:off x="656147" y="1190014"/>
            <a:ext cx="7831706" cy="3338671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，获取外设挂在哪个总线上面？查：系统结构图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，获取总线基地址，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总线基地址：</a:t>
            </a:r>
            <a:r>
              <a:rPr lang="en-US" altLang="zh-CN" kern="1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0X4001 0000</a:t>
            </a:r>
            <a:endParaRPr lang="zh-CN" altLang="zh-CN" kern="1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，获取外设地址偏移量，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GPIOA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相对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APB2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总线偏移量是：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0X800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，获取寄存器地址偏移量，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ODR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相对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GPIOA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外设基地址的偏移量是：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0X0C</a:t>
            </a:r>
          </a:p>
          <a:p>
            <a:pPr algn="ctr">
              <a:lnSpc>
                <a:spcPct val="200000"/>
              </a:lnSpc>
            </a:pPr>
            <a:r>
              <a:rPr lang="zh-CN" altLang="zh-CN" kern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寄存器地址</a:t>
            </a:r>
            <a:r>
              <a:rPr lang="en-US" altLang="zh-CN" kern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BUS_BASE_ADDR</a:t>
            </a:r>
            <a:r>
              <a:rPr lang="en-US" altLang="zh-CN" kern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+  </a:t>
            </a:r>
            <a:r>
              <a:rPr lang="en-US" altLang="zh-CN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PERIPH_OFFSET </a:t>
            </a:r>
            <a:r>
              <a:rPr lang="en-US" altLang="zh-CN" kern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en-US" altLang="zh-CN" kern="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REG_OFFSET</a:t>
            </a:r>
          </a:p>
          <a:p>
            <a:pPr algn="ctr">
              <a:lnSpc>
                <a:spcPct val="200000"/>
              </a:lnSpc>
            </a:pPr>
            <a:r>
              <a:rPr lang="en-US" altLang="zh-CN" kern="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GPIOA_ODR = </a:t>
            </a:r>
            <a:r>
              <a:rPr lang="en-US" altLang="zh-CN" kern="1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0X4001 0000 </a:t>
            </a:r>
            <a:r>
              <a:rPr lang="en-US" altLang="zh-CN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0X800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+ 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0X0C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= </a:t>
            </a:r>
            <a:r>
              <a:rPr lang="en-US" altLang="zh-CN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0X4001 080C</a:t>
            </a:r>
            <a:endParaRPr lang="en-US" altLang="zh-CN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38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3CA436-79F2-4DB6-AD20-0DE0B010C41D}"/>
              </a:ext>
            </a:extLst>
          </p:cNvPr>
          <p:cNvSpPr txBox="1"/>
          <p:nvPr/>
        </p:nvSpPr>
        <p:spPr>
          <a:xfrm>
            <a:off x="432793" y="1172139"/>
            <a:ext cx="3048000" cy="3046988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typedef struct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{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__IO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CRL;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__IO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CRH;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__IO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IDR;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__IO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ODR;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__IO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BSRR;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__IO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BRR;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__IO </a:t>
            </a: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uint32_t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LCKR;</a:t>
            </a: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} 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GPIO_TypeDef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;</a:t>
            </a:r>
          </a:p>
          <a:p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GPIOA_BASE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kern="1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kern="1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0X4001 0800</a:t>
            </a:r>
            <a:endParaRPr lang="zh-CN" altLang="zh-CN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0F4006-8D3C-40B6-BD0D-29BF8033C6D9}"/>
              </a:ext>
            </a:extLst>
          </p:cNvPr>
          <p:cNvSpPr txBox="1"/>
          <p:nvPr/>
        </p:nvSpPr>
        <p:spPr>
          <a:xfrm>
            <a:off x="3639620" y="1172139"/>
            <a:ext cx="5057119" cy="2680798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FF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#define  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GPIOA     ((</a:t>
            </a:r>
            <a:r>
              <a:rPr lang="en-US" altLang="zh-CN" sz="1600" dirty="0" err="1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GPIO_TypeDef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*)GPIOA_BASE)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&amp;GPIOA-&gt;CRL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kern="1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0X4001 0800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&amp;GPIOA-&gt;CRH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kern="1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0X4001 0804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&amp;GPIOA-&gt;IDR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 </a:t>
            </a:r>
            <a:r>
              <a:rPr lang="en-US" altLang="zh-CN" sz="1600" kern="1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0X4001 0808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&amp;GPIOA-&gt;ODR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kern="1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0X4001 080C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实际应用：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GPIOA-&gt; ODR = 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0XFFFF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A5CCAE-39FD-417A-8D55-381AF98046E5}"/>
              </a:ext>
            </a:extLst>
          </p:cNvPr>
          <p:cNvSpPr/>
          <p:nvPr/>
        </p:nvSpPr>
        <p:spPr>
          <a:xfrm>
            <a:off x="245643" y="614144"/>
            <a:ext cx="540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使用结构体，可以很方便的完成对寄存器的映射：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DE41B0-BD15-4C30-BE4C-A6FF404FD406}"/>
              </a:ext>
            </a:extLst>
          </p:cNvPr>
          <p:cNvSpPr txBox="1"/>
          <p:nvPr/>
        </p:nvSpPr>
        <p:spPr>
          <a:xfrm>
            <a:off x="4435225" y="3891515"/>
            <a:ext cx="3688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详见：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stm32f103xe.h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725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行开始</a:t>
            </a:r>
          </a:p>
        </p:txBody>
      </p:sp>
    </p:spTree>
    <p:extLst>
      <p:ext uri="{BB962C8B-B14F-4D97-AF65-F5344CB8AC3E}">
        <p14:creationId xmlns:p14="http://schemas.microsoft.com/office/powerpoint/2010/main" val="121284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222BA8-9F8A-4CF5-A8F9-BAA34DA37E27}"/>
              </a:ext>
            </a:extLst>
          </p:cNvPr>
          <p:cNvSpPr txBox="1"/>
          <p:nvPr/>
        </p:nvSpPr>
        <p:spPr>
          <a:xfrm>
            <a:off x="2727958" y="685051"/>
            <a:ext cx="36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stm32f103xe.h</a:t>
            </a:r>
            <a:r>
              <a:rPr lang="zh-CN" altLang="en-US" b="1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主要组成部分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E5B8856-55FF-4E7E-AB3C-6ECA37A95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22679"/>
              </p:ext>
            </p:extLst>
          </p:nvPr>
        </p:nvGraphicFramePr>
        <p:xfrm>
          <a:off x="330549" y="1120857"/>
          <a:ext cx="8482897" cy="3430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8398">
                  <a:extLst>
                    <a:ext uri="{9D8B030D-6E8A-4147-A177-3AD203B41FA5}">
                      <a16:colId xmlns:a16="http://schemas.microsoft.com/office/drawing/2014/main" val="1718482299"/>
                    </a:ext>
                  </a:extLst>
                </a:gridCol>
                <a:gridCol w="2639606">
                  <a:extLst>
                    <a:ext uri="{9D8B030D-6E8A-4147-A177-3AD203B41FA5}">
                      <a16:colId xmlns:a16="http://schemas.microsoft.com/office/drawing/2014/main" val="456888173"/>
                    </a:ext>
                  </a:extLst>
                </a:gridCol>
                <a:gridCol w="4704893">
                  <a:extLst>
                    <a:ext uri="{9D8B030D-6E8A-4147-A177-3AD203B41FA5}">
                      <a16:colId xmlns:a16="http://schemas.microsoft.com/office/drawing/2014/main" val="1707377533"/>
                    </a:ext>
                  </a:extLst>
                </a:gridCol>
              </a:tblGrid>
              <a:tr h="168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主要组成部分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96540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</a:t>
                      </a:r>
                      <a:r>
                        <a:rPr lang="en-US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tm32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f103xe.h</a:t>
                      </a:r>
                      <a:endParaRPr lang="zh-CN" sz="160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中断编号定义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定义</a:t>
                      </a:r>
                      <a:r>
                        <a:rPr lang="en-US" sz="160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IRQn_Type</a:t>
                      </a: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枚举类型，包含</a:t>
                      </a: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STM32F103</a:t>
                      </a: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内部所有中断编号（中断号），方便后续编写代码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3911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外设寄存器结构体类型定义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以外设为单位，使用结构体类型定义每个外设所有寄存器，方便寄存器映射</a:t>
                      </a:r>
                      <a:endParaRPr lang="zh-CN" sz="160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9579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FF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寄存器映射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，定义总线地址和外设基地址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，使用外设结构体类型定义将外设基地址强制转换成结构体指针，完成寄存器映射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4839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寄存器位定义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定义外设寄存器每个功能位的位置及掩码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3269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外设判定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判断某个外设是否合法（即是否存在该外设）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036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4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矩形 39">
            <a:extLst>
              <a:ext uri="{FF2B5EF4-FFF2-40B4-BE49-F238E27FC236}">
                <a16:creationId xmlns:a16="http://schemas.microsoft.com/office/drawing/2014/main" id="{692D5C6B-97F5-4B98-AE34-0706FF11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86" y="595491"/>
            <a:ext cx="346329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5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，课堂总结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628B3-98F1-44D1-BB2D-AEA8FC3D8ED5}"/>
              </a:ext>
            </a:extLst>
          </p:cNvPr>
          <p:cNvSpPr txBox="1"/>
          <p:nvPr/>
        </p:nvSpPr>
        <p:spPr>
          <a:xfrm>
            <a:off x="2054151" y="2112842"/>
            <a:ext cx="5035698" cy="46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基础知识（课堂总结）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pdf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（脑图）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83D0E7-335B-433F-B7E0-456C28F4FD0C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919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12969C5-AE61-47D1-8859-6D3AA39B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870" y="1475704"/>
            <a:ext cx="4264259" cy="21015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2A94CA9-9750-4E7B-B0E2-4DBA6C49E315}"/>
              </a:ext>
            </a:extLst>
          </p:cNvPr>
          <p:cNvSpPr txBox="1"/>
          <p:nvPr/>
        </p:nvSpPr>
        <p:spPr>
          <a:xfrm>
            <a:off x="1985008" y="3773924"/>
            <a:ext cx="562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800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版权所有：广州市星翼电子科技有限公司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eaLnBrk="1" hangingPunct="1">
              <a:defRPr/>
            </a:pPr>
            <a:r>
              <a:rPr lang="zh-CN" altLang="en-US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天猫店铺：</a:t>
            </a:r>
            <a:r>
              <a:rPr lang="en-US" altLang="zh-CN" b="1" spc="50" dirty="0">
                <a:solidFill>
                  <a:srgbClr val="00206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https://zhengdianyuanzi.tmall.com</a:t>
            </a:r>
            <a:endParaRPr lang="en-US" altLang="zh-CN" sz="1800" b="1" spc="50" dirty="0">
              <a:solidFill>
                <a:srgbClr val="00206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E7D798-7D55-482C-BC69-298DD72DACE0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43A1440-9460-4EDE-B625-EBF03973B566}"/>
              </a:ext>
            </a:extLst>
          </p:cNvPr>
          <p:cNvSpPr/>
          <p:nvPr/>
        </p:nvSpPr>
        <p:spPr>
          <a:xfrm>
            <a:off x="1631588" y="4465728"/>
            <a:ext cx="5880817" cy="30777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MCU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厂商，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经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公司授权，添加不同的外设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 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各种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XX32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D806B2-BC6D-48A0-9539-C9DB3B7F1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14" y="911542"/>
            <a:ext cx="5601967" cy="3491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矩形 39">
            <a:extLst>
              <a:ext uri="{FF2B5EF4-FFF2-40B4-BE49-F238E27FC236}">
                <a16:creationId xmlns:a16="http://schemas.microsoft.com/office/drawing/2014/main" id="{0670B8E2-0DD2-4CF5-ACC4-1D536A29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73" y="455771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1.1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Cortex M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内核 </a:t>
            </a: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&amp; </a:t>
            </a:r>
            <a:r>
              <a:rPr lang="zh-CN" altLang="en-US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芯片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3DC399-BB34-B969-4602-80E890FC03BA}"/>
              </a:ext>
            </a:extLst>
          </p:cNvPr>
          <p:cNvSpPr txBox="1"/>
          <p:nvPr/>
        </p:nvSpPr>
        <p:spPr>
          <a:xfrm>
            <a:off x="1958277" y="1370752"/>
            <a:ext cx="1463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M4/M7</a:t>
            </a:r>
            <a:r>
              <a:rPr lang="zh-CN" altLang="en-US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</a:t>
            </a:r>
            <a:endParaRPr lang="zh-CN" altLang="en-US" sz="1600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2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1.2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系统架构</a:t>
            </a:r>
            <a:endParaRPr lang="en-US" altLang="zh-CN" sz="2000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3CBF829-299F-41B5-9694-78063635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21236"/>
              </p:ext>
            </p:extLst>
          </p:nvPr>
        </p:nvGraphicFramePr>
        <p:xfrm>
          <a:off x="476899" y="1683138"/>
          <a:ext cx="8190202" cy="163925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095101">
                  <a:extLst>
                    <a:ext uri="{9D8B030D-6E8A-4147-A177-3AD203B41FA5}">
                      <a16:colId xmlns:a16="http://schemas.microsoft.com/office/drawing/2014/main" val="3889009688"/>
                    </a:ext>
                  </a:extLst>
                </a:gridCol>
                <a:gridCol w="4095101">
                  <a:extLst>
                    <a:ext uri="{9D8B030D-6E8A-4147-A177-3AD203B41FA5}">
                      <a16:colId xmlns:a16="http://schemas.microsoft.com/office/drawing/2014/main" val="28673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</a:t>
                      </a:r>
                      <a:r>
                        <a:rPr lang="zh-CN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动</a:t>
                      </a:r>
                      <a:r>
                        <a:rPr lang="zh-CN" sz="16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单元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被动单元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08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Cortex M3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内核 </a:t>
                      </a:r>
                      <a:r>
                        <a:rPr lang="en-US" sz="1600" b="0" kern="100" dirty="0" err="1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DCode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总线（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D-Bus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内部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482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Cortex M3</a:t>
                      </a:r>
                      <a:r>
                        <a:rPr 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内核 系统总线（</a:t>
                      </a:r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S-Bus</a:t>
                      </a:r>
                      <a:r>
                        <a:rPr 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内部</a:t>
                      </a:r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405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通用</a:t>
                      </a:r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DMA1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FSMC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65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通用</a:t>
                      </a:r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DMA2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AHB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到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APB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桥，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它</a:t>
                      </a:r>
                      <a:r>
                        <a:rPr 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连接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</a:t>
                      </a:r>
                      <a:r>
                        <a:rPr 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所有</a:t>
                      </a:r>
                      <a:r>
                        <a:rPr 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APB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外设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044013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BDBFA75-3544-4A1C-BAA5-88E19B9B8322}"/>
              </a:ext>
            </a:extLst>
          </p:cNvPr>
          <p:cNvSpPr txBox="1"/>
          <p:nvPr/>
        </p:nvSpPr>
        <p:spPr>
          <a:xfrm>
            <a:off x="2654862" y="1170692"/>
            <a:ext cx="37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个主动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单元 </a:t>
            </a:r>
            <a:r>
              <a:rPr lang="en-US" altLang="zh-CN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+ 4</a:t>
            </a:r>
            <a:r>
              <a:rPr lang="zh-CN" altLang="en-US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个被动单元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A5ACDB-B913-42A1-AD9B-B98B37F036E1}"/>
              </a:ext>
            </a:extLst>
          </p:cNvPr>
          <p:cNvSpPr txBox="1"/>
          <p:nvPr/>
        </p:nvSpPr>
        <p:spPr>
          <a:xfrm>
            <a:off x="476899" y="3362966"/>
            <a:ext cx="2937633" cy="706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0" kern="1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600" b="0" kern="1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：高级高性能总线</a:t>
            </a:r>
            <a:endParaRPr lang="en-US" altLang="zh-CN" sz="1600" b="0" kern="100">
              <a:solidFill>
                <a:srgbClr val="00206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kern="1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</a:t>
            </a:r>
            <a:r>
              <a:rPr lang="en-US" altLang="zh-CN" sz="1600" b="0" kern="1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</a:t>
            </a:r>
            <a:r>
              <a:rPr lang="zh-CN" altLang="en-US" sz="1600" b="0" kern="100">
                <a:solidFill>
                  <a:srgbClr val="00206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：高级外围总线</a:t>
            </a:r>
            <a:endParaRPr lang="zh-CN" altLang="en-US" sz="16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3782AF5-DB2E-4F7E-AD8D-9959B48DA5ED}"/>
              </a:ext>
            </a:extLst>
          </p:cNvPr>
          <p:cNvSpPr txBox="1"/>
          <p:nvPr/>
        </p:nvSpPr>
        <p:spPr>
          <a:xfrm>
            <a:off x="1945715" y="4283371"/>
            <a:ext cx="566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STM32F10xxx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_V10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  2.1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31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2998132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F1</a:t>
            </a:r>
            <a:r>
              <a:rPr lang="zh-CN" altLang="en-US" sz="2000" b="1" dirty="0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系统架构图</a:t>
            </a:r>
            <a:endParaRPr lang="en-US" altLang="zh-CN" sz="2000" b="1" dirty="0">
              <a:solidFill>
                <a:srgbClr val="002060"/>
              </a:solidFill>
              <a:latin typeface="思源黑体 CN Bold" pitchFamily="34" charset="-122"/>
              <a:ea typeface="思源黑体 CN Bold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6A241E5-61C2-46B2-BA60-B15F2049B9EC}"/>
              </a:ext>
            </a:extLst>
          </p:cNvPr>
          <p:cNvSpPr txBox="1"/>
          <p:nvPr/>
        </p:nvSpPr>
        <p:spPr>
          <a:xfrm>
            <a:off x="168560" y="1191585"/>
            <a:ext cx="1991054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主动单元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被动单元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C23D55D-03A4-48D3-A742-A587A8AECB65}"/>
              </a:ext>
            </a:extLst>
          </p:cNvPr>
          <p:cNvSpPr txBox="1"/>
          <p:nvPr/>
        </p:nvSpPr>
        <p:spPr>
          <a:xfrm>
            <a:off x="168560" y="2138935"/>
            <a:ext cx="2945810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ICode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总线直接连接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Flash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接口，</a:t>
            </a:r>
            <a:endParaRPr lang="en-US" altLang="zh-CN" sz="160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不需要经过总线矩阵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1724B8-8E8D-4F2B-A046-2884B18CD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07" y="455771"/>
            <a:ext cx="5596610" cy="4379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2284EE3-44FE-4A4D-8E6D-9EB93CCD9234}"/>
              </a:ext>
            </a:extLst>
          </p:cNvPr>
          <p:cNvSpPr/>
          <p:nvPr/>
        </p:nvSpPr>
        <p:spPr>
          <a:xfrm>
            <a:off x="3295306" y="819150"/>
            <a:ext cx="2059174" cy="4016577"/>
          </a:xfrm>
          <a:prstGeom prst="rect">
            <a:avLst/>
          </a:prstGeom>
          <a:solidFill>
            <a:srgbClr val="FF50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145D094-789E-49C9-8DE0-82510E8BCFF7}"/>
              </a:ext>
            </a:extLst>
          </p:cNvPr>
          <p:cNvSpPr/>
          <p:nvPr/>
        </p:nvSpPr>
        <p:spPr>
          <a:xfrm>
            <a:off x="5575768" y="455771"/>
            <a:ext cx="3313920" cy="3881279"/>
          </a:xfrm>
          <a:prstGeom prst="rect">
            <a:avLst/>
          </a:prstGeom>
          <a:solidFill>
            <a:srgbClr val="53B5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CA2AA0D-7D5E-4B1F-BDB2-8106FB0F6908}"/>
              </a:ext>
            </a:extLst>
          </p:cNvPr>
          <p:cNvSpPr txBox="1"/>
          <p:nvPr/>
        </p:nvSpPr>
        <p:spPr>
          <a:xfrm>
            <a:off x="4503515" y="1842412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D227B9-C7B8-417F-9B34-AD097F71388A}"/>
              </a:ext>
            </a:extLst>
          </p:cNvPr>
          <p:cNvSpPr txBox="1"/>
          <p:nvPr/>
        </p:nvSpPr>
        <p:spPr>
          <a:xfrm>
            <a:off x="6758577" y="1551634"/>
            <a:ext cx="558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734519-A468-8E42-669C-CFBA917D6089}"/>
              </a:ext>
            </a:extLst>
          </p:cNvPr>
          <p:cNvSpPr/>
          <p:nvPr/>
        </p:nvSpPr>
        <p:spPr>
          <a:xfrm>
            <a:off x="5354480" y="820163"/>
            <a:ext cx="223517" cy="1951037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E4D274-2656-FFD4-A2C5-1E364D2266E7}"/>
              </a:ext>
            </a:extLst>
          </p:cNvPr>
          <p:cNvSpPr txBox="1"/>
          <p:nvPr/>
        </p:nvSpPr>
        <p:spPr>
          <a:xfrm>
            <a:off x="168560" y="3016830"/>
            <a:ext cx="2564249" cy="153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总线时钟频率：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72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MHz (Max)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36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MHz (Max)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APB2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72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MHz (Max)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15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6" grpId="0" animBg="1"/>
      <p:bldP spid="27" grpId="0"/>
      <p:bldP spid="28" grpId="0"/>
      <p:bldP spid="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1.3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系统架构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3CBF829-299F-41B5-9694-78063635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94947"/>
              </p:ext>
            </p:extLst>
          </p:nvPr>
        </p:nvGraphicFramePr>
        <p:xfrm>
          <a:off x="476899" y="1431539"/>
          <a:ext cx="8190202" cy="295065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110363">
                  <a:extLst>
                    <a:ext uri="{9D8B030D-6E8A-4147-A177-3AD203B41FA5}">
                      <a16:colId xmlns:a16="http://schemas.microsoft.com/office/drawing/2014/main" val="3889009688"/>
                    </a:ext>
                  </a:extLst>
                </a:gridCol>
                <a:gridCol w="5079839">
                  <a:extLst>
                    <a:ext uri="{9D8B030D-6E8A-4147-A177-3AD203B41FA5}">
                      <a16:colId xmlns:a16="http://schemas.microsoft.com/office/drawing/2014/main" val="2867321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主控总线</a:t>
                      </a:r>
                      <a:endParaRPr 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被控总线</a:t>
                      </a:r>
                      <a:endParaRPr lang="zh-CN" sz="1600" b="0" kern="100" dirty="0"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08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Cortex M4</a:t>
                      </a:r>
                      <a:r>
                        <a:rPr 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内核 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内部</a:t>
                      </a:r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 Ic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ode 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482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Cortex M4</a:t>
                      </a:r>
                      <a:r>
                        <a:rPr lang="zh-CN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内核 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</a:t>
                      </a:r>
                      <a:endParaRPr lang="zh-CN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内部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FLASH Dcode 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</a:t>
                      </a:r>
                      <a:endParaRPr lang="zh-CN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405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Cortex M4</a:t>
                      </a:r>
                      <a:r>
                        <a:rPr lang="zh-CN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内核 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</a:t>
                      </a:r>
                      <a:r>
                        <a:rPr lang="zh-CN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</a:t>
                      </a:r>
                      <a:endParaRPr lang="zh-CN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主要内部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SRAM1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112KB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65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DMA1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存储器总线</a:t>
                      </a:r>
                      <a:endParaRPr 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辅助内部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SRAM2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16KB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zh-CN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04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DMA2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存储器总线</a:t>
                      </a:r>
                      <a:endParaRPr lang="zh-CN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辅助内部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SRAM3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（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64KB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）（适用于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F42xxx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和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F43xxx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）</a:t>
                      </a:r>
                      <a:endParaRPr lang="zh-CN" altLang="zh-CN" sz="1600" b="0" kern="10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78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DMA2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外设总线</a:t>
                      </a:r>
                      <a:endParaRPr lang="zh-CN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AHB1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外设（包括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AHB-APB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总线桥和</a:t>
                      </a: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APB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外设）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87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以太网</a:t>
                      </a: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DMA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</a:t>
                      </a:r>
                      <a:endParaRPr lang="zh-CN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AHB2</a:t>
                      </a:r>
                      <a:r>
                        <a:rPr lang="zh-CN" altLang="en-US" sz="1600" b="0" kern="10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外设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411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USB OTG HS DMA</a:t>
                      </a:r>
                      <a:r>
                        <a:rPr lang="zh-CN" altLang="en-US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总线</a:t>
                      </a:r>
                      <a:endParaRPr lang="zh-CN" alt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00206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FSMC</a:t>
                      </a:r>
                      <a:endParaRPr lang="zh-CN" sz="1600" b="0" kern="100" dirty="0">
                        <a:solidFill>
                          <a:srgbClr val="00206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082214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BDBFA75-3544-4A1C-BAA5-88E19B9B8322}"/>
              </a:ext>
            </a:extLst>
          </p:cNvPr>
          <p:cNvSpPr txBox="1"/>
          <p:nvPr/>
        </p:nvSpPr>
        <p:spPr>
          <a:xfrm>
            <a:off x="2689858" y="1044893"/>
            <a:ext cx="37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个主控总线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+ 7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个被控总线</a:t>
            </a:r>
            <a:endParaRPr lang="zh-CN" altLang="en-US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BA7DEA-2B63-4F6F-A0C9-207307361252}"/>
              </a:ext>
            </a:extLst>
          </p:cNvPr>
          <p:cNvSpPr txBox="1"/>
          <p:nvPr/>
        </p:nvSpPr>
        <p:spPr>
          <a:xfrm>
            <a:off x="2034599" y="4444875"/>
            <a:ext cx="552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摘自：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STM32F4xx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参考手册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_V4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（中文版）</a:t>
            </a:r>
            <a:r>
              <a:rPr lang="en-US" altLang="zh-CN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.pdf   2.1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小节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666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6A241E5-61C2-46B2-BA60-B15F2049B9EC}"/>
              </a:ext>
            </a:extLst>
          </p:cNvPr>
          <p:cNvSpPr txBox="1"/>
          <p:nvPr/>
        </p:nvSpPr>
        <p:spPr>
          <a:xfrm>
            <a:off x="153973" y="842091"/>
            <a:ext cx="1569023" cy="79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 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主控总线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r>
              <a:rPr lang="zh-CN" altLang="en-US" sz="160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被控总线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44B8CC-A610-4D26-94B7-85AC882D0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76" y="768044"/>
            <a:ext cx="7297361" cy="4058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3" y="371172"/>
            <a:ext cx="3383069" cy="41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F4</a:t>
            </a:r>
            <a:r>
              <a:rPr lang="zh-CN" altLang="en-US" sz="18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系统架构图</a:t>
            </a:r>
            <a:r>
              <a:rPr lang="en-US" altLang="zh-CN" sz="18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(F407</a:t>
            </a:r>
            <a:r>
              <a:rPr lang="zh-CN" altLang="en-US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为例</a:t>
            </a:r>
            <a:r>
              <a:rPr lang="en-US" altLang="zh-CN" sz="18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)</a:t>
            </a:r>
            <a:endParaRPr lang="en-US" altLang="zh-CN" b="1" dirty="0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35B493A-5F40-46E4-8AAD-72324337B6A6}"/>
              </a:ext>
            </a:extLst>
          </p:cNvPr>
          <p:cNvSpPr/>
          <p:nvPr/>
        </p:nvSpPr>
        <p:spPr>
          <a:xfrm>
            <a:off x="2882508" y="768043"/>
            <a:ext cx="3912567" cy="1374753"/>
          </a:xfrm>
          <a:prstGeom prst="rect">
            <a:avLst/>
          </a:prstGeom>
          <a:solidFill>
            <a:srgbClr val="FF505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D07BB0-E5BC-4C75-B353-A2E8490354A9}"/>
              </a:ext>
            </a:extLst>
          </p:cNvPr>
          <p:cNvSpPr/>
          <p:nvPr/>
        </p:nvSpPr>
        <p:spPr>
          <a:xfrm>
            <a:off x="6826537" y="2142796"/>
            <a:ext cx="2286000" cy="2683428"/>
          </a:xfrm>
          <a:prstGeom prst="rect">
            <a:avLst/>
          </a:prstGeom>
          <a:solidFill>
            <a:srgbClr val="53B5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72CAD8-EF4B-4861-92C8-0392044F6926}"/>
              </a:ext>
            </a:extLst>
          </p:cNvPr>
          <p:cNvSpPr txBox="1"/>
          <p:nvPr/>
        </p:nvSpPr>
        <p:spPr>
          <a:xfrm>
            <a:off x="6293137" y="1365536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ED994EB-05BB-466F-9C3E-2F6DCC60D4E6}"/>
              </a:ext>
            </a:extLst>
          </p:cNvPr>
          <p:cNvSpPr txBox="1"/>
          <p:nvPr/>
        </p:nvSpPr>
        <p:spPr>
          <a:xfrm>
            <a:off x="8585200" y="2644634"/>
            <a:ext cx="558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C6CCB7B-1ED1-4C05-972C-4C81403BDD5E}"/>
              </a:ext>
            </a:extLst>
          </p:cNvPr>
          <p:cNvSpPr txBox="1"/>
          <p:nvPr/>
        </p:nvSpPr>
        <p:spPr>
          <a:xfrm>
            <a:off x="153973" y="1642207"/>
            <a:ext cx="1742173" cy="153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CCM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RAM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：只能存数据，优点访问速度快，缺点不支持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DMA</a:t>
            </a:r>
            <a:endParaRPr lang="zh-CN" altLang="en-US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92FBE1-0295-7020-E1AA-BD5B63C55159}"/>
              </a:ext>
            </a:extLst>
          </p:cNvPr>
          <p:cNvSpPr txBox="1"/>
          <p:nvPr/>
        </p:nvSpPr>
        <p:spPr>
          <a:xfrm>
            <a:off x="143545" y="3173588"/>
            <a:ext cx="3113662" cy="153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总线时钟频率：</a:t>
            </a:r>
            <a:endParaRPr lang="en-US" altLang="zh-CN" sz="1600" dirty="0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AHB1/2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168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180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MHz (Max)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APB1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42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45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MHz (Max)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APB2</a:t>
            </a:r>
            <a:r>
              <a:rPr lang="zh-CN" altLang="en-US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84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90</a:t>
            </a:r>
            <a:r>
              <a:rPr lang="en-US" altLang="zh-CN" sz="1600" dirty="0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MHz (Max)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1BC998-8177-E51B-BDFD-7E4DD9283ADE}"/>
              </a:ext>
            </a:extLst>
          </p:cNvPr>
          <p:cNvSpPr/>
          <p:nvPr/>
        </p:nvSpPr>
        <p:spPr>
          <a:xfrm>
            <a:off x="2801538" y="2142796"/>
            <a:ext cx="4024999" cy="2683427"/>
          </a:xfrm>
          <a:prstGeom prst="rect">
            <a:avLst/>
          </a:prstGeom>
          <a:solidFill>
            <a:srgbClr val="7030A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94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3" grpId="0"/>
      <p:bldP spid="24" grpId="0"/>
      <p:bldP spid="2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2B2163-C5BF-4100-A074-731DCA3B9665}"/>
              </a:ext>
            </a:extLst>
          </p:cNvPr>
          <p:cNvSpPr/>
          <p:nvPr/>
        </p:nvSpPr>
        <p:spPr>
          <a:xfrm>
            <a:off x="0" y="4835727"/>
            <a:ext cx="9144000" cy="307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71B1A1-A6C1-4C20-8D5C-5EC7D5ECACB1}"/>
              </a:ext>
            </a:extLst>
          </p:cNvPr>
          <p:cNvSpPr/>
          <p:nvPr/>
        </p:nvSpPr>
        <p:spPr>
          <a:xfrm>
            <a:off x="0" y="0"/>
            <a:ext cx="9144000" cy="45577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300000"/>
              </a:lnSpc>
            </a:pPr>
            <a:endParaRPr lang="zh-CN" altLang="en-US" sz="1013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9CFE44-7AF1-44DB-88D2-FF6649CFF5B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5895331" cy="45577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手把手教你学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itchFamily="34" charset="-122"/>
                <a:ea typeface="思源黑体 CN Bold" pitchFamily="34" charset="-122"/>
              </a:rPr>
              <a:t>STM32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F594FC-8607-4ACE-8D95-D9AEBCAC40FF}"/>
              </a:ext>
            </a:extLst>
          </p:cNvPr>
          <p:cNvSpPr txBox="1"/>
          <p:nvPr/>
        </p:nvSpPr>
        <p:spPr>
          <a:xfrm>
            <a:off x="0" y="4835727"/>
            <a:ext cx="5379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“原子哥”在线教学平台：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www.yuanzige.com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F66B72-88D5-4EB6-BB2C-99C7DDC67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64" y="62581"/>
            <a:ext cx="1323116" cy="315237"/>
          </a:xfrm>
          <a:prstGeom prst="rect">
            <a:avLst/>
          </a:prstGeom>
        </p:spPr>
      </p:pic>
      <p:sp>
        <p:nvSpPr>
          <p:cNvPr id="16" name="矩形 39">
            <a:extLst>
              <a:ext uri="{FF2B5EF4-FFF2-40B4-BE49-F238E27FC236}">
                <a16:creationId xmlns:a16="http://schemas.microsoft.com/office/drawing/2014/main" id="{828C95E5-2EBF-4F98-BCEF-C0092230E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99" y="1319537"/>
            <a:ext cx="5652375" cy="208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Cortex M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内核 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&amp; 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芯片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1.2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F1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系统架构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1.3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F4</a:t>
            </a:r>
            <a:r>
              <a:rPr lang="zh-CN" altLang="en-US">
                <a:solidFill>
                  <a:srgbClr val="002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系统架构</a:t>
            </a:r>
            <a:endParaRPr lang="en-US" altLang="zh-CN">
              <a:solidFill>
                <a:srgbClr val="002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1.4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F7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系统架构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1.5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H7</a:t>
            </a:r>
            <a:r>
              <a:rPr lang="zh-CN" altLang="en-US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系统架构</a:t>
            </a:r>
            <a:endParaRPr lang="en-US" altLang="zh-CN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6E7B5E-EC0A-490E-8056-9EE6A5E25077}"/>
              </a:ext>
            </a:extLst>
          </p:cNvPr>
          <p:cNvSpPr txBox="1"/>
          <p:nvPr/>
        </p:nvSpPr>
        <p:spPr>
          <a:xfrm>
            <a:off x="3414532" y="4835727"/>
            <a:ext cx="5729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技术支持论坛：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http://www.openedv.com/forum.php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2" name="矩形 39">
            <a:extLst>
              <a:ext uri="{FF2B5EF4-FFF2-40B4-BE49-F238E27FC236}">
                <a16:creationId xmlns:a16="http://schemas.microsoft.com/office/drawing/2014/main" id="{8263AA0C-490C-4D04-BEB6-8F665A4C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7" y="568369"/>
            <a:ext cx="4790170" cy="45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02" tIns="22851" rIns="45702" bIns="22851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，</a:t>
            </a:r>
            <a:r>
              <a:rPr lang="en-US" altLang="zh-CN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STM32</a:t>
            </a:r>
            <a:r>
              <a:rPr lang="zh-CN" altLang="en-US" sz="2000" b="1">
                <a:solidFill>
                  <a:srgbClr val="002060"/>
                </a:solidFill>
                <a:latin typeface="思源黑体 CN Bold" pitchFamily="34" charset="-122"/>
                <a:ea typeface="思源黑体 CN Bold" pitchFamily="34" charset="-122"/>
              </a:rPr>
              <a:t>系统框架</a:t>
            </a:r>
            <a:endParaRPr lang="en-US" altLang="zh-CN" sz="2000" b="1">
              <a:solidFill>
                <a:srgbClr val="00206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55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116542</TotalTime>
  <Words>3365</Words>
  <Application>Microsoft Office PowerPoint</Application>
  <PresentationFormat>全屏显示(16:9)</PresentationFormat>
  <Paragraphs>548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等线</vt:lpstr>
      <vt:lpstr>等线 Light</vt:lpstr>
      <vt:lpstr>思源黑体 CN Bold</vt:lpstr>
      <vt:lpstr>思源黑体 CN Normal</vt:lpstr>
      <vt:lpstr>思源黑体 CN Regular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fae login</cp:lastModifiedBy>
  <cp:revision>3096</cp:revision>
  <dcterms:created xsi:type="dcterms:W3CDTF">2021-03-21T09:45:45Z</dcterms:created>
  <dcterms:modified xsi:type="dcterms:W3CDTF">2022-09-08T01:47:14Z</dcterms:modified>
</cp:coreProperties>
</file>