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50" r:id="rId4"/>
    <p:sldId id="661" r:id="rId5"/>
    <p:sldId id="663" r:id="rId6"/>
    <p:sldId id="675" r:id="rId7"/>
    <p:sldId id="662" r:id="rId8"/>
    <p:sldId id="665" r:id="rId9"/>
    <p:sldId id="668" r:id="rId10"/>
    <p:sldId id="666" r:id="rId11"/>
    <p:sldId id="667" r:id="rId12"/>
    <p:sldId id="669" r:id="rId13"/>
    <p:sldId id="683" r:id="rId14"/>
    <p:sldId id="670" r:id="rId15"/>
    <p:sldId id="671" r:id="rId16"/>
    <p:sldId id="672" r:id="rId17"/>
    <p:sldId id="684" r:id="rId18"/>
    <p:sldId id="685" r:id="rId19"/>
    <p:sldId id="686" r:id="rId20"/>
    <p:sldId id="682" r:id="rId21"/>
    <p:sldId id="673" r:id="rId22"/>
    <p:sldId id="676" r:id="rId23"/>
    <p:sldId id="681" r:id="rId24"/>
    <p:sldId id="677" r:id="rId25"/>
    <p:sldId id="674" r:id="rId26"/>
    <p:sldId id="680" r:id="rId27"/>
    <p:sldId id="507" r:id="rId28"/>
    <p:sldId id="27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A5DE"/>
    <a:srgbClr val="53B5FF"/>
    <a:srgbClr val="159BFF"/>
    <a:srgbClr val="FF5050"/>
    <a:srgbClr val="FF6600"/>
    <a:srgbClr val="FF3300"/>
    <a:srgbClr val="117457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9" autoAdjust="0"/>
    <p:restoredTop sz="93957" autoAdjust="0"/>
  </p:normalViewPr>
  <p:slideViewPr>
    <p:cSldViewPr snapToGrid="0">
      <p:cViewPr>
        <p:scale>
          <a:sx n="125" d="100"/>
          <a:sy n="125" d="100"/>
        </p:scale>
        <p:origin x="1338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认识</a:t>
            </a: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503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CMSIS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文件夹关键文件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4F6B16-38A5-ADB1-8483-3A106C3F8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153507"/>
            <a:ext cx="4343400" cy="3095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1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CMSIS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标准规定软件包目录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901B77-4899-B86F-BEB9-1325D239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461" y="870547"/>
            <a:ext cx="4509077" cy="39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Device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Include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文件夹的关键文件介绍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FC32E8-61A2-1B33-EC42-11CE6BF06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0345"/>
              </p:ext>
            </p:extLst>
          </p:nvPr>
        </p:nvGraphicFramePr>
        <p:xfrm>
          <a:off x="294772" y="1124057"/>
          <a:ext cx="8540878" cy="2763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8789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042089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stm32f1xx.h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是所有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系列的顶层头文件，通过条件编译来包含某个芯片的头文件，定义通用的枚举类型，定义通用的宏定义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stm32f103xe.h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包含：中断编号定义、外设寄存器结构体类型定义、寄存器映射、寄存器位定义、外设判定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system_stm32f1xx.c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system_stm32f1xx.h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定义了系统初始化函数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SystemInit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和系统时钟更新函数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SystemCoreClockUpdate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startup_stm32f103xe.s 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大容量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F103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系列芯片的启动文件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84322"/>
                  </a:ext>
                </a:extLst>
              </a:tr>
            </a:tbl>
          </a:graphicData>
        </a:graphic>
      </p:graphicFrame>
      <p:sp>
        <p:nvSpPr>
          <p:cNvPr id="3" name="矩形 39">
            <a:extLst>
              <a:ext uri="{FF2B5EF4-FFF2-40B4-BE49-F238E27FC236}">
                <a16:creationId xmlns:a16="http://schemas.microsoft.com/office/drawing/2014/main" id="{FE325906-6079-C94A-E7DD-C7BE4FF5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50" y="3988142"/>
            <a:ext cx="8250000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cmsis_armcc.h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cmsis_armclang.h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cmsis_compiler.h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cmsis_version.h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core_cm3.h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mpu_armv7.h</a:t>
            </a:r>
          </a:p>
        </p:txBody>
      </p:sp>
    </p:spTree>
    <p:extLst>
      <p:ext uri="{BB962C8B-B14F-4D97-AF65-F5344CB8AC3E}">
        <p14:creationId xmlns:p14="http://schemas.microsoft.com/office/powerpoint/2010/main" val="39473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72" y="1261982"/>
            <a:ext cx="463893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，初识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固件包浅析（了解）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库框架结构（了解）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，如何使用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库使用注意事项（了解）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6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库框架结构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ED9866E6-7E43-D016-CBAF-F11BBE12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166236"/>
            <a:ext cx="5652375" cy="129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库文件夹结构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函数和变量命名规则</a:t>
            </a:r>
          </a:p>
        </p:txBody>
      </p:sp>
    </p:spTree>
    <p:extLst>
      <p:ext uri="{BB962C8B-B14F-4D97-AF65-F5344CB8AC3E}">
        <p14:creationId xmlns:p14="http://schemas.microsoft.com/office/powerpoint/2010/main" val="377710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库文件夹结构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30F01DB-BC9D-4C0F-444B-FEC56382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82" y="1469921"/>
            <a:ext cx="3162300" cy="245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矩形 39">
            <a:extLst>
              <a:ext uri="{FF2B5EF4-FFF2-40B4-BE49-F238E27FC236}">
                <a16:creationId xmlns:a16="http://schemas.microsoft.com/office/drawing/2014/main" id="{69232D12-0500-95F2-AE84-8590A6B3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172" y="1942600"/>
            <a:ext cx="3379397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(Source)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：外设驱动源码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Inc(Include)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：外设驱动源码头文件 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77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库文件介绍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1D9814E-42BA-6C34-066C-37585181C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79569"/>
              </p:ext>
            </p:extLst>
          </p:nvPr>
        </p:nvGraphicFramePr>
        <p:xfrm>
          <a:off x="294772" y="1116345"/>
          <a:ext cx="8554457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329">
                  <a:extLst>
                    <a:ext uri="{9D8B030D-6E8A-4147-A177-3AD203B41FA5}">
                      <a16:colId xmlns:a16="http://schemas.microsoft.com/office/drawing/2014/main" val="3772697817"/>
                    </a:ext>
                  </a:extLst>
                </a:gridCol>
                <a:gridCol w="6271128">
                  <a:extLst>
                    <a:ext uri="{9D8B030D-6E8A-4147-A177-3AD203B41FA5}">
                      <a16:colId xmlns:a16="http://schemas.microsoft.com/office/drawing/2014/main" val="4286275039"/>
                    </a:ext>
                  </a:extLst>
                </a:gridCol>
              </a:tblGrid>
              <a:tr h="1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46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sm32f1xx_hal.c</a:t>
                      </a:r>
                    </a:p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stm32f1xx_hal.h</a:t>
                      </a:r>
                      <a:endParaRPr lang="zh-CN" altLang="en-US" sz="1400" b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库初始化、系统滴答、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库延时等相关函数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2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stm32f1xx_hal_conf.h</a:t>
                      </a:r>
                      <a:endParaRPr lang="zh-CN" altLang="en-US" sz="1400" b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库的用户配置文件，用于裁剪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库、配置晶振参数等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stm32hxx_hal_def.h</a:t>
                      </a:r>
                      <a:endParaRPr lang="zh-CN" altLang="en-US" sz="1400" b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库通用的枚举类型数据和宏定义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8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stm32f1xx_hal_cortex.h</a:t>
                      </a:r>
                    </a:p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stm32f1xx_hal_cortex.c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内核通用函数定义和声明，如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NVIC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MPU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、系统软复位、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Systick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等，其实主要是对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core_cm3.h 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文件的相关函数再次封装。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4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stm32f1xx_hal_ppp.c</a:t>
                      </a:r>
                    </a:p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某任意外设驱动源码，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表示任意外设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6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stm32f1xx_hal_ppp_ex.c</a:t>
                      </a:r>
                    </a:p>
                    <a:p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stm32f1xx_hal_ppp_ex.h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主要是存放外设的扩展（特殊）功能的驱动源码，</a:t>
                      </a:r>
                      <a:r>
                        <a:rPr lang="en-US" altLang="zh-CN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</a:t>
                      </a:r>
                      <a:r>
                        <a:rPr lang="zh-CN" altLang="en-US" sz="1400" b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表示任意外设</a:t>
                      </a:r>
                      <a:endParaRPr lang="en-US" altLang="zh-CN" sz="1400" b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endParaRPr lang="zh-CN" altLang="en-US" sz="1400" b="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stm32f1xx_II_ppp.c</a:t>
                      </a:r>
                    </a:p>
                    <a:p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stm32f1xx_II_ppp.h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LL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库驱动源码，在部分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STM32F1xx_hal_ppp.c </a:t>
                      </a:r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</a:t>
                      </a:r>
                      <a:r>
                        <a:rPr lang="en-US" altLang="zh-CN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stm32f1xx_hal_ppp_ex.c</a:t>
                      </a:r>
                    </a:p>
                    <a:p>
                      <a:r>
                        <a:rPr lang="zh-CN" altLang="en-US" sz="1400" b="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中会被调用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51665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API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函数和变量命名规则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A0731F-12BA-6D1D-E183-1FE92510E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55684"/>
              </p:ext>
            </p:extLst>
          </p:nvPr>
        </p:nvGraphicFramePr>
        <p:xfrm>
          <a:off x="253408" y="1194330"/>
          <a:ext cx="8727308" cy="185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228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3569547">
                  <a:extLst>
                    <a:ext uri="{9D8B030D-6E8A-4147-A177-3AD203B41FA5}">
                      <a16:colId xmlns:a16="http://schemas.microsoft.com/office/drawing/2014/main" val="3239998749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文件名称</a:t>
                      </a:r>
                      <a:endParaRPr lang="zh-CN" sz="1600" b="1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altLang="zh-CN" sz="16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 .(c/h)</a:t>
                      </a:r>
                      <a:endParaRPr lang="zh-CN" sz="16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altLang="zh-CN" sz="16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stm32f1xx_hal_ppp_ex .(c/h)</a:t>
                      </a:r>
                      <a:endParaRPr lang="zh-CN" sz="1600" b="1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函数名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HAL_PPP_Function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HAL_PPPEx_Function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外设句柄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PPP_HandleTypeDef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外设工作参数</a:t>
                      </a:r>
                      <a:endParaRPr lang="en-US" altLang="zh-CN" sz="160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初始化结构体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PPP_InitTypeDef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PPP_InitTypeDef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配置参数结构体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PPP_ YyyyConfTypeDef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PPP_ 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YyyyConfTypeDef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19192"/>
                  </a:ext>
                </a:extLst>
              </a:tr>
            </a:tbl>
          </a:graphicData>
        </a:graphic>
      </p:graphicFrame>
      <p:sp>
        <p:nvSpPr>
          <p:cNvPr id="7" name="矩形 39">
            <a:extLst>
              <a:ext uri="{FF2B5EF4-FFF2-40B4-BE49-F238E27FC236}">
                <a16:creationId xmlns:a16="http://schemas.microsoft.com/office/drawing/2014/main" id="{4DE01AE7-16B0-3785-61F5-06A59420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08" y="3198470"/>
            <a:ext cx="8727308" cy="148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反初始化函数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HAL_PPP_Init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HAL_PPP_DeInit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外设读写函数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HAL_PPP_Read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(),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HAL_PPP_Write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(),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HAL_PPP_Transmit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HAL_PPP_Receive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控制函数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(),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HAL_PPP_Get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状态和错误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HAL_PPP_GetState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(),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HAL_PPP_GetError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217846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库对寄存器位操作的相关宏定义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57B29B-F4C6-D64C-E9F9-5536B32D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52937"/>
              </p:ext>
            </p:extLst>
          </p:nvPr>
        </p:nvGraphicFramePr>
        <p:xfrm>
          <a:off x="316089" y="1190995"/>
          <a:ext cx="8511822" cy="3534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2865">
                  <a:extLst>
                    <a:ext uri="{9D8B030D-6E8A-4147-A177-3AD203B41FA5}">
                      <a16:colId xmlns:a16="http://schemas.microsoft.com/office/drawing/2014/main" val="3371198014"/>
                    </a:ext>
                  </a:extLst>
                </a:gridCol>
                <a:gridCol w="2128957">
                  <a:extLst>
                    <a:ext uri="{9D8B030D-6E8A-4147-A177-3AD203B41FA5}">
                      <a16:colId xmlns:a16="http://schemas.microsoft.com/office/drawing/2014/main" val="672156139"/>
                    </a:ext>
                  </a:extLst>
                </a:gridCol>
              </a:tblGrid>
              <a:tr h="321293">
                <a:tc>
                  <a:txBody>
                    <a:bodyPr/>
                    <a:lstStyle/>
                    <a:p>
                      <a:pPr indent="203200" algn="ctr"/>
                      <a:r>
                        <a:rPr lang="zh-CN" sz="1800" b="1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宏定义结构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03200" algn="ctr"/>
                      <a:r>
                        <a:rPr lang="zh-CN" sz="1800" b="1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28633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__HAL_PPP_ENABLE_IT(__HANDLE__, __INTERRUPT__) 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使能外设中断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87881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__HAL_PPP_DISABLE_IT(__HANDLE__,__INTERRUPT__)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禁用外设中断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4483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__HAL_PPP_GET_IT (__HANDLE__, __ INTERRUPT 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获取外设某一中断源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84244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__HAL_PPP_CLEAR_IT (__HANDLE__, __ INTERRUPT 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清除外设中断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126840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__HAL_PPP_GET_FLAG (__HANDLE__, __FLAG__)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获取外设的状态标记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1982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__HAL_PPP_CLEAR_FLAG (__HANDLE__, __FLAG__)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清除外设的状态标记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46694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__HAL_PPP_ENABLE(__HANDLE__)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使能某一外设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34686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__HAL_PPP_DISABLE(__HANDLE__)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禁用某一外设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69744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__HAL_PPP_XXXX (__HANDLE__, __PARAM__)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针对外设的特殊操作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367165"/>
                  </a:ext>
                </a:extLst>
              </a:tr>
              <a:tr h="321293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__HAL_PPP_GET_ IT_SOURCE (__HANDLE__, __INTERRUPT __) 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检查外设的中断源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7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库回调函数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B81B74-6319-B246-887D-F2D8F2F5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48671"/>
              </p:ext>
            </p:extLst>
          </p:nvPr>
        </p:nvGraphicFramePr>
        <p:xfrm>
          <a:off x="337831" y="1085782"/>
          <a:ext cx="8468338" cy="323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1680">
                  <a:extLst>
                    <a:ext uri="{9D8B030D-6E8A-4147-A177-3AD203B41FA5}">
                      <a16:colId xmlns:a16="http://schemas.microsoft.com/office/drawing/2014/main" val="652161368"/>
                    </a:ext>
                  </a:extLst>
                </a:gridCol>
                <a:gridCol w="4956658">
                  <a:extLst>
                    <a:ext uri="{9D8B030D-6E8A-4147-A177-3AD203B41FA5}">
                      <a16:colId xmlns:a16="http://schemas.microsoft.com/office/drawing/2014/main" val="4224953465"/>
                    </a:ext>
                  </a:extLst>
                </a:gridCol>
              </a:tblGrid>
              <a:tr h="331392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回调函数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48610"/>
                  </a:ext>
                </a:extLst>
              </a:tr>
              <a:tr h="963873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HAL_PPP_MspInit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 / _</a:t>
                      </a:r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MspDeInit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 </a:t>
                      </a:r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HAL_USART_MspInit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  <a:b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会被</a:t>
                      </a:r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HAL_PPP_Init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()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函数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调用，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该函数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使用到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CLOCK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NVIC</a:t>
                      </a:r>
                      <a:r>
                        <a:rPr lang="zh-CN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等初始化代码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20779"/>
                  </a:ext>
                </a:extLst>
              </a:tr>
              <a:tr h="120484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HAL_PPP_ProcessCpltCallback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 HAL_USART_TxCpltCallback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l"/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由外设中断或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中断调用，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库中断公共处理函数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已经实现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中断标记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位读取、判断和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清除操作，用户只需要专注于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中断逻辑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实现即可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97893"/>
                  </a:ext>
                </a:extLst>
              </a:tr>
              <a:tr h="72290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HAL_PPP_ErrorCallback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举例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 </a:t>
                      </a:r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HAL_USART_ErrorCallback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l"/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外设或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中断中发生的错误，用于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发生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错误处理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3313"/>
                  </a:ext>
                </a:extLst>
              </a:tr>
            </a:tbl>
          </a:graphicData>
        </a:graphic>
      </p:graphicFrame>
      <p:sp>
        <p:nvSpPr>
          <p:cNvPr id="7" name="矩形 39">
            <a:extLst>
              <a:ext uri="{FF2B5EF4-FFF2-40B4-BE49-F238E27FC236}">
                <a16:creationId xmlns:a16="http://schemas.microsoft.com/office/drawing/2014/main" id="{C3133F70-C922-7C88-1155-6E1156BA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31" y="4379865"/>
            <a:ext cx="846833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此类函数通常被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_weak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修饰（弱函数），允许用户重新定义该函数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1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72" y="1261982"/>
            <a:ext cx="463893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，初识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STM32Cube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固件包浅析（了解）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库框架结构（了解）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，如何使用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库使用注意事项（了解）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72" y="1261982"/>
            <a:ext cx="4638938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，初识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固件包浅析（了解）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库框架结构（了解）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，如何使用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库使用注意事项（了解）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91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，如何使用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库（熟悉）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EAF3550F-74A5-A4D7-9032-79AC9C13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54" y="1396129"/>
            <a:ext cx="4851806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，基于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应用程序文件描述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库的用户配置文件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stm32f1xx_hal.c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80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6" y="0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，基于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CMSIS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应用程序文件描述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4A1D0D-5084-EFE0-B96E-1BBABB31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72" y="433435"/>
            <a:ext cx="5227655" cy="4710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9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6" y="0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开发文件结构分布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715E69-9153-2164-6AED-7CEF58B1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88" y="0"/>
            <a:ext cx="4167442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01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755658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库的用户配置文件（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stm32f1xx_hal_conf.h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BBF5A63B-2919-DF17-4FB1-8CDFE4A2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104" y="2087816"/>
            <a:ext cx="5616860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，裁剪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库外设驱动源码（不进行编译）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，设置外部高速晶振频率（根据开发板实际情况设置）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，设置外部低速晶振频率（根据开发板实际情况设置）</a:t>
            </a:r>
          </a:p>
        </p:txBody>
      </p:sp>
    </p:spTree>
    <p:extLst>
      <p:ext uri="{BB962C8B-B14F-4D97-AF65-F5344CB8AC3E}">
        <p14:creationId xmlns:p14="http://schemas.microsoft.com/office/powerpoint/2010/main" val="41213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4.3</a:t>
            </a:r>
            <a:r>
              <a:rPr lang="zh-CN" altLang="pt-BR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pt-BR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f1</a:t>
            </a:r>
            <a:r>
              <a:rPr lang="pt-BR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xx_hal.c </a:t>
            </a:r>
            <a:r>
              <a:rPr lang="zh-CN" altLang="pt-BR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AF9321-1CF6-ACDE-C588-193C3A9C7BF0}"/>
              </a:ext>
            </a:extLst>
          </p:cNvPr>
          <p:cNvSpPr txBox="1"/>
          <p:nvPr/>
        </p:nvSpPr>
        <p:spPr>
          <a:xfrm>
            <a:off x="343116" y="1153507"/>
            <a:ext cx="845776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HAL_StatusTypeDef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__HAL_FLASH_PREFETCH_BUFFER_ENABLE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                  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预取缓冲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HAL_NVIC_SetPriorityGrouping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NVIC_PRIORITYGROUP_2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配置中断优先级分组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使用滴答定时器作为时钟基准，配置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1ms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滴答（重置后默认的时钟源为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HSI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HAL_InitTick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TICK_INT_PRIORITY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HAL_MspInit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初始化其它底层硬件（如果必要）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160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HAL_OK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返回函数状态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1600" dirty="0">
              <a:solidFill>
                <a:srgbClr val="00008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  <a:endParaRPr lang="en-US" altLang="zh-CN" sz="1600" dirty="0"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2" y="575034"/>
            <a:ext cx="508494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库使用注意事项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BCFB39FC-EAC4-3397-E0DF-6C8CBC2F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96" y="1613978"/>
            <a:ext cx="7621792" cy="148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库出现问题，还是得通过参考手册检查是否硬件操作是否有问题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，尽量不通过修改库源码实现功能，这样不方便库更新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库可能会存在错误，要有质疑精神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，有些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函数执行效率偏低，我们可能会直接通过操作寄存器的方式代替</a:t>
            </a:r>
            <a:endParaRPr lang="en-US" altLang="zh-CN" sz="16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9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认识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503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，初识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1AD7EF60-FE0F-F8E1-9119-8FD8567D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09" y="1394567"/>
            <a:ext cx="5652375" cy="83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库简介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503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CMSIS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CC73716-C899-C9CC-6DCE-798B34E7EBD3}"/>
              </a:ext>
            </a:extLst>
          </p:cNvPr>
          <p:cNvSpPr/>
          <p:nvPr/>
        </p:nvSpPr>
        <p:spPr>
          <a:xfrm>
            <a:off x="697353" y="1128959"/>
            <a:ext cx="8116395" cy="80288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 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微控制器软件接口标准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 Microcontroller Software Interface Standard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和与其合作的芯片厂商、软件工具厂商，共同制定的标准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F2D39F-D653-4FAD-92C4-C7667ED44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33" y="2093594"/>
            <a:ext cx="4943033" cy="2604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8F0CE5-B89D-4040-B9AF-8BAF8E7D07B7}"/>
              </a:ext>
            </a:extLst>
          </p:cNvPr>
          <p:cNvCxnSpPr>
            <a:cxnSpLocks/>
          </p:cNvCxnSpPr>
          <p:nvPr/>
        </p:nvCxnSpPr>
        <p:spPr>
          <a:xfrm>
            <a:off x="1090833" y="2495917"/>
            <a:ext cx="49430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CF520B7-30F1-448B-B552-B984AEDB4E1B}"/>
              </a:ext>
            </a:extLst>
          </p:cNvPr>
          <p:cNvCxnSpPr>
            <a:cxnSpLocks/>
          </p:cNvCxnSpPr>
          <p:nvPr/>
        </p:nvCxnSpPr>
        <p:spPr>
          <a:xfrm>
            <a:off x="1090833" y="4051667"/>
            <a:ext cx="49430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7232D58-77B6-4340-8EFA-B7D84492743C}"/>
              </a:ext>
            </a:extLst>
          </p:cNvPr>
          <p:cNvSpPr/>
          <p:nvPr/>
        </p:nvSpPr>
        <p:spPr>
          <a:xfrm>
            <a:off x="6188886" y="2075654"/>
            <a:ext cx="2097864" cy="3663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用户层（用户代码）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D666D1E-821D-4527-9CD5-39DFEC40DF1E}"/>
              </a:ext>
            </a:extLst>
          </p:cNvPr>
          <p:cNvSpPr/>
          <p:nvPr/>
        </p:nvSpPr>
        <p:spPr>
          <a:xfrm>
            <a:off x="6188885" y="3151913"/>
            <a:ext cx="1864281" cy="3663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中间层（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76058F9-F899-4FC6-AA75-7E1035A0912A}"/>
              </a:ext>
            </a:extLst>
          </p:cNvPr>
          <p:cNvSpPr/>
          <p:nvPr/>
        </p:nvSpPr>
        <p:spPr>
          <a:xfrm>
            <a:off x="6188886" y="4074060"/>
            <a:ext cx="1367614" cy="3663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硬件层</a:t>
            </a:r>
          </a:p>
        </p:txBody>
      </p:sp>
    </p:spTree>
    <p:extLst>
      <p:ext uri="{BB962C8B-B14F-4D97-AF65-F5344CB8AC3E}">
        <p14:creationId xmlns:p14="http://schemas.microsoft.com/office/powerpoint/2010/main" val="11876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7702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库简介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EB4225-9031-18C1-DAD4-2F84AE82DA79}"/>
              </a:ext>
            </a:extLst>
          </p:cNvPr>
          <p:cNvSpPr/>
          <p:nvPr/>
        </p:nvSpPr>
        <p:spPr>
          <a:xfrm>
            <a:off x="875331" y="986465"/>
            <a:ext cx="6892302" cy="37717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为了方便用户开发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芯片开发提供了三种库：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F3DBA2-67FA-BC70-CD51-F495D89940E2}"/>
              </a:ext>
            </a:extLst>
          </p:cNvPr>
          <p:cNvSpPr/>
          <p:nvPr/>
        </p:nvSpPr>
        <p:spPr>
          <a:xfrm>
            <a:off x="959615" y="2762668"/>
            <a:ext cx="1705273" cy="51810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直接操作寄存器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7C1547-AEC4-583C-E1EF-152B4C4D3E7B}"/>
              </a:ext>
            </a:extLst>
          </p:cNvPr>
          <p:cNvSpPr/>
          <p:nvPr/>
        </p:nvSpPr>
        <p:spPr>
          <a:xfrm>
            <a:off x="2866727" y="2762668"/>
            <a:ext cx="1705273" cy="51810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标准库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1C88B9-C7A8-9EB9-AC28-184AF27C0928}"/>
              </a:ext>
            </a:extLst>
          </p:cNvPr>
          <p:cNvSpPr/>
          <p:nvPr/>
        </p:nvSpPr>
        <p:spPr>
          <a:xfrm>
            <a:off x="4773839" y="2762668"/>
            <a:ext cx="1705273" cy="51810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endParaRPr lang="en-US" altLang="zh-CN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A8B4B6-F9D3-E831-B844-A56960E30FFC}"/>
              </a:ext>
            </a:extLst>
          </p:cNvPr>
          <p:cNvSpPr/>
          <p:nvPr/>
        </p:nvSpPr>
        <p:spPr>
          <a:xfrm>
            <a:off x="6680951" y="2762668"/>
            <a:ext cx="1705273" cy="51810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LL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endParaRPr lang="en-US" altLang="zh-CN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DE7C8C1-F6C0-FE86-20D9-4B602697DA65}"/>
              </a:ext>
            </a:extLst>
          </p:cNvPr>
          <p:cNvSpPr/>
          <p:nvPr/>
        </p:nvSpPr>
        <p:spPr>
          <a:xfrm>
            <a:off x="2664888" y="3331008"/>
            <a:ext cx="2052443" cy="11169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F0/F1/F3/F2/F4/L1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目前已停止维护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C97AB9-28EA-44AB-2C7F-E6EBF78DA886}"/>
              </a:ext>
            </a:extLst>
          </p:cNvPr>
          <p:cNvSpPr/>
          <p:nvPr/>
        </p:nvSpPr>
        <p:spPr>
          <a:xfrm>
            <a:off x="4653178" y="3321504"/>
            <a:ext cx="2027775" cy="146966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全系列兼容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目前主推的库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兼容性、易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移植性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效率低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D30748-FD4C-D959-9BEB-280179EC3C7E}"/>
              </a:ext>
            </a:extLst>
          </p:cNvPr>
          <p:cNvSpPr/>
          <p:nvPr/>
        </p:nvSpPr>
        <p:spPr>
          <a:xfrm>
            <a:off x="2473302" y="1398076"/>
            <a:ext cx="4883416" cy="11169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标准外设库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(Standard Peripheral Libraries)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硬件抽象层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Hardware Abstraction Layer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Layer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6707B82-0914-9149-4D2C-720893EE1D04}"/>
              </a:ext>
            </a:extLst>
          </p:cNvPr>
          <p:cNvSpPr/>
          <p:nvPr/>
        </p:nvSpPr>
        <p:spPr>
          <a:xfrm>
            <a:off x="6532033" y="3352261"/>
            <a:ext cx="2177627" cy="148346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全系列兼容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库捆绑发布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轻量级、效率高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不匹配部分复杂外设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E18CE4A-9439-6702-066E-F3B4E05BC3DD}"/>
              </a:ext>
            </a:extLst>
          </p:cNvPr>
          <p:cNvSpPr/>
          <p:nvPr/>
        </p:nvSpPr>
        <p:spPr>
          <a:xfrm>
            <a:off x="786030" y="3341634"/>
            <a:ext cx="1988290" cy="11169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执行效率高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时间成本高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6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503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固件包浅析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CE3A0CC-B4C5-D626-4B76-02219F41B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4642"/>
            <a:ext cx="565237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，如何获取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固件包？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固件包文件夹简介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CMSIS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文件夹关键文件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52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503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，如何获取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固件包？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F5C49A7-C9FB-9F3C-E471-3561295AAC42}"/>
              </a:ext>
            </a:extLst>
          </p:cNvPr>
          <p:cNvSpPr/>
          <p:nvPr/>
        </p:nvSpPr>
        <p:spPr>
          <a:xfrm>
            <a:off x="903454" y="1895810"/>
            <a:ext cx="6892302" cy="37717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获取相关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官方固件包（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F1/F4/F7/H7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）的方法：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C76925-F7B4-F648-1945-CB73C5F03023}"/>
              </a:ext>
            </a:extLst>
          </p:cNvPr>
          <p:cNvSpPr/>
          <p:nvPr/>
        </p:nvSpPr>
        <p:spPr>
          <a:xfrm>
            <a:off x="903454" y="2353290"/>
            <a:ext cx="7664677" cy="67452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官网搜索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方式二：开发板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STM32CubeXX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</a:t>
            </a:r>
          </a:p>
        </p:txBody>
      </p:sp>
    </p:spTree>
    <p:extLst>
      <p:ext uri="{BB962C8B-B14F-4D97-AF65-F5344CB8AC3E}">
        <p14:creationId xmlns:p14="http://schemas.microsoft.com/office/powerpoint/2010/main" val="32825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7503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STM32Cube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固件包文件夹简介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48A57B-DB61-8AB5-9B89-820F5C1B2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5" y="1512149"/>
            <a:ext cx="8617630" cy="1688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7BC89F8-91ED-88B6-80D5-EB68F724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61819"/>
              </p:ext>
            </p:extLst>
          </p:nvPr>
        </p:nvGraphicFramePr>
        <p:xfrm>
          <a:off x="382658" y="523543"/>
          <a:ext cx="8452640" cy="2069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216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1860689">
                  <a:extLst>
                    <a:ext uri="{9D8B030D-6E8A-4147-A177-3AD203B41FA5}">
                      <a16:colId xmlns:a16="http://schemas.microsoft.com/office/drawing/2014/main" val="2371001803"/>
                    </a:ext>
                  </a:extLst>
                </a:gridCol>
                <a:gridCol w="5581735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Drivers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BSP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板级支持包，用于适配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官方的开发板（可参考）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CMSIS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符合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CMSIS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的组件，包括：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DSP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库、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Cortex-M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内核及其设备文件、微控制器专用头文件、启动文件、专用系统文件等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STM32F1xx_HAL_Driver</a:t>
                      </a:r>
                      <a:endParaRPr lang="zh-CN" sz="1600" b="1" kern="10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库外设驱动源码，包括</a:t>
                      </a: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系列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库源文件和头文件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D592FA-55F8-C13F-4832-40C8F459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28389"/>
              </p:ext>
            </p:extLst>
          </p:nvPr>
        </p:nvGraphicFramePr>
        <p:xfrm>
          <a:off x="382658" y="2685384"/>
          <a:ext cx="8452641" cy="20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407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2371001803"/>
                    </a:ext>
                  </a:extLst>
                </a:gridCol>
                <a:gridCol w="2987749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2615252">
                  <a:extLst>
                    <a:ext uri="{9D8B030D-6E8A-4147-A177-3AD203B41FA5}">
                      <a16:colId xmlns:a16="http://schemas.microsoft.com/office/drawing/2014/main" val="1466968880"/>
                    </a:ext>
                  </a:extLst>
                </a:gridCol>
              </a:tblGrid>
              <a:tr h="341100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Middlewares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STemWin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STemWin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工具包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STM32_USB_Device_Library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从机设备支持包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STM32_USB_Host_Library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主机设备支持包</a:t>
                      </a:r>
                      <a:endParaRPr lang="zh-CN" alt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28575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Third_Party</a:t>
                      </a: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FatFs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FAT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文件系统支持包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60518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FreeRTOS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FreeRTOS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实时系统支持包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3411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1" kern="10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LwIP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LwIP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网络通信协议支持包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52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122167</TotalTime>
  <Words>2554</Words>
  <Application>Microsoft Office PowerPoint</Application>
  <PresentationFormat>全屏显示(16:9)</PresentationFormat>
  <Paragraphs>294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3485</cp:revision>
  <dcterms:created xsi:type="dcterms:W3CDTF">2021-03-21T09:45:45Z</dcterms:created>
  <dcterms:modified xsi:type="dcterms:W3CDTF">2022-09-24T03:16:21Z</dcterms:modified>
</cp:coreProperties>
</file>