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66" r:id="rId4"/>
    <p:sldId id="650" r:id="rId5"/>
    <p:sldId id="663" r:id="rId6"/>
    <p:sldId id="664" r:id="rId7"/>
    <p:sldId id="665" r:id="rId8"/>
    <p:sldId id="662" r:id="rId9"/>
    <p:sldId id="616" r:id="rId10"/>
    <p:sldId id="651" r:id="rId11"/>
    <p:sldId id="652" r:id="rId12"/>
    <p:sldId id="673" r:id="rId13"/>
    <p:sldId id="674" r:id="rId14"/>
    <p:sldId id="675" r:id="rId15"/>
    <p:sldId id="667" r:id="rId16"/>
    <p:sldId id="668" r:id="rId17"/>
    <p:sldId id="669" r:id="rId18"/>
    <p:sldId id="670" r:id="rId19"/>
    <p:sldId id="671" r:id="rId20"/>
    <p:sldId id="507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A5DE"/>
    <a:srgbClr val="53B5FF"/>
    <a:srgbClr val="159BFF"/>
    <a:srgbClr val="FF5050"/>
    <a:srgbClr val="FF6600"/>
    <a:srgbClr val="FF3300"/>
    <a:srgbClr val="117457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启动过程浅析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4772869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启动模式（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363A9059-AEFE-F4AC-640E-EF6BC598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17" y="1296360"/>
            <a:ext cx="614130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在系统复位后，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个上升沿，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引脚的值将被锁存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CF8A36-58D5-903C-B2FC-169EB8B7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74" y="956279"/>
            <a:ext cx="1455908" cy="1407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C3FDCA6-CB2B-813F-92F2-5AED8402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31760"/>
              </p:ext>
            </p:extLst>
          </p:nvPr>
        </p:nvGraphicFramePr>
        <p:xfrm>
          <a:off x="644217" y="2686910"/>
          <a:ext cx="7855565" cy="156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113">
                  <a:extLst>
                    <a:ext uri="{9D8B030D-6E8A-4147-A177-3AD203B41FA5}">
                      <a16:colId xmlns:a16="http://schemas.microsoft.com/office/drawing/2014/main" val="4234486951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587317280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3001842605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1351349710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701483348"/>
                    </a:ext>
                  </a:extLst>
                </a:gridCol>
              </a:tblGrid>
              <a:tr h="303379"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启动模式选择引脚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0x00000000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映射地址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0x00000004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映射地址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139"/>
                  </a:ext>
                </a:extLst>
              </a:tr>
              <a:tr h="32504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BOOT1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35164"/>
                  </a:ext>
                </a:extLst>
              </a:tr>
              <a:tr h="303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主闪存存储器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0x08000000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0x08000004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442"/>
                  </a:ext>
                </a:extLst>
              </a:tr>
              <a:tr h="329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系统存储器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0x1FFFF000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0x1FFFF004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514836"/>
                  </a:ext>
                </a:extLst>
              </a:tr>
              <a:tr h="30337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0x20000000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0x20000004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58674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3474147-AFAB-E2D4-6C38-66AA951E65F5}"/>
              </a:ext>
            </a:extLst>
          </p:cNvPr>
          <p:cNvSpPr txBox="1"/>
          <p:nvPr/>
        </p:nvSpPr>
        <p:spPr>
          <a:xfrm>
            <a:off x="1171126" y="4409982"/>
            <a:ext cx="68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无法下载程序解决方法：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，按复位，然后再下载</a:t>
            </a:r>
          </a:p>
        </p:txBody>
      </p:sp>
    </p:spTree>
    <p:extLst>
      <p:ext uri="{BB962C8B-B14F-4D97-AF65-F5344CB8AC3E}">
        <p14:creationId xmlns:p14="http://schemas.microsoft.com/office/powerpoint/2010/main" val="34531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4EBF67B-1AFF-90A4-C6A1-C5E364EB9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994"/>
              </p:ext>
            </p:extLst>
          </p:nvPr>
        </p:nvGraphicFramePr>
        <p:xfrm>
          <a:off x="644217" y="2307437"/>
          <a:ext cx="7855565" cy="156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113">
                  <a:extLst>
                    <a:ext uri="{9D8B030D-6E8A-4147-A177-3AD203B41FA5}">
                      <a16:colId xmlns:a16="http://schemas.microsoft.com/office/drawing/2014/main" val="4234486951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587317280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3001842605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1351349710"/>
                    </a:ext>
                  </a:extLst>
                </a:gridCol>
                <a:gridCol w="1571113">
                  <a:extLst>
                    <a:ext uri="{9D8B030D-6E8A-4147-A177-3AD203B41FA5}">
                      <a16:colId xmlns:a16="http://schemas.microsoft.com/office/drawing/2014/main" val="701483348"/>
                    </a:ext>
                  </a:extLst>
                </a:gridCol>
              </a:tblGrid>
              <a:tr h="303379"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启动模式选择引脚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0x00000000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映射地址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0x00000004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映射地址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139"/>
                  </a:ext>
                </a:extLst>
              </a:tr>
              <a:tr h="32504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BOOT1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35164"/>
                  </a:ext>
                </a:extLst>
              </a:tr>
              <a:tr h="303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主闪存存储器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0x08000000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0x08000004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442"/>
                  </a:ext>
                </a:extLst>
              </a:tr>
              <a:tr h="329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系统存储器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0x1FFF0000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0x1FFF0004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514836"/>
                  </a:ext>
                </a:extLst>
              </a:tr>
              <a:tr h="30337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0x20000000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0x20000004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58674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2A5AFE4-1F20-4946-639F-BCEC794498F0}"/>
              </a:ext>
            </a:extLst>
          </p:cNvPr>
          <p:cNvSpPr txBox="1"/>
          <p:nvPr/>
        </p:nvSpPr>
        <p:spPr>
          <a:xfrm>
            <a:off x="866401" y="3997586"/>
            <a:ext cx="786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如果要使用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重映射到外部的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：可以通过配置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SYSCFG_MEMRMP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4795E296-FD09-ADE9-6EE9-6B7BAF13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4772869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启动模式（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5903785C-0848-1C16-2D76-64F533A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17" y="1117482"/>
            <a:ext cx="614130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在系统复位后，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个上升沿，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引脚的值将被锁存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237A39-7C87-FB53-B9B9-2B792148A4D4}"/>
              </a:ext>
            </a:extLst>
          </p:cNvPr>
          <p:cNvSpPr txBox="1"/>
          <p:nvPr/>
        </p:nvSpPr>
        <p:spPr>
          <a:xfrm>
            <a:off x="1074307" y="4335852"/>
            <a:ext cx="68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无法下载程序解决方法：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，按复位，然后再下载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9C893F8-FD89-F741-2789-A0165A2F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74" y="792244"/>
            <a:ext cx="1455908" cy="1407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F8A9752-E39A-4E41-8268-D6D0745337BE}"/>
              </a:ext>
            </a:extLst>
          </p:cNvPr>
          <p:cNvSpPr txBox="1"/>
          <p:nvPr/>
        </p:nvSpPr>
        <p:spPr>
          <a:xfrm>
            <a:off x="263856" y="4479648"/>
            <a:ext cx="8579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允许将自举存储器地址配置为从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0x2004 FFFF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的任意地址（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16KB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的整数倍）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4795E296-FD09-ADE9-6EE9-6B7BAF13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01" y="1030"/>
            <a:ext cx="4772869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启动模式（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53BDF6-D9A2-396B-871D-D3D1DADA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49926"/>
              </p:ext>
            </p:extLst>
          </p:nvPr>
        </p:nvGraphicFramePr>
        <p:xfrm>
          <a:off x="300201" y="786308"/>
          <a:ext cx="8543596" cy="3671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386">
                  <a:extLst>
                    <a:ext uri="{9D8B030D-6E8A-4147-A177-3AD203B41FA5}">
                      <a16:colId xmlns:a16="http://schemas.microsoft.com/office/drawing/2014/main" val="4234486951"/>
                    </a:ext>
                  </a:extLst>
                </a:gridCol>
                <a:gridCol w="2111488">
                  <a:extLst>
                    <a:ext uri="{9D8B030D-6E8A-4147-A177-3AD203B41FA5}">
                      <a16:colId xmlns:a16="http://schemas.microsoft.com/office/drawing/2014/main" val="587317280"/>
                    </a:ext>
                  </a:extLst>
                </a:gridCol>
                <a:gridCol w="5516722">
                  <a:extLst>
                    <a:ext uri="{9D8B030D-6E8A-4147-A177-3AD203B41FA5}">
                      <a16:colId xmlns:a16="http://schemas.microsoft.com/office/drawing/2014/main" val="3001842605"/>
                    </a:ext>
                  </a:extLst>
                </a:gridCol>
              </a:tblGrid>
              <a:tr h="323509"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启动模式选择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139"/>
                  </a:ext>
                </a:extLst>
              </a:tr>
              <a:tr h="32488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启动地址选项字节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35164"/>
                  </a:ext>
                </a:extLst>
              </a:tr>
              <a:tr h="532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BOOT_ADD0[15:0]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由用户选项字节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BOOT_ADD0[15:0]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决定启动地址，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出厂默认的启动地址为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位于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0X0020 0000 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上的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</a:t>
                      </a:r>
                      <a:endParaRPr lang="zh-CN" altLang="en-US" sz="1600" kern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44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BOOT_ADD1[15:0]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由用户选项字节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BOOT_ADD1[15:0]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决定启动地址，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出厂默认的启动地址为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位于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0X0010 0000 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的系统自举程序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514836"/>
                  </a:ext>
                </a:extLst>
              </a:tr>
              <a:tr h="57025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选项控制寄存器 </a:t>
                      </a: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(FLASH_OPTCR1) ---</a:t>
                      </a:r>
                      <a:r>
                        <a:rPr lang="en-US" altLang="zh-CN" sz="1400" b="1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[15:0] 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对应地址位 </a:t>
                      </a: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[29:14]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0x0000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 RAM(0x0000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0x0040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：从系统存储器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(0x0010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0x0080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ITCM 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接口上的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(0x0020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0x2000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AXIM 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接口上的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(0x0800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0x8000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 RAM(0x2000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0x8004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SRAM1(0x2001 0000)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BOOT_ADDx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0x8013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：从 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SRAM2(0x2004 C000)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</a:t>
                      </a:r>
                    </a:p>
                    <a:p>
                      <a:pPr algn="l"/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x=0/1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，出厂时：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BOOT_ADD0=0X0080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；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BOOT_ADD1=0X0040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；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kern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15756"/>
                  </a:ext>
                </a:extLst>
              </a:tr>
            </a:tbl>
          </a:graphicData>
        </a:graphic>
      </p:graphicFrame>
      <p:sp>
        <p:nvSpPr>
          <p:cNvPr id="3" name="矩形 39">
            <a:extLst>
              <a:ext uri="{FF2B5EF4-FFF2-40B4-BE49-F238E27FC236}">
                <a16:creationId xmlns:a16="http://schemas.microsoft.com/office/drawing/2014/main" id="{4C1DB7B0-1294-1399-0AD8-A71F8C1A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72" y="387659"/>
            <a:ext cx="614130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在系统复位后，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个上升沿，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引脚的值将被锁存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D9E74-33F6-0A70-966A-92934295A29A}"/>
              </a:ext>
            </a:extLst>
          </p:cNvPr>
          <p:cNvSpPr txBox="1"/>
          <p:nvPr/>
        </p:nvSpPr>
        <p:spPr>
          <a:xfrm>
            <a:off x="1171126" y="4762078"/>
            <a:ext cx="68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无法下载程序解决方法：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，按复位，然后再下载</a:t>
            </a:r>
          </a:p>
        </p:txBody>
      </p:sp>
    </p:spTree>
    <p:extLst>
      <p:ext uri="{BB962C8B-B14F-4D97-AF65-F5344CB8AC3E}">
        <p14:creationId xmlns:p14="http://schemas.microsoft.com/office/powerpoint/2010/main" val="10749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39">
            <a:extLst>
              <a:ext uri="{FF2B5EF4-FFF2-40B4-BE49-F238E27FC236}">
                <a16:creationId xmlns:a16="http://schemas.microsoft.com/office/drawing/2014/main" id="{4795E296-FD09-ADE9-6EE9-6B7BAF13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01" y="1030"/>
            <a:ext cx="4772869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启动模式（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4C1DB7B0-1294-1399-0AD8-A71F8C1A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44" y="444263"/>
            <a:ext cx="614130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在系统复位后，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个上升沿，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引脚的值将被锁存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2D373B-9D93-FAD0-02B4-A9164931A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83060"/>
              </p:ext>
            </p:extLst>
          </p:nvPr>
        </p:nvGraphicFramePr>
        <p:xfrm>
          <a:off x="429744" y="924425"/>
          <a:ext cx="8284510" cy="1751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627">
                  <a:extLst>
                    <a:ext uri="{9D8B030D-6E8A-4147-A177-3AD203B41FA5}">
                      <a16:colId xmlns:a16="http://schemas.microsoft.com/office/drawing/2014/main" val="4234486951"/>
                    </a:ext>
                  </a:extLst>
                </a:gridCol>
                <a:gridCol w="2047457">
                  <a:extLst>
                    <a:ext uri="{9D8B030D-6E8A-4147-A177-3AD203B41FA5}">
                      <a16:colId xmlns:a16="http://schemas.microsoft.com/office/drawing/2014/main" val="587317280"/>
                    </a:ext>
                  </a:extLst>
                </a:gridCol>
                <a:gridCol w="5349426">
                  <a:extLst>
                    <a:ext uri="{9D8B030D-6E8A-4147-A177-3AD203B41FA5}">
                      <a16:colId xmlns:a16="http://schemas.microsoft.com/office/drawing/2014/main" val="3001842605"/>
                    </a:ext>
                  </a:extLst>
                </a:gridCol>
              </a:tblGrid>
              <a:tr h="323509"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启动模式选择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139"/>
                  </a:ext>
                </a:extLst>
              </a:tr>
              <a:tr h="32488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启动地址选项字节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35164"/>
                  </a:ext>
                </a:extLst>
              </a:tr>
              <a:tr h="532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BOOT_ADD0[15:0]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由用户选项字节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BOOT_ADD0[15:0]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决定启动地址，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出厂默认的启动地址为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:0X0800 0000 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  <a:endParaRPr lang="zh-CN" altLang="en-US" sz="1600" kern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44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BOOT_ADD1[15:0]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由用户选项字节 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BOOT_ADD1[15:0]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决定启动地址，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出厂默认的启动地址为</a:t>
                      </a:r>
                      <a:r>
                        <a:rPr lang="en-US" alt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:0X1FF0 0000 </a:t>
                      </a:r>
                      <a:r>
                        <a:rPr lang="zh-CN" alt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的系统存储器地址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51483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715E528-7130-D8DF-6AD3-B638A829A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"/>
          <a:stretch/>
        </p:blipFill>
        <p:spPr>
          <a:xfrm>
            <a:off x="641291" y="2779038"/>
            <a:ext cx="7861416" cy="1336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AFE04B-E548-30B6-8C4A-964E64B2FE1A}"/>
              </a:ext>
            </a:extLst>
          </p:cNvPr>
          <p:cNvSpPr txBox="1"/>
          <p:nvPr/>
        </p:nvSpPr>
        <p:spPr>
          <a:xfrm>
            <a:off x="1418552" y="4126741"/>
            <a:ext cx="68017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选项字节允许将自举存储器地址配置为从 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 </a:t>
            </a: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0x3FFF 0000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的任意地址，其中低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位只能为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77B02-1F18-8E7F-E339-918758862F1D}"/>
              </a:ext>
            </a:extLst>
          </p:cNvPr>
          <p:cNvSpPr txBox="1"/>
          <p:nvPr/>
        </p:nvSpPr>
        <p:spPr>
          <a:xfrm>
            <a:off x="1171125" y="4722722"/>
            <a:ext cx="68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无法下载程序解决方法：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B0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，按复位，然后再下载</a:t>
            </a:r>
          </a:p>
        </p:txBody>
      </p:sp>
    </p:spTree>
    <p:extLst>
      <p:ext uri="{BB962C8B-B14F-4D97-AF65-F5344CB8AC3E}">
        <p14:creationId xmlns:p14="http://schemas.microsoft.com/office/powerpoint/2010/main" val="44565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84" y="1394567"/>
            <a:ext cx="5652375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启动模式（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F1/F4/F7/H7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启动过程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启动过程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5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630EF952-4C74-EF16-73A3-52481CD7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4105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启动过程（内部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FLASH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启动为例）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B9D675-D9BF-98C4-5E64-63D967F0FFDB}"/>
              </a:ext>
            </a:extLst>
          </p:cNvPr>
          <p:cNvSpPr/>
          <p:nvPr/>
        </p:nvSpPr>
        <p:spPr>
          <a:xfrm>
            <a:off x="597054" y="2110088"/>
            <a:ext cx="1302897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D14EA7-EFEB-6A4E-917B-E69B8801F357}"/>
              </a:ext>
            </a:extLst>
          </p:cNvPr>
          <p:cNvSpPr/>
          <p:nvPr/>
        </p:nvSpPr>
        <p:spPr>
          <a:xfrm>
            <a:off x="2317739" y="1921874"/>
            <a:ext cx="1880558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MSP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B9770-2490-A664-FE06-9BA98217A872}"/>
              </a:ext>
            </a:extLst>
          </p:cNvPr>
          <p:cNvSpPr/>
          <p:nvPr/>
        </p:nvSpPr>
        <p:spPr>
          <a:xfrm>
            <a:off x="4198297" y="1921874"/>
            <a:ext cx="1880558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DD3A0-DF14-F87D-EB62-49E0860A1C16}"/>
              </a:ext>
            </a:extLst>
          </p:cNvPr>
          <p:cNvSpPr/>
          <p:nvPr/>
        </p:nvSpPr>
        <p:spPr>
          <a:xfrm>
            <a:off x="6496643" y="2110088"/>
            <a:ext cx="1753553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Reset_Handler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378BAA-74DA-AA0F-6092-6967D993BBC4}"/>
              </a:ext>
            </a:extLst>
          </p:cNvPr>
          <p:cNvCxnSpPr/>
          <p:nvPr/>
        </p:nvCxnSpPr>
        <p:spPr>
          <a:xfrm>
            <a:off x="1957013" y="2282971"/>
            <a:ext cx="31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DF215C-F217-C053-9120-A53BBAF42A3A}"/>
              </a:ext>
            </a:extLst>
          </p:cNvPr>
          <p:cNvCxnSpPr/>
          <p:nvPr/>
        </p:nvCxnSpPr>
        <p:spPr>
          <a:xfrm>
            <a:off x="6129322" y="2282971"/>
            <a:ext cx="31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7F3C2C-E3C3-9C1B-B2B5-25D0FDFF477E}"/>
              </a:ext>
            </a:extLst>
          </p:cNvPr>
          <p:cNvCxnSpPr/>
          <p:nvPr/>
        </p:nvCxnSpPr>
        <p:spPr>
          <a:xfrm>
            <a:off x="7326845" y="2516211"/>
            <a:ext cx="0" cy="736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733A3EF-6AC5-8971-68CA-49801B2350B2}"/>
              </a:ext>
            </a:extLst>
          </p:cNvPr>
          <p:cNvSpPr/>
          <p:nvPr/>
        </p:nvSpPr>
        <p:spPr>
          <a:xfrm>
            <a:off x="6129321" y="3302376"/>
            <a:ext cx="2454325" cy="64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启动文件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startup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_stm32xxx.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D7D1AD-46B3-5888-412B-247EDED3930A}"/>
              </a:ext>
            </a:extLst>
          </p:cNvPr>
          <p:cNvCxnSpPr>
            <a:cxnSpLocks/>
          </p:cNvCxnSpPr>
          <p:nvPr/>
        </p:nvCxnSpPr>
        <p:spPr>
          <a:xfrm flipH="1">
            <a:off x="5536341" y="3624771"/>
            <a:ext cx="542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A67DF7F-385E-71E8-71E1-B40BC9B0C108}"/>
              </a:ext>
            </a:extLst>
          </p:cNvPr>
          <p:cNvSpPr/>
          <p:nvPr/>
        </p:nvSpPr>
        <p:spPr>
          <a:xfrm>
            <a:off x="3872753" y="3446492"/>
            <a:ext cx="1576023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A6B81300-96B1-DD3D-A2D7-F40F872A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4105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启动文件介绍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3404EB-809F-C004-4B00-CC7E227172F3}"/>
              </a:ext>
            </a:extLst>
          </p:cNvPr>
          <p:cNvSpPr/>
          <p:nvPr/>
        </p:nvSpPr>
        <p:spPr>
          <a:xfrm>
            <a:off x="1070842" y="1230106"/>
            <a:ext cx="4529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文件浅析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4A4D3F-9230-F273-162F-B4E92585736D}"/>
              </a:ext>
            </a:extLst>
          </p:cNvPr>
          <p:cNvSpPr/>
          <p:nvPr/>
        </p:nvSpPr>
        <p:spPr>
          <a:xfrm>
            <a:off x="1189882" y="1700938"/>
            <a:ext cx="2438654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MSP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336A50-D29C-DA7E-4BAF-4F8D517E3A70}"/>
              </a:ext>
            </a:extLst>
          </p:cNvPr>
          <p:cNvSpPr/>
          <p:nvPr/>
        </p:nvSpPr>
        <p:spPr>
          <a:xfrm>
            <a:off x="1192921" y="2201309"/>
            <a:ext cx="2438654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4012B8-6B89-1E33-D2EB-5C6500D7945A}"/>
              </a:ext>
            </a:extLst>
          </p:cNvPr>
          <p:cNvSpPr/>
          <p:nvPr/>
        </p:nvSpPr>
        <p:spPr>
          <a:xfrm>
            <a:off x="1192920" y="2701680"/>
            <a:ext cx="2438655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，设置堆栈大小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56D183-73BF-7024-DABE-04E288D48932}"/>
              </a:ext>
            </a:extLst>
          </p:cNvPr>
          <p:cNvSpPr/>
          <p:nvPr/>
        </p:nvSpPr>
        <p:spPr>
          <a:xfrm>
            <a:off x="1189882" y="3202051"/>
            <a:ext cx="2441693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，初始化中断向量表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21EAB5-31AA-E410-C55C-EB2014A1F730}"/>
              </a:ext>
            </a:extLst>
          </p:cNvPr>
          <p:cNvSpPr/>
          <p:nvPr/>
        </p:nvSpPr>
        <p:spPr>
          <a:xfrm>
            <a:off x="1173260" y="3688687"/>
            <a:ext cx="2458315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，调用初始化函数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346524B-FBDA-B8DA-B82C-391BEC9ED3E7}"/>
              </a:ext>
            </a:extLst>
          </p:cNvPr>
          <p:cNvSpPr/>
          <p:nvPr/>
        </p:nvSpPr>
        <p:spPr>
          <a:xfrm>
            <a:off x="1189881" y="4202792"/>
            <a:ext cx="2438654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__main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E7FD39-B5FF-6D56-D4E1-9B113AE08838}"/>
              </a:ext>
            </a:extLst>
          </p:cNvPr>
          <p:cNvSpPr/>
          <p:nvPr/>
        </p:nvSpPr>
        <p:spPr>
          <a:xfrm>
            <a:off x="3628535" y="1707683"/>
            <a:ext cx="1972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0B092-D3F6-9C16-0BCF-88A99CEA6D6C}"/>
              </a:ext>
            </a:extLst>
          </p:cNvPr>
          <p:cNvSpPr/>
          <p:nvPr/>
        </p:nvSpPr>
        <p:spPr>
          <a:xfrm>
            <a:off x="3628535" y="2206550"/>
            <a:ext cx="1972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 0004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E228DE-E7E9-1D12-0C1C-EF604087640D}"/>
              </a:ext>
            </a:extLst>
          </p:cNvPr>
          <p:cNvSpPr/>
          <p:nvPr/>
        </p:nvSpPr>
        <p:spPr>
          <a:xfrm>
            <a:off x="3628535" y="2694023"/>
            <a:ext cx="307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Heap_Size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Stack_Size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55E5E0-C0CF-C979-21E5-0B7D73E49332}"/>
              </a:ext>
            </a:extLst>
          </p:cNvPr>
          <p:cNvSpPr/>
          <p:nvPr/>
        </p:nvSpPr>
        <p:spPr>
          <a:xfrm>
            <a:off x="3628535" y="3208128"/>
            <a:ext cx="1518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__Vectors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6EFF4D-595D-C173-E08E-F0B9F8A7540B}"/>
              </a:ext>
            </a:extLst>
          </p:cNvPr>
          <p:cNvSpPr/>
          <p:nvPr/>
        </p:nvSpPr>
        <p:spPr>
          <a:xfrm>
            <a:off x="3622811" y="3714576"/>
            <a:ext cx="328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可选的，如调用：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F5149C-070F-8FEC-901B-85A9B95851E5}"/>
              </a:ext>
            </a:extLst>
          </p:cNvPr>
          <p:cNvSpPr/>
          <p:nvPr/>
        </p:nvSpPr>
        <p:spPr>
          <a:xfrm>
            <a:off x="3631575" y="4230841"/>
            <a:ext cx="4900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库函数，执行一系列设置，最终调用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47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F3454C8C-C843-E533-0CD6-337EC9A7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4105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Reset_Handler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函数介绍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13B8EC-F899-7C55-F0D2-95EB8BB3FD0D}"/>
              </a:ext>
            </a:extLst>
          </p:cNvPr>
          <p:cNvSpPr txBox="1"/>
          <p:nvPr/>
        </p:nvSpPr>
        <p:spPr>
          <a:xfrm>
            <a:off x="428533" y="1316224"/>
            <a:ext cx="4443730" cy="294195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Reset_Handler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EXPORT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Handler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[WEAK]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IMPORT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__main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IMPORT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</a:t>
            </a:r>
            <a:r>
              <a:rPr lang="en-US" altLang="zh-CN" sz="16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   R0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=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</a:t>
            </a:r>
            <a:r>
              <a:rPr lang="en-US" altLang="zh-CN" sz="16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BLX   R0              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</a:t>
            </a:r>
            <a:r>
              <a:rPr lang="en-US" altLang="zh-CN" sz="16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   R0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=__main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</a:t>
            </a:r>
            <a:r>
              <a:rPr lang="en-US" altLang="zh-CN" sz="16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BX      R0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ENDP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38DB6D-79D9-2507-C5DB-3B9D2F18F98D}"/>
              </a:ext>
            </a:extLst>
          </p:cNvPr>
          <p:cNvSpPr txBox="1"/>
          <p:nvPr/>
        </p:nvSpPr>
        <p:spPr>
          <a:xfrm>
            <a:off x="5078432" y="1316224"/>
            <a:ext cx="3846830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：标明全局属性，可被外部调用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IMPORT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：申明来自外部文件，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：定义子程序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：表示子程序结束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WEAK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：弱定义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E8585D-2FA2-6D5A-E784-46731A658970}"/>
              </a:ext>
            </a:extLst>
          </p:cNvPr>
          <p:cNvSpPr/>
          <p:nvPr/>
        </p:nvSpPr>
        <p:spPr>
          <a:xfrm>
            <a:off x="5458795" y="3333043"/>
            <a:ext cx="3051989" cy="79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如果外部没有：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SystemInit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则会报错！！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A38EFD95-2858-2CC8-9CBC-EAA818DF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4105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堆栈简介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01B226-053E-20B9-071D-DC493DB7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66736"/>
              </p:ext>
            </p:extLst>
          </p:nvPr>
        </p:nvGraphicFramePr>
        <p:xfrm>
          <a:off x="949325" y="1943008"/>
          <a:ext cx="7245350" cy="98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586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544576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栈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(Stack)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编译器自动分配和释放，存放函数参数、局部变量等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堆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(Heap)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程序员分配和释放，如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malloc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calloc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realloc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9AC2EA0-EFFC-1540-3783-D9EA64896581}"/>
              </a:ext>
            </a:extLst>
          </p:cNvPr>
          <p:cNvSpPr/>
          <p:nvPr/>
        </p:nvSpPr>
        <p:spPr>
          <a:xfrm>
            <a:off x="949325" y="2942481"/>
            <a:ext cx="7324762" cy="464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局部变量较多，嵌套关系复杂时，需加大栈大小（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Stack_Size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4FDF4F-E3B9-A0EB-CDFB-2E205D81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31" y="451756"/>
            <a:ext cx="3259497" cy="4387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39">
            <a:extLst>
              <a:ext uri="{FF2B5EF4-FFF2-40B4-BE49-F238E27FC236}">
                <a16:creationId xmlns:a16="http://schemas.microsoft.com/office/drawing/2014/main" id="{0AC4A1D5-26B7-4B8C-697B-4F15712E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4105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启动过程图解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82A6AC4-3B53-A8D1-2243-0C3E90DFA09C}"/>
              </a:ext>
            </a:extLst>
          </p:cNvPr>
          <p:cNvCxnSpPr>
            <a:cxnSpLocks/>
          </p:cNvCxnSpPr>
          <p:nvPr/>
        </p:nvCxnSpPr>
        <p:spPr>
          <a:xfrm>
            <a:off x="3467871" y="2334006"/>
            <a:ext cx="720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02B695-2847-DCBB-0B1E-53A255A62531}"/>
              </a:ext>
            </a:extLst>
          </p:cNvPr>
          <p:cNvCxnSpPr>
            <a:cxnSpLocks/>
          </p:cNvCxnSpPr>
          <p:nvPr/>
        </p:nvCxnSpPr>
        <p:spPr>
          <a:xfrm>
            <a:off x="3467871" y="2501646"/>
            <a:ext cx="720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0B06A8-D234-D113-4F58-98CC079855E9}"/>
              </a:ext>
            </a:extLst>
          </p:cNvPr>
          <p:cNvCxnSpPr>
            <a:cxnSpLocks/>
          </p:cNvCxnSpPr>
          <p:nvPr/>
        </p:nvCxnSpPr>
        <p:spPr>
          <a:xfrm>
            <a:off x="3467871" y="2334006"/>
            <a:ext cx="0" cy="167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54372E-C8D3-DC5B-CA31-B2D89F466CDF}"/>
              </a:ext>
            </a:extLst>
          </p:cNvPr>
          <p:cNvCxnSpPr>
            <a:cxnSpLocks/>
          </p:cNvCxnSpPr>
          <p:nvPr/>
        </p:nvCxnSpPr>
        <p:spPr>
          <a:xfrm>
            <a:off x="4188723" y="2334006"/>
            <a:ext cx="0" cy="167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CA45196-32FF-AA61-AF71-539DD3512479}"/>
              </a:ext>
            </a:extLst>
          </p:cNvPr>
          <p:cNvSpPr/>
          <p:nvPr/>
        </p:nvSpPr>
        <p:spPr>
          <a:xfrm>
            <a:off x="2320193" y="2196963"/>
            <a:ext cx="1005403" cy="423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栈顶地址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861EBC-8092-BECF-3B3A-D5E58633B20B}"/>
              </a:ext>
            </a:extLst>
          </p:cNvPr>
          <p:cNvSpPr/>
          <p:nvPr/>
        </p:nvSpPr>
        <p:spPr>
          <a:xfrm>
            <a:off x="1880983" y="939956"/>
            <a:ext cx="1577996" cy="423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Reset_Handler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C08591E-D266-51E1-3A8F-3F8F2DF83293}"/>
              </a:ext>
            </a:extLst>
          </p:cNvPr>
          <p:cNvCxnSpPr>
            <a:cxnSpLocks/>
          </p:cNvCxnSpPr>
          <p:nvPr/>
        </p:nvCxnSpPr>
        <p:spPr>
          <a:xfrm>
            <a:off x="3483746" y="1079881"/>
            <a:ext cx="720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AF5528C-5FB1-17D5-C329-2BAC70672F09}"/>
              </a:ext>
            </a:extLst>
          </p:cNvPr>
          <p:cNvCxnSpPr>
            <a:cxnSpLocks/>
          </p:cNvCxnSpPr>
          <p:nvPr/>
        </p:nvCxnSpPr>
        <p:spPr>
          <a:xfrm>
            <a:off x="3483746" y="1247521"/>
            <a:ext cx="720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89B723-A372-FF22-BD26-9B4A390EE079}"/>
              </a:ext>
            </a:extLst>
          </p:cNvPr>
          <p:cNvCxnSpPr>
            <a:cxnSpLocks/>
          </p:cNvCxnSpPr>
          <p:nvPr/>
        </p:nvCxnSpPr>
        <p:spPr>
          <a:xfrm>
            <a:off x="3483746" y="1079881"/>
            <a:ext cx="0" cy="167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D3AB8D-5019-4E2B-4D2C-9526B8380238}"/>
              </a:ext>
            </a:extLst>
          </p:cNvPr>
          <p:cNvCxnSpPr>
            <a:cxnSpLocks/>
          </p:cNvCxnSpPr>
          <p:nvPr/>
        </p:nvCxnSpPr>
        <p:spPr>
          <a:xfrm>
            <a:off x="4204598" y="1079881"/>
            <a:ext cx="0" cy="167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599" y="1709272"/>
            <a:ext cx="4907362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MAP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文件浅析（了解）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启动过程（了解）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启动过程浅析（课堂总结）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25C6653A-D391-E8A9-1C4B-5BC7FDBF7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591832"/>
            <a:ext cx="4558169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endParaRPr lang="en-US" altLang="zh-CN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MAP</a:t>
            </a:r>
            <a:r>
              <a:rPr lang="zh-CN" altLang="en-US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文件浅析</a:t>
            </a: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启动文件浅析</a:t>
            </a: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en-US" altLang="zh-CN" sz="1800" b="0" spc="5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Cortex-M3</a:t>
            </a:r>
            <a:r>
              <a:rPr lang="zh-CN" altLang="en-US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权威指南</a:t>
            </a: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</a:t>
            </a:r>
            <a:r>
              <a:rPr lang="en-US" altLang="zh-CN" sz="1800" b="0" spc="5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).pdf	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36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文件浅析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4C6143-F45A-26B2-8AED-A5CB80E2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96183"/>
              </p:ext>
            </p:extLst>
          </p:nvPr>
        </p:nvGraphicFramePr>
        <p:xfrm>
          <a:off x="740432" y="1793855"/>
          <a:ext cx="7663131" cy="196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736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225395">
                  <a:extLst>
                    <a:ext uri="{9D8B030D-6E8A-4147-A177-3AD203B41FA5}">
                      <a16:colId xmlns:a16="http://schemas.microsoft.com/office/drawing/2014/main" val="3718400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文件类型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.o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可重定向对象文件，每个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.c/.s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文件都对应一个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.o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可执行对象文件，由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.o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文件链接生成，仿真的时候需要用到此文件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.hex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INTEL Hex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格式文件，用于下载到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运行，由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axf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转换而来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.map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连接器生成的列表文件，对分析程序存储占用情况非常有用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其他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.dep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lnp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lst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.htm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.build_log.htm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等一般用不到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5637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43DA8D8-1433-9F55-A12C-C2F0588BBA3A}"/>
              </a:ext>
            </a:extLst>
          </p:cNvPr>
          <p:cNvSpPr/>
          <p:nvPr/>
        </p:nvSpPr>
        <p:spPr>
          <a:xfrm>
            <a:off x="3152166" y="1345871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编译过程文件（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文件概念和作用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99D455-9FBB-2D07-AF1D-DF6A781B4465}"/>
              </a:ext>
            </a:extLst>
          </p:cNvPr>
          <p:cNvSpPr/>
          <p:nvPr/>
        </p:nvSpPr>
        <p:spPr>
          <a:xfrm>
            <a:off x="582670" y="1381804"/>
            <a:ext cx="830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文件是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编译代码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后，产生的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集程序、数据及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空间的一种映射列表文件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BA396-4D6E-FD5B-05AC-819004190427}"/>
              </a:ext>
            </a:extLst>
          </p:cNvPr>
          <p:cNvSpPr/>
          <p:nvPr/>
        </p:nvSpPr>
        <p:spPr>
          <a:xfrm>
            <a:off x="582670" y="1855102"/>
            <a:ext cx="820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简单说就是包括了：各种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文件、函数、符号等的地址、大小、引用关系等信息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1FD8AA-1676-FBDD-9FBC-07A4FF8ED4BA}"/>
              </a:ext>
            </a:extLst>
          </p:cNvPr>
          <p:cNvSpPr/>
          <p:nvPr/>
        </p:nvSpPr>
        <p:spPr>
          <a:xfrm>
            <a:off x="1586952" y="2739433"/>
            <a:ext cx="5970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分析各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文件占用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 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的大小，方便优化代码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文件组成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FC03B44-82C1-F964-1225-85CCF8565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85423"/>
              </p:ext>
            </p:extLst>
          </p:nvPr>
        </p:nvGraphicFramePr>
        <p:xfrm>
          <a:off x="319177" y="1479454"/>
          <a:ext cx="8505646" cy="196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881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5828765">
                  <a:extLst>
                    <a:ext uri="{9D8B030D-6E8A-4147-A177-3AD203B41FA5}">
                      <a16:colId xmlns:a16="http://schemas.microsoft.com/office/drawing/2014/main" val="3718400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组成部分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程序段交叉引用关系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描述各文件之间函数调用关系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删除映像未使用的程序段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描述工程中未用到而被删除的冗余程序段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映像符号表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描述各符号（程序段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数据）在存储器中的地址、类型、大小等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映像内存分布图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描述各个程序段（函数）在存储器中的地址及占用大小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映像组件大小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给出整个映像代码（</a:t>
                      </a: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.o</a:t>
                      </a: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）占用空间汇总信息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5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FFA8B9E4-9721-1E64-4F16-79034448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670" y="2112540"/>
            <a:ext cx="2114368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文件实操</a:t>
            </a:r>
            <a:endParaRPr lang="en-US" altLang="zh-CN" sz="20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B72FEF-837F-B161-9DC9-98086FB4388F}"/>
              </a:ext>
            </a:extLst>
          </p:cNvPr>
          <p:cNvSpPr/>
          <p:nvPr/>
        </p:nvSpPr>
        <p:spPr>
          <a:xfrm>
            <a:off x="1961496" y="2825213"/>
            <a:ext cx="5737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学会分析：哪个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比较大，以便针对性的优化</a:t>
            </a:r>
          </a:p>
        </p:txBody>
      </p:sp>
    </p:spTree>
    <p:extLst>
      <p:ext uri="{BB962C8B-B14F-4D97-AF65-F5344CB8AC3E}">
        <p14:creationId xmlns:p14="http://schemas.microsoft.com/office/powerpoint/2010/main" val="1586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84" y="1394567"/>
            <a:ext cx="5652375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启动模式（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F1/F4/F7/H7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启动过程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启动过程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53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00" y="604997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启动模式（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F1/F4/F7/H7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）（也称自举模式）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225CB6-030A-B9E6-A347-2212D25FDA80}"/>
              </a:ext>
            </a:extLst>
          </p:cNvPr>
          <p:cNvSpPr/>
          <p:nvPr/>
        </p:nvSpPr>
        <p:spPr>
          <a:xfrm>
            <a:off x="734541" y="3161368"/>
            <a:ext cx="1462770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1E0B2F-DC7B-1D6F-9DAF-D1A1E208B417}"/>
              </a:ext>
            </a:extLst>
          </p:cNvPr>
          <p:cNvSpPr/>
          <p:nvPr/>
        </p:nvSpPr>
        <p:spPr>
          <a:xfrm>
            <a:off x="2615099" y="2973154"/>
            <a:ext cx="1880558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MSP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D8D84C-A903-7445-9D1A-0BA98AD1AF78}"/>
              </a:ext>
            </a:extLst>
          </p:cNvPr>
          <p:cNvSpPr/>
          <p:nvPr/>
        </p:nvSpPr>
        <p:spPr>
          <a:xfrm>
            <a:off x="4495657" y="2973154"/>
            <a:ext cx="1880558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326ED0-5654-3D26-9C45-33381ADED0C7}"/>
              </a:ext>
            </a:extLst>
          </p:cNvPr>
          <p:cNvSpPr/>
          <p:nvPr/>
        </p:nvSpPr>
        <p:spPr>
          <a:xfrm>
            <a:off x="6794003" y="3161368"/>
            <a:ext cx="1753553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Reset_Handler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66873A-BC4D-42C2-332B-22A9ACC22E1A}"/>
              </a:ext>
            </a:extLst>
          </p:cNvPr>
          <p:cNvCxnSpPr>
            <a:cxnSpLocks/>
          </p:cNvCxnSpPr>
          <p:nvPr/>
        </p:nvCxnSpPr>
        <p:spPr>
          <a:xfrm>
            <a:off x="2254373" y="3334251"/>
            <a:ext cx="31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3F2EFB-E75D-A967-1DBE-894A8C45F56A}"/>
              </a:ext>
            </a:extLst>
          </p:cNvPr>
          <p:cNvCxnSpPr>
            <a:cxnSpLocks/>
          </p:cNvCxnSpPr>
          <p:nvPr/>
        </p:nvCxnSpPr>
        <p:spPr>
          <a:xfrm>
            <a:off x="6426682" y="3334251"/>
            <a:ext cx="31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F00943F-770F-97F7-7D27-EFCFF56345D8}"/>
              </a:ext>
            </a:extLst>
          </p:cNvPr>
          <p:cNvSpPr txBox="1"/>
          <p:nvPr/>
        </p:nvSpPr>
        <p:spPr>
          <a:xfrm>
            <a:off x="542345" y="1445322"/>
            <a:ext cx="8369188" cy="116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M3/M4/M7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等内核复位后，做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的第一件事：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处取出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堆栈指针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初始值，该值就是栈顶地址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处取出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程序计数器指针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初始值，该值是复位向量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F8CF6F-0942-C69D-D6DC-BAF3472DD67B}"/>
              </a:ext>
            </a:extLst>
          </p:cNvPr>
          <p:cNvSpPr txBox="1"/>
          <p:nvPr/>
        </p:nvSpPr>
        <p:spPr>
          <a:xfrm>
            <a:off x="652891" y="4073696"/>
            <a:ext cx="8148097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芯片厂商可以会把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</a:t>
            </a:r>
            <a:r>
              <a:rPr lang="zh-CN" altLang="en-US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0004</a:t>
            </a:r>
            <a:r>
              <a:rPr lang="zh-CN" altLang="en-US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地址映射到其它的地址！！！</a:t>
            </a:r>
            <a:endParaRPr lang="en-US" altLang="zh-CN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120255</TotalTime>
  <Words>1966</Words>
  <Application>Microsoft Office PowerPoint</Application>
  <PresentationFormat>全屏显示(16:9)</PresentationFormat>
  <Paragraphs>261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3381</cp:revision>
  <dcterms:created xsi:type="dcterms:W3CDTF">2021-03-21T09:45:45Z</dcterms:created>
  <dcterms:modified xsi:type="dcterms:W3CDTF">2022-09-27T11:18:31Z</dcterms:modified>
</cp:coreProperties>
</file>