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68" r:id="rId2"/>
    <p:sldId id="272" r:id="rId3"/>
    <p:sldId id="664" r:id="rId4"/>
    <p:sldId id="650" r:id="rId5"/>
    <p:sldId id="676" r:id="rId6"/>
    <p:sldId id="677" r:id="rId7"/>
    <p:sldId id="678" r:id="rId8"/>
    <p:sldId id="705" r:id="rId9"/>
    <p:sldId id="687" r:id="rId10"/>
    <p:sldId id="722" r:id="rId11"/>
    <p:sldId id="690" r:id="rId12"/>
    <p:sldId id="689" r:id="rId13"/>
    <p:sldId id="691" r:id="rId14"/>
    <p:sldId id="696" r:id="rId15"/>
    <p:sldId id="706" r:id="rId16"/>
    <p:sldId id="692" r:id="rId17"/>
    <p:sldId id="693" r:id="rId18"/>
    <p:sldId id="694" r:id="rId19"/>
    <p:sldId id="707" r:id="rId20"/>
    <p:sldId id="697" r:id="rId21"/>
    <p:sldId id="700" r:id="rId22"/>
    <p:sldId id="698" r:id="rId23"/>
    <p:sldId id="699" r:id="rId24"/>
    <p:sldId id="701" r:id="rId25"/>
    <p:sldId id="702" r:id="rId26"/>
    <p:sldId id="703" r:id="rId27"/>
    <p:sldId id="717" r:id="rId28"/>
    <p:sldId id="684" r:id="rId29"/>
    <p:sldId id="685" r:id="rId30"/>
    <p:sldId id="567" r:id="rId31"/>
    <p:sldId id="568" r:id="rId32"/>
    <p:sldId id="709" r:id="rId33"/>
    <p:sldId id="720" r:id="rId34"/>
    <p:sldId id="718" r:id="rId35"/>
    <p:sldId id="710" r:id="rId36"/>
    <p:sldId id="711" r:id="rId37"/>
    <p:sldId id="721" r:id="rId38"/>
    <p:sldId id="719" r:id="rId39"/>
    <p:sldId id="712" r:id="rId40"/>
    <p:sldId id="714" r:id="rId41"/>
    <p:sldId id="713" r:id="rId42"/>
    <p:sldId id="715" r:id="rId43"/>
    <p:sldId id="716" r:id="rId44"/>
    <p:sldId id="507" r:id="rId45"/>
    <p:sldId id="271" r:id="rId4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GZHUNING" initials="L" lastIdx="1" clrIdx="0">
    <p:extLst>
      <p:ext uri="{19B8F6BF-5375-455C-9EA6-DF929625EA0E}">
        <p15:presenceInfo xmlns:p15="http://schemas.microsoft.com/office/powerpoint/2012/main" userId="LINGZHUNI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FF"/>
    <a:srgbClr val="5AA5DE"/>
    <a:srgbClr val="53B5FF"/>
    <a:srgbClr val="159BFF"/>
    <a:srgbClr val="FF5050"/>
    <a:srgbClr val="FF6600"/>
    <a:srgbClr val="117457"/>
    <a:srgbClr val="1969B2"/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89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618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C5A9D-A8F4-49A0-AA9A-D189446553F8}" type="datetimeFigureOut">
              <a:rPr lang="zh-CN" altLang="en-US" smtClean="0"/>
              <a:t>2022/10/22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209C8E-8E09-4484-868C-9F3CEC42F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288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839EC-6619-48EB-84E8-0F39FE686498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006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839EC-6619-48EB-84E8-0F39FE686498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4766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839EC-6619-48EB-84E8-0F39FE686498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1584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839EC-6619-48EB-84E8-0F39FE686498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455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839EC-6619-48EB-84E8-0F39FE686498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539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839EC-6619-48EB-84E8-0F39FE686498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48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839EC-6619-48EB-84E8-0F39FE686498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388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839EC-6619-48EB-84E8-0F39FE686498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988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839EC-6619-48EB-84E8-0F39FE686498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712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839EC-6619-48EB-84E8-0F39FE686498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7266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839EC-6619-48EB-84E8-0F39FE686498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1144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839EC-6619-48EB-84E8-0F39FE686498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187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71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01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027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273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64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97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2022/10/22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901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2022/10/22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49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2022/10/22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61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431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54D0E-B397-44A9-9DEC-6D5F0C511797}" type="datetimeFigureOut">
              <a:rPr lang="zh-CN" altLang="en-US" smtClean="0"/>
              <a:t>2022/10/22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287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36899BE1-AA56-4470-8952-F397C1E78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4074" y="2223969"/>
            <a:ext cx="5175851" cy="695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277" tIns="17138" rIns="34277" bIns="1713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lnSpc>
                <a:spcPct val="150000"/>
              </a:lnSpc>
              <a:spcBef>
                <a:spcPts val="281"/>
              </a:spcBef>
              <a:defRPr/>
            </a:pPr>
            <a:r>
              <a:rPr lang="en-US" altLang="zh-CN" sz="32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STM32</a:t>
            </a:r>
            <a:r>
              <a:rPr lang="zh-CN" altLang="en-US" sz="32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时钟系统</a:t>
            </a:r>
            <a:endParaRPr lang="en-US" altLang="zh-CN" sz="32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6172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0670B8E2-0DD2-4CF5-ACC4-1D536A29A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73" y="547856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1.3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，认识时钟树（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F429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）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CB9A055-1420-1564-2948-805D98F606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379" y="0"/>
            <a:ext cx="3960675" cy="5143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268B0932-0F38-08C2-47B1-9C2309F69748}"/>
              </a:ext>
            </a:extLst>
          </p:cNvPr>
          <p:cNvSpPr/>
          <p:nvPr/>
        </p:nvSpPr>
        <p:spPr>
          <a:xfrm>
            <a:off x="4542155" y="62581"/>
            <a:ext cx="345282" cy="180307"/>
          </a:xfrm>
          <a:prstGeom prst="rect">
            <a:avLst/>
          </a:prstGeom>
          <a:solidFill>
            <a:srgbClr val="FF33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425AB51-02FC-D346-6477-14FF5EC4CE13}"/>
              </a:ext>
            </a:extLst>
          </p:cNvPr>
          <p:cNvSpPr/>
          <p:nvPr/>
        </p:nvSpPr>
        <p:spPr>
          <a:xfrm>
            <a:off x="3399379" y="2062324"/>
            <a:ext cx="972957" cy="307777"/>
          </a:xfrm>
          <a:prstGeom prst="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6BBD371-36FE-B34D-81B6-904A6F8F52BD}"/>
              </a:ext>
            </a:extLst>
          </p:cNvPr>
          <p:cNvSpPr/>
          <p:nvPr/>
        </p:nvSpPr>
        <p:spPr>
          <a:xfrm>
            <a:off x="3399379" y="455771"/>
            <a:ext cx="1005468" cy="289560"/>
          </a:xfrm>
          <a:prstGeom prst="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DC39781-8EEF-A971-134B-D9036D09F727}"/>
              </a:ext>
            </a:extLst>
          </p:cNvPr>
          <p:cNvSpPr/>
          <p:nvPr/>
        </p:nvSpPr>
        <p:spPr>
          <a:xfrm>
            <a:off x="4646612" y="1501535"/>
            <a:ext cx="297657" cy="193697"/>
          </a:xfrm>
          <a:prstGeom prst="rect">
            <a:avLst/>
          </a:prstGeom>
          <a:solidFill>
            <a:srgbClr val="FF33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311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1CFF5EE-BBA5-9D1D-3B9B-2ACB14D4F076}"/>
              </a:ext>
            </a:extLst>
          </p:cNvPr>
          <p:cNvSpPr/>
          <p:nvPr/>
        </p:nvSpPr>
        <p:spPr>
          <a:xfrm>
            <a:off x="2354845" y="1763715"/>
            <a:ext cx="1579163" cy="7204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0670B8E2-0DD2-4CF5-ACC4-1D536A29A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73" y="547856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STM32F4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时钟树简图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97780C0-65F5-7534-D241-AA358FD80877}"/>
              </a:ext>
            </a:extLst>
          </p:cNvPr>
          <p:cNvSpPr/>
          <p:nvPr/>
        </p:nvSpPr>
        <p:spPr>
          <a:xfrm>
            <a:off x="271615" y="2920677"/>
            <a:ext cx="2547786" cy="17158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CAF0C67-0246-7365-0BE1-039A63652D9E}"/>
              </a:ext>
            </a:extLst>
          </p:cNvPr>
          <p:cNvSpPr/>
          <p:nvPr/>
        </p:nvSpPr>
        <p:spPr>
          <a:xfrm>
            <a:off x="388077" y="1441145"/>
            <a:ext cx="730384" cy="244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HSE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9E19924-A0D2-6AEC-D17F-2A49034D123B}"/>
              </a:ext>
            </a:extLst>
          </p:cNvPr>
          <p:cNvSpPr/>
          <p:nvPr/>
        </p:nvSpPr>
        <p:spPr>
          <a:xfrm>
            <a:off x="388077" y="2221611"/>
            <a:ext cx="774834" cy="245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HSI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01F562D-434C-0B8F-3A94-AF351C45679D}"/>
              </a:ext>
            </a:extLst>
          </p:cNvPr>
          <p:cNvSpPr/>
          <p:nvPr/>
        </p:nvSpPr>
        <p:spPr>
          <a:xfrm>
            <a:off x="365143" y="3263625"/>
            <a:ext cx="963038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LSI</a:t>
            </a:r>
            <a:endParaRPr lang="zh-CN" altLang="en-US" sz="140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91A0037-17A2-364C-1F71-8CAC2C907D7F}"/>
              </a:ext>
            </a:extLst>
          </p:cNvPr>
          <p:cNvSpPr/>
          <p:nvPr/>
        </p:nvSpPr>
        <p:spPr>
          <a:xfrm>
            <a:off x="4312631" y="1790702"/>
            <a:ext cx="828225" cy="257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SYSCLK</a:t>
            </a:r>
            <a:endParaRPr lang="zh-CN" altLang="en-US" sz="140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D9614EE-9408-7304-5386-57012DB15A82}"/>
              </a:ext>
            </a:extLst>
          </p:cNvPr>
          <p:cNvSpPr/>
          <p:nvPr/>
        </p:nvSpPr>
        <p:spPr>
          <a:xfrm>
            <a:off x="5482482" y="1790702"/>
            <a:ext cx="823834" cy="264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HCLK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834A1868-C60E-6BDC-6197-3A83F460D89A}"/>
              </a:ext>
            </a:extLst>
          </p:cNvPr>
          <p:cNvCxnSpPr>
            <a:cxnSpLocks/>
            <a:stCxn id="16" idx="3"/>
            <a:endCxn id="75" idx="1"/>
          </p:cNvCxnSpPr>
          <p:nvPr/>
        </p:nvCxnSpPr>
        <p:spPr>
          <a:xfrm>
            <a:off x="1118461" y="1563401"/>
            <a:ext cx="361807" cy="3558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64446A7A-092A-3A27-6D39-67B378BCC651}"/>
              </a:ext>
            </a:extLst>
          </p:cNvPr>
          <p:cNvCxnSpPr>
            <a:cxnSpLocks/>
            <a:stCxn id="17" idx="3"/>
            <a:endCxn id="75" idx="1"/>
          </p:cNvCxnSpPr>
          <p:nvPr/>
        </p:nvCxnSpPr>
        <p:spPr>
          <a:xfrm flipV="1">
            <a:off x="1162911" y="1919211"/>
            <a:ext cx="317357" cy="4249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AAAE5B7-D572-02CF-41F4-A1D61508FA1A}"/>
              </a:ext>
            </a:extLst>
          </p:cNvPr>
          <p:cNvCxnSpPr>
            <a:cxnSpLocks/>
          </p:cNvCxnSpPr>
          <p:nvPr/>
        </p:nvCxnSpPr>
        <p:spPr>
          <a:xfrm>
            <a:off x="2990020" y="1929958"/>
            <a:ext cx="29771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E722CA5-50BC-9C9B-0C35-F0E26A952699}"/>
              </a:ext>
            </a:extLst>
          </p:cNvPr>
          <p:cNvCxnSpPr>
            <a:cxnSpLocks/>
          </p:cNvCxnSpPr>
          <p:nvPr/>
        </p:nvCxnSpPr>
        <p:spPr>
          <a:xfrm>
            <a:off x="5153313" y="1926089"/>
            <a:ext cx="316712" cy="10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A594B8F-8C22-C769-69DA-65584F0E4993}"/>
              </a:ext>
            </a:extLst>
          </p:cNvPr>
          <p:cNvCxnSpPr>
            <a:cxnSpLocks/>
          </p:cNvCxnSpPr>
          <p:nvPr/>
        </p:nvCxnSpPr>
        <p:spPr>
          <a:xfrm flipV="1">
            <a:off x="5894399" y="1441145"/>
            <a:ext cx="0" cy="3523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0462940-DF20-F7C7-8663-5AE236D5A465}"/>
              </a:ext>
            </a:extLst>
          </p:cNvPr>
          <p:cNvCxnSpPr>
            <a:cxnSpLocks/>
            <a:endCxn id="129" idx="1"/>
          </p:cNvCxnSpPr>
          <p:nvPr/>
        </p:nvCxnSpPr>
        <p:spPr>
          <a:xfrm flipV="1">
            <a:off x="6337548" y="1652971"/>
            <a:ext cx="393949" cy="2398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A15AF800-D03C-ADAD-37A8-80A2873F7793}"/>
              </a:ext>
            </a:extLst>
          </p:cNvPr>
          <p:cNvCxnSpPr>
            <a:cxnSpLocks/>
            <a:endCxn id="130" idx="1"/>
          </p:cNvCxnSpPr>
          <p:nvPr/>
        </p:nvCxnSpPr>
        <p:spPr>
          <a:xfrm>
            <a:off x="6337548" y="1915284"/>
            <a:ext cx="401843" cy="2747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11E79A39-2B36-ABDF-C594-E6702AC1891E}"/>
              </a:ext>
            </a:extLst>
          </p:cNvPr>
          <p:cNvSpPr/>
          <p:nvPr/>
        </p:nvSpPr>
        <p:spPr>
          <a:xfrm>
            <a:off x="1730087" y="3585610"/>
            <a:ext cx="963038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RTC</a:t>
            </a:r>
            <a:endParaRPr lang="zh-CN" altLang="en-US" sz="140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EE065D5-5F10-0140-0A9A-37C638972134}"/>
              </a:ext>
            </a:extLst>
          </p:cNvPr>
          <p:cNvSpPr/>
          <p:nvPr/>
        </p:nvSpPr>
        <p:spPr>
          <a:xfrm>
            <a:off x="1743680" y="3029296"/>
            <a:ext cx="963038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IWDG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ABD8DBD8-7DCA-3E94-BE83-D8CE244C2C4B}"/>
              </a:ext>
            </a:extLst>
          </p:cNvPr>
          <p:cNvCxnSpPr>
            <a:cxnSpLocks/>
          </p:cNvCxnSpPr>
          <p:nvPr/>
        </p:nvCxnSpPr>
        <p:spPr>
          <a:xfrm>
            <a:off x="3970383" y="1558620"/>
            <a:ext cx="303909" cy="2640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81B1416B-6ABC-CDD2-A567-788E24E58E26}"/>
              </a:ext>
            </a:extLst>
          </p:cNvPr>
          <p:cNvCxnSpPr>
            <a:stCxn id="18" idx="3"/>
            <a:endCxn id="33" idx="1"/>
          </p:cNvCxnSpPr>
          <p:nvPr/>
        </p:nvCxnSpPr>
        <p:spPr>
          <a:xfrm>
            <a:off x="1328181" y="3417514"/>
            <a:ext cx="401906" cy="3219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784086C7-4F3D-488A-B0F7-858AE929C5E9}"/>
              </a:ext>
            </a:extLst>
          </p:cNvPr>
          <p:cNvCxnSpPr>
            <a:stCxn id="18" idx="3"/>
            <a:endCxn id="34" idx="1"/>
          </p:cNvCxnSpPr>
          <p:nvPr/>
        </p:nvCxnSpPr>
        <p:spPr>
          <a:xfrm flipV="1">
            <a:off x="1328181" y="3183185"/>
            <a:ext cx="415499" cy="2343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73354D6D-07F6-BF90-F83A-5C52BE78E6BF}"/>
              </a:ext>
            </a:extLst>
          </p:cNvPr>
          <p:cNvSpPr/>
          <p:nvPr/>
        </p:nvSpPr>
        <p:spPr>
          <a:xfrm>
            <a:off x="358116" y="4036438"/>
            <a:ext cx="963038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LSE</a:t>
            </a:r>
            <a:endParaRPr lang="zh-CN" altLang="en-US" sz="140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4B22D43C-78E5-EF9C-CF89-6F3C3FFCAC7A}"/>
              </a:ext>
            </a:extLst>
          </p:cNvPr>
          <p:cNvCxnSpPr>
            <a:cxnSpLocks/>
          </p:cNvCxnSpPr>
          <p:nvPr/>
        </p:nvCxnSpPr>
        <p:spPr>
          <a:xfrm>
            <a:off x="1321154" y="4190326"/>
            <a:ext cx="85878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C19C0FC-5194-6311-9B98-79C26214B7D2}"/>
              </a:ext>
            </a:extLst>
          </p:cNvPr>
          <p:cNvCxnSpPr>
            <a:cxnSpLocks/>
          </p:cNvCxnSpPr>
          <p:nvPr/>
        </p:nvCxnSpPr>
        <p:spPr>
          <a:xfrm flipV="1">
            <a:off x="2179934" y="3893387"/>
            <a:ext cx="0" cy="2969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E08F0F89-A887-DAE5-1BFB-67F1AB13CC91}"/>
              </a:ext>
            </a:extLst>
          </p:cNvPr>
          <p:cNvCxnSpPr>
            <a:cxnSpLocks/>
          </p:cNvCxnSpPr>
          <p:nvPr/>
        </p:nvCxnSpPr>
        <p:spPr>
          <a:xfrm>
            <a:off x="1118461" y="1563120"/>
            <a:ext cx="286439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CFBB2D43-9F35-1737-1528-86E5B53FE8C2}"/>
              </a:ext>
            </a:extLst>
          </p:cNvPr>
          <p:cNvCxnSpPr>
            <a:cxnSpLocks/>
          </p:cNvCxnSpPr>
          <p:nvPr/>
        </p:nvCxnSpPr>
        <p:spPr>
          <a:xfrm>
            <a:off x="3914521" y="1917092"/>
            <a:ext cx="3981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B5ADEFE0-52AC-B55B-4C1E-8C860C1B1E67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5894399" y="2055142"/>
            <a:ext cx="0" cy="4075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69378ED0-AB89-4E76-9E69-556A02316077}"/>
              </a:ext>
            </a:extLst>
          </p:cNvPr>
          <p:cNvSpPr txBox="1"/>
          <p:nvPr/>
        </p:nvSpPr>
        <p:spPr>
          <a:xfrm>
            <a:off x="271615" y="1676199"/>
            <a:ext cx="10350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1200" b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4~26MHz</a:t>
            </a:r>
            <a:endParaRPr lang="zh-CN" altLang="en-US" sz="1200" b="1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C0E3AEB2-58EB-E2CC-5C7D-D7C883F1D086}"/>
              </a:ext>
            </a:extLst>
          </p:cNvPr>
          <p:cNvSpPr txBox="1"/>
          <p:nvPr/>
        </p:nvSpPr>
        <p:spPr>
          <a:xfrm>
            <a:off x="362612" y="2482030"/>
            <a:ext cx="8500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1200" b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16MHz</a:t>
            </a:r>
            <a:endParaRPr lang="zh-CN" altLang="en-US" sz="1200" b="1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2BA052A-8C1F-670A-D6CD-4FD0423CF01E}"/>
              </a:ext>
            </a:extLst>
          </p:cNvPr>
          <p:cNvSpPr txBox="1"/>
          <p:nvPr/>
        </p:nvSpPr>
        <p:spPr>
          <a:xfrm>
            <a:off x="462603" y="3575682"/>
            <a:ext cx="746523" cy="276999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1200" b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32KHz</a:t>
            </a:r>
            <a:endParaRPr lang="zh-CN" altLang="en-US" sz="1200" b="1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95AB149A-A52E-0182-3C04-48D85430D309}"/>
              </a:ext>
            </a:extLst>
          </p:cNvPr>
          <p:cNvSpPr txBox="1"/>
          <p:nvPr/>
        </p:nvSpPr>
        <p:spPr>
          <a:xfrm>
            <a:off x="281055" y="4346980"/>
            <a:ext cx="11534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1200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32.768KHz</a:t>
            </a:r>
            <a:endParaRPr lang="zh-CN" altLang="en-US" sz="1200" b="1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D2FE42B9-559F-C4E0-DA0D-F844AD806B89}"/>
              </a:ext>
            </a:extLst>
          </p:cNvPr>
          <p:cNvSpPr txBox="1"/>
          <p:nvPr/>
        </p:nvSpPr>
        <p:spPr>
          <a:xfrm>
            <a:off x="2828841" y="3316093"/>
            <a:ext cx="6181485" cy="1189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时钟源、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PLL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_RCC</a:t>
            </a:r>
            <a:r>
              <a:rPr lang="en-US" altLang="zh-CN" sz="140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OscConfig()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系统时钟、总线：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_RCC</a:t>
            </a:r>
            <a:r>
              <a:rPr lang="en-US" altLang="zh-CN" sz="140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ClockConfig()</a:t>
            </a:r>
          </a:p>
          <a:p>
            <a:pPr>
              <a:lnSpc>
                <a:spcPct val="13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使能外设时钟：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__HAL_RCC_PPP_CLK_ENABLE()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扩展外设时钟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(PLLI2S/ I2S/ LTDC /RTC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等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_RCCEx</a:t>
            </a:r>
            <a:r>
              <a:rPr lang="en-US" altLang="zh-CN" sz="140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PeriphCLKConfig()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52C574DF-650F-1C5B-C75A-0A7F25205B9D}"/>
              </a:ext>
            </a:extLst>
          </p:cNvPr>
          <p:cNvSpPr txBox="1"/>
          <p:nvPr/>
        </p:nvSpPr>
        <p:spPr>
          <a:xfrm>
            <a:off x="5194402" y="1625138"/>
            <a:ext cx="200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endParaRPr lang="zh-CN" altLang="en-US" sz="1400" b="1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A84B13A5-A8E8-3D75-05B1-4DDA5B88C1DB}"/>
              </a:ext>
            </a:extLst>
          </p:cNvPr>
          <p:cNvSpPr txBox="1"/>
          <p:nvPr/>
        </p:nvSpPr>
        <p:spPr>
          <a:xfrm>
            <a:off x="6358441" y="1506921"/>
            <a:ext cx="289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endParaRPr lang="zh-CN" altLang="en-US" sz="1400" b="1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B24BE379-4426-8DFC-3526-E2183D5879A2}"/>
              </a:ext>
            </a:extLst>
          </p:cNvPr>
          <p:cNvSpPr txBox="1"/>
          <p:nvPr/>
        </p:nvSpPr>
        <p:spPr>
          <a:xfrm>
            <a:off x="6383047" y="2006907"/>
            <a:ext cx="200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endParaRPr lang="zh-CN" altLang="en-US" sz="1400" b="1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F36DE017-66D7-B561-83D0-43E36924273A}"/>
              </a:ext>
            </a:extLst>
          </p:cNvPr>
          <p:cNvCxnSpPr>
            <a:cxnSpLocks/>
          </p:cNvCxnSpPr>
          <p:nvPr/>
        </p:nvCxnSpPr>
        <p:spPr>
          <a:xfrm>
            <a:off x="7555331" y="1663242"/>
            <a:ext cx="429637" cy="37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494306D6-A0F3-D4D3-1F3B-C6D91A9C4907}"/>
              </a:ext>
            </a:extLst>
          </p:cNvPr>
          <p:cNvSpPr/>
          <p:nvPr/>
        </p:nvSpPr>
        <p:spPr>
          <a:xfrm>
            <a:off x="1480268" y="1790703"/>
            <a:ext cx="619031" cy="257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/M</a:t>
            </a:r>
            <a:endParaRPr lang="en-US" altLang="zh-CN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4BD76E0F-D506-5856-A6D8-6E97629939FD}"/>
              </a:ext>
            </a:extLst>
          </p:cNvPr>
          <p:cNvCxnSpPr>
            <a:cxnSpLocks/>
          </p:cNvCxnSpPr>
          <p:nvPr/>
        </p:nvCxnSpPr>
        <p:spPr>
          <a:xfrm>
            <a:off x="2108706" y="1919210"/>
            <a:ext cx="2603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1E8592C7-C5BD-AC76-6078-06E02B0B3140}"/>
              </a:ext>
            </a:extLst>
          </p:cNvPr>
          <p:cNvSpPr txBox="1"/>
          <p:nvPr/>
        </p:nvSpPr>
        <p:spPr>
          <a:xfrm>
            <a:off x="2360180" y="2152988"/>
            <a:ext cx="65349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1600" b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PLL</a:t>
            </a:r>
            <a:endParaRPr lang="zh-CN" altLang="en-US" sz="1600" b="1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5280EB80-9A1B-F80E-9C9B-52B8C1288EFF}"/>
              </a:ext>
            </a:extLst>
          </p:cNvPr>
          <p:cNvSpPr/>
          <p:nvPr/>
        </p:nvSpPr>
        <p:spPr>
          <a:xfrm>
            <a:off x="2369020" y="1796346"/>
            <a:ext cx="617407" cy="267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*N</a:t>
            </a:r>
            <a:endParaRPr lang="en-US" altLang="zh-CN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D9134DFA-37BA-4977-039F-6C48909D1A55}"/>
              </a:ext>
            </a:extLst>
          </p:cNvPr>
          <p:cNvCxnSpPr>
            <a:cxnSpLocks/>
          </p:cNvCxnSpPr>
          <p:nvPr/>
        </p:nvCxnSpPr>
        <p:spPr>
          <a:xfrm>
            <a:off x="3102359" y="1929931"/>
            <a:ext cx="5744" cy="4140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6C8388A5-A52B-0375-4939-CC12C9C6044D}"/>
              </a:ext>
            </a:extLst>
          </p:cNvPr>
          <p:cNvSpPr/>
          <p:nvPr/>
        </p:nvSpPr>
        <p:spPr>
          <a:xfrm>
            <a:off x="3281453" y="1796346"/>
            <a:ext cx="617407" cy="267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/P</a:t>
            </a:r>
            <a:endParaRPr lang="en-US" altLang="zh-CN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AD97D70E-26DF-9D48-DC48-B3939C3836E2}"/>
              </a:ext>
            </a:extLst>
          </p:cNvPr>
          <p:cNvSpPr/>
          <p:nvPr/>
        </p:nvSpPr>
        <p:spPr>
          <a:xfrm>
            <a:off x="3287731" y="2195502"/>
            <a:ext cx="617407" cy="267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/Q</a:t>
            </a:r>
            <a:endParaRPr lang="en-US" altLang="zh-CN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E85CCD13-E148-1173-F9E4-28B472CEF6E9}"/>
              </a:ext>
            </a:extLst>
          </p:cNvPr>
          <p:cNvCxnSpPr>
            <a:cxnSpLocks/>
          </p:cNvCxnSpPr>
          <p:nvPr/>
        </p:nvCxnSpPr>
        <p:spPr>
          <a:xfrm>
            <a:off x="3108637" y="2329114"/>
            <a:ext cx="17281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B66AEF0E-DFD4-3159-105F-95AFF422BAEB}"/>
              </a:ext>
            </a:extLst>
          </p:cNvPr>
          <p:cNvCxnSpPr>
            <a:cxnSpLocks/>
          </p:cNvCxnSpPr>
          <p:nvPr/>
        </p:nvCxnSpPr>
        <p:spPr>
          <a:xfrm>
            <a:off x="265884" y="1350014"/>
            <a:ext cx="370449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44AFB432-B1DE-BB02-6214-17A7B380C732}"/>
              </a:ext>
            </a:extLst>
          </p:cNvPr>
          <p:cNvCxnSpPr>
            <a:cxnSpLocks/>
          </p:cNvCxnSpPr>
          <p:nvPr/>
        </p:nvCxnSpPr>
        <p:spPr>
          <a:xfrm>
            <a:off x="3963349" y="1344690"/>
            <a:ext cx="449147" cy="3966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0DD76963-FB24-FEFC-01F9-2E41E757AB35}"/>
              </a:ext>
            </a:extLst>
          </p:cNvPr>
          <p:cNvCxnSpPr>
            <a:cxnSpLocks/>
          </p:cNvCxnSpPr>
          <p:nvPr/>
        </p:nvCxnSpPr>
        <p:spPr>
          <a:xfrm>
            <a:off x="275325" y="1350014"/>
            <a:ext cx="0" cy="9987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D77C74C3-E5F4-90E0-B35E-F6F902FDDFC8}"/>
              </a:ext>
            </a:extLst>
          </p:cNvPr>
          <p:cNvCxnSpPr>
            <a:cxnSpLocks/>
          </p:cNvCxnSpPr>
          <p:nvPr/>
        </p:nvCxnSpPr>
        <p:spPr>
          <a:xfrm flipH="1">
            <a:off x="265884" y="2347210"/>
            <a:ext cx="11919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>
            <a:extLst>
              <a:ext uri="{FF2B5EF4-FFF2-40B4-BE49-F238E27FC236}">
                <a16:creationId xmlns:a16="http://schemas.microsoft.com/office/drawing/2014/main" id="{0320C0DD-1955-7240-0873-67FC17957D0A}"/>
              </a:ext>
            </a:extLst>
          </p:cNvPr>
          <p:cNvSpPr/>
          <p:nvPr/>
        </p:nvSpPr>
        <p:spPr>
          <a:xfrm>
            <a:off x="6731497" y="1520751"/>
            <a:ext cx="823834" cy="264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APB1</a:t>
            </a: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7307049B-B590-9019-9ECD-63AA48A8114F}"/>
              </a:ext>
            </a:extLst>
          </p:cNvPr>
          <p:cNvSpPr/>
          <p:nvPr/>
        </p:nvSpPr>
        <p:spPr>
          <a:xfrm>
            <a:off x="6739391" y="2057825"/>
            <a:ext cx="823834" cy="264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APB2</a:t>
            </a: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DC6B27C9-CE73-4955-CD6A-4A670243E78D}"/>
              </a:ext>
            </a:extLst>
          </p:cNvPr>
          <p:cNvSpPr/>
          <p:nvPr/>
        </p:nvSpPr>
        <p:spPr>
          <a:xfrm>
            <a:off x="5482482" y="1172031"/>
            <a:ext cx="823834" cy="264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内核</a:t>
            </a:r>
            <a:endParaRPr lang="en-US" altLang="zh-CN" sz="140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32124523-9056-B936-357E-34C4FCF66566}"/>
              </a:ext>
            </a:extLst>
          </p:cNvPr>
          <p:cNvSpPr/>
          <p:nvPr/>
        </p:nvSpPr>
        <p:spPr>
          <a:xfrm>
            <a:off x="5482482" y="2460348"/>
            <a:ext cx="823834" cy="264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外设</a:t>
            </a:r>
            <a:endParaRPr lang="en-US" altLang="zh-CN" sz="140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7F4DE532-C6D9-8B6E-0E4D-D58966C2FA80}"/>
              </a:ext>
            </a:extLst>
          </p:cNvPr>
          <p:cNvCxnSpPr>
            <a:cxnSpLocks/>
          </p:cNvCxnSpPr>
          <p:nvPr/>
        </p:nvCxnSpPr>
        <p:spPr>
          <a:xfrm>
            <a:off x="7563225" y="2196525"/>
            <a:ext cx="429637" cy="37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矩形 137">
            <a:extLst>
              <a:ext uri="{FF2B5EF4-FFF2-40B4-BE49-F238E27FC236}">
                <a16:creationId xmlns:a16="http://schemas.microsoft.com/office/drawing/2014/main" id="{47D5756D-02F4-8FE2-097B-D3AFBF27538D}"/>
              </a:ext>
            </a:extLst>
          </p:cNvPr>
          <p:cNvSpPr/>
          <p:nvPr/>
        </p:nvSpPr>
        <p:spPr>
          <a:xfrm>
            <a:off x="7996299" y="2050265"/>
            <a:ext cx="823834" cy="264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外设</a:t>
            </a:r>
            <a:endParaRPr lang="en-US" altLang="zh-CN" sz="140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87B4FEE1-C1BE-2B7F-4583-231E6965F7DE}"/>
              </a:ext>
            </a:extLst>
          </p:cNvPr>
          <p:cNvSpPr/>
          <p:nvPr/>
        </p:nvSpPr>
        <p:spPr>
          <a:xfrm>
            <a:off x="7987946" y="1520751"/>
            <a:ext cx="823834" cy="264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外设</a:t>
            </a:r>
            <a:endParaRPr lang="en-US" altLang="zh-CN" sz="140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044A5188-09B8-C189-7586-CFF27C8CE138}"/>
              </a:ext>
            </a:extLst>
          </p:cNvPr>
          <p:cNvSpPr txBox="1"/>
          <p:nvPr/>
        </p:nvSpPr>
        <p:spPr>
          <a:xfrm>
            <a:off x="4083027" y="2074131"/>
            <a:ext cx="1804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accent2">
                    <a:lumMod val="7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F407</a:t>
            </a:r>
            <a:r>
              <a:rPr lang="zh-CN" altLang="en-US" sz="1400">
                <a:solidFill>
                  <a:schemeClr val="accent2">
                    <a:lumMod val="7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400">
                <a:solidFill>
                  <a:schemeClr val="accent2">
                    <a:lumMod val="7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168MHz</a:t>
            </a:r>
          </a:p>
          <a:p>
            <a:r>
              <a:rPr lang="en-US" altLang="zh-CN" sz="1400">
                <a:solidFill>
                  <a:schemeClr val="accent6">
                    <a:lumMod val="7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F429</a:t>
            </a:r>
            <a:r>
              <a:rPr lang="zh-CN" altLang="en-US" sz="1400">
                <a:solidFill>
                  <a:schemeClr val="accent6">
                    <a:lumMod val="7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400">
                <a:solidFill>
                  <a:schemeClr val="accent6">
                    <a:lumMod val="7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180MHz</a:t>
            </a: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A7CDEF7A-62F7-4603-5EB6-A8769A4E0441}"/>
              </a:ext>
            </a:extLst>
          </p:cNvPr>
          <p:cNvSpPr txBox="1"/>
          <p:nvPr/>
        </p:nvSpPr>
        <p:spPr>
          <a:xfrm>
            <a:off x="6660823" y="2359308"/>
            <a:ext cx="1605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accent2">
                    <a:lumMod val="7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F407</a:t>
            </a:r>
            <a:r>
              <a:rPr lang="zh-CN" altLang="en-US" sz="1400">
                <a:solidFill>
                  <a:schemeClr val="accent2">
                    <a:lumMod val="7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400">
                <a:solidFill>
                  <a:schemeClr val="accent2">
                    <a:lumMod val="7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84MHz</a:t>
            </a:r>
          </a:p>
          <a:p>
            <a:r>
              <a:rPr lang="en-US" altLang="zh-CN" sz="1400">
                <a:solidFill>
                  <a:schemeClr val="accent6">
                    <a:lumMod val="7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F429</a:t>
            </a:r>
            <a:r>
              <a:rPr lang="zh-CN" altLang="en-US" sz="1400">
                <a:solidFill>
                  <a:schemeClr val="accent6">
                    <a:lumMod val="7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400">
                <a:solidFill>
                  <a:schemeClr val="accent6">
                    <a:lumMod val="7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90MHz</a:t>
            </a:r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211AAC04-FC15-E0ED-97D4-845E9947E7A3}"/>
              </a:ext>
            </a:extLst>
          </p:cNvPr>
          <p:cNvSpPr txBox="1"/>
          <p:nvPr/>
        </p:nvSpPr>
        <p:spPr>
          <a:xfrm>
            <a:off x="6606791" y="951248"/>
            <a:ext cx="1586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accent2">
                    <a:lumMod val="7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F407</a:t>
            </a:r>
            <a:r>
              <a:rPr lang="zh-CN" altLang="en-US" sz="1400">
                <a:solidFill>
                  <a:schemeClr val="accent2">
                    <a:lumMod val="7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400">
                <a:solidFill>
                  <a:schemeClr val="accent2">
                    <a:lumMod val="7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42MHz</a:t>
            </a:r>
          </a:p>
          <a:p>
            <a:r>
              <a:rPr lang="en-US" altLang="zh-CN" sz="1400">
                <a:solidFill>
                  <a:schemeClr val="accent6">
                    <a:lumMod val="7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F429</a:t>
            </a:r>
            <a:r>
              <a:rPr lang="zh-CN" altLang="en-US" sz="1400">
                <a:solidFill>
                  <a:schemeClr val="accent6">
                    <a:lumMod val="7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400">
                <a:solidFill>
                  <a:schemeClr val="accent6">
                    <a:lumMod val="7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45MHz</a:t>
            </a:r>
          </a:p>
        </p:txBody>
      </p: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5ADF2CFB-7B80-1548-9640-E65C0E9F4A3B}"/>
              </a:ext>
            </a:extLst>
          </p:cNvPr>
          <p:cNvCxnSpPr>
            <a:cxnSpLocks/>
          </p:cNvCxnSpPr>
          <p:nvPr/>
        </p:nvCxnSpPr>
        <p:spPr>
          <a:xfrm>
            <a:off x="3599057" y="2460348"/>
            <a:ext cx="0" cy="2257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矩形 145">
            <a:extLst>
              <a:ext uri="{FF2B5EF4-FFF2-40B4-BE49-F238E27FC236}">
                <a16:creationId xmlns:a16="http://schemas.microsoft.com/office/drawing/2014/main" id="{31D812A4-43D7-613C-AB58-1DB827FAF6FE}"/>
              </a:ext>
            </a:extLst>
          </p:cNvPr>
          <p:cNvSpPr/>
          <p:nvPr/>
        </p:nvSpPr>
        <p:spPr>
          <a:xfrm>
            <a:off x="3184517" y="2682989"/>
            <a:ext cx="823834" cy="264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外设</a:t>
            </a:r>
            <a:endParaRPr lang="en-US" altLang="zh-CN" sz="140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6701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33" grpId="0" animBg="1"/>
      <p:bldP spid="34" grpId="0" animBg="1"/>
      <p:bldP spid="38" grpId="0" animBg="1"/>
      <p:bldP spid="45" grpId="0"/>
      <p:bldP spid="46" grpId="0"/>
      <p:bldP spid="47" grpId="0"/>
      <p:bldP spid="48" grpId="0"/>
      <p:bldP spid="50" grpId="0"/>
      <p:bldP spid="51" grpId="0"/>
      <p:bldP spid="52" grpId="0"/>
      <p:bldP spid="75" grpId="0" animBg="1"/>
      <p:bldP spid="3" grpId="0"/>
      <p:bldP spid="59" grpId="0" animBg="1"/>
      <p:bldP spid="84" grpId="0" animBg="1"/>
      <p:bldP spid="85" grpId="0" animBg="1"/>
      <p:bldP spid="129" grpId="0" animBg="1"/>
      <p:bldP spid="130" grpId="0" animBg="1"/>
      <p:bldP spid="135" grpId="0" animBg="1"/>
      <p:bldP spid="136" grpId="0" animBg="1"/>
      <p:bldP spid="138" grpId="0" animBg="1"/>
      <p:bldP spid="139" grpId="0" animBg="1"/>
      <p:bldP spid="140" grpId="0"/>
      <p:bldP spid="141" grpId="0"/>
      <p:bldP spid="142" grpId="0"/>
      <p:bldP spid="14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0670B8E2-0DD2-4CF5-ACC4-1D536A29A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73" y="510881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STM32CubeMX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时钟树（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F407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）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A5ABE5E-4531-CE72-9CFD-878D8218C4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2" t="6939" r="2108"/>
          <a:stretch/>
        </p:blipFill>
        <p:spPr>
          <a:xfrm>
            <a:off x="160011" y="1244600"/>
            <a:ext cx="8832850" cy="32281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654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0670B8E2-0DD2-4CF5-ACC4-1D536A29A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73" y="485999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STM32CubeMX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时钟树（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F429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）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3FE2249-F751-C82E-9950-8082CD76B7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" t="4912" r="2280"/>
          <a:stretch/>
        </p:blipFill>
        <p:spPr>
          <a:xfrm>
            <a:off x="187325" y="1149350"/>
            <a:ext cx="8769350" cy="33665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413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0670B8E2-0DD2-4CF5-ACC4-1D536A29A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73" y="455771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STM32CubeMX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时钟树（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F429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）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CF8D61F-E054-25FF-CBCB-D22085BA8C4E}"/>
              </a:ext>
            </a:extLst>
          </p:cNvPr>
          <p:cNvSpPr txBox="1"/>
          <p:nvPr/>
        </p:nvSpPr>
        <p:spPr>
          <a:xfrm>
            <a:off x="3487226" y="989358"/>
            <a:ext cx="3195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USB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相关例程的系统时钟配置</a:t>
            </a:r>
            <a:endParaRPr lang="en-US" altLang="zh-CN" sz="14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A2D7B36-8147-BAE9-4785-6440D1D1A4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5" t="5749" r="2081"/>
          <a:stretch/>
        </p:blipFill>
        <p:spPr>
          <a:xfrm>
            <a:off x="143749" y="1370752"/>
            <a:ext cx="8856502" cy="32391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9591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0670B8E2-0DD2-4CF5-ACC4-1D536A29A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73" y="547856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1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，认识时钟树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" name="矩形 39">
            <a:extLst>
              <a:ext uri="{FF2B5EF4-FFF2-40B4-BE49-F238E27FC236}">
                <a16:creationId xmlns:a16="http://schemas.microsoft.com/office/drawing/2014/main" id="{581014B5-BD92-46D3-F118-5FA1D586E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003" y="1329793"/>
            <a:ext cx="5652375" cy="2080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1.1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，什么是时钟？</a:t>
            </a:r>
            <a:endParaRPr lang="en-US" altLang="zh-CN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1.2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，认识时钟树（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F1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zh-CN" altLang="en-US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1.3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，认识时钟树（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F4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1.4</a:t>
            </a:r>
            <a:r>
              <a:rPr lang="zh-CN" altLang="en-US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，认识时钟树（</a:t>
            </a:r>
            <a:r>
              <a:rPr lang="en-US" altLang="zh-CN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F7</a:t>
            </a:r>
            <a:r>
              <a:rPr lang="zh-CN" altLang="en-US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1.5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，认识时钟树（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H7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906517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0670B8E2-0DD2-4CF5-ACC4-1D536A29A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73" y="547856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1.4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，认识时钟树（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F7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）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C1D0CEF-A665-70AB-3565-B38543F7D2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437" y="0"/>
            <a:ext cx="4067735" cy="5143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268B0932-0F38-08C2-47B1-9C2309F69748}"/>
              </a:ext>
            </a:extLst>
          </p:cNvPr>
          <p:cNvSpPr/>
          <p:nvPr/>
        </p:nvSpPr>
        <p:spPr>
          <a:xfrm>
            <a:off x="6021626" y="675860"/>
            <a:ext cx="314750" cy="203201"/>
          </a:xfrm>
          <a:prstGeom prst="rect">
            <a:avLst/>
          </a:prstGeom>
          <a:solidFill>
            <a:srgbClr val="FF33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425AB51-02FC-D346-6477-14FF5EC4CE13}"/>
              </a:ext>
            </a:extLst>
          </p:cNvPr>
          <p:cNvSpPr/>
          <p:nvPr/>
        </p:nvSpPr>
        <p:spPr>
          <a:xfrm>
            <a:off x="5126325" y="2195637"/>
            <a:ext cx="855697" cy="325280"/>
          </a:xfrm>
          <a:prstGeom prst="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6BBD371-36FE-B34D-81B6-904A6F8F52BD}"/>
              </a:ext>
            </a:extLst>
          </p:cNvPr>
          <p:cNvSpPr/>
          <p:nvPr/>
        </p:nvSpPr>
        <p:spPr>
          <a:xfrm>
            <a:off x="5049675" y="837784"/>
            <a:ext cx="932348" cy="325280"/>
          </a:xfrm>
          <a:prstGeom prst="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DC39781-8EEF-A971-134B-D9036D09F727}"/>
              </a:ext>
            </a:extLst>
          </p:cNvPr>
          <p:cNvSpPr/>
          <p:nvPr/>
        </p:nvSpPr>
        <p:spPr>
          <a:xfrm>
            <a:off x="6127750" y="1671184"/>
            <a:ext cx="254741" cy="167141"/>
          </a:xfrm>
          <a:prstGeom prst="rect">
            <a:avLst/>
          </a:prstGeom>
          <a:solidFill>
            <a:srgbClr val="FF33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29C2B0E6-FCC0-BBB3-9721-315F27B48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182844"/>
              </p:ext>
            </p:extLst>
          </p:nvPr>
        </p:nvGraphicFramePr>
        <p:xfrm>
          <a:off x="578393" y="1678496"/>
          <a:ext cx="4162424" cy="13209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0461">
                  <a:extLst>
                    <a:ext uri="{9D8B030D-6E8A-4147-A177-3AD203B41FA5}">
                      <a16:colId xmlns:a16="http://schemas.microsoft.com/office/drawing/2014/main" val="3036050062"/>
                    </a:ext>
                  </a:extLst>
                </a:gridCol>
                <a:gridCol w="815716">
                  <a:extLst>
                    <a:ext uri="{9D8B030D-6E8A-4147-A177-3AD203B41FA5}">
                      <a16:colId xmlns:a16="http://schemas.microsoft.com/office/drawing/2014/main" val="1826334066"/>
                    </a:ext>
                  </a:extLst>
                </a:gridCol>
                <a:gridCol w="768350">
                  <a:extLst>
                    <a:ext uri="{9D8B030D-6E8A-4147-A177-3AD203B41FA5}">
                      <a16:colId xmlns:a16="http://schemas.microsoft.com/office/drawing/2014/main" val="2562078712"/>
                    </a:ext>
                  </a:extLst>
                </a:gridCol>
                <a:gridCol w="977897">
                  <a:extLst>
                    <a:ext uri="{9D8B030D-6E8A-4147-A177-3AD203B41FA5}">
                      <a16:colId xmlns:a16="http://schemas.microsoft.com/office/drawing/2014/main" val="2180274541"/>
                    </a:ext>
                  </a:extLst>
                </a:gridCol>
              </a:tblGrid>
              <a:tr h="2641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b="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时钟源名称</a:t>
                      </a:r>
                      <a:endParaRPr lang="zh-CN" sz="1200" b="0" kern="10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b="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频率</a:t>
                      </a:r>
                      <a:endParaRPr lang="zh-CN" sz="1200" b="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b="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材料</a:t>
                      </a:r>
                      <a:endParaRPr lang="zh-CN" sz="1200" b="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b="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用途</a:t>
                      </a:r>
                      <a:endParaRPr lang="zh-CN" sz="1200" b="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484646"/>
                  </a:ext>
                </a:extLst>
              </a:tr>
              <a:tr h="2641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b="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高速外部振荡器</a:t>
                      </a:r>
                      <a:r>
                        <a:rPr lang="en-US" altLang="zh-CN" sz="1200" b="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(HSE)</a:t>
                      </a:r>
                      <a:endParaRPr lang="zh-CN" sz="1200" b="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1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4~26MHz</a:t>
                      </a:r>
                      <a:endParaRPr lang="zh-CN" sz="11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晶体</a:t>
                      </a:r>
                      <a:r>
                        <a:rPr lang="en-US" altLang="zh-CN" sz="11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/</a:t>
                      </a:r>
                      <a:r>
                        <a:rPr lang="zh-CN" altLang="en-US" sz="11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陶瓷</a:t>
                      </a:r>
                      <a:endParaRPr lang="zh-CN" altLang="zh-CN" sz="11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SYSCLK/RTC</a:t>
                      </a:r>
                      <a:endParaRPr lang="zh-CN" sz="11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038274"/>
                  </a:ext>
                </a:extLst>
              </a:tr>
              <a:tr h="2641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b="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低速外部振荡器</a:t>
                      </a:r>
                      <a:r>
                        <a:rPr lang="en-US" altLang="zh-CN" sz="1200" b="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(LSE)</a:t>
                      </a:r>
                      <a:endParaRPr lang="zh-CN" sz="1200" b="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1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32.768KHz</a:t>
                      </a:r>
                      <a:endParaRPr lang="zh-CN" sz="11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晶体</a:t>
                      </a:r>
                      <a:r>
                        <a:rPr lang="en-US" altLang="zh-CN" sz="11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/</a:t>
                      </a:r>
                      <a:r>
                        <a:rPr lang="zh-CN" altLang="en-US" sz="11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陶瓷</a:t>
                      </a:r>
                      <a:endParaRPr lang="zh-CN" altLang="zh-CN" sz="11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1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RTC</a:t>
                      </a:r>
                      <a:endParaRPr lang="zh-CN" sz="11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8150310"/>
                  </a:ext>
                </a:extLst>
              </a:tr>
              <a:tr h="2641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b="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高速内部振荡器</a:t>
                      </a:r>
                      <a:r>
                        <a:rPr lang="en-US" altLang="zh-CN" sz="1200" b="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(HSI)</a:t>
                      </a:r>
                      <a:endParaRPr lang="zh-CN" sz="1200" b="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1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16MHz</a:t>
                      </a:r>
                      <a:endParaRPr lang="zh-CN" sz="11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1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RC</a:t>
                      </a:r>
                      <a:endParaRPr lang="zh-CN" sz="11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1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SYSCLK</a:t>
                      </a:r>
                      <a:endParaRPr lang="zh-CN" sz="11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8003302"/>
                  </a:ext>
                </a:extLst>
              </a:tr>
              <a:tr h="2641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b="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低速内部振荡器</a:t>
                      </a:r>
                      <a:r>
                        <a:rPr lang="en-US" altLang="zh-CN" sz="1200" b="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(LSI)</a:t>
                      </a:r>
                      <a:endParaRPr lang="zh-CN" sz="1200" b="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1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32KHz</a:t>
                      </a:r>
                      <a:endParaRPr lang="zh-CN" sz="11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1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RC</a:t>
                      </a:r>
                      <a:endParaRPr lang="zh-CN" sz="11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1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RTC/IWDG</a:t>
                      </a:r>
                      <a:endParaRPr lang="zh-CN" sz="11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5136121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0DBB15C6-EC0C-910A-147F-FC0EF8ED4E01}"/>
              </a:ext>
            </a:extLst>
          </p:cNvPr>
          <p:cNvSpPr txBox="1"/>
          <p:nvPr/>
        </p:nvSpPr>
        <p:spPr>
          <a:xfrm>
            <a:off x="1452766" y="3241876"/>
            <a:ext cx="156475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high</a:t>
            </a:r>
          </a:p>
          <a:p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low</a:t>
            </a:r>
          </a:p>
          <a:p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speed</a:t>
            </a:r>
          </a:p>
          <a:p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internal</a:t>
            </a:r>
          </a:p>
          <a:p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external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8106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 animBg="1"/>
      <p:bldP spid="21" grpId="0" animBg="1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1CFF5EE-BBA5-9D1D-3B9B-2ACB14D4F076}"/>
              </a:ext>
            </a:extLst>
          </p:cNvPr>
          <p:cNvSpPr/>
          <p:nvPr/>
        </p:nvSpPr>
        <p:spPr>
          <a:xfrm>
            <a:off x="2354845" y="1763715"/>
            <a:ext cx="1579163" cy="7204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0670B8E2-0DD2-4CF5-ACC4-1D536A29A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73" y="547856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STM32F7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时钟树简图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97780C0-65F5-7534-D241-AA358FD80877}"/>
              </a:ext>
            </a:extLst>
          </p:cNvPr>
          <p:cNvSpPr/>
          <p:nvPr/>
        </p:nvSpPr>
        <p:spPr>
          <a:xfrm>
            <a:off x="271615" y="2920677"/>
            <a:ext cx="2547786" cy="17158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CAF0C67-0246-7365-0BE1-039A63652D9E}"/>
              </a:ext>
            </a:extLst>
          </p:cNvPr>
          <p:cNvSpPr/>
          <p:nvPr/>
        </p:nvSpPr>
        <p:spPr>
          <a:xfrm>
            <a:off x="388077" y="1441145"/>
            <a:ext cx="730384" cy="244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HSE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9E19924-A0D2-6AEC-D17F-2A49034D123B}"/>
              </a:ext>
            </a:extLst>
          </p:cNvPr>
          <p:cNvSpPr/>
          <p:nvPr/>
        </p:nvSpPr>
        <p:spPr>
          <a:xfrm>
            <a:off x="388077" y="2221611"/>
            <a:ext cx="774834" cy="245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HSI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01F562D-434C-0B8F-3A94-AF351C45679D}"/>
              </a:ext>
            </a:extLst>
          </p:cNvPr>
          <p:cNvSpPr/>
          <p:nvPr/>
        </p:nvSpPr>
        <p:spPr>
          <a:xfrm>
            <a:off x="365143" y="3263625"/>
            <a:ext cx="963038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LSI</a:t>
            </a:r>
            <a:endParaRPr lang="zh-CN" altLang="en-US" sz="140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91A0037-17A2-364C-1F71-8CAC2C907D7F}"/>
              </a:ext>
            </a:extLst>
          </p:cNvPr>
          <p:cNvSpPr/>
          <p:nvPr/>
        </p:nvSpPr>
        <p:spPr>
          <a:xfrm>
            <a:off x="4312631" y="1790702"/>
            <a:ext cx="828225" cy="257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SYSCLK</a:t>
            </a:r>
            <a:endParaRPr lang="zh-CN" altLang="en-US" sz="140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D9614EE-9408-7304-5386-57012DB15A82}"/>
              </a:ext>
            </a:extLst>
          </p:cNvPr>
          <p:cNvSpPr/>
          <p:nvPr/>
        </p:nvSpPr>
        <p:spPr>
          <a:xfrm>
            <a:off x="5482482" y="1790702"/>
            <a:ext cx="823834" cy="264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HCLK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834A1868-C60E-6BDC-6197-3A83F460D89A}"/>
              </a:ext>
            </a:extLst>
          </p:cNvPr>
          <p:cNvCxnSpPr>
            <a:cxnSpLocks/>
            <a:stCxn id="16" idx="3"/>
            <a:endCxn id="75" idx="1"/>
          </p:cNvCxnSpPr>
          <p:nvPr/>
        </p:nvCxnSpPr>
        <p:spPr>
          <a:xfrm>
            <a:off x="1118461" y="1563401"/>
            <a:ext cx="361807" cy="3558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64446A7A-092A-3A27-6D39-67B378BCC651}"/>
              </a:ext>
            </a:extLst>
          </p:cNvPr>
          <p:cNvCxnSpPr>
            <a:cxnSpLocks/>
            <a:stCxn id="17" idx="3"/>
            <a:endCxn id="75" idx="1"/>
          </p:cNvCxnSpPr>
          <p:nvPr/>
        </p:nvCxnSpPr>
        <p:spPr>
          <a:xfrm flipV="1">
            <a:off x="1162911" y="1919211"/>
            <a:ext cx="317357" cy="4249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AAAE5B7-D572-02CF-41F4-A1D61508FA1A}"/>
              </a:ext>
            </a:extLst>
          </p:cNvPr>
          <p:cNvCxnSpPr>
            <a:cxnSpLocks/>
          </p:cNvCxnSpPr>
          <p:nvPr/>
        </p:nvCxnSpPr>
        <p:spPr>
          <a:xfrm>
            <a:off x="2990020" y="1929958"/>
            <a:ext cx="29771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E722CA5-50BC-9C9B-0C35-F0E26A952699}"/>
              </a:ext>
            </a:extLst>
          </p:cNvPr>
          <p:cNvCxnSpPr>
            <a:cxnSpLocks/>
          </p:cNvCxnSpPr>
          <p:nvPr/>
        </p:nvCxnSpPr>
        <p:spPr>
          <a:xfrm>
            <a:off x="5153313" y="1926089"/>
            <a:ext cx="316712" cy="10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A594B8F-8C22-C769-69DA-65584F0E4993}"/>
              </a:ext>
            </a:extLst>
          </p:cNvPr>
          <p:cNvCxnSpPr>
            <a:cxnSpLocks/>
          </p:cNvCxnSpPr>
          <p:nvPr/>
        </p:nvCxnSpPr>
        <p:spPr>
          <a:xfrm flipV="1">
            <a:off x="5894399" y="1441145"/>
            <a:ext cx="0" cy="3523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0462940-DF20-F7C7-8663-5AE236D5A465}"/>
              </a:ext>
            </a:extLst>
          </p:cNvPr>
          <p:cNvCxnSpPr>
            <a:cxnSpLocks/>
            <a:endCxn id="129" idx="1"/>
          </p:cNvCxnSpPr>
          <p:nvPr/>
        </p:nvCxnSpPr>
        <p:spPr>
          <a:xfrm flipV="1">
            <a:off x="6337548" y="1652971"/>
            <a:ext cx="393949" cy="2398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A15AF800-D03C-ADAD-37A8-80A2873F7793}"/>
              </a:ext>
            </a:extLst>
          </p:cNvPr>
          <p:cNvCxnSpPr>
            <a:cxnSpLocks/>
            <a:endCxn id="130" idx="1"/>
          </p:cNvCxnSpPr>
          <p:nvPr/>
        </p:nvCxnSpPr>
        <p:spPr>
          <a:xfrm>
            <a:off x="6337548" y="1915284"/>
            <a:ext cx="401843" cy="2747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11E79A39-2B36-ABDF-C594-E6702AC1891E}"/>
              </a:ext>
            </a:extLst>
          </p:cNvPr>
          <p:cNvSpPr/>
          <p:nvPr/>
        </p:nvSpPr>
        <p:spPr>
          <a:xfrm>
            <a:off x="1730087" y="3585610"/>
            <a:ext cx="963038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RTC</a:t>
            </a:r>
            <a:endParaRPr lang="zh-CN" altLang="en-US" sz="140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EE065D5-5F10-0140-0A9A-37C638972134}"/>
              </a:ext>
            </a:extLst>
          </p:cNvPr>
          <p:cNvSpPr/>
          <p:nvPr/>
        </p:nvSpPr>
        <p:spPr>
          <a:xfrm>
            <a:off x="1743680" y="3029296"/>
            <a:ext cx="963038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IWDG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ABD8DBD8-7DCA-3E94-BE83-D8CE244C2C4B}"/>
              </a:ext>
            </a:extLst>
          </p:cNvPr>
          <p:cNvCxnSpPr>
            <a:cxnSpLocks/>
          </p:cNvCxnSpPr>
          <p:nvPr/>
        </p:nvCxnSpPr>
        <p:spPr>
          <a:xfrm>
            <a:off x="3970383" y="1558620"/>
            <a:ext cx="303909" cy="2640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81B1416B-6ABC-CDD2-A567-788E24E58E26}"/>
              </a:ext>
            </a:extLst>
          </p:cNvPr>
          <p:cNvCxnSpPr>
            <a:stCxn id="18" idx="3"/>
            <a:endCxn id="33" idx="1"/>
          </p:cNvCxnSpPr>
          <p:nvPr/>
        </p:nvCxnSpPr>
        <p:spPr>
          <a:xfrm>
            <a:off x="1328181" y="3417514"/>
            <a:ext cx="401906" cy="3219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784086C7-4F3D-488A-B0F7-858AE929C5E9}"/>
              </a:ext>
            </a:extLst>
          </p:cNvPr>
          <p:cNvCxnSpPr>
            <a:stCxn id="18" idx="3"/>
            <a:endCxn id="34" idx="1"/>
          </p:cNvCxnSpPr>
          <p:nvPr/>
        </p:nvCxnSpPr>
        <p:spPr>
          <a:xfrm flipV="1">
            <a:off x="1328181" y="3183185"/>
            <a:ext cx="415499" cy="2343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73354D6D-07F6-BF90-F83A-5C52BE78E6BF}"/>
              </a:ext>
            </a:extLst>
          </p:cNvPr>
          <p:cNvSpPr/>
          <p:nvPr/>
        </p:nvSpPr>
        <p:spPr>
          <a:xfrm>
            <a:off x="358116" y="4036438"/>
            <a:ext cx="963038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LSE</a:t>
            </a:r>
            <a:endParaRPr lang="zh-CN" altLang="en-US" sz="140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4B22D43C-78E5-EF9C-CF89-6F3C3FFCAC7A}"/>
              </a:ext>
            </a:extLst>
          </p:cNvPr>
          <p:cNvCxnSpPr>
            <a:cxnSpLocks/>
          </p:cNvCxnSpPr>
          <p:nvPr/>
        </p:nvCxnSpPr>
        <p:spPr>
          <a:xfrm>
            <a:off x="1321154" y="4190326"/>
            <a:ext cx="85878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C19C0FC-5194-6311-9B98-79C26214B7D2}"/>
              </a:ext>
            </a:extLst>
          </p:cNvPr>
          <p:cNvCxnSpPr>
            <a:cxnSpLocks/>
          </p:cNvCxnSpPr>
          <p:nvPr/>
        </p:nvCxnSpPr>
        <p:spPr>
          <a:xfrm flipV="1">
            <a:off x="2179934" y="3893387"/>
            <a:ext cx="0" cy="2969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E08F0F89-A887-DAE5-1BFB-67F1AB13CC91}"/>
              </a:ext>
            </a:extLst>
          </p:cNvPr>
          <p:cNvCxnSpPr>
            <a:cxnSpLocks/>
          </p:cNvCxnSpPr>
          <p:nvPr/>
        </p:nvCxnSpPr>
        <p:spPr>
          <a:xfrm>
            <a:off x="1118461" y="1563120"/>
            <a:ext cx="286439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CFBB2D43-9F35-1737-1528-86E5B53FE8C2}"/>
              </a:ext>
            </a:extLst>
          </p:cNvPr>
          <p:cNvCxnSpPr>
            <a:cxnSpLocks/>
          </p:cNvCxnSpPr>
          <p:nvPr/>
        </p:nvCxnSpPr>
        <p:spPr>
          <a:xfrm>
            <a:off x="3914521" y="1917092"/>
            <a:ext cx="3981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B5ADEFE0-52AC-B55B-4C1E-8C860C1B1E67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5894399" y="2055142"/>
            <a:ext cx="0" cy="4075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69378ED0-AB89-4E76-9E69-556A02316077}"/>
              </a:ext>
            </a:extLst>
          </p:cNvPr>
          <p:cNvSpPr txBox="1"/>
          <p:nvPr/>
        </p:nvSpPr>
        <p:spPr>
          <a:xfrm>
            <a:off x="271615" y="1676199"/>
            <a:ext cx="10350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1200" b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4~26MHz</a:t>
            </a:r>
            <a:endParaRPr lang="zh-CN" altLang="en-US" sz="1200" b="1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C0E3AEB2-58EB-E2CC-5C7D-D7C883F1D086}"/>
              </a:ext>
            </a:extLst>
          </p:cNvPr>
          <p:cNvSpPr txBox="1"/>
          <p:nvPr/>
        </p:nvSpPr>
        <p:spPr>
          <a:xfrm>
            <a:off x="362612" y="2482030"/>
            <a:ext cx="8500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1200" b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16MHz</a:t>
            </a:r>
            <a:endParaRPr lang="zh-CN" altLang="en-US" sz="1200" b="1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2BA052A-8C1F-670A-D6CD-4FD0423CF01E}"/>
              </a:ext>
            </a:extLst>
          </p:cNvPr>
          <p:cNvSpPr txBox="1"/>
          <p:nvPr/>
        </p:nvSpPr>
        <p:spPr>
          <a:xfrm>
            <a:off x="462603" y="3575682"/>
            <a:ext cx="746523" cy="276999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1200" b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32KHz</a:t>
            </a:r>
            <a:endParaRPr lang="zh-CN" altLang="en-US" sz="1200" b="1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95AB149A-A52E-0182-3C04-48D85430D309}"/>
              </a:ext>
            </a:extLst>
          </p:cNvPr>
          <p:cNvSpPr txBox="1"/>
          <p:nvPr/>
        </p:nvSpPr>
        <p:spPr>
          <a:xfrm>
            <a:off x="281055" y="4346980"/>
            <a:ext cx="11534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1200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32.768KHz</a:t>
            </a:r>
            <a:endParaRPr lang="zh-CN" altLang="en-US" sz="1200" b="1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D2FE42B9-559F-C4E0-DA0D-F844AD806B89}"/>
              </a:ext>
            </a:extLst>
          </p:cNvPr>
          <p:cNvSpPr txBox="1"/>
          <p:nvPr/>
        </p:nvSpPr>
        <p:spPr>
          <a:xfrm>
            <a:off x="2824541" y="3153283"/>
            <a:ext cx="6197539" cy="1189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时钟源、锁相环：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_RCC</a:t>
            </a:r>
            <a:r>
              <a:rPr lang="en-US" altLang="zh-CN" sz="140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OscConfig()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系统时钟、总线：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_RCC</a:t>
            </a:r>
            <a:r>
              <a:rPr lang="en-US" altLang="zh-CN" sz="140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ClockConfig()</a:t>
            </a:r>
          </a:p>
          <a:p>
            <a:pPr>
              <a:lnSpc>
                <a:spcPct val="13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使能外设时钟：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__HAL_RCC_PPP_CLK_ENABLE()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扩展外设时钟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(PLLI2S / PLLSAI /RTC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等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_RCCEx</a:t>
            </a:r>
            <a:r>
              <a:rPr lang="en-US" altLang="zh-CN" sz="140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PeriphCLKConfig()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52C574DF-650F-1C5B-C75A-0A7F25205B9D}"/>
              </a:ext>
            </a:extLst>
          </p:cNvPr>
          <p:cNvSpPr txBox="1"/>
          <p:nvPr/>
        </p:nvSpPr>
        <p:spPr>
          <a:xfrm>
            <a:off x="5194402" y="1625138"/>
            <a:ext cx="200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endParaRPr lang="zh-CN" altLang="en-US" sz="1400" b="1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A84B13A5-A8E8-3D75-05B1-4DDA5B88C1DB}"/>
              </a:ext>
            </a:extLst>
          </p:cNvPr>
          <p:cNvSpPr txBox="1"/>
          <p:nvPr/>
        </p:nvSpPr>
        <p:spPr>
          <a:xfrm>
            <a:off x="6358441" y="1506921"/>
            <a:ext cx="289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endParaRPr lang="zh-CN" altLang="en-US" sz="1400" b="1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B24BE379-4426-8DFC-3526-E2183D5879A2}"/>
              </a:ext>
            </a:extLst>
          </p:cNvPr>
          <p:cNvSpPr txBox="1"/>
          <p:nvPr/>
        </p:nvSpPr>
        <p:spPr>
          <a:xfrm>
            <a:off x="6383047" y="2006907"/>
            <a:ext cx="200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endParaRPr lang="zh-CN" altLang="en-US" sz="1400" b="1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F36DE017-66D7-B561-83D0-43E36924273A}"/>
              </a:ext>
            </a:extLst>
          </p:cNvPr>
          <p:cNvCxnSpPr>
            <a:cxnSpLocks/>
          </p:cNvCxnSpPr>
          <p:nvPr/>
        </p:nvCxnSpPr>
        <p:spPr>
          <a:xfrm>
            <a:off x="7555331" y="1663242"/>
            <a:ext cx="429637" cy="37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494306D6-A0F3-D4D3-1F3B-C6D91A9C4907}"/>
              </a:ext>
            </a:extLst>
          </p:cNvPr>
          <p:cNvSpPr/>
          <p:nvPr/>
        </p:nvSpPr>
        <p:spPr>
          <a:xfrm>
            <a:off x="1480268" y="1790703"/>
            <a:ext cx="619031" cy="257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/M</a:t>
            </a:r>
            <a:endParaRPr lang="en-US" altLang="zh-CN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4BD76E0F-D506-5856-A6D8-6E97629939FD}"/>
              </a:ext>
            </a:extLst>
          </p:cNvPr>
          <p:cNvCxnSpPr>
            <a:cxnSpLocks/>
          </p:cNvCxnSpPr>
          <p:nvPr/>
        </p:nvCxnSpPr>
        <p:spPr>
          <a:xfrm>
            <a:off x="2108706" y="1919210"/>
            <a:ext cx="2603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1E8592C7-C5BD-AC76-6078-06E02B0B3140}"/>
              </a:ext>
            </a:extLst>
          </p:cNvPr>
          <p:cNvSpPr txBox="1"/>
          <p:nvPr/>
        </p:nvSpPr>
        <p:spPr>
          <a:xfrm>
            <a:off x="2360180" y="2152988"/>
            <a:ext cx="65349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1600" b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PLL</a:t>
            </a:r>
            <a:endParaRPr lang="zh-CN" altLang="en-US" sz="1600" b="1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5280EB80-9A1B-F80E-9C9B-52B8C1288EFF}"/>
              </a:ext>
            </a:extLst>
          </p:cNvPr>
          <p:cNvSpPr/>
          <p:nvPr/>
        </p:nvSpPr>
        <p:spPr>
          <a:xfrm>
            <a:off x="2369020" y="1796346"/>
            <a:ext cx="617407" cy="267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*N</a:t>
            </a:r>
            <a:endParaRPr lang="en-US" altLang="zh-CN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D9134DFA-37BA-4977-039F-6C48909D1A55}"/>
              </a:ext>
            </a:extLst>
          </p:cNvPr>
          <p:cNvCxnSpPr>
            <a:cxnSpLocks/>
          </p:cNvCxnSpPr>
          <p:nvPr/>
        </p:nvCxnSpPr>
        <p:spPr>
          <a:xfrm>
            <a:off x="3102359" y="1929931"/>
            <a:ext cx="5744" cy="4140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6C8388A5-A52B-0375-4939-CC12C9C6044D}"/>
              </a:ext>
            </a:extLst>
          </p:cNvPr>
          <p:cNvSpPr/>
          <p:nvPr/>
        </p:nvSpPr>
        <p:spPr>
          <a:xfrm>
            <a:off x="3281453" y="1796346"/>
            <a:ext cx="617407" cy="267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/P</a:t>
            </a:r>
            <a:endParaRPr lang="en-US" altLang="zh-CN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AD97D70E-26DF-9D48-DC48-B3939C3836E2}"/>
              </a:ext>
            </a:extLst>
          </p:cNvPr>
          <p:cNvSpPr/>
          <p:nvPr/>
        </p:nvSpPr>
        <p:spPr>
          <a:xfrm>
            <a:off x="3287731" y="2195502"/>
            <a:ext cx="617407" cy="267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/Q</a:t>
            </a:r>
            <a:endParaRPr lang="en-US" altLang="zh-CN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E85CCD13-E148-1173-F9E4-28B472CEF6E9}"/>
              </a:ext>
            </a:extLst>
          </p:cNvPr>
          <p:cNvCxnSpPr>
            <a:cxnSpLocks/>
          </p:cNvCxnSpPr>
          <p:nvPr/>
        </p:nvCxnSpPr>
        <p:spPr>
          <a:xfrm>
            <a:off x="3108637" y="2329114"/>
            <a:ext cx="17281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B66AEF0E-DFD4-3159-105F-95AFF422BAEB}"/>
              </a:ext>
            </a:extLst>
          </p:cNvPr>
          <p:cNvCxnSpPr>
            <a:cxnSpLocks/>
          </p:cNvCxnSpPr>
          <p:nvPr/>
        </p:nvCxnSpPr>
        <p:spPr>
          <a:xfrm>
            <a:off x="265884" y="1350014"/>
            <a:ext cx="370449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44AFB432-B1DE-BB02-6214-17A7B380C732}"/>
              </a:ext>
            </a:extLst>
          </p:cNvPr>
          <p:cNvCxnSpPr>
            <a:cxnSpLocks/>
          </p:cNvCxnSpPr>
          <p:nvPr/>
        </p:nvCxnSpPr>
        <p:spPr>
          <a:xfrm>
            <a:off x="3963349" y="1344690"/>
            <a:ext cx="449147" cy="3966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0DD76963-FB24-FEFC-01F9-2E41E757AB35}"/>
              </a:ext>
            </a:extLst>
          </p:cNvPr>
          <p:cNvCxnSpPr>
            <a:cxnSpLocks/>
          </p:cNvCxnSpPr>
          <p:nvPr/>
        </p:nvCxnSpPr>
        <p:spPr>
          <a:xfrm>
            <a:off x="275325" y="1350014"/>
            <a:ext cx="0" cy="9987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D77C74C3-E5F4-90E0-B35E-F6F902FDDFC8}"/>
              </a:ext>
            </a:extLst>
          </p:cNvPr>
          <p:cNvCxnSpPr>
            <a:cxnSpLocks/>
          </p:cNvCxnSpPr>
          <p:nvPr/>
        </p:nvCxnSpPr>
        <p:spPr>
          <a:xfrm flipH="1">
            <a:off x="265884" y="2347210"/>
            <a:ext cx="11919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>
            <a:extLst>
              <a:ext uri="{FF2B5EF4-FFF2-40B4-BE49-F238E27FC236}">
                <a16:creationId xmlns:a16="http://schemas.microsoft.com/office/drawing/2014/main" id="{0320C0DD-1955-7240-0873-67FC17957D0A}"/>
              </a:ext>
            </a:extLst>
          </p:cNvPr>
          <p:cNvSpPr/>
          <p:nvPr/>
        </p:nvSpPr>
        <p:spPr>
          <a:xfrm>
            <a:off x="6731497" y="1520751"/>
            <a:ext cx="823834" cy="264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APB1</a:t>
            </a: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7307049B-B590-9019-9ECD-63AA48A8114F}"/>
              </a:ext>
            </a:extLst>
          </p:cNvPr>
          <p:cNvSpPr/>
          <p:nvPr/>
        </p:nvSpPr>
        <p:spPr>
          <a:xfrm>
            <a:off x="6739391" y="2057825"/>
            <a:ext cx="823834" cy="264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APB2</a:t>
            </a: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DC6B27C9-CE73-4955-CD6A-4A670243E78D}"/>
              </a:ext>
            </a:extLst>
          </p:cNvPr>
          <p:cNvSpPr/>
          <p:nvPr/>
        </p:nvSpPr>
        <p:spPr>
          <a:xfrm>
            <a:off x="5482482" y="1172031"/>
            <a:ext cx="823834" cy="264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内核</a:t>
            </a:r>
            <a:endParaRPr lang="en-US" altLang="zh-CN" sz="140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32124523-9056-B936-357E-34C4FCF66566}"/>
              </a:ext>
            </a:extLst>
          </p:cNvPr>
          <p:cNvSpPr/>
          <p:nvPr/>
        </p:nvSpPr>
        <p:spPr>
          <a:xfrm>
            <a:off x="5482482" y="2460348"/>
            <a:ext cx="823834" cy="264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外设</a:t>
            </a:r>
            <a:endParaRPr lang="en-US" altLang="zh-CN" sz="140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7F4DE532-C6D9-8B6E-0E4D-D58966C2FA80}"/>
              </a:ext>
            </a:extLst>
          </p:cNvPr>
          <p:cNvCxnSpPr>
            <a:cxnSpLocks/>
          </p:cNvCxnSpPr>
          <p:nvPr/>
        </p:nvCxnSpPr>
        <p:spPr>
          <a:xfrm>
            <a:off x="7563225" y="2196525"/>
            <a:ext cx="429637" cy="37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矩形 137">
            <a:extLst>
              <a:ext uri="{FF2B5EF4-FFF2-40B4-BE49-F238E27FC236}">
                <a16:creationId xmlns:a16="http://schemas.microsoft.com/office/drawing/2014/main" id="{47D5756D-02F4-8FE2-097B-D3AFBF27538D}"/>
              </a:ext>
            </a:extLst>
          </p:cNvPr>
          <p:cNvSpPr/>
          <p:nvPr/>
        </p:nvSpPr>
        <p:spPr>
          <a:xfrm>
            <a:off x="7996299" y="2050265"/>
            <a:ext cx="823834" cy="264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外设</a:t>
            </a:r>
            <a:endParaRPr lang="en-US" altLang="zh-CN" sz="140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87B4FEE1-C1BE-2B7F-4583-231E6965F7DE}"/>
              </a:ext>
            </a:extLst>
          </p:cNvPr>
          <p:cNvSpPr/>
          <p:nvPr/>
        </p:nvSpPr>
        <p:spPr>
          <a:xfrm>
            <a:off x="7987946" y="1520751"/>
            <a:ext cx="823834" cy="264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外设</a:t>
            </a:r>
            <a:endParaRPr lang="en-US" altLang="zh-CN" sz="140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044A5188-09B8-C189-7586-CFF27C8CE138}"/>
              </a:ext>
            </a:extLst>
          </p:cNvPr>
          <p:cNvSpPr txBox="1"/>
          <p:nvPr/>
        </p:nvSpPr>
        <p:spPr>
          <a:xfrm>
            <a:off x="4187923" y="2079610"/>
            <a:ext cx="1550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accent2">
                    <a:lumMod val="7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216MHz (max)</a:t>
            </a: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A7CDEF7A-62F7-4603-5EB6-A8769A4E0441}"/>
              </a:ext>
            </a:extLst>
          </p:cNvPr>
          <p:cNvSpPr txBox="1"/>
          <p:nvPr/>
        </p:nvSpPr>
        <p:spPr>
          <a:xfrm>
            <a:off x="6663916" y="2344011"/>
            <a:ext cx="160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accent2">
                    <a:lumMod val="7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108MHz (max)</a:t>
            </a:r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211AAC04-FC15-E0ED-97D4-845E9947E7A3}"/>
              </a:ext>
            </a:extLst>
          </p:cNvPr>
          <p:cNvSpPr txBox="1"/>
          <p:nvPr/>
        </p:nvSpPr>
        <p:spPr>
          <a:xfrm>
            <a:off x="6647719" y="1216096"/>
            <a:ext cx="1586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accent2">
                    <a:lumMod val="7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54MHz (max)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E7D0363-0CC6-AEF6-0C51-4C03D53BC6CF}"/>
              </a:ext>
            </a:extLst>
          </p:cNvPr>
          <p:cNvCxnSpPr>
            <a:cxnSpLocks/>
          </p:cNvCxnSpPr>
          <p:nvPr/>
        </p:nvCxnSpPr>
        <p:spPr>
          <a:xfrm>
            <a:off x="3599057" y="2460348"/>
            <a:ext cx="0" cy="2257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DE811138-89FD-ED8E-4243-E538EB4E3891}"/>
              </a:ext>
            </a:extLst>
          </p:cNvPr>
          <p:cNvSpPr/>
          <p:nvPr/>
        </p:nvSpPr>
        <p:spPr>
          <a:xfrm>
            <a:off x="3184517" y="2682989"/>
            <a:ext cx="823834" cy="264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外设</a:t>
            </a:r>
            <a:endParaRPr lang="en-US" altLang="zh-CN" sz="140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027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33" grpId="0" animBg="1"/>
      <p:bldP spid="34" grpId="0" animBg="1"/>
      <p:bldP spid="38" grpId="0" animBg="1"/>
      <p:bldP spid="45" grpId="0"/>
      <p:bldP spid="46" grpId="0"/>
      <p:bldP spid="47" grpId="0"/>
      <p:bldP spid="48" grpId="0"/>
      <p:bldP spid="50" grpId="0"/>
      <p:bldP spid="51" grpId="0"/>
      <p:bldP spid="52" grpId="0"/>
      <p:bldP spid="75" grpId="0" animBg="1"/>
      <p:bldP spid="3" grpId="0"/>
      <p:bldP spid="59" grpId="0" animBg="1"/>
      <p:bldP spid="84" grpId="0" animBg="1"/>
      <p:bldP spid="85" grpId="0" animBg="1"/>
      <p:bldP spid="129" grpId="0" animBg="1"/>
      <p:bldP spid="130" grpId="0" animBg="1"/>
      <p:bldP spid="135" grpId="0" animBg="1"/>
      <p:bldP spid="136" grpId="0" animBg="1"/>
      <p:bldP spid="138" grpId="0" animBg="1"/>
      <p:bldP spid="139" grpId="0" animBg="1"/>
      <p:bldP spid="140" grpId="0"/>
      <p:bldP spid="141" grpId="0"/>
      <p:bldP spid="142" grpId="0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0670B8E2-0DD2-4CF5-ACC4-1D536A29A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73" y="377818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STM32CubeMX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时钟树（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F767/F750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）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EC54852-B3C7-B2D0-BD57-8F802F8111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2" t="1191" r="2007" b="-1"/>
          <a:stretch/>
        </p:blipFill>
        <p:spPr>
          <a:xfrm>
            <a:off x="109030" y="952500"/>
            <a:ext cx="8925939" cy="3721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362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0670B8E2-0DD2-4CF5-ACC4-1D536A29A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73" y="547856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1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，认识时钟树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" name="矩形 39">
            <a:extLst>
              <a:ext uri="{FF2B5EF4-FFF2-40B4-BE49-F238E27FC236}">
                <a16:creationId xmlns:a16="http://schemas.microsoft.com/office/drawing/2014/main" id="{581014B5-BD92-46D3-F118-5FA1D586E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003" y="1329793"/>
            <a:ext cx="5652375" cy="2080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1.1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，什么是时钟？</a:t>
            </a:r>
            <a:endParaRPr lang="en-US" altLang="zh-CN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1.2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，认识时钟树（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F1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zh-CN" altLang="en-US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1.3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，认识时钟树（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F4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1.4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，认识时钟树（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F7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1.5</a:t>
            </a:r>
            <a:r>
              <a:rPr lang="zh-CN" altLang="en-US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，认识时钟树（</a:t>
            </a:r>
            <a:r>
              <a:rPr lang="en-US" altLang="zh-CN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H7</a:t>
            </a:r>
            <a:r>
              <a:rPr lang="zh-CN" altLang="en-US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721706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8E44F88-1E7E-4916-8DD0-6F4F14C601E9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4A9CBC-B0FB-4630-914C-BD0EF8A6AF4A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6A3AA250-99A3-4100-98FA-809068560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3714" y="1742196"/>
            <a:ext cx="3912426" cy="1382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，认识时钟树（掌握）</a:t>
            </a:r>
            <a:endParaRPr lang="en-US" altLang="zh-CN" sz="2000" b="1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，配置系统时钟（掌握）</a:t>
            </a:r>
            <a:endParaRPr lang="en-US" altLang="zh-CN" sz="2000" b="1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，课堂总结（了解）</a:t>
            </a:r>
            <a:endParaRPr lang="en-US" altLang="zh-CN" sz="2000" b="1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FAF5AD7-682A-473C-9DDC-968E1E688098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81388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0670B8E2-0DD2-4CF5-ACC4-1D536A29A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73" y="547856"/>
            <a:ext cx="4079322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1.5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，认识时钟树（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H7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）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C234AEC-0AE6-7AB4-B7BD-CD7E289203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356" y="0"/>
            <a:ext cx="4280338" cy="5143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35924CE-4997-B695-293F-19EF357EEE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217007"/>
              </p:ext>
            </p:extLst>
          </p:nvPr>
        </p:nvGraphicFramePr>
        <p:xfrm>
          <a:off x="93754" y="1213072"/>
          <a:ext cx="4676149" cy="18492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97989">
                  <a:extLst>
                    <a:ext uri="{9D8B030D-6E8A-4147-A177-3AD203B41FA5}">
                      <a16:colId xmlns:a16="http://schemas.microsoft.com/office/drawing/2014/main" val="3036050062"/>
                    </a:ext>
                  </a:extLst>
                </a:gridCol>
                <a:gridCol w="916390">
                  <a:extLst>
                    <a:ext uri="{9D8B030D-6E8A-4147-A177-3AD203B41FA5}">
                      <a16:colId xmlns:a16="http://schemas.microsoft.com/office/drawing/2014/main" val="1826334066"/>
                    </a:ext>
                  </a:extLst>
                </a:gridCol>
                <a:gridCol w="804773">
                  <a:extLst>
                    <a:ext uri="{9D8B030D-6E8A-4147-A177-3AD203B41FA5}">
                      <a16:colId xmlns:a16="http://schemas.microsoft.com/office/drawing/2014/main" val="2562078712"/>
                    </a:ext>
                  </a:extLst>
                </a:gridCol>
                <a:gridCol w="1156997">
                  <a:extLst>
                    <a:ext uri="{9D8B030D-6E8A-4147-A177-3AD203B41FA5}">
                      <a16:colId xmlns:a16="http://schemas.microsoft.com/office/drawing/2014/main" val="2180274541"/>
                    </a:ext>
                  </a:extLst>
                </a:gridCol>
              </a:tblGrid>
              <a:tr h="2641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b="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时钟源名称</a:t>
                      </a:r>
                      <a:endParaRPr lang="zh-CN" sz="1200" b="0" kern="10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b="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频率</a:t>
                      </a:r>
                      <a:endParaRPr lang="zh-CN" sz="1200" b="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b="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材料</a:t>
                      </a:r>
                      <a:endParaRPr lang="zh-CN" sz="1200" b="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b="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用途</a:t>
                      </a:r>
                      <a:endParaRPr lang="zh-CN" sz="1200" b="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484646"/>
                  </a:ext>
                </a:extLst>
              </a:tr>
              <a:tr h="2641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b="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高速外部振荡器</a:t>
                      </a:r>
                      <a:r>
                        <a:rPr lang="en-US" altLang="zh-CN" sz="1200" b="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(HSE)</a:t>
                      </a:r>
                      <a:endParaRPr lang="zh-CN" sz="1200" b="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1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4~48MHz</a:t>
                      </a:r>
                      <a:endParaRPr lang="zh-CN" sz="11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晶体</a:t>
                      </a:r>
                      <a:r>
                        <a:rPr lang="en-US" altLang="zh-CN" sz="11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/</a:t>
                      </a:r>
                      <a:r>
                        <a:rPr lang="zh-CN" altLang="en-US" sz="11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陶瓷</a:t>
                      </a:r>
                      <a:endParaRPr lang="zh-CN" altLang="zh-CN" sz="11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SYSCLK/RTC</a:t>
                      </a:r>
                      <a:endParaRPr lang="zh-CN" sz="11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038274"/>
                  </a:ext>
                </a:extLst>
              </a:tr>
              <a:tr h="2641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b="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低速外部振荡器</a:t>
                      </a:r>
                      <a:r>
                        <a:rPr lang="en-US" altLang="zh-CN" sz="1200" b="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(LSE)</a:t>
                      </a:r>
                      <a:endParaRPr lang="zh-CN" sz="1200" b="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1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32.768KHz</a:t>
                      </a:r>
                      <a:endParaRPr lang="zh-CN" sz="11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晶体</a:t>
                      </a:r>
                      <a:r>
                        <a:rPr lang="en-US" altLang="zh-CN" sz="11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/</a:t>
                      </a:r>
                      <a:r>
                        <a:rPr lang="zh-CN" altLang="en-US" sz="11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陶瓷</a:t>
                      </a:r>
                      <a:endParaRPr lang="zh-CN" altLang="zh-CN" sz="11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1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IWDG/RTC/AWU</a:t>
                      </a:r>
                      <a:endParaRPr lang="zh-CN" altLang="zh-CN" sz="11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8150310"/>
                  </a:ext>
                </a:extLst>
              </a:tr>
              <a:tr h="2641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b="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高速内部振荡器</a:t>
                      </a:r>
                      <a:r>
                        <a:rPr lang="en-US" altLang="zh-CN" sz="1200" b="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(HSI)</a:t>
                      </a:r>
                      <a:endParaRPr lang="zh-CN" sz="1200" b="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1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64MHz</a:t>
                      </a:r>
                      <a:endParaRPr lang="zh-CN" sz="11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1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RC</a:t>
                      </a:r>
                      <a:endParaRPr lang="zh-CN" sz="11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1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SYSCLK</a:t>
                      </a:r>
                      <a:endParaRPr lang="zh-CN" sz="11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8003302"/>
                  </a:ext>
                </a:extLst>
              </a:tr>
              <a:tr h="2641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b="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低速内部振荡器</a:t>
                      </a:r>
                      <a:r>
                        <a:rPr lang="en-US" altLang="zh-CN" sz="1200" b="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(LSI)</a:t>
                      </a:r>
                      <a:endParaRPr lang="zh-CN" sz="1200" b="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1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32KHz</a:t>
                      </a:r>
                      <a:endParaRPr lang="zh-CN" sz="11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1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RC</a:t>
                      </a:r>
                      <a:endParaRPr lang="zh-CN" sz="11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1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IWDG/RTC/AWU</a:t>
                      </a:r>
                      <a:endParaRPr lang="zh-CN" sz="11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5136121"/>
                  </a:ext>
                </a:extLst>
              </a:tr>
              <a:tr h="26418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高速内部振荡器</a:t>
                      </a:r>
                      <a:r>
                        <a:rPr lang="en-US" altLang="zh-CN" sz="1200" b="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(HSI48)</a:t>
                      </a:r>
                      <a:endParaRPr lang="zh-CN" altLang="zh-CN" sz="1200" b="0" kern="10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1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48MHz</a:t>
                      </a:r>
                      <a:endParaRPr lang="zh-CN" sz="11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1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RC</a:t>
                      </a:r>
                      <a:endParaRPr lang="zh-CN" sz="11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1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USB</a:t>
                      </a:r>
                      <a:endParaRPr lang="zh-CN" sz="11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5026195"/>
                  </a:ext>
                </a:extLst>
              </a:tr>
              <a:tr h="2641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b="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低功耗内部振荡器</a:t>
                      </a:r>
                      <a:r>
                        <a:rPr lang="en-US" altLang="zh-CN" sz="1200" b="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(CSI)</a:t>
                      </a:r>
                      <a:endParaRPr lang="zh-CN" sz="1200" b="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1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4MHz</a:t>
                      </a:r>
                      <a:endParaRPr lang="zh-CN" sz="11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1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RC</a:t>
                      </a:r>
                      <a:endParaRPr lang="zh-CN" sz="11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1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SYSCLK(</a:t>
                      </a:r>
                      <a:r>
                        <a:rPr lang="zh-CN" altLang="en-US" sz="11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低功耗</a:t>
                      </a:r>
                      <a:r>
                        <a:rPr lang="en-US" altLang="zh-CN" sz="11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)</a:t>
                      </a:r>
                      <a:endParaRPr lang="zh-CN" sz="11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832719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E893DD6-CA5A-0763-5753-EE10A96C05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891460"/>
              </p:ext>
            </p:extLst>
          </p:nvPr>
        </p:nvGraphicFramePr>
        <p:xfrm>
          <a:off x="93754" y="3268339"/>
          <a:ext cx="4671296" cy="7925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1696">
                  <a:extLst>
                    <a:ext uri="{9D8B030D-6E8A-4147-A177-3AD203B41FA5}">
                      <a16:colId xmlns:a16="http://schemas.microsoft.com/office/drawing/2014/main" val="3036050062"/>
                    </a:ext>
                  </a:extLst>
                </a:gridCol>
                <a:gridCol w="3069600">
                  <a:extLst>
                    <a:ext uri="{9D8B030D-6E8A-4147-A177-3AD203B41FA5}">
                      <a16:colId xmlns:a16="http://schemas.microsoft.com/office/drawing/2014/main" val="2180274541"/>
                    </a:ext>
                  </a:extLst>
                </a:gridCol>
              </a:tblGrid>
              <a:tr h="2641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b="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辅助型时钟系统</a:t>
                      </a:r>
                      <a:endParaRPr lang="zh-CN" sz="1100" b="0" kern="10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b="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作用</a:t>
                      </a:r>
                      <a:endParaRPr lang="zh-CN" sz="1100" b="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484646"/>
                  </a:ext>
                </a:extLst>
              </a:tr>
              <a:tr h="2641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b="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时钟安全系统</a:t>
                      </a:r>
                      <a:r>
                        <a:rPr lang="en-US" altLang="zh-CN" sz="1100" b="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(CSS)</a:t>
                      </a:r>
                      <a:endParaRPr lang="zh-CN" sz="1100" b="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如果</a:t>
                      </a:r>
                      <a:r>
                        <a:rPr lang="en-US" altLang="zh-CN" sz="11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HSE</a:t>
                      </a:r>
                      <a:r>
                        <a:rPr lang="zh-CN" altLang="en-US" sz="11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启动失败，切换到</a:t>
                      </a:r>
                      <a:r>
                        <a:rPr lang="en-US" altLang="zh-CN" sz="11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HSI</a:t>
                      </a:r>
                      <a:r>
                        <a:rPr lang="zh-CN" altLang="en-US" sz="11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，可进</a:t>
                      </a:r>
                      <a:r>
                        <a:rPr lang="en-US" altLang="zh-CN" sz="11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NMI</a:t>
                      </a:r>
                      <a:r>
                        <a:rPr lang="zh-CN" altLang="en-US" sz="11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中断</a:t>
                      </a:r>
                      <a:endParaRPr lang="zh-CN" sz="11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038274"/>
                  </a:ext>
                </a:extLst>
              </a:tr>
              <a:tr h="2641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b="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特殊时钟恢复系统</a:t>
                      </a:r>
                      <a:r>
                        <a:rPr lang="en-US" altLang="zh-CN" sz="1100" b="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(CRS)</a:t>
                      </a:r>
                      <a:endParaRPr lang="zh-CN" sz="1100" b="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可实时自动调整振荡器频率，确保高精度时钟</a:t>
                      </a:r>
                      <a:endParaRPr lang="zh-CN" altLang="zh-CN" sz="11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8150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736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0266C2A-3698-E640-7CFF-2F821CF6B0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703" y="0"/>
            <a:ext cx="6116594" cy="5143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7912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9">
            <a:extLst>
              <a:ext uri="{FF2B5EF4-FFF2-40B4-BE49-F238E27FC236}">
                <a16:creationId xmlns:a16="http://schemas.microsoft.com/office/drawing/2014/main" id="{0670B8E2-0DD2-4CF5-ACC4-1D536A29A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520" y="65127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STM32H7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时钟树简图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8779C969-0592-B115-8BC5-0E36B6FED693}"/>
              </a:ext>
            </a:extLst>
          </p:cNvPr>
          <p:cNvSpPr/>
          <p:nvPr/>
        </p:nvSpPr>
        <p:spPr>
          <a:xfrm>
            <a:off x="1957845" y="1739880"/>
            <a:ext cx="1557921" cy="13413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7F65C3A3-82B1-0286-DA32-818D7759E543}"/>
              </a:ext>
            </a:extLst>
          </p:cNvPr>
          <p:cNvSpPr/>
          <p:nvPr/>
        </p:nvSpPr>
        <p:spPr>
          <a:xfrm>
            <a:off x="1247704" y="1777378"/>
            <a:ext cx="636834" cy="248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DIVM1</a:t>
            </a:r>
            <a:endParaRPr lang="en-US" altLang="zh-CN" sz="12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8F30B8D7-664C-0FFB-13E7-C31E82081583}"/>
              </a:ext>
            </a:extLst>
          </p:cNvPr>
          <p:cNvSpPr/>
          <p:nvPr/>
        </p:nvSpPr>
        <p:spPr>
          <a:xfrm>
            <a:off x="301710" y="1191727"/>
            <a:ext cx="506999" cy="215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HSI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41F67E78-1B42-7A5A-31FA-95242D4F35EF}"/>
              </a:ext>
            </a:extLst>
          </p:cNvPr>
          <p:cNvSpPr/>
          <p:nvPr/>
        </p:nvSpPr>
        <p:spPr>
          <a:xfrm>
            <a:off x="294042" y="2390413"/>
            <a:ext cx="522425" cy="206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HSE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960DB600-CF58-7DF1-5604-53D4DBD22956}"/>
              </a:ext>
            </a:extLst>
          </p:cNvPr>
          <p:cNvSpPr/>
          <p:nvPr/>
        </p:nvSpPr>
        <p:spPr>
          <a:xfrm>
            <a:off x="3634017" y="1724448"/>
            <a:ext cx="723324" cy="360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SYSCLK</a:t>
            </a:r>
            <a:endParaRPr lang="zh-CN" altLang="en-US" sz="120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F1DC6C95-928A-BCF5-3583-777488AB553A}"/>
              </a:ext>
            </a:extLst>
          </p:cNvPr>
          <p:cNvSpPr/>
          <p:nvPr/>
        </p:nvSpPr>
        <p:spPr>
          <a:xfrm>
            <a:off x="5982545" y="1663329"/>
            <a:ext cx="870503" cy="54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HCLK</a:t>
            </a:r>
          </a:p>
          <a:p>
            <a:pPr algn="ctr"/>
            <a:r>
              <a:rPr lang="en-US" altLang="zh-CN" sz="11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240M(max)</a:t>
            </a:r>
            <a:endParaRPr lang="zh-CN" altLang="en-US" sz="11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469D6805-3436-0CE8-C445-0D255BC3CEFB}"/>
              </a:ext>
            </a:extLst>
          </p:cNvPr>
          <p:cNvSpPr/>
          <p:nvPr/>
        </p:nvSpPr>
        <p:spPr>
          <a:xfrm>
            <a:off x="7309834" y="321063"/>
            <a:ext cx="830071" cy="238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AXI</a:t>
            </a:r>
            <a:endParaRPr lang="en-US" altLang="zh-CN" sz="12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180" name="直接箭头连接符 179">
            <a:extLst>
              <a:ext uri="{FF2B5EF4-FFF2-40B4-BE49-F238E27FC236}">
                <a16:creationId xmlns:a16="http://schemas.microsoft.com/office/drawing/2014/main" id="{04102EAE-254F-C5C6-9648-74845AED1A16}"/>
              </a:ext>
            </a:extLst>
          </p:cNvPr>
          <p:cNvCxnSpPr>
            <a:cxnSpLocks/>
          </p:cNvCxnSpPr>
          <p:nvPr/>
        </p:nvCxnSpPr>
        <p:spPr>
          <a:xfrm>
            <a:off x="3186029" y="1127482"/>
            <a:ext cx="627654" cy="5787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EC28F320-F650-4061-D551-549E8713582F}"/>
              </a:ext>
            </a:extLst>
          </p:cNvPr>
          <p:cNvCxnSpPr>
            <a:cxnSpLocks/>
          </p:cNvCxnSpPr>
          <p:nvPr/>
        </p:nvCxnSpPr>
        <p:spPr>
          <a:xfrm flipV="1">
            <a:off x="818912" y="1934663"/>
            <a:ext cx="185815" cy="5779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BC433543-4BF0-708D-2DAA-B2768852E80E}"/>
              </a:ext>
            </a:extLst>
          </p:cNvPr>
          <p:cNvCxnSpPr>
            <a:cxnSpLocks/>
          </p:cNvCxnSpPr>
          <p:nvPr/>
        </p:nvCxnSpPr>
        <p:spPr>
          <a:xfrm flipV="1">
            <a:off x="5077344" y="1433902"/>
            <a:ext cx="0" cy="2495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矩形 182">
            <a:extLst>
              <a:ext uri="{FF2B5EF4-FFF2-40B4-BE49-F238E27FC236}">
                <a16:creationId xmlns:a16="http://schemas.microsoft.com/office/drawing/2014/main" id="{E40E11A8-F869-28A7-197C-F5AAFDC7CBA5}"/>
              </a:ext>
            </a:extLst>
          </p:cNvPr>
          <p:cNvSpPr/>
          <p:nvPr/>
        </p:nvSpPr>
        <p:spPr>
          <a:xfrm>
            <a:off x="8360863" y="314788"/>
            <a:ext cx="593817" cy="258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外设</a:t>
            </a:r>
          </a:p>
        </p:txBody>
      </p:sp>
      <p:cxnSp>
        <p:nvCxnSpPr>
          <p:cNvPr id="184" name="直接箭头连接符 183">
            <a:extLst>
              <a:ext uri="{FF2B5EF4-FFF2-40B4-BE49-F238E27FC236}">
                <a16:creationId xmlns:a16="http://schemas.microsoft.com/office/drawing/2014/main" id="{3044E91E-A7ED-4F2A-D520-30C136A926DC}"/>
              </a:ext>
            </a:extLst>
          </p:cNvPr>
          <p:cNvCxnSpPr>
            <a:cxnSpLocks/>
          </p:cNvCxnSpPr>
          <p:nvPr/>
        </p:nvCxnSpPr>
        <p:spPr>
          <a:xfrm>
            <a:off x="8148452" y="444985"/>
            <a:ext cx="2271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8A63C38E-8E8B-65A1-54D1-33ECD6100E1D}"/>
              </a:ext>
            </a:extLst>
          </p:cNvPr>
          <p:cNvCxnSpPr>
            <a:cxnSpLocks/>
            <a:endCxn id="174" idx="1"/>
          </p:cNvCxnSpPr>
          <p:nvPr/>
        </p:nvCxnSpPr>
        <p:spPr>
          <a:xfrm>
            <a:off x="823579" y="1896198"/>
            <a:ext cx="424125" cy="52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>
            <a:extLst>
              <a:ext uri="{FF2B5EF4-FFF2-40B4-BE49-F238E27FC236}">
                <a16:creationId xmlns:a16="http://schemas.microsoft.com/office/drawing/2014/main" id="{35BCCDF8-7930-6525-6904-A6D3457A36D5}"/>
              </a:ext>
            </a:extLst>
          </p:cNvPr>
          <p:cNvCxnSpPr>
            <a:cxnSpLocks/>
          </p:cNvCxnSpPr>
          <p:nvPr/>
        </p:nvCxnSpPr>
        <p:spPr>
          <a:xfrm flipV="1">
            <a:off x="235359" y="1118809"/>
            <a:ext cx="0" cy="7734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文本框 187">
            <a:extLst>
              <a:ext uri="{FF2B5EF4-FFF2-40B4-BE49-F238E27FC236}">
                <a16:creationId xmlns:a16="http://schemas.microsoft.com/office/drawing/2014/main" id="{95A6D3F3-43EB-03C5-A17C-8A562FBD54C6}"/>
              </a:ext>
            </a:extLst>
          </p:cNvPr>
          <p:cNvSpPr txBox="1"/>
          <p:nvPr/>
        </p:nvSpPr>
        <p:spPr>
          <a:xfrm>
            <a:off x="76200" y="2584377"/>
            <a:ext cx="91413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1100" b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4~48MHz</a:t>
            </a:r>
            <a:endParaRPr lang="zh-CN" altLang="en-US" sz="1100" b="1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9" name="文本框 188">
            <a:extLst>
              <a:ext uri="{FF2B5EF4-FFF2-40B4-BE49-F238E27FC236}">
                <a16:creationId xmlns:a16="http://schemas.microsoft.com/office/drawing/2014/main" id="{C476285C-FB51-D96D-443E-D55BA0C230C8}"/>
              </a:ext>
            </a:extLst>
          </p:cNvPr>
          <p:cNvSpPr txBox="1"/>
          <p:nvPr/>
        </p:nvSpPr>
        <p:spPr>
          <a:xfrm>
            <a:off x="213145" y="1372316"/>
            <a:ext cx="6894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1100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64MHz</a:t>
            </a:r>
            <a:endParaRPr lang="zh-CN" altLang="en-US" sz="1100" b="1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0" name="文本框 189">
            <a:extLst>
              <a:ext uri="{FF2B5EF4-FFF2-40B4-BE49-F238E27FC236}">
                <a16:creationId xmlns:a16="http://schemas.microsoft.com/office/drawing/2014/main" id="{89E61815-3A65-D5F5-2D1D-365BB7C5E5F5}"/>
              </a:ext>
            </a:extLst>
          </p:cNvPr>
          <p:cNvSpPr txBox="1"/>
          <p:nvPr/>
        </p:nvSpPr>
        <p:spPr>
          <a:xfrm>
            <a:off x="1924871" y="1246482"/>
            <a:ext cx="167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endParaRPr lang="zh-CN" altLang="en-US" sz="1200" b="1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79829430-5D28-1D69-48D1-61D85DAB331F}"/>
              </a:ext>
            </a:extLst>
          </p:cNvPr>
          <p:cNvSpPr/>
          <p:nvPr/>
        </p:nvSpPr>
        <p:spPr>
          <a:xfrm>
            <a:off x="4724222" y="1191727"/>
            <a:ext cx="736873" cy="227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CPU</a:t>
            </a:r>
            <a:endParaRPr lang="zh-CN" altLang="en-US" sz="12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86A66AD4-EB79-74C7-3A86-A25D3712070A}"/>
              </a:ext>
            </a:extLst>
          </p:cNvPr>
          <p:cNvSpPr/>
          <p:nvPr/>
        </p:nvSpPr>
        <p:spPr>
          <a:xfrm>
            <a:off x="301710" y="1784900"/>
            <a:ext cx="514758" cy="214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CSI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3" name="文本框 192">
            <a:extLst>
              <a:ext uri="{FF2B5EF4-FFF2-40B4-BE49-F238E27FC236}">
                <a16:creationId xmlns:a16="http://schemas.microsoft.com/office/drawing/2014/main" id="{7667387F-82C0-220B-338C-AA2DDFC379C8}"/>
              </a:ext>
            </a:extLst>
          </p:cNvPr>
          <p:cNvSpPr txBox="1"/>
          <p:nvPr/>
        </p:nvSpPr>
        <p:spPr>
          <a:xfrm>
            <a:off x="214888" y="1984840"/>
            <a:ext cx="64746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1100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en-US" altLang="zh-CN" sz="1100" b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MHz</a:t>
            </a:r>
            <a:endParaRPr lang="zh-CN" altLang="en-US" sz="1100" b="1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6F9359B4-6A13-83A1-34A9-A7FAAB263986}"/>
              </a:ext>
            </a:extLst>
          </p:cNvPr>
          <p:cNvCxnSpPr>
            <a:cxnSpLocks/>
          </p:cNvCxnSpPr>
          <p:nvPr/>
        </p:nvCxnSpPr>
        <p:spPr>
          <a:xfrm>
            <a:off x="3202985" y="1294079"/>
            <a:ext cx="444516" cy="4121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箭头连接符 194">
            <a:extLst>
              <a:ext uri="{FF2B5EF4-FFF2-40B4-BE49-F238E27FC236}">
                <a16:creationId xmlns:a16="http://schemas.microsoft.com/office/drawing/2014/main" id="{3CC16CFE-D64F-D1BC-B494-74A9969A981E}"/>
              </a:ext>
            </a:extLst>
          </p:cNvPr>
          <p:cNvCxnSpPr>
            <a:cxnSpLocks/>
          </p:cNvCxnSpPr>
          <p:nvPr/>
        </p:nvCxnSpPr>
        <p:spPr>
          <a:xfrm>
            <a:off x="808709" y="1301854"/>
            <a:ext cx="201700" cy="5610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>
            <a:extLst>
              <a:ext uri="{FF2B5EF4-FFF2-40B4-BE49-F238E27FC236}">
                <a16:creationId xmlns:a16="http://schemas.microsoft.com/office/drawing/2014/main" id="{AD602BE1-CA2D-BF5A-6457-051AE39D271F}"/>
              </a:ext>
            </a:extLst>
          </p:cNvPr>
          <p:cNvCxnSpPr>
            <a:cxnSpLocks/>
            <a:stCxn id="175" idx="3"/>
          </p:cNvCxnSpPr>
          <p:nvPr/>
        </p:nvCxnSpPr>
        <p:spPr>
          <a:xfrm flipV="1">
            <a:off x="808709" y="1291843"/>
            <a:ext cx="2405244" cy="77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>
            <a:extLst>
              <a:ext uri="{FF2B5EF4-FFF2-40B4-BE49-F238E27FC236}">
                <a16:creationId xmlns:a16="http://schemas.microsoft.com/office/drawing/2014/main" id="{EC682EBA-E831-A4DC-3D8F-B81EE7F486C2}"/>
              </a:ext>
            </a:extLst>
          </p:cNvPr>
          <p:cNvCxnSpPr>
            <a:cxnSpLocks/>
          </p:cNvCxnSpPr>
          <p:nvPr/>
        </p:nvCxnSpPr>
        <p:spPr>
          <a:xfrm>
            <a:off x="2707936" y="1901493"/>
            <a:ext cx="2536" cy="10121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>
            <a:extLst>
              <a:ext uri="{FF2B5EF4-FFF2-40B4-BE49-F238E27FC236}">
                <a16:creationId xmlns:a16="http://schemas.microsoft.com/office/drawing/2014/main" id="{62C4B3C8-7036-0B8B-825F-DF058815BCD4}"/>
              </a:ext>
            </a:extLst>
          </p:cNvPr>
          <p:cNvCxnSpPr>
            <a:cxnSpLocks/>
            <a:stCxn id="237" idx="3"/>
          </p:cNvCxnSpPr>
          <p:nvPr/>
        </p:nvCxnSpPr>
        <p:spPr>
          <a:xfrm>
            <a:off x="2618559" y="1908422"/>
            <a:ext cx="242321" cy="6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D2298702-1307-7C8B-0E3E-6821F746F392}"/>
              </a:ext>
            </a:extLst>
          </p:cNvPr>
          <p:cNvCxnSpPr>
            <a:cxnSpLocks/>
          </p:cNvCxnSpPr>
          <p:nvPr/>
        </p:nvCxnSpPr>
        <p:spPr>
          <a:xfrm>
            <a:off x="3223375" y="1015613"/>
            <a:ext cx="736873" cy="6906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矩形 199">
            <a:extLst>
              <a:ext uri="{FF2B5EF4-FFF2-40B4-BE49-F238E27FC236}">
                <a16:creationId xmlns:a16="http://schemas.microsoft.com/office/drawing/2014/main" id="{D6F2275F-01EF-2559-40E7-B383EBA8CD97}"/>
              </a:ext>
            </a:extLst>
          </p:cNvPr>
          <p:cNvSpPr/>
          <p:nvPr/>
        </p:nvSpPr>
        <p:spPr>
          <a:xfrm>
            <a:off x="4534320" y="1683469"/>
            <a:ext cx="1230421" cy="455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sys_d1cpre_ck</a:t>
            </a:r>
          </a:p>
          <a:p>
            <a:pPr algn="ctr"/>
            <a:r>
              <a:rPr lang="en-US" altLang="zh-CN" sz="12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480M(max)</a:t>
            </a:r>
            <a:endParaRPr lang="zh-CN" altLang="en-US" sz="120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201" name="直接箭头连接符 200">
            <a:extLst>
              <a:ext uri="{FF2B5EF4-FFF2-40B4-BE49-F238E27FC236}">
                <a16:creationId xmlns:a16="http://schemas.microsoft.com/office/drawing/2014/main" id="{F5690BD4-26F5-7216-9733-D9001B220A78}"/>
              </a:ext>
            </a:extLst>
          </p:cNvPr>
          <p:cNvCxnSpPr>
            <a:cxnSpLocks/>
          </p:cNvCxnSpPr>
          <p:nvPr/>
        </p:nvCxnSpPr>
        <p:spPr>
          <a:xfrm>
            <a:off x="4345207" y="1898845"/>
            <a:ext cx="1879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7CE3FA74-2235-67D4-69E9-455A68B58DCE}"/>
              </a:ext>
            </a:extLst>
          </p:cNvPr>
          <p:cNvCxnSpPr>
            <a:cxnSpLocks/>
          </p:cNvCxnSpPr>
          <p:nvPr/>
        </p:nvCxnSpPr>
        <p:spPr>
          <a:xfrm>
            <a:off x="5764741" y="1925165"/>
            <a:ext cx="20380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>
            <a:extLst>
              <a:ext uri="{FF2B5EF4-FFF2-40B4-BE49-F238E27FC236}">
                <a16:creationId xmlns:a16="http://schemas.microsoft.com/office/drawing/2014/main" id="{798DE2E6-DF53-0A99-A824-6A520A95A9B1}"/>
              </a:ext>
            </a:extLst>
          </p:cNvPr>
          <p:cNvCxnSpPr>
            <a:cxnSpLocks/>
          </p:cNvCxnSpPr>
          <p:nvPr/>
        </p:nvCxnSpPr>
        <p:spPr>
          <a:xfrm flipH="1">
            <a:off x="6978469" y="440410"/>
            <a:ext cx="3623" cy="30063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>
            <a:extLst>
              <a:ext uri="{FF2B5EF4-FFF2-40B4-BE49-F238E27FC236}">
                <a16:creationId xmlns:a16="http://schemas.microsoft.com/office/drawing/2014/main" id="{62658D3E-B5C1-0DDF-BEC2-777D6C116E68}"/>
              </a:ext>
            </a:extLst>
          </p:cNvPr>
          <p:cNvCxnSpPr>
            <a:cxnSpLocks/>
          </p:cNvCxnSpPr>
          <p:nvPr/>
        </p:nvCxnSpPr>
        <p:spPr>
          <a:xfrm>
            <a:off x="6780517" y="1944644"/>
            <a:ext cx="20375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>
            <a:extLst>
              <a:ext uri="{FF2B5EF4-FFF2-40B4-BE49-F238E27FC236}">
                <a16:creationId xmlns:a16="http://schemas.microsoft.com/office/drawing/2014/main" id="{B05107C9-4092-8661-78C0-58775159583F}"/>
              </a:ext>
            </a:extLst>
          </p:cNvPr>
          <p:cNvCxnSpPr>
            <a:cxnSpLocks/>
            <a:endCxn id="179" idx="1"/>
          </p:cNvCxnSpPr>
          <p:nvPr/>
        </p:nvCxnSpPr>
        <p:spPr>
          <a:xfrm>
            <a:off x="6976050" y="440410"/>
            <a:ext cx="33378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>
            <a:extLst>
              <a:ext uri="{FF2B5EF4-FFF2-40B4-BE49-F238E27FC236}">
                <a16:creationId xmlns:a16="http://schemas.microsoft.com/office/drawing/2014/main" id="{005928F8-DDB5-6793-B6BC-CCA6ED18BE6A}"/>
              </a:ext>
            </a:extLst>
          </p:cNvPr>
          <p:cNvCxnSpPr>
            <a:cxnSpLocks/>
            <a:endCxn id="207" idx="1"/>
          </p:cNvCxnSpPr>
          <p:nvPr/>
        </p:nvCxnSpPr>
        <p:spPr>
          <a:xfrm flipV="1">
            <a:off x="6979561" y="855510"/>
            <a:ext cx="330274" cy="2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矩形 206">
            <a:extLst>
              <a:ext uri="{FF2B5EF4-FFF2-40B4-BE49-F238E27FC236}">
                <a16:creationId xmlns:a16="http://schemas.microsoft.com/office/drawing/2014/main" id="{38CF63A7-9E08-43FB-B02E-AA635F3FBDF0}"/>
              </a:ext>
            </a:extLst>
          </p:cNvPr>
          <p:cNvSpPr/>
          <p:nvPr/>
        </p:nvSpPr>
        <p:spPr>
          <a:xfrm>
            <a:off x="7309835" y="724128"/>
            <a:ext cx="830071" cy="262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AHB3</a:t>
            </a:r>
            <a:endParaRPr lang="en-US" altLang="zh-CN" sz="12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208" name="直接连接符 207">
            <a:extLst>
              <a:ext uri="{FF2B5EF4-FFF2-40B4-BE49-F238E27FC236}">
                <a16:creationId xmlns:a16="http://schemas.microsoft.com/office/drawing/2014/main" id="{D0AB9BA5-1993-415B-7F0F-FD0AFB33D32C}"/>
              </a:ext>
            </a:extLst>
          </p:cNvPr>
          <p:cNvCxnSpPr>
            <a:cxnSpLocks/>
            <a:endCxn id="209" idx="1"/>
          </p:cNvCxnSpPr>
          <p:nvPr/>
        </p:nvCxnSpPr>
        <p:spPr>
          <a:xfrm flipV="1">
            <a:off x="6979561" y="1302519"/>
            <a:ext cx="333896" cy="10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矩形 208">
            <a:extLst>
              <a:ext uri="{FF2B5EF4-FFF2-40B4-BE49-F238E27FC236}">
                <a16:creationId xmlns:a16="http://schemas.microsoft.com/office/drawing/2014/main" id="{E9870F40-C9B7-97AD-1746-EB83C43C75A9}"/>
              </a:ext>
            </a:extLst>
          </p:cNvPr>
          <p:cNvSpPr/>
          <p:nvPr/>
        </p:nvSpPr>
        <p:spPr>
          <a:xfrm>
            <a:off x="7313457" y="1171137"/>
            <a:ext cx="830071" cy="262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APB3</a:t>
            </a:r>
            <a:endParaRPr lang="en-US" altLang="zh-CN" sz="12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210" name="直接连接符 209">
            <a:extLst>
              <a:ext uri="{FF2B5EF4-FFF2-40B4-BE49-F238E27FC236}">
                <a16:creationId xmlns:a16="http://schemas.microsoft.com/office/drawing/2014/main" id="{092510CD-DBC5-0AEE-3C6C-629662C0D331}"/>
              </a:ext>
            </a:extLst>
          </p:cNvPr>
          <p:cNvCxnSpPr>
            <a:cxnSpLocks/>
            <a:endCxn id="211" idx="1"/>
          </p:cNvCxnSpPr>
          <p:nvPr/>
        </p:nvCxnSpPr>
        <p:spPr>
          <a:xfrm flipV="1">
            <a:off x="6984276" y="1725214"/>
            <a:ext cx="329185" cy="26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矩形 210">
            <a:extLst>
              <a:ext uri="{FF2B5EF4-FFF2-40B4-BE49-F238E27FC236}">
                <a16:creationId xmlns:a16="http://schemas.microsoft.com/office/drawing/2014/main" id="{1030BA6C-1AB5-4151-3E16-BFAD7B2753EE}"/>
              </a:ext>
            </a:extLst>
          </p:cNvPr>
          <p:cNvSpPr/>
          <p:nvPr/>
        </p:nvSpPr>
        <p:spPr>
          <a:xfrm>
            <a:off x="7313461" y="1593832"/>
            <a:ext cx="830068" cy="262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AHB1\2</a:t>
            </a:r>
            <a:endParaRPr lang="en-US" altLang="zh-CN" sz="12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212" name="直接连接符 211">
            <a:extLst>
              <a:ext uri="{FF2B5EF4-FFF2-40B4-BE49-F238E27FC236}">
                <a16:creationId xmlns:a16="http://schemas.microsoft.com/office/drawing/2014/main" id="{CC648247-36FE-080C-BCB3-88FE21465783}"/>
              </a:ext>
            </a:extLst>
          </p:cNvPr>
          <p:cNvCxnSpPr>
            <a:cxnSpLocks/>
            <a:endCxn id="213" idx="1"/>
          </p:cNvCxnSpPr>
          <p:nvPr/>
        </p:nvCxnSpPr>
        <p:spPr>
          <a:xfrm flipV="1">
            <a:off x="6982092" y="2147442"/>
            <a:ext cx="331366" cy="10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矩形 212">
            <a:extLst>
              <a:ext uri="{FF2B5EF4-FFF2-40B4-BE49-F238E27FC236}">
                <a16:creationId xmlns:a16="http://schemas.microsoft.com/office/drawing/2014/main" id="{989C1488-7342-F238-53F3-263F98ABB5FD}"/>
              </a:ext>
            </a:extLst>
          </p:cNvPr>
          <p:cNvSpPr/>
          <p:nvPr/>
        </p:nvSpPr>
        <p:spPr>
          <a:xfrm>
            <a:off x="7313458" y="2016060"/>
            <a:ext cx="830069" cy="262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APB1</a:t>
            </a:r>
            <a:endParaRPr lang="en-US" altLang="zh-CN" sz="12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214" name="直接连接符 213">
            <a:extLst>
              <a:ext uri="{FF2B5EF4-FFF2-40B4-BE49-F238E27FC236}">
                <a16:creationId xmlns:a16="http://schemas.microsoft.com/office/drawing/2014/main" id="{0348E692-5C51-E085-F6B8-154CF3A89B38}"/>
              </a:ext>
            </a:extLst>
          </p:cNvPr>
          <p:cNvCxnSpPr>
            <a:cxnSpLocks/>
            <a:endCxn id="215" idx="1"/>
          </p:cNvCxnSpPr>
          <p:nvPr/>
        </p:nvCxnSpPr>
        <p:spPr>
          <a:xfrm flipV="1">
            <a:off x="6976050" y="2573660"/>
            <a:ext cx="366980" cy="10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矩形 214">
            <a:extLst>
              <a:ext uri="{FF2B5EF4-FFF2-40B4-BE49-F238E27FC236}">
                <a16:creationId xmlns:a16="http://schemas.microsoft.com/office/drawing/2014/main" id="{100E5DB6-A0A3-602A-3E0B-B5A7DDD021E1}"/>
              </a:ext>
            </a:extLst>
          </p:cNvPr>
          <p:cNvSpPr/>
          <p:nvPr/>
        </p:nvSpPr>
        <p:spPr>
          <a:xfrm>
            <a:off x="7343030" y="2442278"/>
            <a:ext cx="794456" cy="262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APB2</a:t>
            </a:r>
            <a:endParaRPr lang="en-US" altLang="zh-CN" sz="12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216" name="直接连接符 215">
            <a:extLst>
              <a:ext uri="{FF2B5EF4-FFF2-40B4-BE49-F238E27FC236}">
                <a16:creationId xmlns:a16="http://schemas.microsoft.com/office/drawing/2014/main" id="{98F250EC-2777-8150-1E02-D30CD6363272}"/>
              </a:ext>
            </a:extLst>
          </p:cNvPr>
          <p:cNvCxnSpPr>
            <a:cxnSpLocks/>
            <a:endCxn id="217" idx="1"/>
          </p:cNvCxnSpPr>
          <p:nvPr/>
        </p:nvCxnSpPr>
        <p:spPr>
          <a:xfrm flipV="1">
            <a:off x="6984276" y="3003217"/>
            <a:ext cx="358754" cy="10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矩形 216">
            <a:extLst>
              <a:ext uri="{FF2B5EF4-FFF2-40B4-BE49-F238E27FC236}">
                <a16:creationId xmlns:a16="http://schemas.microsoft.com/office/drawing/2014/main" id="{B6D92D38-0191-F807-8841-8E309AC5D665}"/>
              </a:ext>
            </a:extLst>
          </p:cNvPr>
          <p:cNvSpPr/>
          <p:nvPr/>
        </p:nvSpPr>
        <p:spPr>
          <a:xfrm>
            <a:off x="7343030" y="2871835"/>
            <a:ext cx="794456" cy="262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AHB4</a:t>
            </a:r>
            <a:endParaRPr lang="en-US" altLang="zh-CN" sz="12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218" name="直接连接符 217">
            <a:extLst>
              <a:ext uri="{FF2B5EF4-FFF2-40B4-BE49-F238E27FC236}">
                <a16:creationId xmlns:a16="http://schemas.microsoft.com/office/drawing/2014/main" id="{1B43103C-F317-2BCE-5C44-4825EA919E1C}"/>
              </a:ext>
            </a:extLst>
          </p:cNvPr>
          <p:cNvCxnSpPr>
            <a:cxnSpLocks/>
            <a:endCxn id="219" idx="1"/>
          </p:cNvCxnSpPr>
          <p:nvPr/>
        </p:nvCxnSpPr>
        <p:spPr>
          <a:xfrm flipV="1">
            <a:off x="6984276" y="3431296"/>
            <a:ext cx="358754" cy="10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 218">
            <a:extLst>
              <a:ext uri="{FF2B5EF4-FFF2-40B4-BE49-F238E27FC236}">
                <a16:creationId xmlns:a16="http://schemas.microsoft.com/office/drawing/2014/main" id="{6896A706-41D0-4946-CF52-1C4F22FF9D1D}"/>
              </a:ext>
            </a:extLst>
          </p:cNvPr>
          <p:cNvSpPr/>
          <p:nvPr/>
        </p:nvSpPr>
        <p:spPr>
          <a:xfrm>
            <a:off x="7343030" y="3299914"/>
            <a:ext cx="794456" cy="262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APB4</a:t>
            </a:r>
            <a:endParaRPr lang="en-US" altLang="zh-CN" sz="12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0" name="矩形 219">
            <a:extLst>
              <a:ext uri="{FF2B5EF4-FFF2-40B4-BE49-F238E27FC236}">
                <a16:creationId xmlns:a16="http://schemas.microsoft.com/office/drawing/2014/main" id="{1B1F5FC7-6988-7FC9-7519-ACF05549CA9A}"/>
              </a:ext>
            </a:extLst>
          </p:cNvPr>
          <p:cNvSpPr/>
          <p:nvPr/>
        </p:nvSpPr>
        <p:spPr>
          <a:xfrm>
            <a:off x="8360863" y="754846"/>
            <a:ext cx="590194" cy="258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外设</a:t>
            </a:r>
          </a:p>
        </p:txBody>
      </p:sp>
      <p:cxnSp>
        <p:nvCxnSpPr>
          <p:cNvPr id="221" name="直接箭头连接符 220">
            <a:extLst>
              <a:ext uri="{FF2B5EF4-FFF2-40B4-BE49-F238E27FC236}">
                <a16:creationId xmlns:a16="http://schemas.microsoft.com/office/drawing/2014/main" id="{59037B82-0B33-D5AD-F553-AA2C11A37DB4}"/>
              </a:ext>
            </a:extLst>
          </p:cNvPr>
          <p:cNvCxnSpPr>
            <a:cxnSpLocks/>
          </p:cNvCxnSpPr>
          <p:nvPr/>
        </p:nvCxnSpPr>
        <p:spPr>
          <a:xfrm>
            <a:off x="8148452" y="871437"/>
            <a:ext cx="2271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矩形 221">
            <a:extLst>
              <a:ext uri="{FF2B5EF4-FFF2-40B4-BE49-F238E27FC236}">
                <a16:creationId xmlns:a16="http://schemas.microsoft.com/office/drawing/2014/main" id="{23632665-51BC-60AA-C06C-6D81F5219E93}"/>
              </a:ext>
            </a:extLst>
          </p:cNvPr>
          <p:cNvSpPr/>
          <p:nvPr/>
        </p:nvSpPr>
        <p:spPr>
          <a:xfrm>
            <a:off x="8360863" y="1153170"/>
            <a:ext cx="590194" cy="258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外设</a:t>
            </a:r>
          </a:p>
        </p:txBody>
      </p:sp>
      <p:cxnSp>
        <p:nvCxnSpPr>
          <p:cNvPr id="223" name="直接箭头连接符 222">
            <a:extLst>
              <a:ext uri="{FF2B5EF4-FFF2-40B4-BE49-F238E27FC236}">
                <a16:creationId xmlns:a16="http://schemas.microsoft.com/office/drawing/2014/main" id="{0C611C42-7AAC-8A4A-500E-CBD3F8D59B93}"/>
              </a:ext>
            </a:extLst>
          </p:cNvPr>
          <p:cNvCxnSpPr>
            <a:cxnSpLocks/>
          </p:cNvCxnSpPr>
          <p:nvPr/>
        </p:nvCxnSpPr>
        <p:spPr>
          <a:xfrm flipV="1">
            <a:off x="8152950" y="1282243"/>
            <a:ext cx="222676" cy="11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矩形 223">
            <a:extLst>
              <a:ext uri="{FF2B5EF4-FFF2-40B4-BE49-F238E27FC236}">
                <a16:creationId xmlns:a16="http://schemas.microsoft.com/office/drawing/2014/main" id="{A9053554-626A-2578-3EDA-D751A4A56273}"/>
              </a:ext>
            </a:extLst>
          </p:cNvPr>
          <p:cNvSpPr/>
          <p:nvPr/>
        </p:nvSpPr>
        <p:spPr>
          <a:xfrm>
            <a:off x="8360863" y="1586654"/>
            <a:ext cx="602468" cy="258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外设</a:t>
            </a:r>
          </a:p>
        </p:txBody>
      </p:sp>
      <p:cxnSp>
        <p:nvCxnSpPr>
          <p:cNvPr id="225" name="直接箭头连接符 224">
            <a:extLst>
              <a:ext uri="{FF2B5EF4-FFF2-40B4-BE49-F238E27FC236}">
                <a16:creationId xmlns:a16="http://schemas.microsoft.com/office/drawing/2014/main" id="{00CE5486-E608-23CE-1EB7-866754957741}"/>
              </a:ext>
            </a:extLst>
          </p:cNvPr>
          <p:cNvCxnSpPr>
            <a:cxnSpLocks/>
          </p:cNvCxnSpPr>
          <p:nvPr/>
        </p:nvCxnSpPr>
        <p:spPr>
          <a:xfrm>
            <a:off x="8146052" y="1726551"/>
            <a:ext cx="22124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矩形 225">
            <a:extLst>
              <a:ext uri="{FF2B5EF4-FFF2-40B4-BE49-F238E27FC236}">
                <a16:creationId xmlns:a16="http://schemas.microsoft.com/office/drawing/2014/main" id="{48CAEEBA-9357-693F-39B5-EEFC5F571EB7}"/>
              </a:ext>
            </a:extLst>
          </p:cNvPr>
          <p:cNvSpPr/>
          <p:nvPr/>
        </p:nvSpPr>
        <p:spPr>
          <a:xfrm>
            <a:off x="8360863" y="2025055"/>
            <a:ext cx="602468" cy="258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外设</a:t>
            </a:r>
          </a:p>
        </p:txBody>
      </p:sp>
      <p:cxnSp>
        <p:nvCxnSpPr>
          <p:cNvPr id="227" name="直接箭头连接符 226">
            <a:extLst>
              <a:ext uri="{FF2B5EF4-FFF2-40B4-BE49-F238E27FC236}">
                <a16:creationId xmlns:a16="http://schemas.microsoft.com/office/drawing/2014/main" id="{BC592D68-377F-13E8-CD32-D92A59475D3E}"/>
              </a:ext>
            </a:extLst>
          </p:cNvPr>
          <p:cNvCxnSpPr>
            <a:cxnSpLocks/>
          </p:cNvCxnSpPr>
          <p:nvPr/>
        </p:nvCxnSpPr>
        <p:spPr>
          <a:xfrm flipV="1">
            <a:off x="8146052" y="2151421"/>
            <a:ext cx="214818" cy="32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矩形 227">
            <a:extLst>
              <a:ext uri="{FF2B5EF4-FFF2-40B4-BE49-F238E27FC236}">
                <a16:creationId xmlns:a16="http://schemas.microsoft.com/office/drawing/2014/main" id="{974BD9CB-53D9-D968-3C15-3F593DC06ABD}"/>
              </a:ext>
            </a:extLst>
          </p:cNvPr>
          <p:cNvSpPr/>
          <p:nvPr/>
        </p:nvSpPr>
        <p:spPr>
          <a:xfrm>
            <a:off x="8360864" y="2450967"/>
            <a:ext cx="598846" cy="258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外设</a:t>
            </a:r>
          </a:p>
        </p:txBody>
      </p:sp>
      <p:cxnSp>
        <p:nvCxnSpPr>
          <p:cNvPr id="229" name="直接箭头连接符 228">
            <a:extLst>
              <a:ext uri="{FF2B5EF4-FFF2-40B4-BE49-F238E27FC236}">
                <a16:creationId xmlns:a16="http://schemas.microsoft.com/office/drawing/2014/main" id="{A3F39A1A-9301-5905-729A-96167573BCCA}"/>
              </a:ext>
            </a:extLst>
          </p:cNvPr>
          <p:cNvCxnSpPr>
            <a:cxnSpLocks/>
          </p:cNvCxnSpPr>
          <p:nvPr/>
        </p:nvCxnSpPr>
        <p:spPr>
          <a:xfrm flipV="1">
            <a:off x="8149266" y="2577873"/>
            <a:ext cx="208389" cy="32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矩形 229">
            <a:extLst>
              <a:ext uri="{FF2B5EF4-FFF2-40B4-BE49-F238E27FC236}">
                <a16:creationId xmlns:a16="http://schemas.microsoft.com/office/drawing/2014/main" id="{FE680E11-3179-A3EE-62F8-170AC42C34B6}"/>
              </a:ext>
            </a:extLst>
          </p:cNvPr>
          <p:cNvSpPr/>
          <p:nvPr/>
        </p:nvSpPr>
        <p:spPr>
          <a:xfrm>
            <a:off x="8360864" y="2876058"/>
            <a:ext cx="590194" cy="258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外设</a:t>
            </a:r>
          </a:p>
        </p:txBody>
      </p:sp>
      <p:cxnSp>
        <p:nvCxnSpPr>
          <p:cNvPr id="231" name="直接箭头连接符 230">
            <a:extLst>
              <a:ext uri="{FF2B5EF4-FFF2-40B4-BE49-F238E27FC236}">
                <a16:creationId xmlns:a16="http://schemas.microsoft.com/office/drawing/2014/main" id="{FBF56FF1-8C4F-A669-C48B-C2030EA11E91}"/>
              </a:ext>
            </a:extLst>
          </p:cNvPr>
          <p:cNvCxnSpPr>
            <a:cxnSpLocks/>
          </p:cNvCxnSpPr>
          <p:nvPr/>
        </p:nvCxnSpPr>
        <p:spPr>
          <a:xfrm flipV="1">
            <a:off x="8141887" y="3002867"/>
            <a:ext cx="215768" cy="33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矩形 231">
            <a:extLst>
              <a:ext uri="{FF2B5EF4-FFF2-40B4-BE49-F238E27FC236}">
                <a16:creationId xmlns:a16="http://schemas.microsoft.com/office/drawing/2014/main" id="{6B92929B-7A0D-79A9-6505-6A365930831E}"/>
              </a:ext>
            </a:extLst>
          </p:cNvPr>
          <p:cNvSpPr/>
          <p:nvPr/>
        </p:nvSpPr>
        <p:spPr>
          <a:xfrm>
            <a:off x="8360863" y="3295365"/>
            <a:ext cx="590194" cy="258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外设</a:t>
            </a:r>
          </a:p>
        </p:txBody>
      </p:sp>
      <p:cxnSp>
        <p:nvCxnSpPr>
          <p:cNvPr id="233" name="直接箭头连接符 232">
            <a:extLst>
              <a:ext uri="{FF2B5EF4-FFF2-40B4-BE49-F238E27FC236}">
                <a16:creationId xmlns:a16="http://schemas.microsoft.com/office/drawing/2014/main" id="{E3BB9A03-175F-1039-050A-DD39A9BB313F}"/>
              </a:ext>
            </a:extLst>
          </p:cNvPr>
          <p:cNvCxnSpPr>
            <a:cxnSpLocks/>
          </p:cNvCxnSpPr>
          <p:nvPr/>
        </p:nvCxnSpPr>
        <p:spPr>
          <a:xfrm>
            <a:off x="8146052" y="3425562"/>
            <a:ext cx="22124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箭头连接符 233">
            <a:extLst>
              <a:ext uri="{FF2B5EF4-FFF2-40B4-BE49-F238E27FC236}">
                <a16:creationId xmlns:a16="http://schemas.microsoft.com/office/drawing/2014/main" id="{57A3BFDF-12E9-D236-B55C-59807F5221F4}"/>
              </a:ext>
            </a:extLst>
          </p:cNvPr>
          <p:cNvCxnSpPr>
            <a:cxnSpLocks/>
          </p:cNvCxnSpPr>
          <p:nvPr/>
        </p:nvCxnSpPr>
        <p:spPr>
          <a:xfrm>
            <a:off x="5077344" y="2131662"/>
            <a:ext cx="0" cy="2702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矩形 234">
            <a:extLst>
              <a:ext uri="{FF2B5EF4-FFF2-40B4-BE49-F238E27FC236}">
                <a16:creationId xmlns:a16="http://schemas.microsoft.com/office/drawing/2014/main" id="{E3AA9DF7-2B9B-5B90-F720-0C1D63AC9A1C}"/>
              </a:ext>
            </a:extLst>
          </p:cNvPr>
          <p:cNvSpPr/>
          <p:nvPr/>
        </p:nvSpPr>
        <p:spPr>
          <a:xfrm>
            <a:off x="4728692" y="2409960"/>
            <a:ext cx="732403" cy="250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Systick</a:t>
            </a:r>
            <a:endParaRPr lang="zh-CN" altLang="en-US" sz="12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37" name="矩形 236">
            <a:extLst>
              <a:ext uri="{FF2B5EF4-FFF2-40B4-BE49-F238E27FC236}">
                <a16:creationId xmlns:a16="http://schemas.microsoft.com/office/drawing/2014/main" id="{680C2DAD-63FD-3DC3-3FC7-10CF4860C423}"/>
              </a:ext>
            </a:extLst>
          </p:cNvPr>
          <p:cNvSpPr/>
          <p:nvPr/>
        </p:nvSpPr>
        <p:spPr>
          <a:xfrm>
            <a:off x="2001897" y="1784307"/>
            <a:ext cx="616662" cy="248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DIVN1</a:t>
            </a:r>
            <a:endParaRPr lang="en-US" altLang="zh-CN" sz="12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id="{4EC2C164-8924-AC84-C3E1-03D1CFC864FE}"/>
              </a:ext>
            </a:extLst>
          </p:cNvPr>
          <p:cNvSpPr/>
          <p:nvPr/>
        </p:nvSpPr>
        <p:spPr>
          <a:xfrm>
            <a:off x="2859309" y="1781092"/>
            <a:ext cx="616662" cy="248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DIVP1</a:t>
            </a:r>
            <a:endParaRPr lang="en-US" altLang="zh-CN" sz="12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id="{A28E8D3F-3509-4927-DB28-52F9FDA93266}"/>
              </a:ext>
            </a:extLst>
          </p:cNvPr>
          <p:cNvSpPr/>
          <p:nvPr/>
        </p:nvSpPr>
        <p:spPr>
          <a:xfrm>
            <a:off x="2858142" y="2287205"/>
            <a:ext cx="616662" cy="248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DIVQ1</a:t>
            </a:r>
            <a:endParaRPr lang="en-US" altLang="zh-CN" sz="12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40" name="矩形 239">
            <a:extLst>
              <a:ext uri="{FF2B5EF4-FFF2-40B4-BE49-F238E27FC236}">
                <a16:creationId xmlns:a16="http://schemas.microsoft.com/office/drawing/2014/main" id="{F904B0F8-9E3D-A970-11F3-409E447CE3D3}"/>
              </a:ext>
            </a:extLst>
          </p:cNvPr>
          <p:cNvSpPr/>
          <p:nvPr/>
        </p:nvSpPr>
        <p:spPr>
          <a:xfrm>
            <a:off x="2865093" y="2787217"/>
            <a:ext cx="616662" cy="248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DIVR1</a:t>
            </a:r>
            <a:endParaRPr lang="en-US" altLang="zh-CN" sz="12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41" name="矩形 240">
            <a:extLst>
              <a:ext uri="{FF2B5EF4-FFF2-40B4-BE49-F238E27FC236}">
                <a16:creationId xmlns:a16="http://schemas.microsoft.com/office/drawing/2014/main" id="{1E91E73B-EE89-B1A9-6EE9-ADB1DC28A55D}"/>
              </a:ext>
            </a:extLst>
          </p:cNvPr>
          <p:cNvSpPr/>
          <p:nvPr/>
        </p:nvSpPr>
        <p:spPr>
          <a:xfrm>
            <a:off x="2001897" y="2309219"/>
            <a:ext cx="636484" cy="248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fracn1</a:t>
            </a:r>
            <a:endParaRPr lang="en-US" altLang="zh-CN" sz="12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242" name="直接连接符 241">
            <a:extLst>
              <a:ext uri="{FF2B5EF4-FFF2-40B4-BE49-F238E27FC236}">
                <a16:creationId xmlns:a16="http://schemas.microsoft.com/office/drawing/2014/main" id="{0D361D55-58B8-20BE-7789-BADD9B21908F}"/>
              </a:ext>
            </a:extLst>
          </p:cNvPr>
          <p:cNvCxnSpPr>
            <a:cxnSpLocks/>
          </p:cNvCxnSpPr>
          <p:nvPr/>
        </p:nvCxnSpPr>
        <p:spPr>
          <a:xfrm>
            <a:off x="1828367" y="1908422"/>
            <a:ext cx="1748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>
            <a:extLst>
              <a:ext uri="{FF2B5EF4-FFF2-40B4-BE49-F238E27FC236}">
                <a16:creationId xmlns:a16="http://schemas.microsoft.com/office/drawing/2014/main" id="{56922D4C-63A3-D306-A53B-EBC2E89BE190}"/>
              </a:ext>
            </a:extLst>
          </p:cNvPr>
          <p:cNvCxnSpPr>
            <a:cxnSpLocks/>
          </p:cNvCxnSpPr>
          <p:nvPr/>
        </p:nvCxnSpPr>
        <p:spPr>
          <a:xfrm>
            <a:off x="3459149" y="1901493"/>
            <a:ext cx="1748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连接符 243">
            <a:extLst>
              <a:ext uri="{FF2B5EF4-FFF2-40B4-BE49-F238E27FC236}">
                <a16:creationId xmlns:a16="http://schemas.microsoft.com/office/drawing/2014/main" id="{29C8B59F-ED44-4EA0-11A4-D04573F2E809}"/>
              </a:ext>
            </a:extLst>
          </p:cNvPr>
          <p:cNvCxnSpPr>
            <a:cxnSpLocks/>
          </p:cNvCxnSpPr>
          <p:nvPr/>
        </p:nvCxnSpPr>
        <p:spPr>
          <a:xfrm>
            <a:off x="3459149" y="2407591"/>
            <a:ext cx="1748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连接符 244">
            <a:extLst>
              <a:ext uri="{FF2B5EF4-FFF2-40B4-BE49-F238E27FC236}">
                <a16:creationId xmlns:a16="http://schemas.microsoft.com/office/drawing/2014/main" id="{4F982BEF-D8F9-24F8-61F8-884BD6523539}"/>
              </a:ext>
            </a:extLst>
          </p:cNvPr>
          <p:cNvCxnSpPr>
            <a:cxnSpLocks/>
          </p:cNvCxnSpPr>
          <p:nvPr/>
        </p:nvCxnSpPr>
        <p:spPr>
          <a:xfrm>
            <a:off x="3478180" y="2913690"/>
            <a:ext cx="1748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矩形 245">
            <a:extLst>
              <a:ext uri="{FF2B5EF4-FFF2-40B4-BE49-F238E27FC236}">
                <a16:creationId xmlns:a16="http://schemas.microsoft.com/office/drawing/2014/main" id="{E94E842A-0C47-3595-CA63-8EE5EEA27256}"/>
              </a:ext>
            </a:extLst>
          </p:cNvPr>
          <p:cNvSpPr/>
          <p:nvPr/>
        </p:nvSpPr>
        <p:spPr>
          <a:xfrm>
            <a:off x="3637606" y="2277826"/>
            <a:ext cx="616662" cy="248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外设</a:t>
            </a:r>
            <a:endParaRPr lang="en-US" altLang="zh-CN" sz="12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47" name="矩形 246">
            <a:extLst>
              <a:ext uri="{FF2B5EF4-FFF2-40B4-BE49-F238E27FC236}">
                <a16:creationId xmlns:a16="http://schemas.microsoft.com/office/drawing/2014/main" id="{943AB56F-6031-67CE-9140-DE33855E980E}"/>
              </a:ext>
            </a:extLst>
          </p:cNvPr>
          <p:cNvSpPr/>
          <p:nvPr/>
        </p:nvSpPr>
        <p:spPr>
          <a:xfrm>
            <a:off x="3640998" y="2784708"/>
            <a:ext cx="616662" cy="248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外设</a:t>
            </a:r>
            <a:endParaRPr lang="en-US" altLang="zh-CN" sz="12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248" name="直接连接符 247">
            <a:extLst>
              <a:ext uri="{FF2B5EF4-FFF2-40B4-BE49-F238E27FC236}">
                <a16:creationId xmlns:a16="http://schemas.microsoft.com/office/drawing/2014/main" id="{7D1B8707-F34C-8588-825B-397DE990ADBC}"/>
              </a:ext>
            </a:extLst>
          </p:cNvPr>
          <p:cNvCxnSpPr>
            <a:cxnSpLocks/>
          </p:cNvCxnSpPr>
          <p:nvPr/>
        </p:nvCxnSpPr>
        <p:spPr>
          <a:xfrm>
            <a:off x="2703218" y="2908823"/>
            <a:ext cx="17336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接连接符 248">
            <a:extLst>
              <a:ext uri="{FF2B5EF4-FFF2-40B4-BE49-F238E27FC236}">
                <a16:creationId xmlns:a16="http://schemas.microsoft.com/office/drawing/2014/main" id="{DD76833E-F379-3424-4115-BEED56056081}"/>
              </a:ext>
            </a:extLst>
          </p:cNvPr>
          <p:cNvCxnSpPr>
            <a:cxnSpLocks/>
          </p:cNvCxnSpPr>
          <p:nvPr/>
        </p:nvCxnSpPr>
        <p:spPr>
          <a:xfrm>
            <a:off x="2714060" y="2407591"/>
            <a:ext cx="14488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接连接符 249">
            <a:extLst>
              <a:ext uri="{FF2B5EF4-FFF2-40B4-BE49-F238E27FC236}">
                <a16:creationId xmlns:a16="http://schemas.microsoft.com/office/drawing/2014/main" id="{F80668B9-902B-90C3-9462-C19CAEB1E79D}"/>
              </a:ext>
            </a:extLst>
          </p:cNvPr>
          <p:cNvCxnSpPr>
            <a:cxnSpLocks/>
          </p:cNvCxnSpPr>
          <p:nvPr/>
        </p:nvCxnSpPr>
        <p:spPr>
          <a:xfrm>
            <a:off x="249987" y="1132228"/>
            <a:ext cx="2952257" cy="71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接连接符 250">
            <a:extLst>
              <a:ext uri="{FF2B5EF4-FFF2-40B4-BE49-F238E27FC236}">
                <a16:creationId xmlns:a16="http://schemas.microsoft.com/office/drawing/2014/main" id="{188B47DD-D78F-9A77-3CC1-743745112756}"/>
              </a:ext>
            </a:extLst>
          </p:cNvPr>
          <p:cNvCxnSpPr>
            <a:cxnSpLocks/>
          </p:cNvCxnSpPr>
          <p:nvPr/>
        </p:nvCxnSpPr>
        <p:spPr>
          <a:xfrm>
            <a:off x="235359" y="1892227"/>
            <a:ext cx="835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连接符 251">
            <a:extLst>
              <a:ext uri="{FF2B5EF4-FFF2-40B4-BE49-F238E27FC236}">
                <a16:creationId xmlns:a16="http://schemas.microsoft.com/office/drawing/2014/main" id="{BEC9AFB3-8097-7BA3-5B58-E8BC74C768E4}"/>
              </a:ext>
            </a:extLst>
          </p:cNvPr>
          <p:cNvCxnSpPr>
            <a:cxnSpLocks/>
          </p:cNvCxnSpPr>
          <p:nvPr/>
        </p:nvCxnSpPr>
        <p:spPr>
          <a:xfrm>
            <a:off x="164305" y="2512633"/>
            <a:ext cx="13253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接连接符 252">
            <a:extLst>
              <a:ext uri="{FF2B5EF4-FFF2-40B4-BE49-F238E27FC236}">
                <a16:creationId xmlns:a16="http://schemas.microsoft.com/office/drawing/2014/main" id="{99AA8FB4-A08C-E329-8F3D-DAB879E833D8}"/>
              </a:ext>
            </a:extLst>
          </p:cNvPr>
          <p:cNvCxnSpPr>
            <a:cxnSpLocks/>
          </p:cNvCxnSpPr>
          <p:nvPr/>
        </p:nvCxnSpPr>
        <p:spPr>
          <a:xfrm flipV="1">
            <a:off x="164305" y="1004354"/>
            <a:ext cx="0" cy="15213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连接符 253">
            <a:extLst>
              <a:ext uri="{FF2B5EF4-FFF2-40B4-BE49-F238E27FC236}">
                <a16:creationId xmlns:a16="http://schemas.microsoft.com/office/drawing/2014/main" id="{3926FEA9-C2FC-05A5-C89D-D0C6E045871B}"/>
              </a:ext>
            </a:extLst>
          </p:cNvPr>
          <p:cNvCxnSpPr>
            <a:cxnSpLocks/>
          </p:cNvCxnSpPr>
          <p:nvPr/>
        </p:nvCxnSpPr>
        <p:spPr>
          <a:xfrm>
            <a:off x="164305" y="1013318"/>
            <a:ext cx="3080446" cy="104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矩形 254">
            <a:extLst>
              <a:ext uri="{FF2B5EF4-FFF2-40B4-BE49-F238E27FC236}">
                <a16:creationId xmlns:a16="http://schemas.microsoft.com/office/drawing/2014/main" id="{FAF70469-BE40-9D6C-3524-1C90999037E4}"/>
              </a:ext>
            </a:extLst>
          </p:cNvPr>
          <p:cNvSpPr/>
          <p:nvPr/>
        </p:nvSpPr>
        <p:spPr>
          <a:xfrm>
            <a:off x="1957845" y="3222080"/>
            <a:ext cx="1557921" cy="12533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56" name="矩形 255">
            <a:extLst>
              <a:ext uri="{FF2B5EF4-FFF2-40B4-BE49-F238E27FC236}">
                <a16:creationId xmlns:a16="http://schemas.microsoft.com/office/drawing/2014/main" id="{9AD2835B-A438-F09B-ABE7-F2CB2124089D}"/>
              </a:ext>
            </a:extLst>
          </p:cNvPr>
          <p:cNvSpPr/>
          <p:nvPr/>
        </p:nvSpPr>
        <p:spPr>
          <a:xfrm>
            <a:off x="1247704" y="3259578"/>
            <a:ext cx="636834" cy="248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DIVM2</a:t>
            </a:r>
            <a:endParaRPr lang="en-US" altLang="zh-CN" sz="12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257" name="直接连接符 256">
            <a:extLst>
              <a:ext uri="{FF2B5EF4-FFF2-40B4-BE49-F238E27FC236}">
                <a16:creationId xmlns:a16="http://schemas.microsoft.com/office/drawing/2014/main" id="{F8E95BAD-7D5C-B49C-D7B2-3CC5FC467005}"/>
              </a:ext>
            </a:extLst>
          </p:cNvPr>
          <p:cNvCxnSpPr>
            <a:cxnSpLocks/>
          </p:cNvCxnSpPr>
          <p:nvPr/>
        </p:nvCxnSpPr>
        <p:spPr>
          <a:xfrm flipH="1">
            <a:off x="2706242" y="3383693"/>
            <a:ext cx="3387" cy="9358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接连接符 257">
            <a:extLst>
              <a:ext uri="{FF2B5EF4-FFF2-40B4-BE49-F238E27FC236}">
                <a16:creationId xmlns:a16="http://schemas.microsoft.com/office/drawing/2014/main" id="{0976E787-5563-0A02-16F5-57E3A2FC7E64}"/>
              </a:ext>
            </a:extLst>
          </p:cNvPr>
          <p:cNvCxnSpPr>
            <a:cxnSpLocks/>
            <a:stCxn id="260" idx="3"/>
          </p:cNvCxnSpPr>
          <p:nvPr/>
        </p:nvCxnSpPr>
        <p:spPr>
          <a:xfrm>
            <a:off x="2618559" y="3390622"/>
            <a:ext cx="242321" cy="6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矩形 259">
            <a:extLst>
              <a:ext uri="{FF2B5EF4-FFF2-40B4-BE49-F238E27FC236}">
                <a16:creationId xmlns:a16="http://schemas.microsoft.com/office/drawing/2014/main" id="{FF4C1A10-0DEF-DC5B-4667-836ECAD0C7B4}"/>
              </a:ext>
            </a:extLst>
          </p:cNvPr>
          <p:cNvSpPr/>
          <p:nvPr/>
        </p:nvSpPr>
        <p:spPr>
          <a:xfrm>
            <a:off x="2001897" y="3266507"/>
            <a:ext cx="616662" cy="248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DIVN2</a:t>
            </a:r>
            <a:endParaRPr lang="en-US" altLang="zh-CN" sz="12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61" name="矩形 260">
            <a:extLst>
              <a:ext uri="{FF2B5EF4-FFF2-40B4-BE49-F238E27FC236}">
                <a16:creationId xmlns:a16="http://schemas.microsoft.com/office/drawing/2014/main" id="{B2EFC5FB-E29D-2290-DB9F-B57AEC43DC23}"/>
              </a:ext>
            </a:extLst>
          </p:cNvPr>
          <p:cNvSpPr/>
          <p:nvPr/>
        </p:nvSpPr>
        <p:spPr>
          <a:xfrm>
            <a:off x="2859309" y="3263292"/>
            <a:ext cx="616662" cy="248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DIVP2</a:t>
            </a:r>
            <a:endParaRPr lang="en-US" altLang="zh-CN" sz="12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62" name="矩形 261">
            <a:extLst>
              <a:ext uri="{FF2B5EF4-FFF2-40B4-BE49-F238E27FC236}">
                <a16:creationId xmlns:a16="http://schemas.microsoft.com/office/drawing/2014/main" id="{7DC4C759-282D-CC9D-2E5C-FB6CA81A24B4}"/>
              </a:ext>
            </a:extLst>
          </p:cNvPr>
          <p:cNvSpPr/>
          <p:nvPr/>
        </p:nvSpPr>
        <p:spPr>
          <a:xfrm>
            <a:off x="2855786" y="3716848"/>
            <a:ext cx="616662" cy="248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DIVQ2</a:t>
            </a:r>
            <a:endParaRPr lang="en-US" altLang="zh-CN" sz="12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63" name="矩形 262">
            <a:extLst>
              <a:ext uri="{FF2B5EF4-FFF2-40B4-BE49-F238E27FC236}">
                <a16:creationId xmlns:a16="http://schemas.microsoft.com/office/drawing/2014/main" id="{E7CF5FF2-2272-F874-19FA-28C03BAAC691}"/>
              </a:ext>
            </a:extLst>
          </p:cNvPr>
          <p:cNvSpPr/>
          <p:nvPr/>
        </p:nvSpPr>
        <p:spPr>
          <a:xfrm>
            <a:off x="2855786" y="4163363"/>
            <a:ext cx="616662" cy="248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DIVR2</a:t>
            </a:r>
            <a:endParaRPr lang="en-US" altLang="zh-CN" sz="12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64" name="矩形 263">
            <a:extLst>
              <a:ext uri="{FF2B5EF4-FFF2-40B4-BE49-F238E27FC236}">
                <a16:creationId xmlns:a16="http://schemas.microsoft.com/office/drawing/2014/main" id="{0F2C229F-869F-1D88-A758-45080B3C2690}"/>
              </a:ext>
            </a:extLst>
          </p:cNvPr>
          <p:cNvSpPr/>
          <p:nvPr/>
        </p:nvSpPr>
        <p:spPr>
          <a:xfrm>
            <a:off x="2001897" y="3791419"/>
            <a:ext cx="631266" cy="248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fracn2</a:t>
            </a:r>
            <a:endParaRPr lang="en-US" altLang="zh-CN" sz="12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265" name="直接连接符 264">
            <a:extLst>
              <a:ext uri="{FF2B5EF4-FFF2-40B4-BE49-F238E27FC236}">
                <a16:creationId xmlns:a16="http://schemas.microsoft.com/office/drawing/2014/main" id="{692DA516-5033-8FB6-1DA5-C971CA999A6E}"/>
              </a:ext>
            </a:extLst>
          </p:cNvPr>
          <p:cNvCxnSpPr>
            <a:cxnSpLocks/>
          </p:cNvCxnSpPr>
          <p:nvPr/>
        </p:nvCxnSpPr>
        <p:spPr>
          <a:xfrm>
            <a:off x="1828367" y="3390622"/>
            <a:ext cx="1748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连接符 265">
            <a:extLst>
              <a:ext uri="{FF2B5EF4-FFF2-40B4-BE49-F238E27FC236}">
                <a16:creationId xmlns:a16="http://schemas.microsoft.com/office/drawing/2014/main" id="{B01937BC-7D7A-29B2-EF7F-37ED55079AF3}"/>
              </a:ext>
            </a:extLst>
          </p:cNvPr>
          <p:cNvCxnSpPr>
            <a:cxnSpLocks/>
          </p:cNvCxnSpPr>
          <p:nvPr/>
        </p:nvCxnSpPr>
        <p:spPr>
          <a:xfrm>
            <a:off x="2710886" y="4297607"/>
            <a:ext cx="14488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连接符 266">
            <a:extLst>
              <a:ext uri="{FF2B5EF4-FFF2-40B4-BE49-F238E27FC236}">
                <a16:creationId xmlns:a16="http://schemas.microsoft.com/office/drawing/2014/main" id="{02364DFF-3499-A023-3709-66DF267492B9}"/>
              </a:ext>
            </a:extLst>
          </p:cNvPr>
          <p:cNvCxnSpPr>
            <a:cxnSpLocks/>
          </p:cNvCxnSpPr>
          <p:nvPr/>
        </p:nvCxnSpPr>
        <p:spPr>
          <a:xfrm>
            <a:off x="2703218" y="3843665"/>
            <a:ext cx="14488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接连接符 267">
            <a:extLst>
              <a:ext uri="{FF2B5EF4-FFF2-40B4-BE49-F238E27FC236}">
                <a16:creationId xmlns:a16="http://schemas.microsoft.com/office/drawing/2014/main" id="{0D30F036-EE6F-008B-6B1A-D40A45CD7F3A}"/>
              </a:ext>
            </a:extLst>
          </p:cNvPr>
          <p:cNvCxnSpPr>
            <a:cxnSpLocks/>
          </p:cNvCxnSpPr>
          <p:nvPr/>
        </p:nvCxnSpPr>
        <p:spPr>
          <a:xfrm flipV="1">
            <a:off x="1094104" y="1885206"/>
            <a:ext cx="0" cy="15213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接连接符 268">
            <a:extLst>
              <a:ext uri="{FF2B5EF4-FFF2-40B4-BE49-F238E27FC236}">
                <a16:creationId xmlns:a16="http://schemas.microsoft.com/office/drawing/2014/main" id="{651E65A9-1F6E-E075-55F4-E7A46F1B838B}"/>
              </a:ext>
            </a:extLst>
          </p:cNvPr>
          <p:cNvCxnSpPr>
            <a:cxnSpLocks/>
          </p:cNvCxnSpPr>
          <p:nvPr/>
        </p:nvCxnSpPr>
        <p:spPr>
          <a:xfrm>
            <a:off x="1085495" y="3390622"/>
            <a:ext cx="16220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接连接符 269">
            <a:extLst>
              <a:ext uri="{FF2B5EF4-FFF2-40B4-BE49-F238E27FC236}">
                <a16:creationId xmlns:a16="http://schemas.microsoft.com/office/drawing/2014/main" id="{C9B12714-EFE9-53C1-142A-1D459D2EFA9A}"/>
              </a:ext>
            </a:extLst>
          </p:cNvPr>
          <p:cNvCxnSpPr>
            <a:cxnSpLocks/>
          </p:cNvCxnSpPr>
          <p:nvPr/>
        </p:nvCxnSpPr>
        <p:spPr>
          <a:xfrm>
            <a:off x="3463326" y="3865688"/>
            <a:ext cx="1748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矩形 270">
            <a:extLst>
              <a:ext uri="{FF2B5EF4-FFF2-40B4-BE49-F238E27FC236}">
                <a16:creationId xmlns:a16="http://schemas.microsoft.com/office/drawing/2014/main" id="{6F2E3DD1-5F12-6266-0B00-3650C1F058D6}"/>
              </a:ext>
            </a:extLst>
          </p:cNvPr>
          <p:cNvSpPr/>
          <p:nvPr/>
        </p:nvSpPr>
        <p:spPr>
          <a:xfrm>
            <a:off x="3647501" y="3732226"/>
            <a:ext cx="616662" cy="248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外设</a:t>
            </a:r>
            <a:endParaRPr lang="en-US" altLang="zh-CN" sz="12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272" name="直接连接符 271">
            <a:extLst>
              <a:ext uri="{FF2B5EF4-FFF2-40B4-BE49-F238E27FC236}">
                <a16:creationId xmlns:a16="http://schemas.microsoft.com/office/drawing/2014/main" id="{0F1CF851-7ED1-DB18-C86D-B95F2627F076}"/>
              </a:ext>
            </a:extLst>
          </p:cNvPr>
          <p:cNvCxnSpPr>
            <a:cxnSpLocks/>
          </p:cNvCxnSpPr>
          <p:nvPr/>
        </p:nvCxnSpPr>
        <p:spPr>
          <a:xfrm>
            <a:off x="3467742" y="4306954"/>
            <a:ext cx="1748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矩形 272">
            <a:extLst>
              <a:ext uri="{FF2B5EF4-FFF2-40B4-BE49-F238E27FC236}">
                <a16:creationId xmlns:a16="http://schemas.microsoft.com/office/drawing/2014/main" id="{073284C7-9EBE-2AD8-E85C-2876162A9E7F}"/>
              </a:ext>
            </a:extLst>
          </p:cNvPr>
          <p:cNvSpPr/>
          <p:nvPr/>
        </p:nvSpPr>
        <p:spPr>
          <a:xfrm>
            <a:off x="3651917" y="4173492"/>
            <a:ext cx="616662" cy="248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外设</a:t>
            </a:r>
            <a:endParaRPr lang="en-US" altLang="zh-CN" sz="12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274" name="直接连接符 273">
            <a:extLst>
              <a:ext uri="{FF2B5EF4-FFF2-40B4-BE49-F238E27FC236}">
                <a16:creationId xmlns:a16="http://schemas.microsoft.com/office/drawing/2014/main" id="{DE65D393-510C-45D6-579D-8659BA9A7DA9}"/>
              </a:ext>
            </a:extLst>
          </p:cNvPr>
          <p:cNvCxnSpPr>
            <a:cxnSpLocks/>
          </p:cNvCxnSpPr>
          <p:nvPr/>
        </p:nvCxnSpPr>
        <p:spPr>
          <a:xfrm>
            <a:off x="3463326" y="3399036"/>
            <a:ext cx="1748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矩形 274">
            <a:extLst>
              <a:ext uri="{FF2B5EF4-FFF2-40B4-BE49-F238E27FC236}">
                <a16:creationId xmlns:a16="http://schemas.microsoft.com/office/drawing/2014/main" id="{9AA32471-6062-3A45-ED1C-6F18AA5B3337}"/>
              </a:ext>
            </a:extLst>
          </p:cNvPr>
          <p:cNvSpPr/>
          <p:nvPr/>
        </p:nvSpPr>
        <p:spPr>
          <a:xfrm>
            <a:off x="3647501" y="3265574"/>
            <a:ext cx="616662" cy="248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外设</a:t>
            </a:r>
            <a:endParaRPr lang="en-US" altLang="zh-CN" sz="12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76" name="文本框 275">
            <a:extLst>
              <a:ext uri="{FF2B5EF4-FFF2-40B4-BE49-F238E27FC236}">
                <a16:creationId xmlns:a16="http://schemas.microsoft.com/office/drawing/2014/main" id="{AA381B2E-7117-65EC-CE45-F2880DE10D58}"/>
              </a:ext>
            </a:extLst>
          </p:cNvPr>
          <p:cNvSpPr txBox="1"/>
          <p:nvPr/>
        </p:nvSpPr>
        <p:spPr>
          <a:xfrm>
            <a:off x="4366090" y="1608904"/>
            <a:ext cx="167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endParaRPr lang="zh-CN" altLang="en-US" sz="1200" b="1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77" name="文本框 276">
            <a:extLst>
              <a:ext uri="{FF2B5EF4-FFF2-40B4-BE49-F238E27FC236}">
                <a16:creationId xmlns:a16="http://schemas.microsoft.com/office/drawing/2014/main" id="{1E5FC374-5374-CE0C-4E8A-C16B881624D5}"/>
              </a:ext>
            </a:extLst>
          </p:cNvPr>
          <p:cNvSpPr txBox="1"/>
          <p:nvPr/>
        </p:nvSpPr>
        <p:spPr>
          <a:xfrm>
            <a:off x="5752813" y="1621846"/>
            <a:ext cx="167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endParaRPr lang="zh-CN" altLang="en-US" sz="1200" b="1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78" name="文本框 277">
            <a:extLst>
              <a:ext uri="{FF2B5EF4-FFF2-40B4-BE49-F238E27FC236}">
                <a16:creationId xmlns:a16="http://schemas.microsoft.com/office/drawing/2014/main" id="{3CA092D4-E12C-8AA6-8141-18A5AF2A39F3}"/>
              </a:ext>
            </a:extLst>
          </p:cNvPr>
          <p:cNvSpPr txBox="1"/>
          <p:nvPr/>
        </p:nvSpPr>
        <p:spPr>
          <a:xfrm>
            <a:off x="7082514" y="1060907"/>
            <a:ext cx="167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endParaRPr lang="zh-CN" altLang="en-US" sz="1200" b="1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79" name="文本框 278">
            <a:extLst>
              <a:ext uri="{FF2B5EF4-FFF2-40B4-BE49-F238E27FC236}">
                <a16:creationId xmlns:a16="http://schemas.microsoft.com/office/drawing/2014/main" id="{F274844D-A0D3-1AF2-F887-BC28887F50C1}"/>
              </a:ext>
            </a:extLst>
          </p:cNvPr>
          <p:cNvSpPr txBox="1"/>
          <p:nvPr/>
        </p:nvSpPr>
        <p:spPr>
          <a:xfrm>
            <a:off x="7072240" y="1905206"/>
            <a:ext cx="167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endParaRPr lang="zh-CN" altLang="en-US" sz="1200" b="1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80" name="文本框 279">
            <a:extLst>
              <a:ext uri="{FF2B5EF4-FFF2-40B4-BE49-F238E27FC236}">
                <a16:creationId xmlns:a16="http://schemas.microsoft.com/office/drawing/2014/main" id="{74799EC4-F443-EE68-7D44-7A9898846C68}"/>
              </a:ext>
            </a:extLst>
          </p:cNvPr>
          <p:cNvSpPr txBox="1"/>
          <p:nvPr/>
        </p:nvSpPr>
        <p:spPr>
          <a:xfrm>
            <a:off x="7072240" y="2334551"/>
            <a:ext cx="167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endParaRPr lang="zh-CN" altLang="en-US" sz="1200" b="1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81" name="文本框 280">
            <a:extLst>
              <a:ext uri="{FF2B5EF4-FFF2-40B4-BE49-F238E27FC236}">
                <a16:creationId xmlns:a16="http://schemas.microsoft.com/office/drawing/2014/main" id="{12F0491B-50B5-6D87-628A-A8D36DF7D990}"/>
              </a:ext>
            </a:extLst>
          </p:cNvPr>
          <p:cNvSpPr txBox="1"/>
          <p:nvPr/>
        </p:nvSpPr>
        <p:spPr>
          <a:xfrm>
            <a:off x="7062452" y="3200217"/>
            <a:ext cx="167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endParaRPr lang="zh-CN" altLang="en-US" sz="1200" b="1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82" name="文本框 281">
            <a:extLst>
              <a:ext uri="{FF2B5EF4-FFF2-40B4-BE49-F238E27FC236}">
                <a16:creationId xmlns:a16="http://schemas.microsoft.com/office/drawing/2014/main" id="{95D3A9BE-6281-65E8-A9F8-16855AE69164}"/>
              </a:ext>
            </a:extLst>
          </p:cNvPr>
          <p:cNvSpPr txBox="1"/>
          <p:nvPr/>
        </p:nvSpPr>
        <p:spPr>
          <a:xfrm>
            <a:off x="6957157" y="3621689"/>
            <a:ext cx="1993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APB1~4</a:t>
            </a:r>
            <a:r>
              <a:rPr lang="zh-CN" altLang="en-US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总线的时钟频率：</a:t>
            </a: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120MHz(max)</a:t>
            </a:r>
            <a:endParaRPr lang="zh-CN" altLang="en-US" sz="12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83" name="文本框 282">
            <a:extLst>
              <a:ext uri="{FF2B5EF4-FFF2-40B4-BE49-F238E27FC236}">
                <a16:creationId xmlns:a16="http://schemas.microsoft.com/office/drawing/2014/main" id="{5E7BCE7D-5CEB-94DF-418E-A617D27E50A4}"/>
              </a:ext>
            </a:extLst>
          </p:cNvPr>
          <p:cNvSpPr txBox="1"/>
          <p:nvPr/>
        </p:nvSpPr>
        <p:spPr>
          <a:xfrm>
            <a:off x="1241354" y="1764310"/>
            <a:ext cx="160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endParaRPr lang="zh-CN" altLang="en-US" sz="1200" b="1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93" name="文本框 292">
            <a:extLst>
              <a:ext uri="{FF2B5EF4-FFF2-40B4-BE49-F238E27FC236}">
                <a16:creationId xmlns:a16="http://schemas.microsoft.com/office/drawing/2014/main" id="{0969DDEA-F900-C679-F741-784EE4D543C3}"/>
              </a:ext>
            </a:extLst>
          </p:cNvPr>
          <p:cNvSpPr txBox="1"/>
          <p:nvPr/>
        </p:nvSpPr>
        <p:spPr>
          <a:xfrm>
            <a:off x="4902743" y="2115645"/>
            <a:ext cx="167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endParaRPr lang="zh-CN" altLang="en-US" sz="1200" b="1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94" name="矩形 293">
            <a:extLst>
              <a:ext uri="{FF2B5EF4-FFF2-40B4-BE49-F238E27FC236}">
                <a16:creationId xmlns:a16="http://schemas.microsoft.com/office/drawing/2014/main" id="{5DAF81C1-3589-53C3-8F7B-40FE04784393}"/>
              </a:ext>
            </a:extLst>
          </p:cNvPr>
          <p:cNvSpPr/>
          <p:nvPr/>
        </p:nvSpPr>
        <p:spPr>
          <a:xfrm>
            <a:off x="310401" y="4629232"/>
            <a:ext cx="728406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HSI48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295" name="直接箭头连接符 294">
            <a:extLst>
              <a:ext uri="{FF2B5EF4-FFF2-40B4-BE49-F238E27FC236}">
                <a16:creationId xmlns:a16="http://schemas.microsoft.com/office/drawing/2014/main" id="{D8220609-1D9D-6955-7917-C5F68DA4D318}"/>
              </a:ext>
            </a:extLst>
          </p:cNvPr>
          <p:cNvCxnSpPr>
            <a:cxnSpLocks/>
          </p:cNvCxnSpPr>
          <p:nvPr/>
        </p:nvCxnSpPr>
        <p:spPr>
          <a:xfrm>
            <a:off x="1038807" y="4780058"/>
            <a:ext cx="2197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矩形 295">
            <a:extLst>
              <a:ext uri="{FF2B5EF4-FFF2-40B4-BE49-F238E27FC236}">
                <a16:creationId xmlns:a16="http://schemas.microsoft.com/office/drawing/2014/main" id="{4848A43B-6A75-77FF-48EE-E184E009C48A}"/>
              </a:ext>
            </a:extLst>
          </p:cNvPr>
          <p:cNvSpPr/>
          <p:nvPr/>
        </p:nvSpPr>
        <p:spPr>
          <a:xfrm>
            <a:off x="1261546" y="4626169"/>
            <a:ext cx="578895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USB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97" name="文本框 296">
            <a:extLst>
              <a:ext uri="{FF2B5EF4-FFF2-40B4-BE49-F238E27FC236}">
                <a16:creationId xmlns:a16="http://schemas.microsoft.com/office/drawing/2014/main" id="{63828E53-9C37-5736-57F1-A6CDF138ED4F}"/>
              </a:ext>
            </a:extLst>
          </p:cNvPr>
          <p:cNvSpPr txBox="1"/>
          <p:nvPr/>
        </p:nvSpPr>
        <p:spPr>
          <a:xfrm>
            <a:off x="1905978" y="2744413"/>
            <a:ext cx="7324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1600" b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PLL1</a:t>
            </a:r>
            <a:endParaRPr lang="zh-CN" altLang="en-US" sz="1600" b="1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99" name="文本框 298">
            <a:extLst>
              <a:ext uri="{FF2B5EF4-FFF2-40B4-BE49-F238E27FC236}">
                <a16:creationId xmlns:a16="http://schemas.microsoft.com/office/drawing/2014/main" id="{87E43C53-D51B-0E38-472E-9F9CAED5F5F8}"/>
              </a:ext>
            </a:extLst>
          </p:cNvPr>
          <p:cNvSpPr txBox="1"/>
          <p:nvPr/>
        </p:nvSpPr>
        <p:spPr>
          <a:xfrm>
            <a:off x="1900760" y="4137677"/>
            <a:ext cx="7324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1600" b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PLL2</a:t>
            </a:r>
            <a:endParaRPr lang="zh-CN" altLang="en-US" sz="1600" b="1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00" name="文本框 299">
            <a:extLst>
              <a:ext uri="{FF2B5EF4-FFF2-40B4-BE49-F238E27FC236}">
                <a16:creationId xmlns:a16="http://schemas.microsoft.com/office/drawing/2014/main" id="{84AA2E24-08FF-70D3-4AA4-D5A096C0E461}"/>
              </a:ext>
            </a:extLst>
          </p:cNvPr>
          <p:cNvSpPr txBox="1"/>
          <p:nvPr/>
        </p:nvSpPr>
        <p:spPr>
          <a:xfrm>
            <a:off x="1989064" y="1786666"/>
            <a:ext cx="160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</a:t>
            </a:r>
            <a:endParaRPr lang="zh-CN" altLang="en-US" sz="1200" b="1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01" name="文本框 300">
            <a:extLst>
              <a:ext uri="{FF2B5EF4-FFF2-40B4-BE49-F238E27FC236}">
                <a16:creationId xmlns:a16="http://schemas.microsoft.com/office/drawing/2014/main" id="{4CA16B48-1DDD-F5E4-3963-531840149BB3}"/>
              </a:ext>
            </a:extLst>
          </p:cNvPr>
          <p:cNvSpPr txBox="1"/>
          <p:nvPr/>
        </p:nvSpPr>
        <p:spPr>
          <a:xfrm>
            <a:off x="2848101" y="1759466"/>
            <a:ext cx="160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endParaRPr lang="zh-CN" altLang="en-US" sz="1200" b="1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02" name="文本框 301">
            <a:extLst>
              <a:ext uri="{FF2B5EF4-FFF2-40B4-BE49-F238E27FC236}">
                <a16:creationId xmlns:a16="http://schemas.microsoft.com/office/drawing/2014/main" id="{AFA07B45-1C73-997D-78C4-88AABBC75BD1}"/>
              </a:ext>
            </a:extLst>
          </p:cNvPr>
          <p:cNvSpPr txBox="1"/>
          <p:nvPr/>
        </p:nvSpPr>
        <p:spPr>
          <a:xfrm>
            <a:off x="2843797" y="2269091"/>
            <a:ext cx="160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endParaRPr lang="zh-CN" altLang="en-US" sz="1200" b="1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03" name="文本框 302">
            <a:extLst>
              <a:ext uri="{FF2B5EF4-FFF2-40B4-BE49-F238E27FC236}">
                <a16:creationId xmlns:a16="http://schemas.microsoft.com/office/drawing/2014/main" id="{CCE99A3F-3D9E-6E27-4378-E6DF61DCE8F6}"/>
              </a:ext>
            </a:extLst>
          </p:cNvPr>
          <p:cNvSpPr txBox="1"/>
          <p:nvPr/>
        </p:nvSpPr>
        <p:spPr>
          <a:xfrm>
            <a:off x="2858583" y="2764274"/>
            <a:ext cx="160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endParaRPr lang="zh-CN" altLang="en-US" sz="1200" b="1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04" name="文本框 303">
            <a:extLst>
              <a:ext uri="{FF2B5EF4-FFF2-40B4-BE49-F238E27FC236}">
                <a16:creationId xmlns:a16="http://schemas.microsoft.com/office/drawing/2014/main" id="{1C3F75C6-F197-930E-6A80-08B85D060925}"/>
              </a:ext>
            </a:extLst>
          </p:cNvPr>
          <p:cNvSpPr txBox="1"/>
          <p:nvPr/>
        </p:nvSpPr>
        <p:spPr>
          <a:xfrm>
            <a:off x="1226702" y="3237738"/>
            <a:ext cx="160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endParaRPr lang="zh-CN" altLang="en-US" sz="1200" b="1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05" name="文本框 304">
            <a:extLst>
              <a:ext uri="{FF2B5EF4-FFF2-40B4-BE49-F238E27FC236}">
                <a16:creationId xmlns:a16="http://schemas.microsoft.com/office/drawing/2014/main" id="{CEDF58C3-E001-41F8-8997-9E58F4BCA8FB}"/>
              </a:ext>
            </a:extLst>
          </p:cNvPr>
          <p:cNvSpPr txBox="1"/>
          <p:nvPr/>
        </p:nvSpPr>
        <p:spPr>
          <a:xfrm>
            <a:off x="1993331" y="3279383"/>
            <a:ext cx="160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</a:t>
            </a:r>
            <a:endParaRPr lang="zh-CN" altLang="en-US" sz="1200" b="1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06" name="文本框 305">
            <a:extLst>
              <a:ext uri="{FF2B5EF4-FFF2-40B4-BE49-F238E27FC236}">
                <a16:creationId xmlns:a16="http://schemas.microsoft.com/office/drawing/2014/main" id="{F3E5D8C3-5E96-2A84-14B5-F6FEE9653C43}"/>
              </a:ext>
            </a:extLst>
          </p:cNvPr>
          <p:cNvSpPr txBox="1"/>
          <p:nvPr/>
        </p:nvSpPr>
        <p:spPr>
          <a:xfrm>
            <a:off x="2843748" y="3235302"/>
            <a:ext cx="160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endParaRPr lang="zh-CN" altLang="en-US" sz="1200" b="1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07" name="文本框 306">
            <a:extLst>
              <a:ext uri="{FF2B5EF4-FFF2-40B4-BE49-F238E27FC236}">
                <a16:creationId xmlns:a16="http://schemas.microsoft.com/office/drawing/2014/main" id="{96B22A6D-A43A-A89F-371E-8863669B82A3}"/>
              </a:ext>
            </a:extLst>
          </p:cNvPr>
          <p:cNvSpPr txBox="1"/>
          <p:nvPr/>
        </p:nvSpPr>
        <p:spPr>
          <a:xfrm>
            <a:off x="2834154" y="3677437"/>
            <a:ext cx="160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endParaRPr lang="zh-CN" altLang="en-US" sz="1200" b="1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08" name="文本框 307">
            <a:extLst>
              <a:ext uri="{FF2B5EF4-FFF2-40B4-BE49-F238E27FC236}">
                <a16:creationId xmlns:a16="http://schemas.microsoft.com/office/drawing/2014/main" id="{9C04C703-87A9-A213-977C-A4D6ACB5ED94}"/>
              </a:ext>
            </a:extLst>
          </p:cNvPr>
          <p:cNvSpPr txBox="1"/>
          <p:nvPr/>
        </p:nvSpPr>
        <p:spPr>
          <a:xfrm>
            <a:off x="2839139" y="4123258"/>
            <a:ext cx="160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endParaRPr lang="zh-CN" altLang="en-US" sz="1200" b="1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394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9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3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9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2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5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3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8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1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3" grpId="0" animBg="1"/>
      <p:bldP spid="188" grpId="0"/>
      <p:bldP spid="189" grpId="0"/>
      <p:bldP spid="190" grpId="0"/>
      <p:bldP spid="191" grpId="0" animBg="1"/>
      <p:bldP spid="192" grpId="0" animBg="1"/>
      <p:bldP spid="193" grpId="0"/>
      <p:bldP spid="200" grpId="0" animBg="1"/>
      <p:bldP spid="207" grpId="0" animBg="1"/>
      <p:bldP spid="209" grpId="0" animBg="1"/>
      <p:bldP spid="211" grpId="0" animBg="1"/>
      <p:bldP spid="213" grpId="0" animBg="1"/>
      <p:bldP spid="215" grpId="0" animBg="1"/>
      <p:bldP spid="217" grpId="0" animBg="1"/>
      <p:bldP spid="219" grpId="0" animBg="1"/>
      <p:bldP spid="220" grpId="0" animBg="1"/>
      <p:bldP spid="222" grpId="0" animBg="1"/>
      <p:bldP spid="224" grpId="0" animBg="1"/>
      <p:bldP spid="226" grpId="0" animBg="1"/>
      <p:bldP spid="228" grpId="0" animBg="1"/>
      <p:bldP spid="230" grpId="0" animBg="1"/>
      <p:bldP spid="232" grpId="0" animBg="1"/>
      <p:bldP spid="235" grpId="0" animBg="1"/>
      <p:bldP spid="237" grpId="0" animBg="1"/>
      <p:bldP spid="238" grpId="0" animBg="1"/>
      <p:bldP spid="239" grpId="0" animBg="1"/>
      <p:bldP spid="240" grpId="0" animBg="1"/>
      <p:bldP spid="241" grpId="0" animBg="1"/>
      <p:bldP spid="246" grpId="0" animBg="1"/>
      <p:bldP spid="247" grpId="0" animBg="1"/>
      <p:bldP spid="255" grpId="0" animBg="1"/>
      <p:bldP spid="256" grpId="0" animBg="1"/>
      <p:bldP spid="260" grpId="0" animBg="1"/>
      <p:bldP spid="261" grpId="0" animBg="1"/>
      <p:bldP spid="262" grpId="0" animBg="1"/>
      <p:bldP spid="263" grpId="0" animBg="1"/>
      <p:bldP spid="264" grpId="0" animBg="1"/>
      <p:bldP spid="271" grpId="0" animBg="1"/>
      <p:bldP spid="273" grpId="0" animBg="1"/>
      <p:bldP spid="275" grpId="0" animBg="1"/>
      <p:bldP spid="276" grpId="0"/>
      <p:bldP spid="277" grpId="0"/>
      <p:bldP spid="278" grpId="0"/>
      <p:bldP spid="279" grpId="0"/>
      <p:bldP spid="280" grpId="0"/>
      <p:bldP spid="281" grpId="0"/>
      <p:bldP spid="282" grpId="0"/>
      <p:bldP spid="293" grpId="0"/>
      <p:bldP spid="294" grpId="0" animBg="1"/>
      <p:bldP spid="296" grpId="0" animBg="1"/>
      <p:bldP spid="297" grpId="0"/>
      <p:bldP spid="299" grpId="0"/>
      <p:bldP spid="305" grpId="0"/>
      <p:bldP spid="306" grpId="0"/>
      <p:bldP spid="307" grpId="0"/>
      <p:bldP spid="30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0670B8E2-0DD2-4CF5-ACC4-1D536A29A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73" y="377818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STM32H7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时钟树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-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低频部分简图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FB7A633-3192-D765-3BC3-D2370DE84D5E}"/>
              </a:ext>
            </a:extLst>
          </p:cNvPr>
          <p:cNvSpPr/>
          <p:nvPr/>
        </p:nvSpPr>
        <p:spPr>
          <a:xfrm>
            <a:off x="294773" y="1787813"/>
            <a:ext cx="2547786" cy="17158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DA558C6-1B42-AB01-85E2-AE9F8E575F55}"/>
              </a:ext>
            </a:extLst>
          </p:cNvPr>
          <p:cNvSpPr/>
          <p:nvPr/>
        </p:nvSpPr>
        <p:spPr>
          <a:xfrm>
            <a:off x="388301" y="2130761"/>
            <a:ext cx="963038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LSI</a:t>
            </a:r>
            <a:endParaRPr lang="zh-CN" altLang="en-US" sz="140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E037E1E-6D45-4699-8061-32CF9D01C810}"/>
              </a:ext>
            </a:extLst>
          </p:cNvPr>
          <p:cNvSpPr/>
          <p:nvPr/>
        </p:nvSpPr>
        <p:spPr>
          <a:xfrm>
            <a:off x="1753245" y="2452746"/>
            <a:ext cx="963038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RTC</a:t>
            </a:r>
            <a:endParaRPr lang="zh-CN" altLang="en-US" sz="140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57AB15D-5294-23DF-1AD7-674CF7AC3817}"/>
              </a:ext>
            </a:extLst>
          </p:cNvPr>
          <p:cNvSpPr/>
          <p:nvPr/>
        </p:nvSpPr>
        <p:spPr>
          <a:xfrm>
            <a:off x="1766838" y="1896432"/>
            <a:ext cx="963038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IWDG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B507B61-A9E3-05C6-0EA1-D6741B68B799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>
            <a:off x="1351339" y="2284650"/>
            <a:ext cx="401906" cy="3219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60A372C-BE97-CFCA-13DE-D0D0BA617480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 flipV="1">
            <a:off x="1351339" y="2050321"/>
            <a:ext cx="415499" cy="2343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D7E9305E-DD5F-039A-D56F-9F9AB931121B}"/>
              </a:ext>
            </a:extLst>
          </p:cNvPr>
          <p:cNvSpPr/>
          <p:nvPr/>
        </p:nvSpPr>
        <p:spPr>
          <a:xfrm>
            <a:off x="381274" y="2903574"/>
            <a:ext cx="963038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LSE</a:t>
            </a:r>
            <a:endParaRPr lang="zh-CN" altLang="en-US" sz="140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F07D009-A0E6-D8DB-362C-07C8DC88E815}"/>
              </a:ext>
            </a:extLst>
          </p:cNvPr>
          <p:cNvCxnSpPr>
            <a:cxnSpLocks/>
          </p:cNvCxnSpPr>
          <p:nvPr/>
        </p:nvCxnSpPr>
        <p:spPr>
          <a:xfrm>
            <a:off x="1344312" y="3057462"/>
            <a:ext cx="85878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2241AF9-E4A8-96D8-7105-BA78ACF6C997}"/>
              </a:ext>
            </a:extLst>
          </p:cNvPr>
          <p:cNvCxnSpPr>
            <a:cxnSpLocks/>
          </p:cNvCxnSpPr>
          <p:nvPr/>
        </p:nvCxnSpPr>
        <p:spPr>
          <a:xfrm flipV="1">
            <a:off x="2203092" y="2760523"/>
            <a:ext cx="0" cy="2969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401F55ED-3721-13B2-986D-D8953C5579E8}"/>
              </a:ext>
            </a:extLst>
          </p:cNvPr>
          <p:cNvSpPr txBox="1"/>
          <p:nvPr/>
        </p:nvSpPr>
        <p:spPr>
          <a:xfrm>
            <a:off x="485761" y="2442818"/>
            <a:ext cx="746523" cy="276999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1200" b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32KHz</a:t>
            </a:r>
            <a:endParaRPr lang="zh-CN" altLang="en-US" sz="1200" b="1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298B325-AD9B-20E5-D8E6-1EB1D00EE50C}"/>
              </a:ext>
            </a:extLst>
          </p:cNvPr>
          <p:cNvSpPr txBox="1"/>
          <p:nvPr/>
        </p:nvSpPr>
        <p:spPr>
          <a:xfrm>
            <a:off x="304213" y="3214116"/>
            <a:ext cx="11534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1200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32.768KHz</a:t>
            </a:r>
            <a:endParaRPr lang="zh-CN" altLang="en-US" sz="1200" b="1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98E59CB-AB25-5B79-12E7-660330E0CB81}"/>
              </a:ext>
            </a:extLst>
          </p:cNvPr>
          <p:cNvSpPr txBox="1"/>
          <p:nvPr/>
        </p:nvSpPr>
        <p:spPr>
          <a:xfrm>
            <a:off x="2867434" y="2180372"/>
            <a:ext cx="6154646" cy="1189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时钟源、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PLL1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_RCC</a:t>
            </a:r>
            <a:r>
              <a:rPr lang="en-US" altLang="zh-CN" sz="140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OscConfig()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系统时钟、总线：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_RCC</a:t>
            </a:r>
            <a:r>
              <a:rPr lang="en-US" altLang="zh-CN" sz="140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ClockConfig()</a:t>
            </a:r>
          </a:p>
          <a:p>
            <a:pPr>
              <a:lnSpc>
                <a:spcPct val="13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使能外设时钟：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__HAL_RCC_PPP_CLK_ENABLE()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扩展外设时钟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(PLL2/PLL3/ LTDC /USB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等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_RCCEx</a:t>
            </a:r>
            <a:r>
              <a:rPr lang="en-US" altLang="zh-CN" sz="140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PeriphCLKConfig()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800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4" grpId="0" animBg="1"/>
      <p:bldP spid="15" grpId="0" animBg="1"/>
      <p:bldP spid="18" grpId="0" animBg="1"/>
      <p:bldP spid="21" grpId="0"/>
      <p:bldP spid="2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0670B8E2-0DD2-4CF5-ACC4-1D536A29A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73" y="377818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STM32CubeMX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时钟树（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H7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）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AFA7567-B8DA-D69D-3987-C08EA57FFE35}"/>
              </a:ext>
            </a:extLst>
          </p:cNvPr>
          <p:cNvSpPr txBox="1"/>
          <p:nvPr/>
        </p:nvSpPr>
        <p:spPr>
          <a:xfrm>
            <a:off x="3414532" y="813738"/>
            <a:ext cx="3195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HSE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时钟频率为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8MHz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594F22F-8DD8-4F6E-F56D-366264F72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" y="1119150"/>
            <a:ext cx="8343900" cy="37165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95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0670B8E2-0DD2-4CF5-ACC4-1D536A29A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73" y="377818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STM32CubeMX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时钟树（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H7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）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490E5D0-C8C3-FB15-3B8F-C6C70EE08E20}"/>
              </a:ext>
            </a:extLst>
          </p:cNvPr>
          <p:cNvSpPr txBox="1"/>
          <p:nvPr/>
        </p:nvSpPr>
        <p:spPr>
          <a:xfrm>
            <a:off x="3414532" y="799193"/>
            <a:ext cx="3195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HSE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时钟频率为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25MHz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465F447-BD75-CAE1-89C4-52F420931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856" y="1106970"/>
            <a:ext cx="8356287" cy="37287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4826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0670B8E2-0DD2-4CF5-ACC4-1D536A29A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73" y="377818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STM32CubeMX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时钟树（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H7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）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603976B-F911-B7E7-02C3-F6208AD7C9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86" y="1028839"/>
            <a:ext cx="8849227" cy="36150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364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0670B8E2-0DD2-4CF5-ACC4-1D536A29A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19" y="758871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，配置系统时钟</a:t>
            </a:r>
            <a:endParaRPr lang="en-US" altLang="zh-CN" sz="2000" b="1" dirty="0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" name="矩形 39">
            <a:extLst>
              <a:ext uri="{FF2B5EF4-FFF2-40B4-BE49-F238E27FC236}">
                <a16:creationId xmlns:a16="http://schemas.microsoft.com/office/drawing/2014/main" id="{581014B5-BD92-46D3-F118-5FA1D586E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680" y="1521181"/>
            <a:ext cx="7052977" cy="2080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2.1</a:t>
            </a:r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，系统时钟配置步骤</a:t>
            </a:r>
            <a:endParaRPr lang="en-US" altLang="zh-CN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2.2</a:t>
            </a:r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，外设时钟使能和失能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2.3</a:t>
            </a:r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8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sys_stm32_clock_init </a:t>
            </a:r>
            <a:r>
              <a:rPr lang="zh-CN" altLang="en-US" sz="18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</a:t>
            </a:r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</a:t>
            </a:r>
            <a:r>
              <a:rPr lang="en-US" altLang="zh-CN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F1</a:t>
            </a:r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2.4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8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sys_stm32_clock_init </a:t>
            </a:r>
            <a:r>
              <a:rPr lang="zh-CN" altLang="en-US" sz="18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F4/F7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2.5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8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sys_stm32_clock_init </a:t>
            </a:r>
            <a:r>
              <a:rPr lang="zh-CN" altLang="en-US" sz="18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H7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38578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89972766-3B86-1C73-07FC-576F03D4E5BB}"/>
              </a:ext>
            </a:extLst>
          </p:cNvPr>
          <p:cNvSpPr/>
          <p:nvPr/>
        </p:nvSpPr>
        <p:spPr>
          <a:xfrm>
            <a:off x="560604" y="1366586"/>
            <a:ext cx="3683502" cy="400467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，配置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HSE_VALUE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B9B3AF4B-7671-8594-5589-40B02A9DA429}"/>
              </a:ext>
            </a:extLst>
          </p:cNvPr>
          <p:cNvSpPr/>
          <p:nvPr/>
        </p:nvSpPr>
        <p:spPr>
          <a:xfrm>
            <a:off x="560603" y="2447503"/>
            <a:ext cx="3693160" cy="400467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选择时钟源，配置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PLL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8A8E053-BDCD-ABDB-C9D2-50C4176F7713}"/>
              </a:ext>
            </a:extLst>
          </p:cNvPr>
          <p:cNvSpPr/>
          <p:nvPr/>
        </p:nvSpPr>
        <p:spPr>
          <a:xfrm>
            <a:off x="561876" y="2985974"/>
            <a:ext cx="3691890" cy="400467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，选择系统时钟源，配置总线分频器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7FB1B64-5EEF-62C1-D376-43E03FDDC626}"/>
              </a:ext>
            </a:extLst>
          </p:cNvPr>
          <p:cNvSpPr/>
          <p:nvPr/>
        </p:nvSpPr>
        <p:spPr>
          <a:xfrm>
            <a:off x="4244105" y="1382720"/>
            <a:ext cx="47779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告诉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库外部晶振频率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stm32xxxx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_hal_conf.h</a:t>
            </a:r>
            <a:endParaRPr lang="zh-CN" altLang="en-US" sz="16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BCF0C5C-7BD2-2338-4AEC-22AC336046F1}"/>
              </a:ext>
            </a:extLst>
          </p:cNvPr>
          <p:cNvSpPr/>
          <p:nvPr/>
        </p:nvSpPr>
        <p:spPr>
          <a:xfrm>
            <a:off x="4250724" y="2484507"/>
            <a:ext cx="35015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通过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HAL_RCC</a:t>
            </a:r>
            <a:r>
              <a:rPr lang="en-US" altLang="zh-CN" sz="160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OscConfig()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</a:t>
            </a:r>
            <a:endParaRPr lang="zh-CN" altLang="en-US" sz="16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B776370-9DF4-12B8-4B00-D3F8C39A1D2C}"/>
              </a:ext>
            </a:extLst>
          </p:cNvPr>
          <p:cNvSpPr/>
          <p:nvPr/>
        </p:nvSpPr>
        <p:spPr>
          <a:xfrm>
            <a:off x="4244106" y="3010657"/>
            <a:ext cx="36794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通过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HAL_RCC</a:t>
            </a:r>
            <a:r>
              <a:rPr lang="en-US" altLang="zh-CN" sz="160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ClockConfig()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</a:t>
            </a:r>
            <a:endParaRPr lang="zh-CN" altLang="en-US" sz="16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F27FD8B-7D7B-1917-BD3A-AD84C825A7A0}"/>
              </a:ext>
            </a:extLst>
          </p:cNvPr>
          <p:cNvSpPr/>
          <p:nvPr/>
        </p:nvSpPr>
        <p:spPr>
          <a:xfrm>
            <a:off x="2726347" y="4211042"/>
            <a:ext cx="36931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C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en-US" altLang="zh-CN" sz="1600" b="1">
                <a:solidFill>
                  <a:srgbClr val="C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+ 4 + 5 = </a:t>
            </a:r>
            <a:r>
              <a:rPr lang="en-US" altLang="zh-CN" sz="1600" b="1" dirty="0">
                <a:solidFill>
                  <a:srgbClr val="C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sys_stm32_clock</a:t>
            </a:r>
            <a:r>
              <a:rPr lang="en-US" altLang="zh-CN" sz="1600" b="1">
                <a:solidFill>
                  <a:srgbClr val="C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_init() 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6" name="矩形 39">
            <a:extLst>
              <a:ext uri="{FF2B5EF4-FFF2-40B4-BE49-F238E27FC236}">
                <a16:creationId xmlns:a16="http://schemas.microsoft.com/office/drawing/2014/main" id="{12120528-602D-F9A0-CE7F-18570BE31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73" y="547856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2.1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，系统时钟配置步骤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00AF1570-5C86-A4FB-24FA-A7E91895AD9D}"/>
              </a:ext>
            </a:extLst>
          </p:cNvPr>
          <p:cNvSpPr/>
          <p:nvPr/>
        </p:nvSpPr>
        <p:spPr>
          <a:xfrm>
            <a:off x="560603" y="3524444"/>
            <a:ext cx="3693162" cy="400467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，配置扩展外设时钟（可选）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190E564-763F-9ED9-8D10-891D25B7A4B5}"/>
              </a:ext>
            </a:extLst>
          </p:cNvPr>
          <p:cNvSpPr/>
          <p:nvPr/>
        </p:nvSpPr>
        <p:spPr>
          <a:xfrm>
            <a:off x="4244106" y="3555471"/>
            <a:ext cx="43508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通过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HAL_RCCEx_PeriphCLKConfig()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</a:t>
            </a:r>
            <a:endParaRPr lang="zh-CN" altLang="en-US" sz="1600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F90D21EC-911A-2C0E-3175-58BF713CE6A1}"/>
              </a:ext>
            </a:extLst>
          </p:cNvPr>
          <p:cNvSpPr/>
          <p:nvPr/>
        </p:nvSpPr>
        <p:spPr>
          <a:xfrm>
            <a:off x="550944" y="1905056"/>
            <a:ext cx="3693162" cy="400467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，调用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SystemInit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函数（可选）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E19761A-87BF-BD01-E000-4C912AF88E0F}"/>
              </a:ext>
            </a:extLst>
          </p:cNvPr>
          <p:cNvSpPr/>
          <p:nvPr/>
        </p:nvSpPr>
        <p:spPr>
          <a:xfrm>
            <a:off x="4244104" y="1900992"/>
            <a:ext cx="46845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在启动文件中调用，</a:t>
            </a:r>
            <a:r>
              <a:rPr lang="en-US" altLang="zh-CN" sz="1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sz="1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在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system_stm32xxxx.c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定义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5374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" grpId="0" animBg="1"/>
      <p:bldP spid="8" grpId="0"/>
      <p:bldP spid="12" grpId="0"/>
      <p:bldP spid="14" grpId="0"/>
      <p:bldP spid="15" grpId="0"/>
      <p:bldP spid="17" grpId="0" animBg="1"/>
      <p:bldP spid="18" grpId="0"/>
      <p:bldP spid="19" grpId="0" animBg="1"/>
      <p:bldP spid="2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0670B8E2-0DD2-4CF5-ACC4-1D536A29A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73" y="547856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2.2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，外设时钟使能和失能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F71BB11-9442-ED6D-9432-676467C3F99E}"/>
              </a:ext>
            </a:extLst>
          </p:cNvPr>
          <p:cNvSpPr txBox="1"/>
          <p:nvPr/>
        </p:nvSpPr>
        <p:spPr>
          <a:xfrm>
            <a:off x="1229496" y="2243505"/>
            <a:ext cx="6685006" cy="79271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库使能某个外设时钟的方法，如： 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>
                <a:solidFill>
                  <a:srgbClr val="C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__HAL_RCC_GPIOA_CLK_ENABLE();</a:t>
            </a:r>
            <a:r>
              <a:rPr lang="zh-CN" altLang="en-US" sz="1600" dirty="0">
                <a:solidFill>
                  <a:srgbClr val="C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</a:t>
            </a:r>
            <a:r>
              <a:rPr lang="en-US" altLang="zh-CN" sz="1600" dirty="0">
                <a:solidFill>
                  <a:srgbClr val="C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/* </a:t>
            </a:r>
            <a:r>
              <a:rPr lang="zh-CN" altLang="en-US" sz="1600" dirty="0">
                <a:solidFill>
                  <a:srgbClr val="C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使能 </a:t>
            </a:r>
            <a:r>
              <a:rPr lang="en-US" altLang="zh-CN" sz="1600" dirty="0">
                <a:solidFill>
                  <a:srgbClr val="C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GPIOA </a:t>
            </a:r>
            <a:r>
              <a:rPr lang="zh-CN" altLang="en-US" sz="1600" dirty="0">
                <a:solidFill>
                  <a:srgbClr val="C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时钟 *</a:t>
            </a:r>
            <a:r>
              <a:rPr lang="en-US" altLang="zh-CN" sz="1600" dirty="0">
                <a:solidFill>
                  <a:srgbClr val="C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AF9613A-CC7C-049A-A26D-3F4DCF803579}"/>
              </a:ext>
            </a:extLst>
          </p:cNvPr>
          <p:cNvSpPr txBox="1"/>
          <p:nvPr/>
        </p:nvSpPr>
        <p:spPr>
          <a:xfrm>
            <a:off x="1229496" y="1382206"/>
            <a:ext cx="6842829" cy="464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800" b="1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我们要使用某个外设，必需先使能该外设时钟！！！</a:t>
            </a:r>
            <a:endParaRPr lang="en-US" altLang="zh-CN" sz="1800" b="1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EF74809-4CA3-6DE7-41E8-16C7F13F9C2F}"/>
              </a:ext>
            </a:extLst>
          </p:cNvPr>
          <p:cNvSpPr txBox="1"/>
          <p:nvPr/>
        </p:nvSpPr>
        <p:spPr>
          <a:xfrm>
            <a:off x="1229496" y="3413761"/>
            <a:ext cx="6685006" cy="79271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库禁止某个外设时钟的方法，如： 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C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__HAL_RCC_GPIOA_CLK_DISABLE();</a:t>
            </a:r>
            <a:r>
              <a:rPr lang="zh-CN" altLang="en-US" sz="1600" dirty="0">
                <a:solidFill>
                  <a:srgbClr val="C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</a:t>
            </a:r>
            <a:r>
              <a:rPr lang="en-US" altLang="zh-CN" sz="1600" dirty="0">
                <a:solidFill>
                  <a:srgbClr val="C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/* </a:t>
            </a:r>
            <a:r>
              <a:rPr lang="zh-CN" altLang="en-US" sz="1600" dirty="0">
                <a:solidFill>
                  <a:srgbClr val="C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禁止 </a:t>
            </a:r>
            <a:r>
              <a:rPr lang="en-US" altLang="zh-CN" sz="1600" dirty="0">
                <a:solidFill>
                  <a:srgbClr val="C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GPIOA </a:t>
            </a:r>
            <a:r>
              <a:rPr lang="zh-CN" altLang="en-US" sz="1600" dirty="0">
                <a:solidFill>
                  <a:srgbClr val="C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时钟 *</a:t>
            </a:r>
            <a:r>
              <a:rPr lang="en-US" altLang="zh-CN" sz="1600" dirty="0">
                <a:solidFill>
                  <a:srgbClr val="C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329466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0670B8E2-0DD2-4CF5-ACC4-1D536A29A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73" y="547856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1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，认识时钟树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" name="矩形 39">
            <a:extLst>
              <a:ext uri="{FF2B5EF4-FFF2-40B4-BE49-F238E27FC236}">
                <a16:creationId xmlns:a16="http://schemas.microsoft.com/office/drawing/2014/main" id="{581014B5-BD92-46D3-F118-5FA1D586E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003" y="1329793"/>
            <a:ext cx="5652375" cy="2080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1.1</a:t>
            </a:r>
            <a:r>
              <a:rPr lang="zh-CN" altLang="en-US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，什么是时钟？</a:t>
            </a:r>
            <a:endParaRPr lang="en-US" altLang="zh-CN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1.2</a:t>
            </a:r>
            <a:r>
              <a:rPr lang="zh-CN" altLang="en-US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，认识时钟树（</a:t>
            </a:r>
            <a:r>
              <a:rPr lang="en-US" altLang="zh-CN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F1</a:t>
            </a:r>
            <a:r>
              <a:rPr lang="zh-CN" altLang="en-US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zh-CN" altLang="en-US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1.3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，认识时钟树（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F4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1.4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，认识时钟树（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F7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1.5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，认识时钟树（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H7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3848795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CB691BB-03E6-40BB-88E9-79050BC46E6E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矩形 39">
            <a:extLst>
              <a:ext uri="{FF2B5EF4-FFF2-40B4-BE49-F238E27FC236}">
                <a16:creationId xmlns:a16="http://schemas.microsoft.com/office/drawing/2014/main" id="{5155D1E9-CFA0-234F-A563-AD8FCEA11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699" y="522570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2.3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sys_stm32_clock_init 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函数（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F1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7" name="矩形 39">
            <a:extLst>
              <a:ext uri="{FF2B5EF4-FFF2-40B4-BE49-F238E27FC236}">
                <a16:creationId xmlns:a16="http://schemas.microsoft.com/office/drawing/2014/main" id="{48707F6E-86CC-635A-9F22-0008E2FDF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844" y="1636209"/>
            <a:ext cx="5107328" cy="74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HAL_RCC_OscConfig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HAL_RCC_ClockConfig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33821837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CB691BB-03E6-40BB-88E9-79050BC46E6E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矩形 39">
            <a:extLst>
              <a:ext uri="{FF2B5EF4-FFF2-40B4-BE49-F238E27FC236}">
                <a16:creationId xmlns:a16="http://schemas.microsoft.com/office/drawing/2014/main" id="{5155D1E9-CFA0-234F-A563-AD8FCEA11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411" y="399547"/>
            <a:ext cx="4790170" cy="417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b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b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 </a:t>
            </a:r>
            <a:r>
              <a:rPr lang="en-US" altLang="zh-CN" b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HAL_RCC_OscConfig()</a:t>
            </a:r>
            <a:r>
              <a:rPr lang="zh-CN" altLang="en-US" b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函数（</a:t>
            </a:r>
            <a:r>
              <a:rPr lang="en-US" altLang="zh-CN" b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F1</a:t>
            </a:r>
            <a:r>
              <a:rPr lang="zh-CN" altLang="en-US" b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b="1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CE6AC49-4A86-9283-5101-C1ABCB9B74DA}"/>
              </a:ext>
            </a:extLst>
          </p:cNvPr>
          <p:cNvSpPr/>
          <p:nvPr/>
        </p:nvSpPr>
        <p:spPr>
          <a:xfrm>
            <a:off x="646794" y="873064"/>
            <a:ext cx="70413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HAL_StatusTypeDef HAL_RCC_OscConfig(RCC_OscInitTypeDef  *RCC_OscInitStruct)</a:t>
            </a:r>
            <a:endParaRPr lang="zh-CN" altLang="en-US" sz="1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BEE2256-E5CC-7A1C-E091-90CD457CA4A5}"/>
              </a:ext>
            </a:extLst>
          </p:cNvPr>
          <p:cNvSpPr txBox="1"/>
          <p:nvPr/>
        </p:nvSpPr>
        <p:spPr>
          <a:xfrm>
            <a:off x="739261" y="1234757"/>
            <a:ext cx="6617606" cy="212365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typedef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</a:p>
          <a:p>
            <a:r>
              <a:rPr lang="en-US" altLang="zh-CN" sz="12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{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</a:p>
          <a:p>
            <a:r>
              <a:rPr lang="en-US" altLang="zh-CN" sz="1200" dirty="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uint32_t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 </a:t>
            </a:r>
            <a:r>
              <a:rPr lang="en-US" altLang="zh-CN" sz="1200" dirty="0" err="1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OscillatorType</a:t>
            </a:r>
            <a:r>
              <a:rPr lang="en-US" altLang="zh-CN" sz="12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</a:t>
            </a:r>
            <a:r>
              <a:rPr lang="en-US" altLang="zh-CN" sz="12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</a:t>
            </a:r>
            <a:r>
              <a:rPr lang="zh-CN" altLang="en-US" sz="12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选择需要配置的振荡器 *</a:t>
            </a:r>
            <a:r>
              <a:rPr lang="en-US" altLang="zh-CN" sz="12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2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200" dirty="0">
              <a:solidFill>
                <a:srgbClr val="000000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uint32_t 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HSEState</a:t>
            </a:r>
            <a:r>
              <a:rPr lang="en-US" altLang="zh-CN" sz="12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	</a:t>
            </a:r>
            <a:r>
              <a:rPr lang="en-US" altLang="zh-CN" sz="12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HSE </a:t>
            </a:r>
            <a:r>
              <a:rPr lang="zh-CN" altLang="en-US" sz="12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状态 *</a:t>
            </a:r>
            <a:r>
              <a:rPr lang="en-US" altLang="zh-CN" sz="12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2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200" dirty="0">
              <a:solidFill>
                <a:srgbClr val="000000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uint32_t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 </a:t>
            </a:r>
            <a:r>
              <a:rPr lang="en-US" altLang="zh-CN" sz="1200" dirty="0" err="1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HSEPredivValue</a:t>
            </a:r>
            <a:r>
              <a:rPr lang="en-US" altLang="zh-CN" sz="12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</a:t>
            </a:r>
            <a:r>
              <a:rPr lang="en-US" altLang="zh-CN" sz="12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HSE </a:t>
            </a:r>
            <a:r>
              <a:rPr lang="zh-CN" altLang="en-US" sz="12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预分频值 *</a:t>
            </a:r>
            <a:r>
              <a:rPr lang="en-US" altLang="zh-CN" sz="12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2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200" dirty="0">
              <a:solidFill>
                <a:srgbClr val="000000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uint32_t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 </a:t>
            </a:r>
            <a:r>
              <a:rPr lang="en-US" altLang="zh-CN" sz="1200" dirty="0" err="1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LSEState</a:t>
            </a:r>
            <a:r>
              <a:rPr lang="en-US" altLang="zh-CN" sz="12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	</a:t>
            </a:r>
            <a:r>
              <a:rPr lang="en-US" altLang="zh-CN" sz="12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LSE </a:t>
            </a:r>
            <a:r>
              <a:rPr lang="zh-CN" altLang="en-US" sz="12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状态 *</a:t>
            </a:r>
            <a:r>
              <a:rPr lang="en-US" altLang="zh-CN" sz="12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2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200" dirty="0">
              <a:solidFill>
                <a:srgbClr val="000000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uint32_t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 </a:t>
            </a:r>
            <a:r>
              <a:rPr lang="en-US" altLang="zh-CN" sz="1200" dirty="0" err="1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HSIState</a:t>
            </a:r>
            <a:r>
              <a:rPr lang="en-US" altLang="zh-CN" sz="12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	</a:t>
            </a:r>
            <a:r>
              <a:rPr lang="en-US" altLang="zh-CN" sz="12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HSI</a:t>
            </a:r>
            <a:r>
              <a:rPr lang="zh-CN" altLang="en-US" sz="12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状态 *</a:t>
            </a:r>
            <a:r>
              <a:rPr lang="en-US" altLang="zh-CN" sz="12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2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200" dirty="0">
              <a:solidFill>
                <a:srgbClr val="000000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uint32_t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 </a:t>
            </a:r>
            <a:r>
              <a:rPr lang="en-US" altLang="zh-CN" sz="1200" dirty="0" err="1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HSICalibrationValue</a:t>
            </a:r>
            <a:r>
              <a:rPr lang="en-US" altLang="zh-CN" sz="12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</a:t>
            </a:r>
            <a:r>
              <a:rPr lang="en-US" altLang="zh-CN" sz="12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HSI </a:t>
            </a:r>
            <a:r>
              <a:rPr lang="zh-CN" altLang="en-US" sz="12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校准值 *</a:t>
            </a:r>
            <a:r>
              <a:rPr lang="en-US" altLang="zh-CN" sz="12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2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200" dirty="0">
              <a:solidFill>
                <a:srgbClr val="000000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uint32_t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 </a:t>
            </a:r>
            <a:r>
              <a:rPr lang="en-US" altLang="zh-CN" sz="1200" dirty="0" err="1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LSIState</a:t>
            </a:r>
            <a:r>
              <a:rPr lang="en-US" altLang="zh-CN" sz="12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	</a:t>
            </a:r>
            <a:r>
              <a:rPr lang="en-US" altLang="zh-CN" sz="12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LSI </a:t>
            </a:r>
            <a:r>
              <a:rPr lang="zh-CN" altLang="en-US" sz="12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状态 *</a:t>
            </a:r>
            <a:r>
              <a:rPr lang="en-US" altLang="zh-CN" sz="12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2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200" dirty="0">
              <a:solidFill>
                <a:srgbClr val="000000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</a:t>
            </a:r>
            <a:r>
              <a:rPr lang="en-US" altLang="zh-CN" sz="1200" dirty="0" err="1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RCC_PLLInitTypeDef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 PLL</a:t>
            </a:r>
            <a:r>
              <a:rPr lang="en-US" altLang="zh-CN" sz="12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</a:t>
            </a:r>
            <a:r>
              <a:rPr lang="en-US" altLang="zh-CN" sz="12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PLL </a:t>
            </a:r>
            <a:r>
              <a:rPr lang="zh-CN" altLang="en-US" sz="12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结构体 *</a:t>
            </a:r>
            <a:r>
              <a:rPr lang="en-US" altLang="zh-CN" sz="12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2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200" dirty="0">
              <a:solidFill>
                <a:srgbClr val="000000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2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}</a:t>
            </a:r>
            <a:r>
              <a:rPr lang="en-US" altLang="zh-CN" sz="1200" dirty="0" err="1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RCC_OscInitTypeDef</a:t>
            </a:r>
            <a:r>
              <a:rPr lang="en-US" altLang="zh-CN" sz="12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endParaRPr lang="en-US" altLang="zh-CN" sz="1200" dirty="0"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885856A-AFFF-C018-A4F8-42BBF1958B0E}"/>
              </a:ext>
            </a:extLst>
          </p:cNvPr>
          <p:cNvSpPr txBox="1"/>
          <p:nvPr/>
        </p:nvSpPr>
        <p:spPr>
          <a:xfrm>
            <a:off x="739261" y="3358415"/>
            <a:ext cx="6617606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typedef</a:t>
            </a:r>
            <a:r>
              <a:rPr lang="en-US" altLang="zh-CN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20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struct</a:t>
            </a:r>
            <a:r>
              <a:rPr lang="en-US" altLang="zh-CN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</a:p>
          <a:p>
            <a:r>
              <a:rPr lang="en-US" altLang="zh-CN" sz="120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{</a:t>
            </a:r>
            <a:r>
              <a:rPr lang="en-US" altLang="zh-CN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</a:p>
          <a:p>
            <a:r>
              <a:rPr lang="en-US" altLang="zh-CN" sz="120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uint32_t</a:t>
            </a:r>
            <a:r>
              <a:rPr lang="en-US" altLang="zh-CN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 PLLState</a:t>
            </a:r>
            <a:r>
              <a:rPr lang="en-US" altLang="zh-CN" sz="120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</a:t>
            </a:r>
            <a:r>
              <a:rPr lang="en-US" altLang="zh-CN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PLL </a:t>
            </a:r>
            <a:r>
              <a:rPr lang="zh-CN" altLang="en-US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状态 *</a:t>
            </a:r>
            <a:r>
              <a:rPr lang="en-US" altLang="zh-CN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200">
              <a:solidFill>
                <a:srgbClr val="000000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20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uint32_t</a:t>
            </a:r>
            <a:r>
              <a:rPr lang="en-US" altLang="zh-CN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 PLLSource</a:t>
            </a:r>
            <a:r>
              <a:rPr lang="en-US" altLang="zh-CN" sz="120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</a:t>
            </a:r>
            <a:r>
              <a:rPr lang="en-US" altLang="zh-CN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PLL </a:t>
            </a:r>
            <a:r>
              <a:rPr lang="zh-CN" altLang="en-US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时钟源 *</a:t>
            </a:r>
            <a:r>
              <a:rPr lang="en-US" altLang="zh-CN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200">
              <a:solidFill>
                <a:srgbClr val="000000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20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uint32_t</a:t>
            </a:r>
            <a:r>
              <a:rPr lang="en-US" altLang="zh-CN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 PLLMUL</a:t>
            </a:r>
            <a:r>
              <a:rPr lang="en-US" altLang="zh-CN" sz="120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</a:t>
            </a:r>
            <a:r>
              <a:rPr lang="en-US" altLang="zh-CN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PLL </a:t>
            </a:r>
            <a:r>
              <a:rPr lang="zh-CN" altLang="en-US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倍频系数</a:t>
            </a:r>
            <a:r>
              <a:rPr lang="en-US" altLang="zh-CN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*/</a:t>
            </a:r>
            <a:r>
              <a:rPr lang="en-US" altLang="zh-CN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</a:p>
          <a:p>
            <a:r>
              <a:rPr lang="en-US" altLang="zh-CN" sz="120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}</a:t>
            </a:r>
            <a:r>
              <a:rPr lang="en-US" altLang="zh-CN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RCC_PLLInitTypeDef</a:t>
            </a:r>
            <a:r>
              <a:rPr lang="en-US" altLang="zh-CN" sz="120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endParaRPr lang="en-US" altLang="zh-CN" sz="1200"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800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CB691BB-03E6-40BB-88E9-79050BC46E6E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E924E17-FC7D-A9DD-8CD0-D7BA1B61298D}"/>
              </a:ext>
            </a:extLst>
          </p:cNvPr>
          <p:cNvSpPr/>
          <p:nvPr/>
        </p:nvSpPr>
        <p:spPr>
          <a:xfrm>
            <a:off x="334411" y="1041527"/>
            <a:ext cx="86678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HAL_StatusTypeDef HAL_RCC_ClockConfig(RCC_ClkInitTypeDef  *RCC_ClkInitStruct, uint32_t FLatency)</a:t>
            </a:r>
            <a:endParaRPr lang="zh-CN" altLang="en-US" sz="1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E849A8F-922E-16A8-C9B1-BA1A4E43439E}"/>
              </a:ext>
            </a:extLst>
          </p:cNvPr>
          <p:cNvSpPr txBox="1"/>
          <p:nvPr/>
        </p:nvSpPr>
        <p:spPr>
          <a:xfrm>
            <a:off x="476178" y="1462586"/>
            <a:ext cx="7372422" cy="156966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typedef</a:t>
            </a:r>
            <a:r>
              <a:rPr lang="en-US" altLang="zh-CN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20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struct</a:t>
            </a:r>
            <a:r>
              <a:rPr lang="en-US" altLang="zh-CN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</a:p>
          <a:p>
            <a:r>
              <a:rPr lang="en-US" altLang="zh-CN" sz="120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{</a:t>
            </a:r>
            <a:r>
              <a:rPr lang="en-US" altLang="zh-CN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</a:p>
          <a:p>
            <a:r>
              <a:rPr lang="en-US" altLang="zh-CN" sz="120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</a:t>
            </a:r>
            <a:r>
              <a:rPr lang="en-US" altLang="zh-CN" sz="120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uint32_t</a:t>
            </a:r>
            <a:r>
              <a:rPr lang="en-US" altLang="zh-CN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 ClockType</a:t>
            </a:r>
            <a:r>
              <a:rPr lang="en-US" altLang="zh-CN" sz="120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</a:t>
            </a:r>
            <a:r>
              <a:rPr lang="en-US" altLang="zh-CN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</a:t>
            </a:r>
            <a:r>
              <a:rPr lang="zh-CN" altLang="en-US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要配置的时钟（</a:t>
            </a:r>
            <a:r>
              <a:rPr lang="en-US" altLang="zh-CN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SYSCLK/HCLK/PCLK1</a:t>
            </a:r>
            <a:r>
              <a:rPr lang="en-US" altLang="zh-CN" sz="120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/PCLK2</a:t>
            </a:r>
            <a:r>
              <a:rPr lang="zh-CN" altLang="en-US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） *</a:t>
            </a:r>
            <a:r>
              <a:rPr lang="en-US" altLang="zh-CN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200">
              <a:solidFill>
                <a:srgbClr val="000000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20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uint32_t</a:t>
            </a:r>
            <a:r>
              <a:rPr lang="en-US" altLang="zh-CN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 SYSCLKSource</a:t>
            </a:r>
            <a:r>
              <a:rPr lang="en-US" altLang="zh-CN" sz="120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</a:t>
            </a:r>
            <a:r>
              <a:rPr lang="en-US" altLang="zh-CN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</a:t>
            </a:r>
            <a:r>
              <a:rPr lang="zh-CN" altLang="en-US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系统时钟源 *</a:t>
            </a:r>
            <a:r>
              <a:rPr lang="en-US" altLang="zh-CN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200">
              <a:solidFill>
                <a:srgbClr val="000000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20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uint32_t</a:t>
            </a:r>
            <a:r>
              <a:rPr lang="en-US" altLang="zh-CN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 AHBCLKDivider</a:t>
            </a:r>
            <a:r>
              <a:rPr lang="en-US" altLang="zh-CN" sz="120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</a:t>
            </a:r>
            <a:r>
              <a:rPr lang="en-US" altLang="zh-CN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AHB  </a:t>
            </a:r>
            <a:r>
              <a:rPr lang="zh-CN" altLang="en-US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时钟预分频系数 *</a:t>
            </a:r>
            <a:r>
              <a:rPr lang="en-US" altLang="zh-CN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200">
              <a:solidFill>
                <a:srgbClr val="000000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20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uint32_t</a:t>
            </a:r>
            <a:r>
              <a:rPr lang="en-US" altLang="zh-CN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 APB1CLKDivider</a:t>
            </a:r>
            <a:r>
              <a:rPr lang="en-US" altLang="zh-CN" sz="120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</a:t>
            </a:r>
            <a:r>
              <a:rPr lang="en-US" altLang="zh-CN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APB1 </a:t>
            </a:r>
            <a:r>
              <a:rPr lang="zh-CN" altLang="en-US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时钟预分频系数 *</a:t>
            </a:r>
            <a:r>
              <a:rPr lang="en-US" altLang="zh-CN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200">
              <a:solidFill>
                <a:srgbClr val="000000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20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uint32_t</a:t>
            </a:r>
            <a:r>
              <a:rPr lang="en-US" altLang="zh-CN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 APB2CLKDivider</a:t>
            </a:r>
            <a:r>
              <a:rPr lang="en-US" altLang="zh-CN" sz="120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</a:t>
            </a:r>
            <a:r>
              <a:rPr lang="en-US" altLang="zh-CN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APB2 </a:t>
            </a:r>
            <a:r>
              <a:rPr lang="zh-CN" altLang="en-US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时钟预分频系数 *</a:t>
            </a:r>
            <a:r>
              <a:rPr lang="en-US" altLang="zh-CN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200">
              <a:solidFill>
                <a:srgbClr val="000000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20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}</a:t>
            </a:r>
            <a:r>
              <a:rPr lang="en-US" altLang="zh-CN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RCC_ClkInitTypeDef</a:t>
            </a:r>
            <a:r>
              <a:rPr lang="en-US" altLang="zh-CN" sz="120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endParaRPr lang="en-US" altLang="zh-CN" sz="1000"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B100138-AD67-AFAC-B643-7F621C699287}"/>
              </a:ext>
            </a:extLst>
          </p:cNvPr>
          <p:cNvSpPr txBox="1"/>
          <p:nvPr/>
        </p:nvSpPr>
        <p:spPr>
          <a:xfrm>
            <a:off x="476178" y="3208407"/>
            <a:ext cx="7372422" cy="101566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uint32_t</a:t>
            </a:r>
            <a:r>
              <a:rPr lang="en-US" altLang="zh-CN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FLatency </a:t>
            </a:r>
          </a:p>
          <a:p>
            <a:endParaRPr lang="en-US" altLang="zh-CN" sz="1200">
              <a:solidFill>
                <a:srgbClr val="000000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20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#define  FLASH_LATENCY_0   0x00000000U 				</a:t>
            </a:r>
            <a:r>
              <a:rPr lang="en-US" altLang="zh-CN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FLASH 0</a:t>
            </a:r>
            <a:r>
              <a:rPr lang="zh-CN" altLang="en-US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个等待周期 *</a:t>
            </a:r>
            <a:r>
              <a:rPr lang="en-US" altLang="zh-CN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20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200">
              <a:solidFill>
                <a:srgbClr val="0000FF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20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#define  FLASH_LATENCY_1   FLASH_ACR_LATENCY_0 		</a:t>
            </a:r>
            <a:r>
              <a:rPr lang="en-US" altLang="zh-CN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FLASH 1</a:t>
            </a:r>
            <a:r>
              <a:rPr lang="zh-CN" altLang="en-US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个等待周期 *</a:t>
            </a:r>
            <a:r>
              <a:rPr lang="en-US" altLang="zh-CN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20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200">
              <a:solidFill>
                <a:srgbClr val="0000FF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20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#define  FLASH_LATENCY_2   FLASH_ACR_LATENCY_1 		</a:t>
            </a:r>
            <a:r>
              <a:rPr lang="en-US" altLang="zh-CN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FLASH 2</a:t>
            </a:r>
            <a:r>
              <a:rPr lang="zh-CN" altLang="en-US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个等待周期 *</a:t>
            </a:r>
            <a:r>
              <a:rPr lang="en-US" altLang="zh-CN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endParaRPr lang="zh-CN" altLang="en-US" sz="1000"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6B4057E-520A-6463-D470-A951692F8A58}"/>
              </a:ext>
            </a:extLst>
          </p:cNvPr>
          <p:cNvSpPr txBox="1"/>
          <p:nvPr/>
        </p:nvSpPr>
        <p:spPr>
          <a:xfrm>
            <a:off x="476178" y="4317348"/>
            <a:ext cx="7372422" cy="340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实际设置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FLASH_ACR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寄存器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LATENCY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位域，请参考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《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STM32F10xxx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闪存编程参考手册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.pdf 》3.1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小节</a:t>
            </a:r>
          </a:p>
        </p:txBody>
      </p:sp>
      <p:sp>
        <p:nvSpPr>
          <p:cNvPr id="14" name="矩形 39">
            <a:extLst>
              <a:ext uri="{FF2B5EF4-FFF2-40B4-BE49-F238E27FC236}">
                <a16:creationId xmlns:a16="http://schemas.microsoft.com/office/drawing/2014/main" id="{51B060CC-8BD9-4EFE-6123-91C599E4F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411" y="478280"/>
            <a:ext cx="4790170" cy="417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 </a:t>
            </a:r>
            <a:r>
              <a:rPr lang="en-US" altLang="zh-CN" b="1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HAL_RCC_ClockConfig</a:t>
            </a:r>
            <a:r>
              <a:rPr lang="zh-CN" altLang="en-US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函数（</a:t>
            </a:r>
            <a:r>
              <a:rPr lang="en-US" altLang="zh-CN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F1</a:t>
            </a:r>
            <a:r>
              <a:rPr lang="zh-CN" altLang="en-US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b="1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3046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7" grpId="0" animBg="1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0670B8E2-0DD2-4CF5-ACC4-1D536A29A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73" y="547856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，配置系统时钟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" name="矩形 39">
            <a:extLst>
              <a:ext uri="{FF2B5EF4-FFF2-40B4-BE49-F238E27FC236}">
                <a16:creationId xmlns:a16="http://schemas.microsoft.com/office/drawing/2014/main" id="{581014B5-BD92-46D3-F118-5FA1D586E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003" y="1329793"/>
            <a:ext cx="7052977" cy="2080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2.1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，系统时钟配置步骤</a:t>
            </a:r>
            <a:endParaRPr lang="en-US" altLang="zh-CN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2.2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，外设时钟使能和失能</a:t>
            </a:r>
            <a:endParaRPr lang="zh-CN" altLang="en-US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2.3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8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sys_stm32_clock_init </a:t>
            </a:r>
            <a:r>
              <a:rPr lang="zh-CN" altLang="en-US" sz="18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F1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2.4</a:t>
            </a:r>
            <a:r>
              <a:rPr lang="zh-CN" altLang="en-US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8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sys_stm32_clock_init </a:t>
            </a:r>
            <a:r>
              <a:rPr lang="zh-CN" altLang="en-US" sz="18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</a:t>
            </a:r>
            <a:r>
              <a:rPr lang="zh-CN" altLang="en-US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</a:t>
            </a:r>
            <a:r>
              <a:rPr lang="en-US" altLang="zh-CN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F4/F7</a:t>
            </a:r>
            <a:r>
              <a:rPr lang="zh-CN" altLang="en-US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2.5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8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sys_stm32_clock_init </a:t>
            </a:r>
            <a:r>
              <a:rPr lang="zh-CN" altLang="en-US" sz="18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H7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37852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CB691BB-03E6-40BB-88E9-79050BC46E6E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矩形 39">
            <a:extLst>
              <a:ext uri="{FF2B5EF4-FFF2-40B4-BE49-F238E27FC236}">
                <a16:creationId xmlns:a16="http://schemas.microsoft.com/office/drawing/2014/main" id="{5155D1E9-CFA0-234F-A563-AD8FCEA11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699" y="522570"/>
            <a:ext cx="6114294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2.4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sys_stm32_clock_init 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函数（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F4/F7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7" name="矩形 39">
            <a:extLst>
              <a:ext uri="{FF2B5EF4-FFF2-40B4-BE49-F238E27FC236}">
                <a16:creationId xmlns:a16="http://schemas.microsoft.com/office/drawing/2014/main" id="{48707F6E-86CC-635A-9F22-0008E2FDF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844" y="1636209"/>
            <a:ext cx="5107328" cy="74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HAL_RCC_OscConfig()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</a:t>
            </a:r>
            <a:endParaRPr lang="en-US" altLang="zh-CN" sz="16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HAL_RCC_ClockConfig()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89334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CB691BB-03E6-40BB-88E9-79050BC46E6E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B656EF2-626C-3022-6212-32F3C59BD97F}"/>
              </a:ext>
            </a:extLst>
          </p:cNvPr>
          <p:cNvSpPr/>
          <p:nvPr/>
        </p:nvSpPr>
        <p:spPr>
          <a:xfrm>
            <a:off x="657613" y="811091"/>
            <a:ext cx="70413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HAL_StatusTypeDef HAL_RCC_OscConfig(RCC_OscInitTypeDef  *RCC_OscInitStruct)</a:t>
            </a:r>
            <a:endParaRPr lang="zh-CN" altLang="en-US" sz="1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3CB4C19-01DB-4D9C-9D24-B20C7100A956}"/>
              </a:ext>
            </a:extLst>
          </p:cNvPr>
          <p:cNvSpPr txBox="1"/>
          <p:nvPr/>
        </p:nvSpPr>
        <p:spPr>
          <a:xfrm>
            <a:off x="757698" y="1101149"/>
            <a:ext cx="6340196" cy="193899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typedef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</a:p>
          <a:p>
            <a:r>
              <a:rPr lang="en-US" altLang="zh-CN" sz="12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{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</a:p>
          <a:p>
            <a:r>
              <a:rPr lang="en-US" altLang="zh-CN" sz="1200" dirty="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uint32_t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 </a:t>
            </a:r>
            <a:r>
              <a:rPr lang="en-US" altLang="zh-CN" sz="1200" dirty="0" err="1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OscillatorType</a:t>
            </a:r>
            <a:r>
              <a:rPr lang="en-US" altLang="zh-CN" sz="12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</a:t>
            </a:r>
            <a:r>
              <a:rPr lang="en-US" altLang="zh-CN" sz="12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</a:t>
            </a:r>
            <a:r>
              <a:rPr lang="zh-CN" altLang="en-US" sz="12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选择需要配置的振荡器 *</a:t>
            </a:r>
            <a:r>
              <a:rPr lang="en-US" altLang="zh-CN" sz="12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2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200" dirty="0">
              <a:solidFill>
                <a:srgbClr val="000000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uint32_t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 </a:t>
            </a:r>
            <a:r>
              <a:rPr lang="en-US" altLang="zh-CN" sz="1200" dirty="0" err="1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HSEState</a:t>
            </a:r>
            <a:r>
              <a:rPr lang="en-US" altLang="zh-CN" sz="12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	</a:t>
            </a:r>
            <a:r>
              <a:rPr lang="en-US" altLang="zh-CN" sz="12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HSE </a:t>
            </a:r>
            <a:r>
              <a:rPr lang="zh-CN" altLang="en-US" sz="12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状态 *</a:t>
            </a:r>
            <a:r>
              <a:rPr lang="en-US" altLang="zh-CN" sz="12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2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200" dirty="0">
              <a:solidFill>
                <a:srgbClr val="000000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uint32_t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 </a:t>
            </a:r>
            <a:r>
              <a:rPr lang="en-US" altLang="zh-CN" sz="1200" dirty="0" err="1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LSEState</a:t>
            </a:r>
            <a:r>
              <a:rPr lang="en-US" altLang="zh-CN" sz="12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	</a:t>
            </a:r>
            <a:r>
              <a:rPr lang="en-US" altLang="zh-CN" sz="12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LSE </a:t>
            </a:r>
            <a:r>
              <a:rPr lang="zh-CN" altLang="en-US" sz="12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状态 *</a:t>
            </a:r>
            <a:r>
              <a:rPr lang="en-US" altLang="zh-CN" sz="12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2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200" dirty="0">
              <a:solidFill>
                <a:srgbClr val="000000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uint32_t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 </a:t>
            </a:r>
            <a:r>
              <a:rPr lang="en-US" altLang="zh-CN" sz="1200" dirty="0" err="1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HSIState</a:t>
            </a:r>
            <a:r>
              <a:rPr lang="en-US" altLang="zh-CN" sz="12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	</a:t>
            </a:r>
            <a:r>
              <a:rPr lang="en-US" altLang="zh-CN" sz="12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HSI </a:t>
            </a:r>
            <a:r>
              <a:rPr lang="zh-CN" altLang="en-US" sz="12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状态 *</a:t>
            </a:r>
            <a:r>
              <a:rPr lang="en-US" altLang="zh-CN" sz="12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2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200" dirty="0">
              <a:solidFill>
                <a:srgbClr val="000000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uint32_t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 </a:t>
            </a:r>
            <a:r>
              <a:rPr lang="en-US" altLang="zh-CN" sz="1200" dirty="0" err="1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HSICalibrationValue</a:t>
            </a:r>
            <a:r>
              <a:rPr lang="en-US" altLang="zh-CN" sz="12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</a:t>
            </a:r>
            <a:r>
              <a:rPr lang="en-US" altLang="zh-CN" sz="12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HSI </a:t>
            </a:r>
            <a:r>
              <a:rPr lang="zh-CN" altLang="en-US" sz="12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校准微调值，范围</a:t>
            </a:r>
            <a:r>
              <a:rPr lang="en-US" altLang="zh-CN" sz="12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0x0~0x1F */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</a:p>
          <a:p>
            <a:r>
              <a:rPr lang="en-US" altLang="zh-CN" sz="1200" dirty="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uint32_t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 </a:t>
            </a:r>
            <a:r>
              <a:rPr lang="en-US" altLang="zh-CN" sz="1200" dirty="0" err="1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LSIState</a:t>
            </a:r>
            <a:r>
              <a:rPr lang="en-US" altLang="zh-CN" sz="12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	</a:t>
            </a:r>
            <a:r>
              <a:rPr lang="en-US" altLang="zh-CN" sz="12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LSI </a:t>
            </a:r>
            <a:r>
              <a:rPr lang="zh-CN" altLang="en-US" sz="12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状态 *</a:t>
            </a:r>
            <a:r>
              <a:rPr lang="en-US" altLang="zh-CN" sz="12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2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200" dirty="0">
              <a:solidFill>
                <a:srgbClr val="000000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</a:t>
            </a:r>
            <a:r>
              <a:rPr lang="en-US" altLang="zh-CN" sz="1200" dirty="0" err="1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RCC_PLLInitTypeDef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 PLL</a:t>
            </a:r>
            <a:r>
              <a:rPr lang="en-US" altLang="zh-CN" sz="12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</a:t>
            </a:r>
            <a:r>
              <a:rPr lang="en-US" altLang="zh-CN" sz="12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PLL </a:t>
            </a:r>
            <a:r>
              <a:rPr lang="zh-CN" altLang="en-US" sz="12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结构体 *</a:t>
            </a:r>
            <a:r>
              <a:rPr lang="en-US" altLang="zh-CN" sz="12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2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200" dirty="0">
              <a:solidFill>
                <a:srgbClr val="000000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2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}</a:t>
            </a:r>
            <a:r>
              <a:rPr lang="en-US" altLang="zh-CN" sz="1200" dirty="0" err="1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RCC_OscInitTypeDef</a:t>
            </a:r>
            <a:r>
              <a:rPr lang="en-US" altLang="zh-CN" sz="12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endParaRPr lang="en-US" altLang="zh-CN" sz="1200" dirty="0"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9B89C8B-934D-2B91-F4F9-F7A279EA46CA}"/>
              </a:ext>
            </a:extLst>
          </p:cNvPr>
          <p:cNvSpPr txBox="1"/>
          <p:nvPr/>
        </p:nvSpPr>
        <p:spPr>
          <a:xfrm>
            <a:off x="757698" y="3040141"/>
            <a:ext cx="6340196" cy="175432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typedef</a:t>
            </a:r>
            <a:r>
              <a:rPr lang="en-US" altLang="zh-CN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20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struct</a:t>
            </a:r>
            <a:r>
              <a:rPr lang="en-US" altLang="zh-CN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</a:p>
          <a:p>
            <a:r>
              <a:rPr lang="en-US" altLang="zh-CN" sz="120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{</a:t>
            </a:r>
            <a:r>
              <a:rPr lang="en-US" altLang="zh-CN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</a:p>
          <a:p>
            <a:r>
              <a:rPr lang="en-US" altLang="zh-CN" sz="120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uint32_t</a:t>
            </a:r>
            <a:r>
              <a:rPr lang="en-US" altLang="zh-CN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 PLLState</a:t>
            </a:r>
            <a:r>
              <a:rPr lang="en-US" altLang="zh-CN" sz="120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</a:t>
            </a:r>
            <a:r>
              <a:rPr lang="en-US" altLang="zh-CN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PLL </a:t>
            </a:r>
            <a:r>
              <a:rPr lang="zh-CN" altLang="en-US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状态 *</a:t>
            </a:r>
            <a:r>
              <a:rPr lang="en-US" altLang="zh-CN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200">
              <a:solidFill>
                <a:srgbClr val="000000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20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uint32_t</a:t>
            </a:r>
            <a:r>
              <a:rPr lang="en-US" altLang="zh-CN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 PLLSource</a:t>
            </a:r>
            <a:r>
              <a:rPr lang="en-US" altLang="zh-CN" sz="120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</a:t>
            </a:r>
            <a:r>
              <a:rPr lang="en-US" altLang="zh-CN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PLL </a:t>
            </a:r>
            <a:r>
              <a:rPr lang="zh-CN" altLang="en-US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时钟源 *</a:t>
            </a:r>
            <a:r>
              <a:rPr lang="en-US" altLang="zh-CN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200">
              <a:solidFill>
                <a:srgbClr val="000000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20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uint32_t</a:t>
            </a:r>
            <a:r>
              <a:rPr lang="en-US" altLang="zh-CN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 PLLM</a:t>
            </a:r>
            <a:r>
              <a:rPr lang="en-US" altLang="zh-CN" sz="120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</a:t>
            </a:r>
            <a:r>
              <a:rPr lang="en-US" altLang="zh-CN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PLL </a:t>
            </a:r>
            <a:r>
              <a:rPr lang="zh-CN" altLang="en-US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分频系数 </a:t>
            </a:r>
            <a:r>
              <a:rPr lang="en-US" altLang="zh-CN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M */</a:t>
            </a:r>
            <a:r>
              <a:rPr lang="en-US" altLang="zh-CN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</a:p>
          <a:p>
            <a:r>
              <a:rPr lang="en-US" altLang="zh-CN" sz="120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uint32_t</a:t>
            </a:r>
            <a:r>
              <a:rPr lang="en-US" altLang="zh-CN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 PLLN</a:t>
            </a:r>
            <a:r>
              <a:rPr lang="en-US" altLang="zh-CN" sz="120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</a:t>
            </a:r>
            <a:r>
              <a:rPr lang="en-US" altLang="zh-CN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PLL </a:t>
            </a:r>
            <a:r>
              <a:rPr lang="zh-CN" altLang="en-US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倍频系数 </a:t>
            </a:r>
            <a:r>
              <a:rPr lang="en-US" altLang="zh-CN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N */</a:t>
            </a:r>
            <a:r>
              <a:rPr lang="en-US" altLang="zh-CN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</a:p>
          <a:p>
            <a:r>
              <a:rPr lang="en-US" altLang="zh-CN" sz="120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uint32_t</a:t>
            </a:r>
            <a:r>
              <a:rPr lang="en-US" altLang="zh-CN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 PLLP</a:t>
            </a:r>
            <a:r>
              <a:rPr lang="en-US" altLang="zh-CN" sz="120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</a:t>
            </a:r>
            <a:r>
              <a:rPr lang="en-US" altLang="zh-CN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PLL </a:t>
            </a:r>
            <a:r>
              <a:rPr lang="zh-CN" altLang="en-US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分频系数 </a:t>
            </a:r>
            <a:r>
              <a:rPr lang="en-US" altLang="zh-CN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 */</a:t>
            </a:r>
            <a:r>
              <a:rPr lang="en-US" altLang="zh-CN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</a:p>
          <a:p>
            <a:r>
              <a:rPr lang="en-US" altLang="zh-CN" sz="120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uint32_t</a:t>
            </a:r>
            <a:r>
              <a:rPr lang="en-US" altLang="zh-CN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 PLLQ</a:t>
            </a:r>
            <a:r>
              <a:rPr lang="en-US" altLang="zh-CN" sz="120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</a:t>
            </a:r>
            <a:r>
              <a:rPr lang="en-US" altLang="zh-CN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PLL </a:t>
            </a:r>
            <a:r>
              <a:rPr lang="zh-CN" altLang="en-US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分频系数 </a:t>
            </a:r>
            <a:r>
              <a:rPr lang="en-US" altLang="zh-CN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Q */</a:t>
            </a:r>
            <a:r>
              <a:rPr lang="en-US" altLang="zh-CN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</a:p>
          <a:p>
            <a:r>
              <a:rPr lang="en-US" altLang="zh-CN" sz="120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}</a:t>
            </a:r>
            <a:r>
              <a:rPr lang="en-US" altLang="zh-CN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RCC_PLLInitTypeDef</a:t>
            </a:r>
            <a:r>
              <a:rPr lang="en-US" altLang="zh-CN" sz="120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200"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8" name="矩形 39">
            <a:extLst>
              <a:ext uri="{FF2B5EF4-FFF2-40B4-BE49-F238E27FC236}">
                <a16:creationId xmlns:a16="http://schemas.microsoft.com/office/drawing/2014/main" id="{095D40AC-B442-D14E-8215-8CAC461A2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410" y="399547"/>
            <a:ext cx="4895135" cy="417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b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b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 </a:t>
            </a:r>
            <a:r>
              <a:rPr lang="en-US" altLang="zh-CN" b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HAL_RCC_OscConfig()</a:t>
            </a:r>
            <a:r>
              <a:rPr lang="zh-CN" altLang="en-US" b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函数（</a:t>
            </a:r>
            <a:r>
              <a:rPr lang="en-US" altLang="zh-CN" b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F4/F7</a:t>
            </a:r>
            <a:r>
              <a:rPr lang="zh-CN" altLang="en-US" b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b="1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962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CB691BB-03E6-40BB-88E9-79050BC46E6E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2F16AF3-8AE4-0420-5FB7-EBF6972B8121}"/>
              </a:ext>
            </a:extLst>
          </p:cNvPr>
          <p:cNvSpPr/>
          <p:nvPr/>
        </p:nvSpPr>
        <p:spPr>
          <a:xfrm>
            <a:off x="354258" y="873341"/>
            <a:ext cx="86678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HAL_StatusTypeDef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HAL_RCC_ClockConfig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RCC_ClkInitTypeDef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*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RCC_ClkInitStruct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 uint32_t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FLatency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endParaRPr lang="zh-CN" altLang="en-US" sz="1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B30FF69-F4BC-801D-BD52-41186873EE79}"/>
              </a:ext>
            </a:extLst>
          </p:cNvPr>
          <p:cNvSpPr txBox="1"/>
          <p:nvPr/>
        </p:nvSpPr>
        <p:spPr>
          <a:xfrm>
            <a:off x="652024" y="1236633"/>
            <a:ext cx="7372422" cy="156966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typedef</a:t>
            </a:r>
            <a:r>
              <a:rPr lang="en-US" altLang="zh-CN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20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struct</a:t>
            </a:r>
            <a:r>
              <a:rPr lang="en-US" altLang="zh-CN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</a:p>
          <a:p>
            <a:r>
              <a:rPr lang="en-US" altLang="zh-CN" sz="120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{</a:t>
            </a:r>
            <a:r>
              <a:rPr lang="en-US" altLang="zh-CN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</a:p>
          <a:p>
            <a:r>
              <a:rPr lang="en-US" altLang="zh-CN" sz="120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</a:t>
            </a:r>
            <a:r>
              <a:rPr lang="en-US" altLang="zh-CN" sz="120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uint32_t</a:t>
            </a:r>
            <a:r>
              <a:rPr lang="en-US" altLang="zh-CN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 ClockType</a:t>
            </a:r>
            <a:r>
              <a:rPr lang="en-US" altLang="zh-CN" sz="120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</a:t>
            </a:r>
            <a:r>
              <a:rPr lang="en-US" altLang="zh-CN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</a:t>
            </a:r>
            <a:r>
              <a:rPr lang="zh-CN" altLang="en-US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要配置的时钟（</a:t>
            </a:r>
            <a:r>
              <a:rPr lang="en-US" altLang="zh-CN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SYSCLK/HCLK/PCLK1</a:t>
            </a:r>
            <a:r>
              <a:rPr lang="en-US" altLang="zh-CN" sz="120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/PCLK2</a:t>
            </a:r>
            <a:r>
              <a:rPr lang="zh-CN" altLang="en-US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） *</a:t>
            </a:r>
            <a:r>
              <a:rPr lang="en-US" altLang="zh-CN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200">
              <a:solidFill>
                <a:srgbClr val="000000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20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uint32_t </a:t>
            </a:r>
            <a:r>
              <a:rPr lang="en-US" altLang="zh-CN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SYSCLKSource</a:t>
            </a:r>
            <a:r>
              <a:rPr lang="en-US" altLang="zh-CN" sz="120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</a:t>
            </a:r>
            <a:r>
              <a:rPr lang="en-US" altLang="zh-CN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</a:t>
            </a:r>
            <a:r>
              <a:rPr lang="zh-CN" altLang="en-US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系统时钟源 *</a:t>
            </a:r>
            <a:r>
              <a:rPr lang="en-US" altLang="zh-CN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200">
              <a:solidFill>
                <a:srgbClr val="000000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20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uint32_t</a:t>
            </a:r>
            <a:r>
              <a:rPr lang="en-US" altLang="zh-CN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 AHBCLKDivider</a:t>
            </a:r>
            <a:r>
              <a:rPr lang="en-US" altLang="zh-CN" sz="120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</a:t>
            </a:r>
            <a:r>
              <a:rPr lang="en-US" altLang="zh-CN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AHB  </a:t>
            </a:r>
            <a:r>
              <a:rPr lang="zh-CN" altLang="en-US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时钟预分频系数 *</a:t>
            </a:r>
            <a:r>
              <a:rPr lang="en-US" altLang="zh-CN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200">
              <a:solidFill>
                <a:srgbClr val="000000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20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uint32_t</a:t>
            </a:r>
            <a:r>
              <a:rPr lang="en-US" altLang="zh-CN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 APB1CLKDivider</a:t>
            </a:r>
            <a:r>
              <a:rPr lang="en-US" altLang="zh-CN" sz="120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</a:t>
            </a:r>
            <a:r>
              <a:rPr lang="en-US" altLang="zh-CN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APB1 </a:t>
            </a:r>
            <a:r>
              <a:rPr lang="zh-CN" altLang="en-US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时钟预分频系数 *</a:t>
            </a:r>
            <a:r>
              <a:rPr lang="en-US" altLang="zh-CN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200">
              <a:solidFill>
                <a:srgbClr val="000000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20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uint32_t </a:t>
            </a:r>
            <a:r>
              <a:rPr lang="en-US" altLang="zh-CN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APB2CLKDivider</a:t>
            </a:r>
            <a:r>
              <a:rPr lang="en-US" altLang="zh-CN" sz="120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</a:t>
            </a:r>
            <a:r>
              <a:rPr lang="en-US" altLang="zh-CN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APB2 </a:t>
            </a:r>
            <a:r>
              <a:rPr lang="zh-CN" altLang="en-US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时钟预分频系数 *</a:t>
            </a:r>
            <a:r>
              <a:rPr lang="en-US" altLang="zh-CN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200">
              <a:solidFill>
                <a:srgbClr val="000000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20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}</a:t>
            </a:r>
            <a:r>
              <a:rPr lang="en-US" altLang="zh-CN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RCC_ClkInitTypeDef</a:t>
            </a:r>
            <a:r>
              <a:rPr lang="en-US" altLang="zh-CN" sz="120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endParaRPr lang="en-US" altLang="zh-CN" sz="1000"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E8AD06E-08CE-B880-582E-06F1E98E3251}"/>
              </a:ext>
            </a:extLst>
          </p:cNvPr>
          <p:cNvSpPr txBox="1"/>
          <p:nvPr/>
        </p:nvSpPr>
        <p:spPr>
          <a:xfrm>
            <a:off x="652024" y="2921064"/>
            <a:ext cx="7372422" cy="138499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uint32_t</a:t>
            </a:r>
            <a:r>
              <a:rPr lang="en-US" altLang="zh-CN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FLatency </a:t>
            </a:r>
          </a:p>
          <a:p>
            <a:endParaRPr lang="en-US" altLang="zh-CN" sz="1200">
              <a:solidFill>
                <a:srgbClr val="000000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20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#define  FLASH_LATENCY_0   FLASH_ACR_LATENCY_0WS 	</a:t>
            </a:r>
            <a:r>
              <a:rPr lang="en-US" altLang="zh-CN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FLASH 0</a:t>
            </a:r>
            <a:r>
              <a:rPr lang="zh-CN" altLang="en-US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个等待周期 *</a:t>
            </a:r>
            <a:r>
              <a:rPr lang="en-US" altLang="zh-CN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20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200">
              <a:solidFill>
                <a:srgbClr val="0000FF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20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#define  FLASH_LATENCY_1   FLASH_ACR_LATENCY_1WS 	</a:t>
            </a:r>
            <a:r>
              <a:rPr lang="en-US" altLang="zh-CN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FLASH 1</a:t>
            </a:r>
            <a:r>
              <a:rPr lang="zh-CN" altLang="en-US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个等待周期 *</a:t>
            </a:r>
            <a:r>
              <a:rPr lang="en-US" altLang="zh-CN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20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200">
              <a:solidFill>
                <a:srgbClr val="0000FF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20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#define  FLASH_LATENCY_2   FLASH_ACR_LATENCY_2WS 	</a:t>
            </a:r>
            <a:r>
              <a:rPr lang="en-US" altLang="zh-CN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FLASH 2</a:t>
            </a:r>
            <a:r>
              <a:rPr lang="zh-CN" altLang="en-US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个等待周期 *</a:t>
            </a:r>
            <a:r>
              <a:rPr lang="en-US" altLang="zh-CN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20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200">
              <a:solidFill>
                <a:srgbClr val="0000FF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20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...</a:t>
            </a:r>
            <a:r>
              <a:rPr lang="zh-CN" altLang="en-US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200">
              <a:solidFill>
                <a:srgbClr val="000000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20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#define  FLASH_LATENCY_15   FLASH_ACR_LATENCY_15WS 	</a:t>
            </a:r>
            <a:r>
              <a:rPr lang="en-US" altLang="zh-CN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FLASH 15</a:t>
            </a:r>
            <a:r>
              <a:rPr lang="zh-CN" altLang="en-US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个等待周期 *</a:t>
            </a:r>
            <a:r>
              <a:rPr lang="en-US" altLang="zh-CN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20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zh-CN" altLang="en-US" sz="1200"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1FC8B99-07A2-3D4E-75D2-861B6C610AFF}"/>
              </a:ext>
            </a:extLst>
          </p:cNvPr>
          <p:cNvSpPr txBox="1"/>
          <p:nvPr/>
        </p:nvSpPr>
        <p:spPr>
          <a:xfrm>
            <a:off x="652024" y="4399159"/>
            <a:ext cx="6100469" cy="340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实际设置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FLASH_ACR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寄存器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LATENCY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位域</a:t>
            </a:r>
            <a:endParaRPr lang="en-US" altLang="zh-CN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" name="矩形 39">
            <a:extLst>
              <a:ext uri="{FF2B5EF4-FFF2-40B4-BE49-F238E27FC236}">
                <a16:creationId xmlns:a16="http://schemas.microsoft.com/office/drawing/2014/main" id="{9D8DB319-F890-11CD-3BDE-F53D4205F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258" y="344621"/>
            <a:ext cx="4790170" cy="41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 </a:t>
            </a:r>
            <a:r>
              <a:rPr lang="en-US" altLang="zh-CN" b="1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HAL_RCC_ClockConfig</a:t>
            </a:r>
            <a:r>
              <a:rPr lang="en-US" altLang="zh-CN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()</a:t>
            </a:r>
            <a:r>
              <a:rPr lang="zh-CN" altLang="en-US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函数（</a:t>
            </a:r>
            <a:r>
              <a:rPr lang="en-US" altLang="zh-CN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F4/F7</a:t>
            </a:r>
            <a:r>
              <a:rPr lang="zh-CN" altLang="en-US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b="1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3272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13" grpId="0" animBg="1"/>
      <p:bldP spid="1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0670B8E2-0DD2-4CF5-ACC4-1D536A29A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73" y="547856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，配置系统时钟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" name="矩形 39">
            <a:extLst>
              <a:ext uri="{FF2B5EF4-FFF2-40B4-BE49-F238E27FC236}">
                <a16:creationId xmlns:a16="http://schemas.microsoft.com/office/drawing/2014/main" id="{581014B5-BD92-46D3-F118-5FA1D586E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003" y="1329793"/>
            <a:ext cx="7052977" cy="2080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2.1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，系统时钟配置步骤</a:t>
            </a:r>
            <a:endParaRPr lang="en-US" altLang="zh-CN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2.2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，外设时钟使能和失能</a:t>
            </a:r>
            <a:endParaRPr lang="zh-CN" altLang="en-US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2.3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8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sys_stm32_clock_init </a:t>
            </a:r>
            <a:r>
              <a:rPr lang="zh-CN" altLang="en-US" sz="18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F1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2.4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8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sys_stm32_clock_init </a:t>
            </a:r>
            <a:r>
              <a:rPr lang="zh-CN" altLang="en-US" sz="18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F4/F7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2.5</a:t>
            </a:r>
            <a:r>
              <a:rPr lang="zh-CN" altLang="en-US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8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sys_stm32_clock_init </a:t>
            </a:r>
            <a:r>
              <a:rPr lang="zh-CN" altLang="en-US" sz="18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</a:t>
            </a:r>
            <a:r>
              <a:rPr lang="zh-CN" altLang="en-US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</a:t>
            </a:r>
            <a:r>
              <a:rPr lang="en-US" altLang="zh-CN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H7</a:t>
            </a:r>
            <a:r>
              <a:rPr lang="zh-CN" altLang="en-US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46897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CB691BB-03E6-40BB-88E9-79050BC46E6E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矩形 39">
            <a:extLst>
              <a:ext uri="{FF2B5EF4-FFF2-40B4-BE49-F238E27FC236}">
                <a16:creationId xmlns:a16="http://schemas.microsoft.com/office/drawing/2014/main" id="{5155D1E9-CFA0-234F-A563-AD8FCEA11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699" y="522570"/>
            <a:ext cx="6114294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2.4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sys_stm32_clock_init 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函数（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H7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7" name="矩形 39">
            <a:extLst>
              <a:ext uri="{FF2B5EF4-FFF2-40B4-BE49-F238E27FC236}">
                <a16:creationId xmlns:a16="http://schemas.microsoft.com/office/drawing/2014/main" id="{48707F6E-86CC-635A-9F22-0008E2FDF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844" y="1451543"/>
            <a:ext cx="5107328" cy="1115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HAL_RCC_OscConfig()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</a:t>
            </a:r>
            <a:endParaRPr lang="en-US" altLang="zh-CN" sz="16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HAL_RCC_ClockConfig()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</a:t>
            </a:r>
            <a:endParaRPr lang="en-US" altLang="zh-CN" sz="16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HAL_RCCEx_PeriphCLKConfig()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8798525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CB691BB-03E6-40BB-88E9-79050BC46E6E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B656EF2-626C-3022-6212-32F3C59BD97F}"/>
              </a:ext>
            </a:extLst>
          </p:cNvPr>
          <p:cNvSpPr/>
          <p:nvPr/>
        </p:nvSpPr>
        <p:spPr>
          <a:xfrm>
            <a:off x="657613" y="1085870"/>
            <a:ext cx="70413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HAL_StatusTypeDef HAL_RCC_OscConfig(RCC_OscInitTypeDef  *RCC_OscInitStruct)</a:t>
            </a:r>
            <a:endParaRPr lang="zh-CN" altLang="en-US" sz="1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3CB4C19-01DB-4D9C-9D24-B20C7100A956}"/>
              </a:ext>
            </a:extLst>
          </p:cNvPr>
          <p:cNvSpPr txBox="1"/>
          <p:nvPr/>
        </p:nvSpPr>
        <p:spPr>
          <a:xfrm>
            <a:off x="770284" y="1498734"/>
            <a:ext cx="7041351" cy="28931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typedef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struct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</a:p>
          <a:p>
            <a:r>
              <a:rPr lang="en-US" altLang="zh-CN" sz="14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{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</a:p>
          <a:p>
            <a:r>
              <a:rPr lang="en-US" altLang="zh-CN" sz="1400" dirty="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uint32_t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 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OscillatorType</a:t>
            </a:r>
            <a:r>
              <a:rPr lang="en-US" altLang="zh-CN" sz="14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</a:t>
            </a:r>
            <a:r>
              <a:rPr lang="en-US" altLang="zh-CN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</a:t>
            </a:r>
            <a:r>
              <a:rPr lang="zh-CN" altLang="en-US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选择需要配置的振荡器 *</a:t>
            </a:r>
            <a:r>
              <a:rPr lang="en-US" altLang="zh-CN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400" dirty="0">
              <a:solidFill>
                <a:srgbClr val="000000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uint32_t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 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HSEState</a:t>
            </a:r>
            <a:r>
              <a:rPr lang="en-US" altLang="zh-CN" sz="14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	</a:t>
            </a:r>
            <a:r>
              <a:rPr lang="en-US" altLang="zh-CN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HSE </a:t>
            </a:r>
            <a:r>
              <a:rPr lang="zh-CN" altLang="en-US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状态 *</a:t>
            </a:r>
            <a:r>
              <a:rPr lang="en-US" altLang="zh-CN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400" dirty="0">
              <a:solidFill>
                <a:srgbClr val="000000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uint32_t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 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LSEState</a:t>
            </a:r>
            <a:r>
              <a:rPr lang="en-US" altLang="zh-CN" sz="14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	</a:t>
            </a:r>
            <a:r>
              <a:rPr lang="en-US" altLang="zh-CN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LSE </a:t>
            </a:r>
            <a:r>
              <a:rPr lang="zh-CN" altLang="en-US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状态 *</a:t>
            </a:r>
            <a:r>
              <a:rPr lang="en-US" altLang="zh-CN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400" dirty="0">
              <a:solidFill>
                <a:srgbClr val="000000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uint32_t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 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HSIState</a:t>
            </a:r>
            <a:r>
              <a:rPr lang="en-US" altLang="zh-CN" sz="14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	</a:t>
            </a:r>
            <a:r>
              <a:rPr lang="en-US" altLang="zh-CN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HSI </a:t>
            </a:r>
            <a:r>
              <a:rPr lang="zh-CN" altLang="en-US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状态 *</a:t>
            </a:r>
            <a:r>
              <a:rPr lang="en-US" altLang="zh-CN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400" dirty="0">
              <a:solidFill>
                <a:srgbClr val="000000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uint32_t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 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HSICalibrationValue</a:t>
            </a:r>
            <a:r>
              <a:rPr lang="en-US" altLang="zh-CN" sz="14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</a:t>
            </a:r>
            <a:r>
              <a:rPr lang="en-US" altLang="zh-CN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HSI </a:t>
            </a:r>
            <a:r>
              <a:rPr lang="zh-CN" altLang="en-US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校准微调值 *</a:t>
            </a:r>
            <a:r>
              <a:rPr lang="en-US" altLang="zh-CN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400" dirty="0">
              <a:solidFill>
                <a:srgbClr val="000000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uint32_t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 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LSIState</a:t>
            </a:r>
            <a:r>
              <a:rPr lang="en-US" altLang="zh-CN" sz="14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	</a:t>
            </a:r>
            <a:r>
              <a:rPr lang="en-US" altLang="zh-CN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LSI </a:t>
            </a:r>
            <a:r>
              <a:rPr lang="zh-CN" altLang="en-US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状态 *</a:t>
            </a:r>
            <a:r>
              <a:rPr lang="en-US" altLang="zh-CN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400" dirty="0">
              <a:solidFill>
                <a:srgbClr val="000000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uint32_t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 HSI48State</a:t>
            </a:r>
            <a:r>
              <a:rPr lang="en-US" altLang="zh-CN" sz="14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 	</a:t>
            </a:r>
            <a:r>
              <a:rPr lang="en-US" altLang="zh-CN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HSI48 </a:t>
            </a:r>
            <a:r>
              <a:rPr lang="zh-CN" altLang="en-US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状态 *</a:t>
            </a:r>
            <a:r>
              <a:rPr lang="en-US" altLang="zh-CN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400" dirty="0">
              <a:solidFill>
                <a:srgbClr val="000000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uint32_t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 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CSIState</a:t>
            </a:r>
            <a:r>
              <a:rPr lang="en-US" altLang="zh-CN" sz="14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	</a:t>
            </a:r>
            <a:r>
              <a:rPr lang="en-US" altLang="zh-CN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CSI </a:t>
            </a:r>
            <a:r>
              <a:rPr lang="zh-CN" altLang="en-US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状态 *</a:t>
            </a:r>
            <a:r>
              <a:rPr lang="en-US" altLang="zh-CN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400" dirty="0">
              <a:solidFill>
                <a:srgbClr val="000000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uint32_t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 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CSICalibrationValue</a:t>
            </a:r>
            <a:r>
              <a:rPr lang="en-US" altLang="zh-CN" sz="14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</a:t>
            </a:r>
            <a:r>
              <a:rPr lang="en-US" altLang="zh-CN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CSI </a:t>
            </a:r>
            <a:r>
              <a:rPr lang="zh-CN" altLang="en-US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校准微调值 *</a:t>
            </a:r>
            <a:r>
              <a:rPr lang="en-US" altLang="zh-CN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400" dirty="0">
              <a:solidFill>
                <a:srgbClr val="000000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RCC_PLLInitTypeDef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 PLL</a:t>
            </a:r>
            <a:r>
              <a:rPr lang="en-US" altLang="zh-CN" sz="14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</a:t>
            </a:r>
            <a:r>
              <a:rPr lang="en-US" altLang="zh-CN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PLL </a:t>
            </a:r>
            <a:r>
              <a:rPr lang="zh-CN" altLang="en-US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结构体 *</a:t>
            </a:r>
            <a:r>
              <a:rPr lang="en-US" altLang="zh-CN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400" dirty="0">
              <a:solidFill>
                <a:srgbClr val="000000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4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}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RCC_OscInitTypeDef</a:t>
            </a:r>
            <a:r>
              <a:rPr lang="en-US" altLang="zh-CN" sz="14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endParaRPr lang="en-US" altLang="zh-CN" sz="1050" dirty="0"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7" name="矩形 39">
            <a:extLst>
              <a:ext uri="{FF2B5EF4-FFF2-40B4-BE49-F238E27FC236}">
                <a16:creationId xmlns:a16="http://schemas.microsoft.com/office/drawing/2014/main" id="{FC67CCBF-0B49-D6DB-7DEF-540CDA71A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410" y="450718"/>
            <a:ext cx="4895135" cy="417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b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b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 </a:t>
            </a:r>
            <a:r>
              <a:rPr lang="en-US" altLang="zh-CN" b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HAL_RCC_OscConfig()</a:t>
            </a:r>
            <a:r>
              <a:rPr lang="zh-CN" altLang="en-US" b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函数（</a:t>
            </a:r>
            <a:r>
              <a:rPr lang="en-US" altLang="zh-CN" b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H7</a:t>
            </a:r>
            <a:r>
              <a:rPr lang="zh-CN" altLang="en-US" b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b="1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951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FF1C19-93F8-1A3D-BED4-8FF334088E93}"/>
              </a:ext>
            </a:extLst>
          </p:cNvPr>
          <p:cNvSpPr txBox="1"/>
          <p:nvPr/>
        </p:nvSpPr>
        <p:spPr>
          <a:xfrm>
            <a:off x="948750" y="3193840"/>
            <a:ext cx="7517132" cy="464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b="1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时钟是单片机的脉搏，搞懂时钟走向及关系，对单片机使用至关重要！</a:t>
            </a:r>
            <a:endParaRPr lang="en-US" altLang="zh-CN" b="1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" name="矩形 39">
            <a:extLst>
              <a:ext uri="{FF2B5EF4-FFF2-40B4-BE49-F238E27FC236}">
                <a16:creationId xmlns:a16="http://schemas.microsoft.com/office/drawing/2014/main" id="{900FB407-D5DD-5508-0C92-D814BD8AE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73" y="547856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1.1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，什么是时钟？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857471B-822E-7375-4E23-DA7D36D31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574" y="1555619"/>
            <a:ext cx="5210175" cy="52387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046507B-18DD-9B84-5420-13CB3BDB2815}"/>
              </a:ext>
            </a:extLst>
          </p:cNvPr>
          <p:cNvSpPr txBox="1"/>
          <p:nvPr/>
        </p:nvSpPr>
        <p:spPr>
          <a:xfrm>
            <a:off x="777878" y="2456589"/>
            <a:ext cx="7858875" cy="464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简单来说，时钟是具有周期性的脉冲信号，最常用的是占空比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50%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的方波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976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CB691BB-03E6-40BB-88E9-79050BC46E6E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9B89C8B-934D-2B91-F4F9-F7A279EA46CA}"/>
              </a:ext>
            </a:extLst>
          </p:cNvPr>
          <p:cNvSpPr txBox="1"/>
          <p:nvPr/>
        </p:nvSpPr>
        <p:spPr>
          <a:xfrm>
            <a:off x="914379" y="1125200"/>
            <a:ext cx="6340196" cy="28931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typedef</a:t>
            </a:r>
            <a:r>
              <a:rPr lang="en-US" altLang="zh-CN" sz="14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40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struct</a:t>
            </a:r>
            <a:r>
              <a:rPr lang="en-US" altLang="zh-CN" sz="14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</a:p>
          <a:p>
            <a:r>
              <a:rPr lang="en-US" altLang="zh-CN" sz="140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{</a:t>
            </a:r>
            <a:r>
              <a:rPr lang="en-US" altLang="zh-CN" sz="14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</a:p>
          <a:p>
            <a:r>
              <a:rPr lang="en-US" altLang="zh-CN" sz="140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uint32_t</a:t>
            </a:r>
            <a:r>
              <a:rPr lang="en-US" altLang="zh-CN" sz="14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 PLLState</a:t>
            </a:r>
            <a:r>
              <a:rPr lang="en-US" altLang="zh-CN" sz="140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4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</a:t>
            </a:r>
            <a:r>
              <a:rPr lang="en-US" altLang="zh-CN" sz="14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PLL1 </a:t>
            </a:r>
            <a:r>
              <a:rPr lang="zh-CN" altLang="en-US" sz="14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状态 *</a:t>
            </a:r>
            <a:r>
              <a:rPr lang="en-US" altLang="zh-CN" sz="14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4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400">
              <a:solidFill>
                <a:srgbClr val="000000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40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uint32_t</a:t>
            </a:r>
            <a:r>
              <a:rPr lang="en-US" altLang="zh-CN" sz="14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 PLLSource</a:t>
            </a:r>
            <a:r>
              <a:rPr lang="en-US" altLang="zh-CN" sz="140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4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</a:t>
            </a:r>
            <a:r>
              <a:rPr lang="en-US" altLang="zh-CN" sz="14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PLL1 </a:t>
            </a:r>
            <a:r>
              <a:rPr lang="zh-CN" altLang="en-US" sz="14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时钟源 *</a:t>
            </a:r>
            <a:r>
              <a:rPr lang="en-US" altLang="zh-CN" sz="14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4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400">
              <a:solidFill>
                <a:srgbClr val="000000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40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uint32_t</a:t>
            </a:r>
            <a:r>
              <a:rPr lang="en-US" altLang="zh-CN" sz="14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 PLLM</a:t>
            </a:r>
            <a:r>
              <a:rPr lang="en-US" altLang="zh-CN" sz="140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4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	</a:t>
            </a:r>
            <a:r>
              <a:rPr lang="en-US" altLang="zh-CN" sz="14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PLL1 </a:t>
            </a:r>
            <a:r>
              <a:rPr lang="zh-CN" altLang="en-US" sz="14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分频系数 </a:t>
            </a:r>
            <a:r>
              <a:rPr lang="en-US" altLang="zh-CN" sz="14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M */</a:t>
            </a:r>
            <a:r>
              <a:rPr lang="en-US" altLang="zh-CN" sz="14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</a:p>
          <a:p>
            <a:r>
              <a:rPr lang="en-US" altLang="zh-CN" sz="140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uint32_t</a:t>
            </a:r>
            <a:r>
              <a:rPr lang="en-US" altLang="zh-CN" sz="14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 PLLN</a:t>
            </a:r>
            <a:r>
              <a:rPr lang="en-US" altLang="zh-CN" sz="140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4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	</a:t>
            </a:r>
            <a:r>
              <a:rPr lang="en-US" altLang="zh-CN" sz="14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PLL1 </a:t>
            </a:r>
            <a:r>
              <a:rPr lang="zh-CN" altLang="en-US" sz="14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倍频系数 </a:t>
            </a:r>
            <a:r>
              <a:rPr lang="en-US" altLang="zh-CN" sz="14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N */</a:t>
            </a:r>
            <a:r>
              <a:rPr lang="en-US" altLang="zh-CN" sz="14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</a:p>
          <a:p>
            <a:r>
              <a:rPr lang="en-US" altLang="zh-CN" sz="140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uint32_t</a:t>
            </a:r>
            <a:r>
              <a:rPr lang="en-US" altLang="zh-CN" sz="14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 PLLP</a:t>
            </a:r>
            <a:r>
              <a:rPr lang="en-US" altLang="zh-CN" sz="140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4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	</a:t>
            </a:r>
            <a:r>
              <a:rPr lang="en-US" altLang="zh-CN" sz="14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PLL1 </a:t>
            </a:r>
            <a:r>
              <a:rPr lang="zh-CN" altLang="en-US" sz="14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分频系数 </a:t>
            </a:r>
            <a:r>
              <a:rPr lang="en-US" altLang="zh-CN" sz="14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 */</a:t>
            </a:r>
            <a:r>
              <a:rPr lang="en-US" altLang="zh-CN" sz="14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</a:p>
          <a:p>
            <a:r>
              <a:rPr lang="en-US" altLang="zh-CN" sz="140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uint32_t</a:t>
            </a:r>
            <a:r>
              <a:rPr lang="en-US" altLang="zh-CN" sz="14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 PLLQ</a:t>
            </a:r>
            <a:r>
              <a:rPr lang="en-US" altLang="zh-CN" sz="140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4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	</a:t>
            </a:r>
            <a:r>
              <a:rPr lang="en-US" altLang="zh-CN" sz="14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PLL1 </a:t>
            </a:r>
            <a:r>
              <a:rPr lang="zh-CN" altLang="en-US" sz="14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分频系数 </a:t>
            </a:r>
            <a:r>
              <a:rPr lang="en-US" altLang="zh-CN" sz="14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Q */</a:t>
            </a:r>
            <a:r>
              <a:rPr lang="en-US" altLang="zh-CN" sz="14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</a:p>
          <a:p>
            <a:r>
              <a:rPr lang="en-US" altLang="zh-CN" sz="140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uint32_t</a:t>
            </a:r>
            <a:r>
              <a:rPr lang="en-US" altLang="zh-CN" sz="14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 PLLR</a:t>
            </a:r>
            <a:r>
              <a:rPr lang="en-US" altLang="zh-CN" sz="140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4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	</a:t>
            </a:r>
            <a:r>
              <a:rPr lang="en-US" altLang="zh-CN" sz="14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PLL1 </a:t>
            </a:r>
            <a:r>
              <a:rPr lang="zh-CN" altLang="en-US" sz="14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分频系数 </a:t>
            </a:r>
            <a:r>
              <a:rPr lang="en-US" altLang="zh-CN" sz="14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R */</a:t>
            </a:r>
            <a:r>
              <a:rPr lang="en-US" altLang="zh-CN" sz="14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</a:p>
          <a:p>
            <a:r>
              <a:rPr lang="en-US" altLang="zh-CN" sz="140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uint32_t</a:t>
            </a:r>
            <a:r>
              <a:rPr lang="en-US" altLang="zh-CN" sz="14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 PLLRGE</a:t>
            </a:r>
            <a:r>
              <a:rPr lang="en-US" altLang="zh-CN" sz="140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4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</a:t>
            </a:r>
            <a:r>
              <a:rPr lang="en-US" altLang="zh-CN" sz="14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PLL1 </a:t>
            </a:r>
            <a:r>
              <a:rPr lang="zh-CN" altLang="en-US" sz="14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时钟输入范围 *</a:t>
            </a:r>
            <a:r>
              <a:rPr lang="en-US" altLang="zh-CN" sz="14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4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400">
              <a:solidFill>
                <a:srgbClr val="000000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40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uint32_t</a:t>
            </a:r>
            <a:r>
              <a:rPr lang="en-US" altLang="zh-CN" sz="14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 PLLVCOSEL</a:t>
            </a:r>
            <a:r>
              <a:rPr lang="en-US" altLang="zh-CN" sz="140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4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</a:t>
            </a:r>
            <a:r>
              <a:rPr lang="en-US" altLang="zh-CN" sz="14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PLL1 </a:t>
            </a:r>
            <a:r>
              <a:rPr lang="zh-CN" altLang="en-US" sz="14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时钟输出范围 *</a:t>
            </a:r>
            <a:r>
              <a:rPr lang="en-US" altLang="zh-CN" sz="14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4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400">
              <a:solidFill>
                <a:srgbClr val="000000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40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uint32_t</a:t>
            </a:r>
            <a:r>
              <a:rPr lang="en-US" altLang="zh-CN" sz="14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 PLLFRACN</a:t>
            </a:r>
            <a:r>
              <a:rPr lang="en-US" altLang="zh-CN" sz="140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4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</a:t>
            </a:r>
            <a:r>
              <a:rPr lang="en-US" altLang="zh-CN" sz="14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PLL1 VCO </a:t>
            </a:r>
            <a:r>
              <a:rPr lang="zh-CN" altLang="en-US" sz="14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乘数因子的小数部分 *</a:t>
            </a:r>
            <a:r>
              <a:rPr lang="en-US" altLang="zh-CN" sz="14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4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400">
              <a:solidFill>
                <a:srgbClr val="000000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40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}</a:t>
            </a:r>
            <a:r>
              <a:rPr lang="en-US" altLang="zh-CN" sz="14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RCC_PLLInitTypeDef</a:t>
            </a:r>
            <a:r>
              <a:rPr lang="en-US" altLang="zh-CN" sz="140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endParaRPr lang="en-US" altLang="zh-CN" sz="1050"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" name="矩形 39">
            <a:extLst>
              <a:ext uri="{FF2B5EF4-FFF2-40B4-BE49-F238E27FC236}">
                <a16:creationId xmlns:a16="http://schemas.microsoft.com/office/drawing/2014/main" id="{F1EAED7A-F12D-6172-E569-7859E24B2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410" y="450718"/>
            <a:ext cx="4895135" cy="417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b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b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 </a:t>
            </a:r>
            <a:r>
              <a:rPr lang="en-US" altLang="zh-CN" b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HAL_RCC_OscConfig()</a:t>
            </a:r>
            <a:r>
              <a:rPr lang="zh-CN" altLang="en-US" b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函数（</a:t>
            </a:r>
            <a:r>
              <a:rPr lang="en-US" altLang="zh-CN" b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H7</a:t>
            </a:r>
            <a:r>
              <a:rPr lang="zh-CN" altLang="en-US" b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b="1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6269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CB691BB-03E6-40BB-88E9-79050BC46E6E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2F16AF3-8AE4-0420-5FB7-EBF6972B8121}"/>
              </a:ext>
            </a:extLst>
          </p:cNvPr>
          <p:cNvSpPr/>
          <p:nvPr/>
        </p:nvSpPr>
        <p:spPr>
          <a:xfrm>
            <a:off x="354258" y="876682"/>
            <a:ext cx="86678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HAL_StatusTypeDef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HAL_RCC_ClockConfig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RCC_ClkInitTypeDef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*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RCC_ClkInitStruct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 uint32_t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FLatency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endParaRPr lang="zh-CN" altLang="en-US" sz="1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B30FF69-F4BC-801D-BD52-41186873EE79}"/>
              </a:ext>
            </a:extLst>
          </p:cNvPr>
          <p:cNvSpPr txBox="1"/>
          <p:nvPr/>
        </p:nvSpPr>
        <p:spPr>
          <a:xfrm>
            <a:off x="476178" y="1210062"/>
            <a:ext cx="7014282" cy="212365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typedef</a:t>
            </a:r>
            <a:r>
              <a:rPr lang="en-US" altLang="zh-CN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20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struct</a:t>
            </a:r>
            <a:r>
              <a:rPr lang="en-US" altLang="zh-CN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</a:p>
          <a:p>
            <a:r>
              <a:rPr lang="en-US" altLang="zh-CN" sz="120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{</a:t>
            </a:r>
            <a:r>
              <a:rPr lang="en-US" altLang="zh-CN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</a:p>
          <a:p>
            <a:r>
              <a:rPr lang="en-US" altLang="zh-CN" sz="120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uint32_t </a:t>
            </a:r>
            <a:r>
              <a:rPr lang="en-US" altLang="zh-CN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ClockType</a:t>
            </a:r>
            <a:r>
              <a:rPr lang="en-US" altLang="zh-CN" sz="120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</a:t>
            </a:r>
            <a:r>
              <a:rPr lang="en-US" altLang="zh-CN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</a:t>
            </a:r>
            <a:r>
              <a:rPr lang="zh-CN" altLang="en-US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要配置的时钟 *</a:t>
            </a:r>
            <a:r>
              <a:rPr lang="en-US" altLang="zh-CN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200">
              <a:solidFill>
                <a:srgbClr val="000000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20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uint32_t</a:t>
            </a:r>
            <a:r>
              <a:rPr lang="en-US" altLang="zh-CN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 SYSCLKSource</a:t>
            </a:r>
            <a:r>
              <a:rPr lang="en-US" altLang="zh-CN" sz="120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</a:t>
            </a:r>
            <a:r>
              <a:rPr lang="en-US" altLang="zh-CN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</a:t>
            </a:r>
            <a:r>
              <a:rPr lang="zh-CN" altLang="en-US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系统时钟源 *</a:t>
            </a:r>
            <a:r>
              <a:rPr lang="en-US" altLang="zh-CN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200">
              <a:solidFill>
                <a:srgbClr val="000000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20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uint32_t</a:t>
            </a:r>
            <a:r>
              <a:rPr lang="en-US" altLang="zh-CN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 SYSCLKDivider</a:t>
            </a:r>
            <a:r>
              <a:rPr lang="en-US" altLang="zh-CN" sz="120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</a:t>
            </a:r>
            <a:r>
              <a:rPr lang="en-US" altLang="zh-CN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SYSCLK </a:t>
            </a:r>
            <a:r>
              <a:rPr lang="zh-CN" altLang="en-US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分频系数 *</a:t>
            </a:r>
            <a:r>
              <a:rPr lang="en-US" altLang="zh-CN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200">
              <a:solidFill>
                <a:srgbClr val="000000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20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uint32_t</a:t>
            </a:r>
            <a:r>
              <a:rPr lang="en-US" altLang="zh-CN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 AHBCLKDivider</a:t>
            </a:r>
            <a:r>
              <a:rPr lang="en-US" altLang="zh-CN" sz="120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</a:t>
            </a:r>
            <a:r>
              <a:rPr lang="en-US" altLang="zh-CN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AHB  </a:t>
            </a:r>
            <a:r>
              <a:rPr lang="zh-CN" altLang="en-US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时钟预分频系数 *</a:t>
            </a:r>
            <a:r>
              <a:rPr lang="en-US" altLang="zh-CN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200">
              <a:solidFill>
                <a:srgbClr val="000000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20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uint32_t</a:t>
            </a:r>
            <a:r>
              <a:rPr lang="en-US" altLang="zh-CN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 APB3CLKDivider</a:t>
            </a:r>
            <a:r>
              <a:rPr lang="en-US" altLang="zh-CN" sz="120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</a:t>
            </a:r>
            <a:r>
              <a:rPr lang="en-US" altLang="zh-CN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APB3 </a:t>
            </a:r>
            <a:r>
              <a:rPr lang="zh-CN" altLang="en-US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时钟预分频系数 *</a:t>
            </a:r>
            <a:r>
              <a:rPr lang="en-US" altLang="zh-CN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200">
              <a:solidFill>
                <a:srgbClr val="000000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20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uint32_t</a:t>
            </a:r>
            <a:r>
              <a:rPr lang="en-US" altLang="zh-CN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 APB1CLKDivider</a:t>
            </a:r>
            <a:r>
              <a:rPr lang="en-US" altLang="zh-CN" sz="120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</a:t>
            </a:r>
            <a:r>
              <a:rPr lang="en-US" altLang="zh-CN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APB1 </a:t>
            </a:r>
            <a:r>
              <a:rPr lang="zh-CN" altLang="en-US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时钟预分频系数 *</a:t>
            </a:r>
            <a:r>
              <a:rPr lang="en-US" altLang="zh-CN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200">
              <a:solidFill>
                <a:srgbClr val="000000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20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uint32_t</a:t>
            </a:r>
            <a:r>
              <a:rPr lang="en-US" altLang="zh-CN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 APB2CLKDivider</a:t>
            </a:r>
            <a:r>
              <a:rPr lang="en-US" altLang="zh-CN" sz="120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</a:t>
            </a:r>
            <a:r>
              <a:rPr lang="en-US" altLang="zh-CN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APB2 </a:t>
            </a:r>
            <a:r>
              <a:rPr lang="zh-CN" altLang="en-US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时钟预分频系数 *</a:t>
            </a:r>
            <a:r>
              <a:rPr lang="en-US" altLang="zh-CN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200">
              <a:solidFill>
                <a:srgbClr val="000000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20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uint32_t</a:t>
            </a:r>
            <a:r>
              <a:rPr lang="en-US" altLang="zh-CN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 APB4CLKDivider</a:t>
            </a:r>
            <a:r>
              <a:rPr lang="en-US" altLang="zh-CN" sz="120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</a:t>
            </a:r>
            <a:r>
              <a:rPr lang="en-US" altLang="zh-CN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APB4 </a:t>
            </a:r>
            <a:r>
              <a:rPr lang="zh-CN" altLang="en-US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时钟预分频系数 *</a:t>
            </a:r>
            <a:r>
              <a:rPr lang="en-US" altLang="zh-CN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200">
              <a:solidFill>
                <a:srgbClr val="000000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20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}</a:t>
            </a:r>
            <a:r>
              <a:rPr lang="en-US" altLang="zh-CN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RCC_ClkInitTypeDef</a:t>
            </a:r>
            <a:r>
              <a:rPr lang="en-US" altLang="zh-CN" sz="120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000"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E8AD06E-08CE-B880-582E-06F1E98E3251}"/>
              </a:ext>
            </a:extLst>
          </p:cNvPr>
          <p:cNvSpPr txBox="1"/>
          <p:nvPr/>
        </p:nvSpPr>
        <p:spPr>
          <a:xfrm>
            <a:off x="476178" y="3392222"/>
            <a:ext cx="7014282" cy="138499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uint32_t</a:t>
            </a:r>
            <a:r>
              <a:rPr lang="en-US" altLang="zh-CN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FLatency </a:t>
            </a:r>
          </a:p>
          <a:p>
            <a:endParaRPr lang="en-US" altLang="zh-CN" sz="1200">
              <a:solidFill>
                <a:srgbClr val="000000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20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#define  FLASH_LATENCY_0   FLASH_ACR_LATENCY_0WS 	</a:t>
            </a:r>
            <a:r>
              <a:rPr lang="en-US" altLang="zh-CN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FLASH 0</a:t>
            </a:r>
            <a:r>
              <a:rPr lang="zh-CN" altLang="en-US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个等待周期 *</a:t>
            </a:r>
            <a:r>
              <a:rPr lang="en-US" altLang="zh-CN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20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200">
              <a:solidFill>
                <a:srgbClr val="0000FF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20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#define  FLASH_LATENCY_1   FLASH_ACR_LATENCY_1WS 	</a:t>
            </a:r>
            <a:r>
              <a:rPr lang="en-US" altLang="zh-CN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FLASH 1</a:t>
            </a:r>
            <a:r>
              <a:rPr lang="zh-CN" altLang="en-US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个等待周期 *</a:t>
            </a:r>
            <a:r>
              <a:rPr lang="en-US" altLang="zh-CN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20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200">
              <a:solidFill>
                <a:srgbClr val="0000FF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20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#define  FLASH_LATENCY_2   FLASH_ACR_LATENCY_2WS 	</a:t>
            </a:r>
            <a:r>
              <a:rPr lang="en-US" altLang="zh-CN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FLASH 2</a:t>
            </a:r>
            <a:r>
              <a:rPr lang="zh-CN" altLang="en-US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个等待周期 *</a:t>
            </a:r>
            <a:r>
              <a:rPr lang="en-US" altLang="zh-CN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20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200">
              <a:solidFill>
                <a:srgbClr val="0000FF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20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...</a:t>
            </a:r>
            <a:r>
              <a:rPr lang="zh-CN" altLang="en-US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200">
              <a:solidFill>
                <a:srgbClr val="000000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20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#define  FLASH_LATENCY_15   FLASH_ACR_LATENCY_15WS 	</a:t>
            </a:r>
            <a:r>
              <a:rPr lang="en-US" altLang="zh-CN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FLASH 15</a:t>
            </a:r>
            <a:r>
              <a:rPr lang="zh-CN" altLang="en-US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个等待周期 *</a:t>
            </a:r>
            <a:r>
              <a:rPr lang="en-US" altLang="zh-CN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20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zh-CN" altLang="en-US" sz="1200"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1FC8B99-07A2-3D4E-75D2-861B6C610AFF}"/>
              </a:ext>
            </a:extLst>
          </p:cNvPr>
          <p:cNvSpPr txBox="1"/>
          <p:nvPr/>
        </p:nvSpPr>
        <p:spPr>
          <a:xfrm>
            <a:off x="7490460" y="3581747"/>
            <a:ext cx="1398534" cy="894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实际设置</a:t>
            </a: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FLASH_ACR</a:t>
            </a:r>
            <a:r>
              <a:rPr lang="zh-CN" altLang="en-US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寄存器</a:t>
            </a: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LATENCY</a:t>
            </a:r>
            <a:r>
              <a:rPr lang="zh-CN" altLang="en-US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位域</a:t>
            </a:r>
            <a:endParaRPr lang="en-US" altLang="zh-CN" sz="12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" name="矩形 39">
            <a:extLst>
              <a:ext uri="{FF2B5EF4-FFF2-40B4-BE49-F238E27FC236}">
                <a16:creationId xmlns:a16="http://schemas.microsoft.com/office/drawing/2014/main" id="{C83AE585-F109-98BB-C709-ED1251FC5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258" y="397161"/>
            <a:ext cx="4790170" cy="417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 </a:t>
            </a:r>
            <a:r>
              <a:rPr lang="en-US" altLang="zh-CN" b="1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HAL_RCC_ClockConfig</a:t>
            </a:r>
            <a:r>
              <a:rPr lang="en-US" altLang="zh-CN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()</a:t>
            </a:r>
            <a:r>
              <a:rPr lang="zh-CN" altLang="en-US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函数（</a:t>
            </a:r>
            <a:r>
              <a:rPr lang="en-US" altLang="zh-CN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H7</a:t>
            </a:r>
            <a:r>
              <a:rPr lang="zh-CN" altLang="en-US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b="1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8528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13" grpId="0" animBg="1"/>
      <p:bldP spid="1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CB691BB-03E6-40BB-88E9-79050BC46E6E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2F16AF3-8AE4-0420-5FB7-EBF6972B8121}"/>
              </a:ext>
            </a:extLst>
          </p:cNvPr>
          <p:cNvSpPr/>
          <p:nvPr/>
        </p:nvSpPr>
        <p:spPr>
          <a:xfrm>
            <a:off x="407598" y="1344945"/>
            <a:ext cx="78964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HAL_StatusTypeDef HAL_RCCEx_PeriphCLKConfig(RCC_PeriphCLKInitTypeDef  *PeriphClkInit)</a:t>
            </a:r>
            <a:endParaRPr lang="zh-CN" altLang="en-US" sz="1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B30FF69-F4BC-801D-BD52-41186873EE79}"/>
              </a:ext>
            </a:extLst>
          </p:cNvPr>
          <p:cNvSpPr txBox="1"/>
          <p:nvPr/>
        </p:nvSpPr>
        <p:spPr>
          <a:xfrm>
            <a:off x="504003" y="1769866"/>
            <a:ext cx="7014282" cy="230832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typedef</a:t>
            </a:r>
            <a:r>
              <a:rPr lang="en-US" altLang="zh-CN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20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struct</a:t>
            </a:r>
            <a:r>
              <a:rPr lang="en-US" altLang="zh-CN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</a:p>
          <a:p>
            <a:r>
              <a:rPr lang="en-US" altLang="zh-CN" sz="120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{</a:t>
            </a:r>
            <a:r>
              <a:rPr lang="en-US" altLang="zh-CN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</a:p>
          <a:p>
            <a:r>
              <a:rPr lang="en-US" altLang="zh-CN" sz="120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uint32_t</a:t>
            </a:r>
            <a:r>
              <a:rPr lang="en-US" altLang="zh-CN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 PeriphClockSelection</a:t>
            </a:r>
            <a:r>
              <a:rPr lang="en-US" altLang="zh-CN" sz="120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	</a:t>
            </a:r>
            <a:r>
              <a:rPr lang="en-US" altLang="zh-CN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</a:t>
            </a:r>
            <a:r>
              <a:rPr lang="zh-CN" altLang="en-US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要配置的扩展时钟 *</a:t>
            </a:r>
            <a:r>
              <a:rPr lang="en-US" altLang="zh-CN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200">
              <a:solidFill>
                <a:srgbClr val="000000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RCC_PLL2InitTypeDef  PLL2</a:t>
            </a:r>
            <a:r>
              <a:rPr lang="en-US" altLang="zh-CN" sz="120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	</a:t>
            </a:r>
            <a:r>
              <a:rPr lang="en-US" altLang="zh-CN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PLL2 </a:t>
            </a:r>
            <a:r>
              <a:rPr lang="zh-CN" altLang="en-US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时钟配置结构体 *</a:t>
            </a:r>
            <a:r>
              <a:rPr lang="en-US" altLang="zh-CN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200">
              <a:solidFill>
                <a:srgbClr val="000000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RCC_PLL3InitTypeDef  PLL3</a:t>
            </a:r>
            <a:r>
              <a:rPr lang="en-US" altLang="zh-CN" sz="120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	</a:t>
            </a:r>
            <a:r>
              <a:rPr lang="en-US" altLang="zh-CN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PLL3 </a:t>
            </a:r>
            <a:r>
              <a:rPr lang="zh-CN" altLang="en-US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时钟配置结构体 *</a:t>
            </a:r>
            <a:r>
              <a:rPr lang="en-US" altLang="zh-CN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200">
              <a:solidFill>
                <a:srgbClr val="000000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20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uint32_t</a:t>
            </a:r>
            <a:r>
              <a:rPr lang="en-US" altLang="zh-CN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 FmcClockSelection</a:t>
            </a:r>
            <a:r>
              <a:rPr lang="en-US" altLang="zh-CN" sz="120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	</a:t>
            </a:r>
            <a:r>
              <a:rPr lang="en-US" altLang="zh-CN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FMC </a:t>
            </a:r>
            <a:r>
              <a:rPr lang="zh-CN" altLang="en-US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时钟源 *</a:t>
            </a:r>
            <a:r>
              <a:rPr lang="en-US" altLang="zh-CN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200">
              <a:solidFill>
                <a:srgbClr val="000000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20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uint32_t</a:t>
            </a:r>
            <a:r>
              <a:rPr lang="en-US" altLang="zh-CN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 QspiClockSelection</a:t>
            </a:r>
            <a:r>
              <a:rPr lang="en-US" altLang="zh-CN" sz="120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	</a:t>
            </a:r>
            <a:r>
              <a:rPr lang="en-US" altLang="zh-CN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QSPI </a:t>
            </a:r>
            <a:r>
              <a:rPr lang="zh-CN" altLang="en-US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时钟源 *</a:t>
            </a:r>
            <a:r>
              <a:rPr lang="en-US" altLang="zh-CN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200">
              <a:solidFill>
                <a:srgbClr val="000000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20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uint32_t</a:t>
            </a:r>
            <a:r>
              <a:rPr lang="en-US" altLang="zh-CN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 Usart234578ClockSelection</a:t>
            </a:r>
            <a:r>
              <a:rPr lang="en-US" altLang="zh-CN" sz="120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</a:t>
            </a:r>
            <a:r>
              <a:rPr lang="en-US" altLang="zh-CN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USART2/3/4/5/7/8 </a:t>
            </a:r>
            <a:r>
              <a:rPr lang="zh-CN" altLang="en-US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时钟源 *</a:t>
            </a:r>
            <a:r>
              <a:rPr lang="en-US" altLang="zh-CN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200">
              <a:solidFill>
                <a:srgbClr val="000000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20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uint32_t</a:t>
            </a:r>
            <a:r>
              <a:rPr lang="en-US" altLang="zh-CN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 Usart16ClockSelection</a:t>
            </a:r>
            <a:r>
              <a:rPr lang="en-US" altLang="zh-CN" sz="120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	</a:t>
            </a:r>
            <a:r>
              <a:rPr lang="en-US" altLang="zh-CN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USART1/6 </a:t>
            </a:r>
            <a:r>
              <a:rPr lang="zh-CN" altLang="en-US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时钟源 *</a:t>
            </a:r>
            <a:r>
              <a:rPr lang="en-US" altLang="zh-CN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200">
              <a:solidFill>
                <a:srgbClr val="000000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20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uint32_t</a:t>
            </a:r>
            <a:r>
              <a:rPr lang="en-US" altLang="zh-CN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 UsbClockSelection</a:t>
            </a:r>
            <a:r>
              <a:rPr lang="en-US" altLang="zh-CN" sz="120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	</a:t>
            </a:r>
            <a:r>
              <a:rPr lang="en-US" altLang="zh-CN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USB </a:t>
            </a:r>
            <a:r>
              <a:rPr lang="zh-CN" altLang="en-US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时钟源 *</a:t>
            </a:r>
            <a:r>
              <a:rPr lang="en-US" altLang="zh-CN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200">
              <a:solidFill>
                <a:srgbClr val="000000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20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...</a:t>
            </a:r>
            <a:r>
              <a:rPr lang="zh-CN" altLang="en-US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省略</a:t>
            </a:r>
            <a:r>
              <a:rPr lang="en-US" altLang="zh-CN" sz="120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...</a:t>
            </a:r>
            <a:r>
              <a:rPr lang="zh-CN" altLang="en-US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200">
              <a:solidFill>
                <a:srgbClr val="000000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20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}</a:t>
            </a:r>
            <a:r>
              <a:rPr lang="en-US" altLang="zh-CN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RCC_PeriphCLKInitTypeDef</a:t>
            </a:r>
            <a:r>
              <a:rPr lang="en-US" altLang="zh-CN" sz="120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endParaRPr lang="en-US" altLang="zh-CN" sz="1000"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" name="矩形 39">
            <a:extLst>
              <a:ext uri="{FF2B5EF4-FFF2-40B4-BE49-F238E27FC236}">
                <a16:creationId xmlns:a16="http://schemas.microsoft.com/office/drawing/2014/main" id="{B5FD38A1-0FF9-BC9A-8601-15FA4EDCB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598" y="510685"/>
            <a:ext cx="6373346" cy="41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b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b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 </a:t>
            </a:r>
            <a:r>
              <a:rPr lang="en-US" altLang="zh-CN" b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HAL_RCCEx_PeriphCLKConfig ()</a:t>
            </a:r>
            <a:r>
              <a:rPr lang="zh-CN" altLang="en-US" b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函数（</a:t>
            </a:r>
            <a:r>
              <a:rPr lang="en-US" altLang="zh-CN" b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H7</a:t>
            </a:r>
            <a:r>
              <a:rPr lang="zh-CN" altLang="en-US" b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b="1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067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CB691BB-03E6-40BB-88E9-79050BC46E6E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E8AD06E-08CE-B880-582E-06F1E98E3251}"/>
              </a:ext>
            </a:extLst>
          </p:cNvPr>
          <p:cNvSpPr txBox="1"/>
          <p:nvPr/>
        </p:nvSpPr>
        <p:spPr>
          <a:xfrm>
            <a:off x="828521" y="1347149"/>
            <a:ext cx="7014282" cy="212365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typedef</a:t>
            </a:r>
            <a:r>
              <a:rPr lang="en-US" altLang="zh-CN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20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struct</a:t>
            </a:r>
            <a:r>
              <a:rPr lang="en-US" altLang="zh-CN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</a:p>
          <a:p>
            <a:r>
              <a:rPr lang="en-US" altLang="zh-CN" sz="120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{</a:t>
            </a:r>
            <a:r>
              <a:rPr lang="en-US" altLang="zh-CN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</a:p>
          <a:p>
            <a:r>
              <a:rPr lang="en-US" altLang="zh-CN" sz="120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uint32_t</a:t>
            </a:r>
            <a:r>
              <a:rPr lang="en-US" altLang="zh-CN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 PLL2M</a:t>
            </a:r>
            <a:r>
              <a:rPr lang="en-US" altLang="zh-CN" sz="120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</a:t>
            </a:r>
            <a:r>
              <a:rPr lang="en-US" altLang="zh-CN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PLL2 </a:t>
            </a:r>
            <a:r>
              <a:rPr lang="zh-CN" altLang="en-US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分频系数 </a:t>
            </a:r>
            <a:r>
              <a:rPr lang="en-US" altLang="zh-CN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M */</a:t>
            </a:r>
            <a:r>
              <a:rPr lang="en-US" altLang="zh-CN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</a:p>
          <a:p>
            <a:r>
              <a:rPr lang="en-US" altLang="zh-CN" sz="120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uint32_t</a:t>
            </a:r>
            <a:r>
              <a:rPr lang="en-US" altLang="zh-CN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 PLL2N</a:t>
            </a:r>
            <a:r>
              <a:rPr lang="en-US" altLang="zh-CN" sz="120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</a:t>
            </a:r>
            <a:r>
              <a:rPr lang="en-US" altLang="zh-CN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PLL2 </a:t>
            </a:r>
            <a:r>
              <a:rPr lang="zh-CN" altLang="en-US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倍频系数 </a:t>
            </a:r>
            <a:r>
              <a:rPr lang="en-US" altLang="zh-CN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N */</a:t>
            </a:r>
            <a:r>
              <a:rPr lang="en-US" altLang="zh-CN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</a:p>
          <a:p>
            <a:r>
              <a:rPr lang="en-US" altLang="zh-CN" sz="120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uint32_t</a:t>
            </a:r>
            <a:r>
              <a:rPr lang="en-US" altLang="zh-CN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 PLL2P</a:t>
            </a:r>
            <a:r>
              <a:rPr lang="en-US" altLang="zh-CN" sz="120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</a:t>
            </a:r>
            <a:r>
              <a:rPr lang="en-US" altLang="zh-CN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PLL2 </a:t>
            </a:r>
            <a:r>
              <a:rPr lang="zh-CN" altLang="en-US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倍频系数 </a:t>
            </a:r>
            <a:r>
              <a:rPr lang="en-US" altLang="zh-CN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 */</a:t>
            </a:r>
            <a:r>
              <a:rPr lang="en-US" altLang="zh-CN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</a:p>
          <a:p>
            <a:r>
              <a:rPr lang="en-US" altLang="zh-CN" sz="120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uint32_t</a:t>
            </a:r>
            <a:r>
              <a:rPr lang="en-US" altLang="zh-CN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 PLL2Q</a:t>
            </a:r>
            <a:r>
              <a:rPr lang="en-US" altLang="zh-CN" sz="120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</a:t>
            </a:r>
            <a:r>
              <a:rPr lang="en-US" altLang="zh-CN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PLL2 </a:t>
            </a:r>
            <a:r>
              <a:rPr lang="zh-CN" altLang="en-US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倍频系数 </a:t>
            </a:r>
            <a:r>
              <a:rPr lang="en-US" altLang="zh-CN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Q */</a:t>
            </a:r>
            <a:r>
              <a:rPr lang="en-US" altLang="zh-CN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</a:p>
          <a:p>
            <a:r>
              <a:rPr lang="en-US" altLang="zh-CN" sz="120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uint32_t</a:t>
            </a:r>
            <a:r>
              <a:rPr lang="en-US" altLang="zh-CN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 PLL2R</a:t>
            </a:r>
            <a:r>
              <a:rPr lang="en-US" altLang="zh-CN" sz="120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</a:t>
            </a:r>
            <a:r>
              <a:rPr lang="en-US" altLang="zh-CN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PLL2 </a:t>
            </a:r>
            <a:r>
              <a:rPr lang="zh-CN" altLang="en-US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倍频系数 </a:t>
            </a:r>
            <a:r>
              <a:rPr lang="en-US" altLang="zh-CN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R */</a:t>
            </a:r>
            <a:r>
              <a:rPr lang="en-US" altLang="zh-CN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</a:p>
          <a:p>
            <a:r>
              <a:rPr lang="en-US" altLang="zh-CN" sz="120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uint32_t</a:t>
            </a:r>
            <a:r>
              <a:rPr lang="en-US" altLang="zh-CN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 PLL2RGE</a:t>
            </a:r>
            <a:r>
              <a:rPr lang="en-US" altLang="zh-CN" sz="120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</a:t>
            </a:r>
            <a:r>
              <a:rPr lang="en-US" altLang="zh-CN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PLL2 </a:t>
            </a:r>
            <a:r>
              <a:rPr lang="zh-CN" altLang="en-US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时钟输入范围 *</a:t>
            </a:r>
            <a:r>
              <a:rPr lang="en-US" altLang="zh-CN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200">
              <a:solidFill>
                <a:srgbClr val="000000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20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uint32_t</a:t>
            </a:r>
            <a:r>
              <a:rPr lang="en-US" altLang="zh-CN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 PLL2VCOSEL</a:t>
            </a:r>
            <a:r>
              <a:rPr lang="en-US" altLang="zh-CN" sz="120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</a:t>
            </a:r>
            <a:r>
              <a:rPr lang="en-US" altLang="zh-CN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PLL2 </a:t>
            </a:r>
            <a:r>
              <a:rPr lang="zh-CN" altLang="en-US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时钟输出范围 *</a:t>
            </a:r>
            <a:r>
              <a:rPr lang="en-US" altLang="zh-CN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200">
              <a:solidFill>
                <a:srgbClr val="000000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20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uint32_t</a:t>
            </a:r>
            <a:r>
              <a:rPr lang="en-US" altLang="zh-CN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 PLL2FRACN</a:t>
            </a:r>
            <a:r>
              <a:rPr lang="en-US" altLang="zh-CN" sz="120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</a:t>
            </a:r>
            <a:r>
              <a:rPr lang="en-US" altLang="zh-CN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PLL2 VCO </a:t>
            </a:r>
            <a:r>
              <a:rPr lang="zh-CN" altLang="en-US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乘数因子的小数部分 *</a:t>
            </a:r>
            <a:r>
              <a:rPr lang="en-US" altLang="zh-CN" sz="12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200">
              <a:solidFill>
                <a:srgbClr val="000000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20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}</a:t>
            </a:r>
            <a:r>
              <a:rPr lang="en-US" altLang="zh-CN" sz="12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RCC_PLL2InitTypeDef</a:t>
            </a:r>
            <a:r>
              <a:rPr lang="en-US" altLang="zh-CN" sz="120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endParaRPr lang="en-US" altLang="zh-CN" sz="1000"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" name="矩形 39">
            <a:extLst>
              <a:ext uri="{FF2B5EF4-FFF2-40B4-BE49-F238E27FC236}">
                <a16:creationId xmlns:a16="http://schemas.microsoft.com/office/drawing/2014/main" id="{2A8FEA43-BD49-323A-F73B-72A3266BB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598" y="510685"/>
            <a:ext cx="6373346" cy="41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b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b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 </a:t>
            </a:r>
            <a:r>
              <a:rPr lang="en-US" altLang="zh-CN" b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HAL_RCCEx_PeriphCLKConfig ()</a:t>
            </a:r>
            <a:r>
              <a:rPr lang="zh-CN" altLang="en-US" b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函数（</a:t>
            </a:r>
            <a:r>
              <a:rPr lang="en-US" altLang="zh-CN" b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H7</a:t>
            </a:r>
            <a:r>
              <a:rPr lang="zh-CN" altLang="en-US" b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b="1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4916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矩形 39">
            <a:extLst>
              <a:ext uri="{FF2B5EF4-FFF2-40B4-BE49-F238E27FC236}">
                <a16:creationId xmlns:a16="http://schemas.microsoft.com/office/drawing/2014/main" id="{692D5C6B-97F5-4B98-AE34-0706FF111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286" y="595491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70628B3-98F1-44D1-BB2D-AEA8FC3D8ED5}"/>
              </a:ext>
            </a:extLst>
          </p:cNvPr>
          <p:cNvSpPr txBox="1"/>
          <p:nvPr/>
        </p:nvSpPr>
        <p:spPr>
          <a:xfrm>
            <a:off x="606056" y="2112842"/>
            <a:ext cx="8165803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时钟系统（课堂总结）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pdf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（脑图）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A83D0E7-335B-433F-B7E0-456C28F4FD0C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49196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812969C5-AE61-47D1-8859-6D3AA39BA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870" y="1475704"/>
            <a:ext cx="4264259" cy="21015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2A94CA9-9750-4E7B-B0E2-4DBA6C49E315}"/>
              </a:ext>
            </a:extLst>
          </p:cNvPr>
          <p:cNvSpPr txBox="1"/>
          <p:nvPr/>
        </p:nvSpPr>
        <p:spPr>
          <a:xfrm>
            <a:off x="1985008" y="3773924"/>
            <a:ext cx="56273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1800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版权所有：广州市星翼电子科技有限公司</a:t>
            </a:r>
            <a:endParaRPr lang="en-US" altLang="zh-CN" sz="1800" b="1" spc="50" dirty="0">
              <a:solidFill>
                <a:srgbClr val="00206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eaLnBrk="1" hangingPunct="1">
              <a:defRPr/>
            </a:pPr>
            <a:r>
              <a:rPr lang="zh-CN" altLang="en-US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天猫店铺：</a:t>
            </a:r>
            <a:r>
              <a:rPr lang="en-US" altLang="zh-CN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https://zhengdianyuanzi.tmall.com</a:t>
            </a:r>
            <a:endParaRPr lang="en-US" altLang="zh-CN" sz="1800" b="1" spc="50" dirty="0">
              <a:solidFill>
                <a:srgbClr val="00206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FE7D798-7D55-482C-BC69-298DD72DACE0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0863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0670B8E2-0DD2-4CF5-ACC4-1D536A29A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73" y="547856"/>
            <a:ext cx="3233287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1.2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，认识时钟树（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F1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）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EA8B1A8-7F7B-F4FE-C8CB-012198FB5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5" t="1217" r="3305" b="3104"/>
          <a:stretch/>
        </p:blipFill>
        <p:spPr>
          <a:xfrm>
            <a:off x="4222748" y="0"/>
            <a:ext cx="4921251" cy="5143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268B0932-0F38-08C2-47B1-9C2309F69748}"/>
              </a:ext>
            </a:extLst>
          </p:cNvPr>
          <p:cNvSpPr/>
          <p:nvPr/>
        </p:nvSpPr>
        <p:spPr>
          <a:xfrm>
            <a:off x="4921249" y="952499"/>
            <a:ext cx="417693" cy="203201"/>
          </a:xfrm>
          <a:prstGeom prst="rect">
            <a:avLst/>
          </a:prstGeom>
          <a:solidFill>
            <a:srgbClr val="FF33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425AB51-02FC-D346-6477-14FF5EC4CE13}"/>
              </a:ext>
            </a:extLst>
          </p:cNvPr>
          <p:cNvSpPr/>
          <p:nvPr/>
        </p:nvSpPr>
        <p:spPr>
          <a:xfrm>
            <a:off x="4222747" y="2875120"/>
            <a:ext cx="1096967" cy="337186"/>
          </a:xfrm>
          <a:prstGeom prst="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6BBD371-36FE-B34D-81B6-904A6F8F52BD}"/>
              </a:ext>
            </a:extLst>
          </p:cNvPr>
          <p:cNvSpPr/>
          <p:nvPr/>
        </p:nvSpPr>
        <p:spPr>
          <a:xfrm>
            <a:off x="4222747" y="3575050"/>
            <a:ext cx="1137447" cy="358775"/>
          </a:xfrm>
          <a:prstGeom prst="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DC39781-8EEF-A971-134B-D9036D09F727}"/>
              </a:ext>
            </a:extLst>
          </p:cNvPr>
          <p:cNvSpPr/>
          <p:nvPr/>
        </p:nvSpPr>
        <p:spPr>
          <a:xfrm>
            <a:off x="4962023" y="4174330"/>
            <a:ext cx="417693" cy="193697"/>
          </a:xfrm>
          <a:prstGeom prst="rect">
            <a:avLst/>
          </a:prstGeom>
          <a:solidFill>
            <a:srgbClr val="FF33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8A3291E-D22F-E59E-86EA-DC7800C4C6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092615"/>
              </p:ext>
            </p:extLst>
          </p:nvPr>
        </p:nvGraphicFramePr>
        <p:xfrm>
          <a:off x="52783" y="1043379"/>
          <a:ext cx="4162424" cy="13209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0461">
                  <a:extLst>
                    <a:ext uri="{9D8B030D-6E8A-4147-A177-3AD203B41FA5}">
                      <a16:colId xmlns:a16="http://schemas.microsoft.com/office/drawing/2014/main" val="3036050062"/>
                    </a:ext>
                  </a:extLst>
                </a:gridCol>
                <a:gridCol w="815716">
                  <a:extLst>
                    <a:ext uri="{9D8B030D-6E8A-4147-A177-3AD203B41FA5}">
                      <a16:colId xmlns:a16="http://schemas.microsoft.com/office/drawing/2014/main" val="1826334066"/>
                    </a:ext>
                  </a:extLst>
                </a:gridCol>
                <a:gridCol w="768350">
                  <a:extLst>
                    <a:ext uri="{9D8B030D-6E8A-4147-A177-3AD203B41FA5}">
                      <a16:colId xmlns:a16="http://schemas.microsoft.com/office/drawing/2014/main" val="2562078712"/>
                    </a:ext>
                  </a:extLst>
                </a:gridCol>
                <a:gridCol w="977897">
                  <a:extLst>
                    <a:ext uri="{9D8B030D-6E8A-4147-A177-3AD203B41FA5}">
                      <a16:colId xmlns:a16="http://schemas.microsoft.com/office/drawing/2014/main" val="2180274541"/>
                    </a:ext>
                  </a:extLst>
                </a:gridCol>
              </a:tblGrid>
              <a:tr h="2641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b="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时钟源名称</a:t>
                      </a:r>
                      <a:endParaRPr lang="zh-CN" sz="1200" b="0" kern="10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b="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频率</a:t>
                      </a:r>
                      <a:endParaRPr lang="zh-CN" sz="1200" b="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b="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材料</a:t>
                      </a:r>
                      <a:endParaRPr lang="zh-CN" sz="1200" b="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b="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用途</a:t>
                      </a:r>
                      <a:endParaRPr lang="zh-CN" sz="1200" b="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484646"/>
                  </a:ext>
                </a:extLst>
              </a:tr>
              <a:tr h="2641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b="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高速外部振荡器</a:t>
                      </a:r>
                      <a:r>
                        <a:rPr lang="en-US" altLang="zh-CN" sz="1200" b="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(HSE)</a:t>
                      </a:r>
                      <a:endParaRPr lang="zh-CN" sz="1200" b="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1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4~16MHz</a:t>
                      </a:r>
                      <a:endParaRPr lang="zh-CN" sz="11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晶体</a:t>
                      </a:r>
                      <a:r>
                        <a:rPr lang="en-US" altLang="zh-CN" sz="11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/</a:t>
                      </a:r>
                      <a:r>
                        <a:rPr lang="zh-CN" altLang="en-US" sz="11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陶瓷</a:t>
                      </a:r>
                      <a:endParaRPr lang="zh-CN" altLang="zh-CN" sz="11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SYSCLK/RTC</a:t>
                      </a:r>
                      <a:endParaRPr lang="zh-CN" sz="11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0353724"/>
                  </a:ext>
                </a:extLst>
              </a:tr>
              <a:tr h="2641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b="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低速外部振荡器</a:t>
                      </a:r>
                      <a:r>
                        <a:rPr lang="en-US" altLang="zh-CN" sz="1200" b="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(LSE)</a:t>
                      </a:r>
                      <a:endParaRPr lang="zh-CN" sz="1200" b="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1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32.768KHz</a:t>
                      </a:r>
                      <a:endParaRPr lang="zh-CN" sz="11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晶体</a:t>
                      </a:r>
                      <a:r>
                        <a:rPr lang="en-US" altLang="zh-CN" sz="11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/</a:t>
                      </a:r>
                      <a:r>
                        <a:rPr lang="zh-CN" altLang="en-US" sz="11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陶瓷</a:t>
                      </a:r>
                      <a:endParaRPr lang="zh-CN" altLang="zh-CN" sz="11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1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RTC</a:t>
                      </a:r>
                      <a:endParaRPr lang="zh-CN" sz="11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4553056"/>
                  </a:ext>
                </a:extLst>
              </a:tr>
              <a:tr h="2641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b="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高速内部振荡器</a:t>
                      </a:r>
                      <a:r>
                        <a:rPr lang="en-US" altLang="zh-CN" sz="1200" b="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(HSI)</a:t>
                      </a:r>
                      <a:endParaRPr lang="zh-CN" sz="1200" b="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1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8MHz</a:t>
                      </a:r>
                      <a:endParaRPr lang="zh-CN" sz="11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1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RC</a:t>
                      </a:r>
                      <a:endParaRPr lang="zh-CN" sz="11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1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SYSCLK</a:t>
                      </a:r>
                      <a:endParaRPr lang="zh-CN" sz="11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8003302"/>
                  </a:ext>
                </a:extLst>
              </a:tr>
              <a:tr h="2641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b="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低速内部振荡器</a:t>
                      </a:r>
                      <a:r>
                        <a:rPr lang="en-US" altLang="zh-CN" sz="1200" b="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(LSI)</a:t>
                      </a:r>
                      <a:endParaRPr lang="zh-CN" sz="1200" b="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1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40KHz</a:t>
                      </a:r>
                      <a:endParaRPr lang="zh-CN" sz="11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1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RC</a:t>
                      </a:r>
                      <a:endParaRPr lang="zh-CN" sz="11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1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RTC/IWDG</a:t>
                      </a:r>
                      <a:endParaRPr lang="zh-CN" sz="11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5136121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AB7F41F0-5151-A289-1200-2A727F3318CB}"/>
              </a:ext>
            </a:extLst>
          </p:cNvPr>
          <p:cNvSpPr txBox="1"/>
          <p:nvPr/>
        </p:nvSpPr>
        <p:spPr>
          <a:xfrm>
            <a:off x="1445670" y="3673725"/>
            <a:ext cx="156475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high</a:t>
            </a:r>
          </a:p>
          <a:p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low</a:t>
            </a:r>
          </a:p>
          <a:p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speed</a:t>
            </a:r>
          </a:p>
          <a:p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internal</a:t>
            </a:r>
          </a:p>
          <a:p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external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A5495041-BB36-E810-70DB-B5786B879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763192"/>
              </p:ext>
            </p:extLst>
          </p:nvPr>
        </p:nvGraphicFramePr>
        <p:xfrm>
          <a:off x="52783" y="2427990"/>
          <a:ext cx="4162424" cy="12178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08197">
                  <a:extLst>
                    <a:ext uri="{9D8B030D-6E8A-4147-A177-3AD203B41FA5}">
                      <a16:colId xmlns:a16="http://schemas.microsoft.com/office/drawing/2014/main" val="3036050062"/>
                    </a:ext>
                  </a:extLst>
                </a:gridCol>
                <a:gridCol w="3054227">
                  <a:extLst>
                    <a:ext uri="{9D8B030D-6E8A-4147-A177-3AD203B41FA5}">
                      <a16:colId xmlns:a16="http://schemas.microsoft.com/office/drawing/2014/main" val="2180274541"/>
                    </a:ext>
                  </a:extLst>
                </a:gridCol>
              </a:tblGrid>
              <a:tr h="2641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b="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符号</a:t>
                      </a:r>
                      <a:endParaRPr lang="zh-CN" sz="1100" b="0" kern="10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b="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作用</a:t>
                      </a:r>
                      <a:endParaRPr lang="zh-CN" sz="1100" b="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484646"/>
                  </a:ext>
                </a:extLst>
              </a:tr>
              <a:tr h="2641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b="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时钟安全系统</a:t>
                      </a:r>
                      <a:r>
                        <a:rPr lang="en-US" altLang="zh-CN" sz="1100" b="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(CSS)</a:t>
                      </a:r>
                      <a:endParaRPr lang="zh-CN" sz="1100" b="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如果</a:t>
                      </a:r>
                      <a:r>
                        <a:rPr lang="en-US" altLang="zh-CN" sz="11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HSE</a:t>
                      </a:r>
                      <a:r>
                        <a:rPr lang="zh-CN" altLang="en-US" sz="11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启动失败，切换到</a:t>
                      </a:r>
                      <a:r>
                        <a:rPr lang="en-US" altLang="zh-CN" sz="11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HSI</a:t>
                      </a:r>
                      <a:r>
                        <a:rPr lang="zh-CN" altLang="en-US" sz="11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，可进</a:t>
                      </a:r>
                      <a:r>
                        <a:rPr lang="en-US" altLang="zh-CN" sz="11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NMI</a:t>
                      </a:r>
                      <a:r>
                        <a:rPr lang="zh-CN" altLang="en-US" sz="11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中断</a:t>
                      </a:r>
                      <a:endParaRPr lang="zh-CN" sz="11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038274"/>
                  </a:ext>
                </a:extLst>
              </a:tr>
              <a:tr h="2641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b="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自由运行时钟</a:t>
                      </a:r>
                      <a:r>
                        <a:rPr lang="en-US" altLang="zh-CN" sz="1100" b="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(FCLK)</a:t>
                      </a:r>
                      <a:endParaRPr lang="zh-CN" sz="1100" b="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用于采样中断和调试模块计时，休眠仍有效</a:t>
                      </a:r>
                      <a:endParaRPr lang="zh-CN" sz="11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1047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9332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 animBg="1"/>
      <p:bldP spid="21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882DBB8-E428-06BE-5958-2414A963BEDA}"/>
              </a:ext>
            </a:extLst>
          </p:cNvPr>
          <p:cNvSpPr/>
          <p:nvPr/>
        </p:nvSpPr>
        <p:spPr>
          <a:xfrm>
            <a:off x="1687702" y="1429384"/>
            <a:ext cx="1021377" cy="10699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0670B8E2-0DD2-4CF5-ACC4-1D536A29A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73" y="547856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STM32F103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时钟树简图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97780C0-65F5-7534-D241-AA358FD80877}"/>
              </a:ext>
            </a:extLst>
          </p:cNvPr>
          <p:cNvSpPr/>
          <p:nvPr/>
        </p:nvSpPr>
        <p:spPr>
          <a:xfrm>
            <a:off x="229230" y="2951748"/>
            <a:ext cx="2557628" cy="17158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12A6A50-A80A-C7F1-14B6-E77E4CDCC69D}"/>
              </a:ext>
            </a:extLst>
          </p:cNvPr>
          <p:cNvSpPr/>
          <p:nvPr/>
        </p:nvSpPr>
        <p:spPr>
          <a:xfrm>
            <a:off x="1707357" y="1822446"/>
            <a:ext cx="963038" cy="622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</a:t>
            </a:r>
            <a:r>
              <a:rPr lang="en-US" altLang="zh-CN" sz="1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 ~ 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</a:t>
            </a:r>
            <a:r>
              <a:rPr lang="en-US" altLang="zh-CN" sz="1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16</a:t>
            </a:r>
            <a:endParaRPr lang="en-US" altLang="zh-CN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CAF0C67-0246-7365-0BE1-039A63652D9E}"/>
              </a:ext>
            </a:extLst>
          </p:cNvPr>
          <p:cNvSpPr/>
          <p:nvPr/>
        </p:nvSpPr>
        <p:spPr>
          <a:xfrm>
            <a:off x="275770" y="1528969"/>
            <a:ext cx="963038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HSE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9E19924-A0D2-6AEC-D17F-2A49034D123B}"/>
              </a:ext>
            </a:extLst>
          </p:cNvPr>
          <p:cNvSpPr/>
          <p:nvPr/>
        </p:nvSpPr>
        <p:spPr>
          <a:xfrm>
            <a:off x="275770" y="2372701"/>
            <a:ext cx="963038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HSI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01F562D-434C-0B8F-3A94-AF351C45679D}"/>
              </a:ext>
            </a:extLst>
          </p:cNvPr>
          <p:cNvSpPr/>
          <p:nvPr/>
        </p:nvSpPr>
        <p:spPr>
          <a:xfrm>
            <a:off x="322758" y="3294696"/>
            <a:ext cx="963038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LSI</a:t>
            </a:r>
            <a:endParaRPr lang="zh-CN" altLang="en-US" sz="160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91A0037-17A2-364C-1F71-8CAC2C907D7F}"/>
              </a:ext>
            </a:extLst>
          </p:cNvPr>
          <p:cNvSpPr/>
          <p:nvPr/>
        </p:nvSpPr>
        <p:spPr>
          <a:xfrm>
            <a:off x="3179475" y="1822445"/>
            <a:ext cx="963038" cy="622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SYSCLK</a:t>
            </a:r>
            <a:endParaRPr lang="zh-CN" altLang="en-US" sz="160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D9614EE-9408-7304-5386-57012DB15A82}"/>
              </a:ext>
            </a:extLst>
          </p:cNvPr>
          <p:cNvSpPr/>
          <p:nvPr/>
        </p:nvSpPr>
        <p:spPr>
          <a:xfrm>
            <a:off x="4625654" y="1817116"/>
            <a:ext cx="963038" cy="622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HCLK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DFDBC00-21B9-44F4-2CF8-66BD01F8B80C}"/>
              </a:ext>
            </a:extLst>
          </p:cNvPr>
          <p:cNvSpPr/>
          <p:nvPr/>
        </p:nvSpPr>
        <p:spPr>
          <a:xfrm>
            <a:off x="6499848" y="1349383"/>
            <a:ext cx="963038" cy="622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APB1</a:t>
            </a:r>
          </a:p>
          <a:p>
            <a:pPr algn="ctr"/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36M(max)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BA5A8EC-01F2-6219-4589-5D79500DC023}"/>
              </a:ext>
            </a:extLst>
          </p:cNvPr>
          <p:cNvSpPr/>
          <p:nvPr/>
        </p:nvSpPr>
        <p:spPr>
          <a:xfrm>
            <a:off x="6499848" y="2283236"/>
            <a:ext cx="963038" cy="622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APB2</a:t>
            </a:r>
          </a:p>
          <a:p>
            <a:pPr algn="ctr"/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72M(max)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834A1868-C60E-6BDC-6197-3A83F460D89A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>
            <a:off x="1238808" y="1682858"/>
            <a:ext cx="468549" cy="4508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64446A7A-092A-3A27-6D39-67B378BCC651}"/>
              </a:ext>
            </a:extLst>
          </p:cNvPr>
          <p:cNvCxnSpPr>
            <a:cxnSpLocks/>
            <a:stCxn id="17" idx="3"/>
            <a:endCxn id="15" idx="1"/>
          </p:cNvCxnSpPr>
          <p:nvPr/>
        </p:nvCxnSpPr>
        <p:spPr>
          <a:xfrm flipV="1">
            <a:off x="1238808" y="2133731"/>
            <a:ext cx="468549" cy="3928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AAAE5B7-D572-02CF-41F4-A1D61508FA1A}"/>
              </a:ext>
            </a:extLst>
          </p:cNvPr>
          <p:cNvCxnSpPr>
            <a:cxnSpLocks/>
            <a:stCxn id="15" idx="3"/>
            <a:endCxn id="19" idx="1"/>
          </p:cNvCxnSpPr>
          <p:nvPr/>
        </p:nvCxnSpPr>
        <p:spPr>
          <a:xfrm flipV="1">
            <a:off x="2670395" y="2133730"/>
            <a:ext cx="509080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E722CA5-50BC-9C9B-0C35-F0E26A952699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 flipV="1">
            <a:off x="4142513" y="2128401"/>
            <a:ext cx="483141" cy="53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A594B8F-8C22-C769-69DA-65584F0E4993}"/>
              </a:ext>
            </a:extLst>
          </p:cNvPr>
          <p:cNvCxnSpPr>
            <a:cxnSpLocks/>
          </p:cNvCxnSpPr>
          <p:nvPr/>
        </p:nvCxnSpPr>
        <p:spPr>
          <a:xfrm flipV="1">
            <a:off x="5100832" y="1449089"/>
            <a:ext cx="0" cy="3523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0462940-DF20-F7C7-8663-5AE236D5A465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 flipV="1">
            <a:off x="5588692" y="1660668"/>
            <a:ext cx="911156" cy="4677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A15AF800-D03C-ADAD-37A8-80A2873F7793}"/>
              </a:ext>
            </a:extLst>
          </p:cNvPr>
          <p:cNvCxnSpPr>
            <a:stCxn id="20" idx="3"/>
            <a:endCxn id="22" idx="1"/>
          </p:cNvCxnSpPr>
          <p:nvPr/>
        </p:nvCxnSpPr>
        <p:spPr>
          <a:xfrm>
            <a:off x="5588692" y="2128401"/>
            <a:ext cx="911156" cy="4661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CBE95712-8F8C-40CB-D83C-08B8457DE99F}"/>
              </a:ext>
            </a:extLst>
          </p:cNvPr>
          <p:cNvSpPr/>
          <p:nvPr/>
        </p:nvSpPr>
        <p:spPr>
          <a:xfrm>
            <a:off x="7892523" y="1349383"/>
            <a:ext cx="963038" cy="630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外设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300D5F0-D713-C20A-3A7E-EEF6581D74D8}"/>
              </a:ext>
            </a:extLst>
          </p:cNvPr>
          <p:cNvSpPr/>
          <p:nvPr/>
        </p:nvSpPr>
        <p:spPr>
          <a:xfrm>
            <a:off x="7892523" y="2281528"/>
            <a:ext cx="963038" cy="624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外设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DC23A55-1216-810F-61A1-E93D68BA5A90}"/>
              </a:ext>
            </a:extLst>
          </p:cNvPr>
          <p:cNvCxnSpPr>
            <a:cxnSpLocks/>
            <a:stCxn id="21" idx="3"/>
            <a:endCxn id="30" idx="1"/>
          </p:cNvCxnSpPr>
          <p:nvPr/>
        </p:nvCxnSpPr>
        <p:spPr>
          <a:xfrm>
            <a:off x="7462886" y="1660668"/>
            <a:ext cx="429637" cy="37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11E79A39-2B36-ABDF-C594-E6702AC1891E}"/>
              </a:ext>
            </a:extLst>
          </p:cNvPr>
          <p:cNvSpPr/>
          <p:nvPr/>
        </p:nvSpPr>
        <p:spPr>
          <a:xfrm>
            <a:off x="1687702" y="3616681"/>
            <a:ext cx="963038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RTC</a:t>
            </a:r>
            <a:endParaRPr lang="zh-CN" altLang="en-US" sz="160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EE065D5-5F10-0140-0A9A-37C638972134}"/>
              </a:ext>
            </a:extLst>
          </p:cNvPr>
          <p:cNvSpPr/>
          <p:nvPr/>
        </p:nvSpPr>
        <p:spPr>
          <a:xfrm>
            <a:off x="1701295" y="3060367"/>
            <a:ext cx="963038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IWDG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ABD8DBD8-7DCA-3E94-BE83-D8CE244C2C4B}"/>
              </a:ext>
            </a:extLst>
          </p:cNvPr>
          <p:cNvCxnSpPr>
            <a:cxnSpLocks/>
          </p:cNvCxnSpPr>
          <p:nvPr/>
        </p:nvCxnSpPr>
        <p:spPr>
          <a:xfrm flipV="1">
            <a:off x="2899421" y="2239773"/>
            <a:ext cx="254115" cy="3124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81B1416B-6ABC-CDD2-A567-788E24E58E26}"/>
              </a:ext>
            </a:extLst>
          </p:cNvPr>
          <p:cNvCxnSpPr>
            <a:stCxn id="18" idx="3"/>
            <a:endCxn id="33" idx="1"/>
          </p:cNvCxnSpPr>
          <p:nvPr/>
        </p:nvCxnSpPr>
        <p:spPr>
          <a:xfrm>
            <a:off x="1285796" y="3448585"/>
            <a:ext cx="401906" cy="3219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784086C7-4F3D-488A-B0F7-858AE929C5E9}"/>
              </a:ext>
            </a:extLst>
          </p:cNvPr>
          <p:cNvCxnSpPr>
            <a:stCxn id="18" idx="3"/>
            <a:endCxn id="34" idx="1"/>
          </p:cNvCxnSpPr>
          <p:nvPr/>
        </p:nvCxnSpPr>
        <p:spPr>
          <a:xfrm flipV="1">
            <a:off x="1285796" y="3214256"/>
            <a:ext cx="415499" cy="2343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73354D6D-07F6-BF90-F83A-5C52BE78E6BF}"/>
              </a:ext>
            </a:extLst>
          </p:cNvPr>
          <p:cNvSpPr/>
          <p:nvPr/>
        </p:nvSpPr>
        <p:spPr>
          <a:xfrm>
            <a:off x="315731" y="4067509"/>
            <a:ext cx="963038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LSE</a:t>
            </a:r>
            <a:endParaRPr lang="zh-CN" altLang="en-US" sz="160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D7AE41FB-A34B-C41D-B4DE-334E8700FFF6}"/>
              </a:ext>
            </a:extLst>
          </p:cNvPr>
          <p:cNvCxnSpPr/>
          <p:nvPr/>
        </p:nvCxnSpPr>
        <p:spPr>
          <a:xfrm>
            <a:off x="1231781" y="2552258"/>
            <a:ext cx="16676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4B22D43C-78E5-EF9C-CF89-6F3C3FFCAC7A}"/>
              </a:ext>
            </a:extLst>
          </p:cNvPr>
          <p:cNvCxnSpPr>
            <a:cxnSpLocks/>
          </p:cNvCxnSpPr>
          <p:nvPr/>
        </p:nvCxnSpPr>
        <p:spPr>
          <a:xfrm>
            <a:off x="1278769" y="4221397"/>
            <a:ext cx="85878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C19C0FC-5194-6311-9B98-79C26214B7D2}"/>
              </a:ext>
            </a:extLst>
          </p:cNvPr>
          <p:cNvCxnSpPr>
            <a:cxnSpLocks/>
          </p:cNvCxnSpPr>
          <p:nvPr/>
        </p:nvCxnSpPr>
        <p:spPr>
          <a:xfrm flipV="1">
            <a:off x="2137549" y="3924458"/>
            <a:ext cx="0" cy="2969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E08F0F89-A887-DAE5-1BFB-67F1AB13CC91}"/>
              </a:ext>
            </a:extLst>
          </p:cNvPr>
          <p:cNvCxnSpPr/>
          <p:nvPr/>
        </p:nvCxnSpPr>
        <p:spPr>
          <a:xfrm>
            <a:off x="1123042" y="1667657"/>
            <a:ext cx="16676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CFBB2D43-9F35-1737-1528-86E5B53FE8C2}"/>
              </a:ext>
            </a:extLst>
          </p:cNvPr>
          <p:cNvCxnSpPr>
            <a:cxnSpLocks/>
          </p:cNvCxnSpPr>
          <p:nvPr/>
        </p:nvCxnSpPr>
        <p:spPr>
          <a:xfrm>
            <a:off x="2786857" y="1666380"/>
            <a:ext cx="366679" cy="3523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B5ADEFE0-52AC-B55B-4C1E-8C860C1B1E67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5107173" y="2439686"/>
            <a:ext cx="1624" cy="3334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69378ED0-AB89-4E76-9E69-556A02316077}"/>
              </a:ext>
            </a:extLst>
          </p:cNvPr>
          <p:cNvSpPr txBox="1"/>
          <p:nvPr/>
        </p:nvSpPr>
        <p:spPr>
          <a:xfrm>
            <a:off x="179485" y="1821908"/>
            <a:ext cx="10350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1400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4~16MHz</a:t>
            </a:r>
            <a:endParaRPr lang="zh-CN" altLang="en-US" sz="1400" b="1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C0E3AEB2-58EB-E2CC-5C7D-D7C883F1D086}"/>
              </a:ext>
            </a:extLst>
          </p:cNvPr>
          <p:cNvSpPr txBox="1"/>
          <p:nvPr/>
        </p:nvSpPr>
        <p:spPr>
          <a:xfrm>
            <a:off x="383422" y="2676875"/>
            <a:ext cx="7332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1400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8MHz</a:t>
            </a:r>
            <a:endParaRPr lang="zh-CN" altLang="en-US" sz="1400" b="1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2BA052A-8C1F-670A-D6CD-4FD0423CF01E}"/>
              </a:ext>
            </a:extLst>
          </p:cNvPr>
          <p:cNvSpPr txBox="1"/>
          <p:nvPr/>
        </p:nvSpPr>
        <p:spPr>
          <a:xfrm>
            <a:off x="420218" y="3606753"/>
            <a:ext cx="746523" cy="307777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1400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40KHz</a:t>
            </a:r>
            <a:endParaRPr lang="zh-CN" altLang="en-US" sz="1400" b="1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95AB149A-A52E-0182-3C04-48D85430D309}"/>
              </a:ext>
            </a:extLst>
          </p:cNvPr>
          <p:cNvSpPr txBox="1"/>
          <p:nvPr/>
        </p:nvSpPr>
        <p:spPr>
          <a:xfrm>
            <a:off x="238670" y="4378051"/>
            <a:ext cx="11534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1400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32.768KHz</a:t>
            </a:r>
            <a:endParaRPr lang="zh-CN" altLang="en-US" sz="1400" b="1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D2FE42B9-559F-C4E0-DA0D-F844AD806B89}"/>
              </a:ext>
            </a:extLst>
          </p:cNvPr>
          <p:cNvSpPr txBox="1"/>
          <p:nvPr/>
        </p:nvSpPr>
        <p:spPr>
          <a:xfrm>
            <a:off x="2924935" y="3346807"/>
            <a:ext cx="6025750" cy="1341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时钟源、锁相环：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_RCC</a:t>
            </a:r>
            <a:r>
              <a:rPr lang="en-US" altLang="zh-CN" sz="160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OscConfig()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系统时钟、总线：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_RCC</a:t>
            </a:r>
            <a:r>
              <a:rPr lang="en-US" altLang="zh-CN" sz="160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ClockConfig()</a:t>
            </a:r>
          </a:p>
          <a:p>
            <a:pPr>
              <a:lnSpc>
                <a:spcPct val="13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使能外设时钟：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__HAL_RCC_PPP_CLK_ENABLE()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扩展外设时钟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(RTC/ADC/USB)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_RCCEx</a:t>
            </a:r>
            <a:r>
              <a:rPr lang="en-US" altLang="zh-CN" sz="160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PeriphCLKConfig()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52C574DF-650F-1C5B-C75A-0A7F25205B9D}"/>
              </a:ext>
            </a:extLst>
          </p:cNvPr>
          <p:cNvSpPr txBox="1"/>
          <p:nvPr/>
        </p:nvSpPr>
        <p:spPr>
          <a:xfrm>
            <a:off x="4278175" y="1844819"/>
            <a:ext cx="200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endParaRPr lang="zh-CN" altLang="en-US" sz="1600" b="1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A84B13A5-A8E8-3D75-05B1-4DDA5B88C1DB}"/>
              </a:ext>
            </a:extLst>
          </p:cNvPr>
          <p:cNvSpPr txBox="1"/>
          <p:nvPr/>
        </p:nvSpPr>
        <p:spPr>
          <a:xfrm>
            <a:off x="5864300" y="1640984"/>
            <a:ext cx="200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endParaRPr lang="zh-CN" altLang="en-US" sz="1600" b="1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B24BE379-4426-8DFC-3526-E2183D5879A2}"/>
              </a:ext>
            </a:extLst>
          </p:cNvPr>
          <p:cNvSpPr txBox="1"/>
          <p:nvPr/>
        </p:nvSpPr>
        <p:spPr>
          <a:xfrm>
            <a:off x="5871608" y="2310015"/>
            <a:ext cx="200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endParaRPr lang="zh-CN" altLang="en-US" sz="1600" b="1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0A4B8CCA-78CE-2EB6-8F18-B52A9A5938EA}"/>
              </a:ext>
            </a:extLst>
          </p:cNvPr>
          <p:cNvSpPr/>
          <p:nvPr/>
        </p:nvSpPr>
        <p:spPr>
          <a:xfrm>
            <a:off x="4612972" y="1099151"/>
            <a:ext cx="975720" cy="349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内核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84D5F25A-26AA-32E3-61E2-42AEAB3D219C}"/>
              </a:ext>
            </a:extLst>
          </p:cNvPr>
          <p:cNvSpPr/>
          <p:nvPr/>
        </p:nvSpPr>
        <p:spPr>
          <a:xfrm>
            <a:off x="4612972" y="2803433"/>
            <a:ext cx="975720" cy="349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外设</a:t>
            </a: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F36DE017-66D7-B561-83D0-43E36924273A}"/>
              </a:ext>
            </a:extLst>
          </p:cNvPr>
          <p:cNvCxnSpPr>
            <a:cxnSpLocks/>
          </p:cNvCxnSpPr>
          <p:nvPr/>
        </p:nvCxnSpPr>
        <p:spPr>
          <a:xfrm>
            <a:off x="7472000" y="2587014"/>
            <a:ext cx="429637" cy="37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5F80B2B1-0231-2862-E38B-2A9E9EAEEF86}"/>
              </a:ext>
            </a:extLst>
          </p:cNvPr>
          <p:cNvSpPr txBox="1"/>
          <p:nvPr/>
        </p:nvSpPr>
        <p:spPr>
          <a:xfrm>
            <a:off x="1124944" y="2147893"/>
            <a:ext cx="433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/2</a:t>
            </a:r>
            <a:endParaRPr lang="zh-CN" altLang="en-US" sz="1400" b="1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B9824ACE-6AF1-9197-C7A0-34EAECD066FD}"/>
              </a:ext>
            </a:extLst>
          </p:cNvPr>
          <p:cNvSpPr txBox="1"/>
          <p:nvPr/>
        </p:nvSpPr>
        <p:spPr>
          <a:xfrm>
            <a:off x="1033416" y="1806346"/>
            <a:ext cx="857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/1</a:t>
            </a:r>
            <a:r>
              <a:rPr lang="zh-CN" altLang="en-US" sz="1400" b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400" b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endParaRPr lang="zh-CN" altLang="en-US" sz="1400" b="1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A118E03-EE92-E47D-0FED-1F0EB659E4EA}"/>
              </a:ext>
            </a:extLst>
          </p:cNvPr>
          <p:cNvSpPr txBox="1"/>
          <p:nvPr/>
        </p:nvSpPr>
        <p:spPr>
          <a:xfrm>
            <a:off x="1788422" y="1376223"/>
            <a:ext cx="8178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1600" b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PLL</a:t>
            </a:r>
            <a:endParaRPr lang="zh-CN" altLang="en-US" sz="1600" b="1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501DCC4-B4C7-501A-87D2-247AA08489EA}"/>
              </a:ext>
            </a:extLst>
          </p:cNvPr>
          <p:cNvSpPr txBox="1"/>
          <p:nvPr/>
        </p:nvSpPr>
        <p:spPr>
          <a:xfrm>
            <a:off x="3111170" y="2453939"/>
            <a:ext cx="1322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accent2">
                    <a:lumMod val="7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72MHz(max)</a:t>
            </a:r>
          </a:p>
        </p:txBody>
      </p:sp>
    </p:spTree>
    <p:extLst>
      <p:ext uri="{BB962C8B-B14F-4D97-AF65-F5344CB8AC3E}">
        <p14:creationId xmlns:p14="http://schemas.microsoft.com/office/powerpoint/2010/main" val="1093842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30" grpId="0" animBg="1"/>
      <p:bldP spid="31" grpId="0" animBg="1"/>
      <p:bldP spid="33" grpId="0" animBg="1"/>
      <p:bldP spid="34" grpId="0" animBg="1"/>
      <p:bldP spid="38" grpId="0" animBg="1"/>
      <p:bldP spid="45" grpId="0"/>
      <p:bldP spid="46" grpId="0"/>
      <p:bldP spid="47" grpId="0"/>
      <p:bldP spid="48" grpId="0"/>
      <p:bldP spid="50" grpId="0"/>
      <p:bldP spid="51" grpId="0"/>
      <p:bldP spid="52" grpId="0"/>
      <p:bldP spid="53" grpId="0" animBg="1"/>
      <p:bldP spid="54" grpId="0" animBg="1"/>
      <p:bldP spid="56" grpId="0"/>
      <p:bldP spid="57" grpId="0"/>
      <p:bldP spid="3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0670B8E2-0DD2-4CF5-ACC4-1D536A29A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73" y="377818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STM32CubeMX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时钟树（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F103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）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72997AF-9CB5-9D4B-AA52-4DB94910A3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2" t="2281" r="1960"/>
          <a:stretch/>
        </p:blipFill>
        <p:spPr>
          <a:xfrm>
            <a:off x="379161" y="818955"/>
            <a:ext cx="8385677" cy="39467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6293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0670B8E2-0DD2-4CF5-ACC4-1D536A29A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73" y="547856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1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，认识时钟树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" name="矩形 39">
            <a:extLst>
              <a:ext uri="{FF2B5EF4-FFF2-40B4-BE49-F238E27FC236}">
                <a16:creationId xmlns:a16="http://schemas.microsoft.com/office/drawing/2014/main" id="{581014B5-BD92-46D3-F118-5FA1D586E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003" y="1329793"/>
            <a:ext cx="5652375" cy="2080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1.1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，什么是时钟？</a:t>
            </a:r>
            <a:endParaRPr lang="en-US" altLang="zh-CN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1.2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，认识时钟树（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F1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zh-CN" altLang="en-US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1.3</a:t>
            </a:r>
            <a:r>
              <a:rPr lang="zh-CN" altLang="en-US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，认识时钟树（</a:t>
            </a:r>
            <a:r>
              <a:rPr lang="en-US" altLang="zh-CN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F4</a:t>
            </a:r>
            <a:r>
              <a:rPr lang="zh-CN" altLang="en-US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1.4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，认识时钟树（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F7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1.5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，认识时钟树（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H7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543419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0670B8E2-0DD2-4CF5-ACC4-1D536A29A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73" y="547856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1.3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，认识时钟树（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F407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）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DC4836B-C334-CA06-FCB2-31743507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137" y="0"/>
            <a:ext cx="4739862" cy="5143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268B0932-0F38-08C2-47B1-9C2309F69748}"/>
              </a:ext>
            </a:extLst>
          </p:cNvPr>
          <p:cNvSpPr/>
          <p:nvPr/>
        </p:nvSpPr>
        <p:spPr>
          <a:xfrm>
            <a:off x="5895331" y="79730"/>
            <a:ext cx="417693" cy="203201"/>
          </a:xfrm>
          <a:prstGeom prst="rect">
            <a:avLst/>
          </a:prstGeom>
          <a:solidFill>
            <a:srgbClr val="FF33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425AB51-02FC-D346-6477-14FF5EC4CE13}"/>
              </a:ext>
            </a:extLst>
          </p:cNvPr>
          <p:cNvSpPr/>
          <p:nvPr/>
        </p:nvSpPr>
        <p:spPr>
          <a:xfrm>
            <a:off x="4618038" y="2246470"/>
            <a:ext cx="1045370" cy="325280"/>
          </a:xfrm>
          <a:prstGeom prst="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6BBD371-36FE-B34D-81B6-904A6F8F52BD}"/>
              </a:ext>
            </a:extLst>
          </p:cNvPr>
          <p:cNvSpPr/>
          <p:nvPr/>
        </p:nvSpPr>
        <p:spPr>
          <a:xfrm>
            <a:off x="4572000" y="452181"/>
            <a:ext cx="1137447" cy="325280"/>
          </a:xfrm>
          <a:prstGeom prst="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DC39781-8EEF-A971-134B-D9036D09F727}"/>
              </a:ext>
            </a:extLst>
          </p:cNvPr>
          <p:cNvSpPr/>
          <p:nvPr/>
        </p:nvSpPr>
        <p:spPr>
          <a:xfrm>
            <a:off x="6000750" y="1596752"/>
            <a:ext cx="378089" cy="193697"/>
          </a:xfrm>
          <a:prstGeom prst="rect">
            <a:avLst/>
          </a:prstGeom>
          <a:solidFill>
            <a:srgbClr val="FF33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D9CB75F-FC66-9AB3-B646-40A5DF5B9D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464639"/>
              </p:ext>
            </p:extLst>
          </p:nvPr>
        </p:nvGraphicFramePr>
        <p:xfrm>
          <a:off x="134763" y="1682532"/>
          <a:ext cx="4162424" cy="13209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0461">
                  <a:extLst>
                    <a:ext uri="{9D8B030D-6E8A-4147-A177-3AD203B41FA5}">
                      <a16:colId xmlns:a16="http://schemas.microsoft.com/office/drawing/2014/main" val="3036050062"/>
                    </a:ext>
                  </a:extLst>
                </a:gridCol>
                <a:gridCol w="815716">
                  <a:extLst>
                    <a:ext uri="{9D8B030D-6E8A-4147-A177-3AD203B41FA5}">
                      <a16:colId xmlns:a16="http://schemas.microsoft.com/office/drawing/2014/main" val="1826334066"/>
                    </a:ext>
                  </a:extLst>
                </a:gridCol>
                <a:gridCol w="768350">
                  <a:extLst>
                    <a:ext uri="{9D8B030D-6E8A-4147-A177-3AD203B41FA5}">
                      <a16:colId xmlns:a16="http://schemas.microsoft.com/office/drawing/2014/main" val="2562078712"/>
                    </a:ext>
                  </a:extLst>
                </a:gridCol>
                <a:gridCol w="977897">
                  <a:extLst>
                    <a:ext uri="{9D8B030D-6E8A-4147-A177-3AD203B41FA5}">
                      <a16:colId xmlns:a16="http://schemas.microsoft.com/office/drawing/2014/main" val="2180274541"/>
                    </a:ext>
                  </a:extLst>
                </a:gridCol>
              </a:tblGrid>
              <a:tr h="2641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b="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时钟源名称</a:t>
                      </a:r>
                      <a:endParaRPr lang="zh-CN" sz="1200" b="0" kern="10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b="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频率</a:t>
                      </a:r>
                      <a:endParaRPr lang="zh-CN" sz="1200" b="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b="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材料</a:t>
                      </a:r>
                      <a:endParaRPr lang="zh-CN" sz="1200" b="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b="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用途</a:t>
                      </a:r>
                      <a:endParaRPr lang="zh-CN" sz="1200" b="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484646"/>
                  </a:ext>
                </a:extLst>
              </a:tr>
              <a:tr h="2641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b="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高速外部振荡器</a:t>
                      </a:r>
                      <a:r>
                        <a:rPr lang="en-US" altLang="zh-CN" sz="1200" b="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(HSE)</a:t>
                      </a:r>
                      <a:endParaRPr lang="zh-CN" sz="1200" b="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1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4~26MHz</a:t>
                      </a:r>
                      <a:endParaRPr lang="zh-CN" sz="11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晶体</a:t>
                      </a:r>
                      <a:r>
                        <a:rPr lang="en-US" altLang="zh-CN" sz="11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/</a:t>
                      </a:r>
                      <a:r>
                        <a:rPr lang="zh-CN" altLang="en-US" sz="11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陶瓷</a:t>
                      </a:r>
                      <a:endParaRPr lang="zh-CN" altLang="zh-CN" sz="11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SYSCLK/RTC</a:t>
                      </a:r>
                      <a:endParaRPr lang="zh-CN" sz="11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038274"/>
                  </a:ext>
                </a:extLst>
              </a:tr>
              <a:tr h="2641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b="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低速外部振荡器</a:t>
                      </a:r>
                      <a:r>
                        <a:rPr lang="en-US" altLang="zh-CN" sz="1200" b="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(LSE)</a:t>
                      </a:r>
                      <a:endParaRPr lang="zh-CN" sz="1200" b="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1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32.768KHz</a:t>
                      </a:r>
                      <a:endParaRPr lang="zh-CN" sz="11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晶体</a:t>
                      </a:r>
                      <a:r>
                        <a:rPr lang="en-US" altLang="zh-CN" sz="11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/</a:t>
                      </a:r>
                      <a:r>
                        <a:rPr lang="zh-CN" altLang="en-US" sz="11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陶瓷</a:t>
                      </a:r>
                      <a:endParaRPr lang="zh-CN" altLang="zh-CN" sz="11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1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RTC</a:t>
                      </a:r>
                      <a:endParaRPr lang="zh-CN" sz="11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8150310"/>
                  </a:ext>
                </a:extLst>
              </a:tr>
              <a:tr h="2641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b="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高速内部振荡器</a:t>
                      </a:r>
                      <a:r>
                        <a:rPr lang="en-US" altLang="zh-CN" sz="1200" b="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(HSI)</a:t>
                      </a:r>
                      <a:endParaRPr lang="zh-CN" sz="1200" b="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1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16MHz</a:t>
                      </a:r>
                      <a:endParaRPr lang="zh-CN" sz="11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1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RC</a:t>
                      </a:r>
                      <a:endParaRPr lang="zh-CN" sz="11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1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SYSCLK</a:t>
                      </a:r>
                      <a:endParaRPr lang="zh-CN" sz="11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8003302"/>
                  </a:ext>
                </a:extLst>
              </a:tr>
              <a:tr h="2641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b="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低速内部振荡器</a:t>
                      </a:r>
                      <a:r>
                        <a:rPr lang="en-US" altLang="zh-CN" sz="1200" b="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(LSI)</a:t>
                      </a:r>
                      <a:endParaRPr lang="zh-CN" sz="1200" b="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1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32KHz</a:t>
                      </a:r>
                      <a:endParaRPr lang="zh-CN" sz="11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1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RC</a:t>
                      </a:r>
                      <a:endParaRPr lang="zh-CN" sz="11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1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RTC/IWDG</a:t>
                      </a:r>
                      <a:endParaRPr lang="zh-CN" sz="11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5136121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A3EF42B7-1CE9-72D9-2314-43CDBA5AAD63}"/>
              </a:ext>
            </a:extLst>
          </p:cNvPr>
          <p:cNvSpPr txBox="1"/>
          <p:nvPr/>
        </p:nvSpPr>
        <p:spPr>
          <a:xfrm>
            <a:off x="1433598" y="3467568"/>
            <a:ext cx="156475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high</a:t>
            </a:r>
          </a:p>
          <a:p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low</a:t>
            </a:r>
          </a:p>
          <a:p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speed</a:t>
            </a:r>
          </a:p>
          <a:p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internal</a:t>
            </a:r>
          </a:p>
          <a:p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external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1658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 animBg="1"/>
      <p:bldP spid="21" grpId="0" animBg="1"/>
      <p:bldP spid="3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131794</TotalTime>
  <Words>4715</Words>
  <Application>Microsoft Office PowerPoint</Application>
  <PresentationFormat>全屏显示(16:9)</PresentationFormat>
  <Paragraphs>690</Paragraphs>
  <Slides>45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4" baseType="lpstr">
      <vt:lpstr>等线</vt:lpstr>
      <vt:lpstr>思源黑体 CN Bold</vt:lpstr>
      <vt:lpstr>思源黑体 CN Light</vt:lpstr>
      <vt:lpstr>思源黑体 CN Normal</vt:lpstr>
      <vt:lpstr>思源黑体 CN Regular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LINGZHUNING</cp:lastModifiedBy>
  <cp:revision>3891</cp:revision>
  <dcterms:created xsi:type="dcterms:W3CDTF">2021-03-21T09:45:45Z</dcterms:created>
  <dcterms:modified xsi:type="dcterms:W3CDTF">2022-10-22T10:37:56Z</dcterms:modified>
</cp:coreProperties>
</file>