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8" r:id="rId2"/>
    <p:sldId id="272" r:id="rId3"/>
    <p:sldId id="650" r:id="rId4"/>
    <p:sldId id="664" r:id="rId5"/>
    <p:sldId id="684" r:id="rId6"/>
    <p:sldId id="685" r:id="rId7"/>
    <p:sldId id="567" r:id="rId8"/>
    <p:sldId id="737" r:id="rId9"/>
    <p:sldId id="744" r:id="rId10"/>
    <p:sldId id="741" r:id="rId11"/>
    <p:sldId id="742" r:id="rId12"/>
    <p:sldId id="743" r:id="rId13"/>
    <p:sldId id="740" r:id="rId14"/>
    <p:sldId id="726" r:id="rId15"/>
    <p:sldId id="727" r:id="rId16"/>
    <p:sldId id="724" r:id="rId17"/>
    <p:sldId id="729" r:id="rId18"/>
    <p:sldId id="745" r:id="rId19"/>
    <p:sldId id="730" r:id="rId20"/>
    <p:sldId id="725" r:id="rId21"/>
    <p:sldId id="731" r:id="rId22"/>
    <p:sldId id="732" r:id="rId23"/>
    <p:sldId id="728" r:id="rId24"/>
    <p:sldId id="733" r:id="rId25"/>
    <p:sldId id="507" r:id="rId26"/>
    <p:sldId id="27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5AA5DE"/>
    <a:srgbClr val="53B5FF"/>
    <a:srgbClr val="159BFF"/>
    <a:srgbClr val="FF5050"/>
    <a:srgbClr val="FF6600"/>
    <a:srgbClr val="117457"/>
    <a:srgbClr val="1969B2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1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C5A9D-A8F4-49A0-AA9A-D189446553F8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9C8E-8E09-4484-868C-9F3CEC42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8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06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32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5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94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4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8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5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7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1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902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5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7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6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03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3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sdn.net/weixin_40093087/article/details/7797910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074" y="2223969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SYSTEM</a:t>
            </a: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文件夹介绍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delay_init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()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函数（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06572A-80A6-405A-AFCD-3D27083FB40E}"/>
              </a:ext>
            </a:extLst>
          </p:cNvPr>
          <p:cNvSpPr txBox="1"/>
          <p:nvPr/>
        </p:nvSpPr>
        <p:spPr>
          <a:xfrm>
            <a:off x="1058483" y="1615209"/>
            <a:ext cx="6210483" cy="13849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delay_init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uint16_t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sysclk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SysTick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CTRL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HAL_SYSTICK_CLKSourceConfig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SYSTICK_CLKSOURCE_HCLK_DIV8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g_fac_us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sysclk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8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endParaRPr lang="en-US" altLang="zh-CN" sz="140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93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delay_us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()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函数（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06572A-80A6-405A-AFCD-3D27083FB40E}"/>
              </a:ext>
            </a:extLst>
          </p:cNvPr>
          <p:cNvSpPr txBox="1"/>
          <p:nvPr/>
        </p:nvSpPr>
        <p:spPr>
          <a:xfrm>
            <a:off x="660795" y="1144604"/>
            <a:ext cx="8026005" cy="33855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delay_us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nus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temp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SysTick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LOAD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nus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g_fac_us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时间加载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SysTick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VAL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0x00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清空计数器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SysTick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CTRL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|=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开始倒数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do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{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	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temp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SysTick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CTRL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}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((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temp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&amp;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0x01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&amp;&amp;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!(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temp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&amp;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16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)));</a:t>
            </a:r>
            <a:r>
              <a:rPr lang="zh-CN" altLang="en-US" sz="1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CTRL.ENABLE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位必须为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1,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并等待时间到达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zh-CN" altLang="en-US" sz="140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lang="en-US" altLang="zh-CN" sz="1400" dirty="0">
              <a:solidFill>
                <a:srgbClr val="00008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SysTick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CTRL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&amp;=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~(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关闭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SYSTICK */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SysTick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VAL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0X00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清空计数器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endParaRPr lang="zh-CN" altLang="en-US" sz="120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09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delay_ms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()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函数（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06572A-80A6-405A-AFCD-3D27083FB40E}"/>
              </a:ext>
            </a:extLst>
          </p:cNvPr>
          <p:cNvSpPr txBox="1"/>
          <p:nvPr/>
        </p:nvSpPr>
        <p:spPr>
          <a:xfrm>
            <a:off x="206938" y="1081500"/>
            <a:ext cx="8815142" cy="35394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delay_ms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nms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repeat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nms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这里用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1000,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是考虑到可能有超频应用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							    	 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比如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128Mhz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的时候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4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delay_us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最大只能延时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1048576us</a:t>
            </a:r>
          </a:p>
          <a:p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								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remain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nms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while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repeat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{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delay_us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利用</a:t>
            </a:r>
            <a:r>
              <a:rPr lang="en-US" altLang="zh-CN" sz="14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delay_us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实现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1000ms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延时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repeat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--;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}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if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remain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{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delay_us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remain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利用</a:t>
            </a:r>
            <a:r>
              <a:rPr lang="en-US" altLang="zh-CN" sz="14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delay_us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把尾数延时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(remain </a:t>
            </a:r>
            <a:r>
              <a:rPr lang="en-US" altLang="zh-CN" sz="14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ms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给做了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}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zh-CN" alt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564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usart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文件夹介绍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81014B5-BD92-46D3-F118-5FA1D586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53" y="1599241"/>
            <a:ext cx="5652375" cy="124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函数输出流程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3.2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的使用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函数支持</a:t>
            </a:r>
          </a:p>
        </p:txBody>
      </p:sp>
    </p:spTree>
    <p:extLst>
      <p:ext uri="{BB962C8B-B14F-4D97-AF65-F5344CB8AC3E}">
        <p14:creationId xmlns:p14="http://schemas.microsoft.com/office/powerpoint/2010/main" val="159814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3.1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printf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函数输出流程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BFBE2B-372F-62AB-FD36-1318F47D74C6}"/>
              </a:ext>
            </a:extLst>
          </p:cNvPr>
          <p:cNvSpPr/>
          <p:nvPr/>
        </p:nvSpPr>
        <p:spPr>
          <a:xfrm>
            <a:off x="848253" y="1142979"/>
            <a:ext cx="1302755" cy="4924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printf()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6A7B80-3C21-25EF-19BF-D71F14DF735B}"/>
              </a:ext>
            </a:extLst>
          </p:cNvPr>
          <p:cNvSpPr/>
          <p:nvPr/>
        </p:nvSpPr>
        <p:spPr>
          <a:xfrm>
            <a:off x="3321935" y="1142979"/>
            <a:ext cx="2452364" cy="4924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标准库（</a:t>
            </a:r>
            <a:r>
              <a:rPr lang="en-US" altLang="zh-CN" sz="16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 </a:t>
            </a:r>
            <a:r>
              <a:rPr lang="zh-CN" altLang="en-US" sz="16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部分）</a:t>
            </a:r>
            <a:endParaRPr lang="en-US" altLang="zh-CN" sz="1600" b="1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9FD2F6-F844-3039-F573-B723656CA7B5}"/>
              </a:ext>
            </a:extLst>
          </p:cNvPr>
          <p:cNvSpPr txBox="1"/>
          <p:nvPr/>
        </p:nvSpPr>
        <p:spPr>
          <a:xfrm>
            <a:off x="891803" y="1635273"/>
            <a:ext cx="12156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用户调用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EEAB59-0980-7D63-C84B-167958D683B0}"/>
              </a:ext>
            </a:extLst>
          </p:cNvPr>
          <p:cNvSpPr txBox="1"/>
          <p:nvPr/>
        </p:nvSpPr>
        <p:spPr>
          <a:xfrm>
            <a:off x="3534796" y="1643135"/>
            <a:ext cx="20744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函数由编译器提供的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stdio.h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E8F5A4-7A0C-83D9-C565-D8FDC3889BE9}"/>
              </a:ext>
            </a:extLst>
          </p:cNvPr>
          <p:cNvSpPr/>
          <p:nvPr/>
        </p:nvSpPr>
        <p:spPr>
          <a:xfrm>
            <a:off x="6859906" y="1142978"/>
            <a:ext cx="1302755" cy="4924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fputc()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3CFD75-EABE-977E-6334-575C957D4B52}"/>
              </a:ext>
            </a:extLst>
          </p:cNvPr>
          <p:cNvSpPr txBox="1"/>
          <p:nvPr/>
        </p:nvSpPr>
        <p:spPr>
          <a:xfrm>
            <a:off x="6474083" y="1635273"/>
            <a:ext cx="2074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fputc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最终实现输出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771990-AAEC-5BD1-DA02-F6C862CFC5CB}"/>
              </a:ext>
            </a:extLst>
          </p:cNvPr>
          <p:cNvCxnSpPr>
            <a:cxnSpLocks/>
          </p:cNvCxnSpPr>
          <p:nvPr/>
        </p:nvCxnSpPr>
        <p:spPr>
          <a:xfrm>
            <a:off x="2198776" y="1386302"/>
            <a:ext cx="10425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C240EF7-4F7C-0022-BFDE-832E927358DB}"/>
              </a:ext>
            </a:extLst>
          </p:cNvPr>
          <p:cNvCxnSpPr>
            <a:cxnSpLocks/>
          </p:cNvCxnSpPr>
          <p:nvPr/>
        </p:nvCxnSpPr>
        <p:spPr>
          <a:xfrm>
            <a:off x="5841242" y="1390243"/>
            <a:ext cx="9640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B895E21-C816-2F86-71BB-54386C6C7631}"/>
              </a:ext>
            </a:extLst>
          </p:cNvPr>
          <p:cNvSpPr txBox="1"/>
          <p:nvPr/>
        </p:nvSpPr>
        <p:spPr>
          <a:xfrm>
            <a:off x="2058733" y="2706718"/>
            <a:ext cx="3320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stdio.h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包括哪些常用的标准函数？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E93DA58-ABA0-0172-230F-8128545B7433}"/>
              </a:ext>
            </a:extLst>
          </p:cNvPr>
          <p:cNvCxnSpPr>
            <a:cxnSpLocks/>
          </p:cNvCxnSpPr>
          <p:nvPr/>
        </p:nvCxnSpPr>
        <p:spPr>
          <a:xfrm flipV="1">
            <a:off x="4080721" y="2227910"/>
            <a:ext cx="0" cy="443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0160574-F8A1-E8AD-C9F1-41220A231083}"/>
              </a:ext>
            </a:extLst>
          </p:cNvPr>
          <p:cNvCxnSpPr>
            <a:cxnSpLocks/>
          </p:cNvCxnSpPr>
          <p:nvPr/>
        </p:nvCxnSpPr>
        <p:spPr>
          <a:xfrm flipV="1">
            <a:off x="7625811" y="2055935"/>
            <a:ext cx="0" cy="458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909879C-E5D6-37E3-BD69-A100D86EE295}"/>
              </a:ext>
            </a:extLst>
          </p:cNvPr>
          <p:cNvSpPr txBox="1"/>
          <p:nvPr/>
        </p:nvSpPr>
        <p:spPr>
          <a:xfrm>
            <a:off x="6336888" y="2591864"/>
            <a:ext cx="27241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用户需要根据最终输出的硬件重新定义该函数，此过程称为：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重定向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A5CF9A-2CBC-E390-8CCF-4C602CFF7986}"/>
              </a:ext>
            </a:extLst>
          </p:cNvPr>
          <p:cNvSpPr txBox="1"/>
          <p:nvPr/>
        </p:nvSpPr>
        <p:spPr>
          <a:xfrm>
            <a:off x="1820533" y="3065188"/>
            <a:ext cx="41700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：打印已格式化字符串到标准输出流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scanf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：从标准输出流读入指定格式的数据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putchar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：向标准输出流写一个字符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puts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：向标准输出流写一个字符串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8591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8" grpId="0"/>
      <p:bldP spid="13" grpId="0" animBg="1"/>
      <p:bldP spid="14" grpId="0"/>
      <p:bldP spid="19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3.2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printf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的使用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EAF0FE-5931-15AB-92C5-CB97142262AD}"/>
              </a:ext>
            </a:extLst>
          </p:cNvPr>
          <p:cNvSpPr/>
          <p:nvPr/>
        </p:nvSpPr>
        <p:spPr>
          <a:xfrm>
            <a:off x="882000" y="2864391"/>
            <a:ext cx="7340776" cy="725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 temp = 10;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("%d\r\n", temp);          /* %d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是输出控制符，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是输出参数 *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067AB4-AA04-F1BC-9A71-716290C02306}"/>
              </a:ext>
            </a:extLst>
          </p:cNvPr>
          <p:cNvSpPr/>
          <p:nvPr/>
        </p:nvSpPr>
        <p:spPr>
          <a:xfrm>
            <a:off x="882000" y="1827764"/>
            <a:ext cx="3451860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("Hello World!\r\n");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89CCD4-4E13-3E3C-5439-56C02E301A2A}"/>
              </a:ext>
            </a:extLst>
          </p:cNvPr>
          <p:cNvSpPr/>
          <p:nvPr/>
        </p:nvSpPr>
        <p:spPr>
          <a:xfrm>
            <a:off x="507815" y="1415040"/>
            <a:ext cx="7271409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printf("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字符串</a:t>
            </a: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\r\n");</a:t>
            </a:r>
            <a:endParaRPr lang="zh-CN" altLang="en-US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FCF9BD-CB76-6275-65D9-C90785BF6355}"/>
              </a:ext>
            </a:extLst>
          </p:cNvPr>
          <p:cNvSpPr/>
          <p:nvPr/>
        </p:nvSpPr>
        <p:spPr>
          <a:xfrm>
            <a:off x="507813" y="2443524"/>
            <a:ext cx="7972133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printf("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输出控制符</a:t>
            </a: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，输出参数</a:t>
            </a: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endParaRPr lang="zh-CN" altLang="en-US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99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06B82018-1111-56BF-5F9B-32F729F25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94873"/>
              </p:ext>
            </p:extLst>
          </p:nvPr>
        </p:nvGraphicFramePr>
        <p:xfrm>
          <a:off x="234313" y="1063235"/>
          <a:ext cx="4911090" cy="358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385">
                  <a:extLst>
                    <a:ext uri="{9D8B030D-6E8A-4147-A177-3AD203B41FA5}">
                      <a16:colId xmlns:a16="http://schemas.microsoft.com/office/drawing/2014/main" val="1807227758"/>
                    </a:ext>
                  </a:extLst>
                </a:gridCol>
                <a:gridCol w="4186705">
                  <a:extLst>
                    <a:ext uri="{9D8B030D-6E8A-4147-A177-3AD203B41FA5}">
                      <a16:colId xmlns:a16="http://schemas.microsoft.com/office/drawing/2014/main" val="4024423623"/>
                    </a:ext>
                  </a:extLst>
                </a:gridCol>
              </a:tblGrid>
              <a:tr h="338442">
                <a:tc>
                  <a:txBody>
                    <a:bodyPr/>
                    <a:lstStyle/>
                    <a:p>
                      <a:r>
                        <a:rPr lang="zh-CN" altLang="en-US"/>
                        <a:t>控制符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63489"/>
                  </a:ext>
                </a:extLst>
              </a:tr>
              <a:tr h="358911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%d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按十进制整型数据的实际长度输出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962855"/>
                  </a:ext>
                </a:extLst>
              </a:tr>
              <a:tr h="358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%ld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输出长整型数据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9309"/>
                  </a:ext>
                </a:extLst>
              </a:tr>
              <a:tr h="486742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%md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m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为指定的输出字段的宽度。如果数据的位数小于 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m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，则左端补以空格，若大于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m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，则按实际位数输出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706355"/>
                  </a:ext>
                </a:extLst>
              </a:tr>
              <a:tr h="358911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%c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用来输出一个字符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840759"/>
                  </a:ext>
                </a:extLst>
              </a:tr>
              <a:tr h="358911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%s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用来输出字符串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704025"/>
                  </a:ext>
                </a:extLst>
              </a:tr>
              <a:tr h="358911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%u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输出无符号整型（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unsigned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053405"/>
                  </a:ext>
                </a:extLst>
              </a:tr>
              <a:tr h="358911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%f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输出实数，包括单精度和双精度，以小数形式输出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693816"/>
                  </a:ext>
                </a:extLst>
              </a:tr>
              <a:tr h="358911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%x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以十六进制形式输出整数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20804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96EED263-E261-193B-9EBF-DEC351B51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70915"/>
              </p:ext>
            </p:extLst>
          </p:nvPr>
        </p:nvGraphicFramePr>
        <p:xfrm>
          <a:off x="5223510" y="1063235"/>
          <a:ext cx="37985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807227758"/>
                    </a:ext>
                  </a:extLst>
                </a:gridCol>
                <a:gridCol w="2998470">
                  <a:extLst>
                    <a:ext uri="{9D8B030D-6E8A-4147-A177-3AD203B41FA5}">
                      <a16:colId xmlns:a16="http://schemas.microsoft.com/office/drawing/2014/main" val="4024423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控制符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6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\r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回车，将当前位置移到本行开头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9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\n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换行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，将当前位置移到下一行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\t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水平制表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(HT) 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（跳到下一个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TAB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位置）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7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\\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代表一个反斜线字符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84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\’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代表一个单引号字符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70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\”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代表一个双引号字符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05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\?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代表一个问号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69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\0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</a:rPr>
                        <a:t>空字符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</a:rPr>
                        <a:t>(NUL)</a:t>
                      </a:r>
                      <a:endParaRPr lang="zh-CN" alt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2080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C41046F-E044-D28C-35C2-E21827D8219F}"/>
              </a:ext>
            </a:extLst>
          </p:cNvPr>
          <p:cNvSpPr txBox="1"/>
          <p:nvPr/>
        </p:nvSpPr>
        <p:spPr>
          <a:xfrm>
            <a:off x="5223510" y="587812"/>
            <a:ext cx="1877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常用转义字</a:t>
            </a:r>
            <a:r>
              <a:rPr lang="zh-CN" altLang="en-US" sz="18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符表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E9B6EE-D69E-86BA-632A-06D69D572128}"/>
              </a:ext>
            </a:extLst>
          </p:cNvPr>
          <p:cNvSpPr txBox="1"/>
          <p:nvPr/>
        </p:nvSpPr>
        <p:spPr>
          <a:xfrm>
            <a:off x="135734" y="587812"/>
            <a:ext cx="4617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常用输出控制符表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5CB9D9-081E-4F51-E333-85F3A9138263}"/>
              </a:ext>
            </a:extLst>
          </p:cNvPr>
          <p:cNvSpPr/>
          <p:nvPr/>
        </p:nvSpPr>
        <p:spPr>
          <a:xfrm>
            <a:off x="920303" y="526331"/>
            <a:ext cx="7343416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printf(</a:t>
            </a:r>
            <a:r>
              <a:rPr lang="pt-BR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输出控制符</a:t>
            </a: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输出控制符</a:t>
            </a: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2…</a:t>
            </a:r>
            <a:r>
              <a:rPr lang="pt-BR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，输出参数</a:t>
            </a: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，输出参数</a:t>
            </a: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…);</a:t>
            </a:r>
            <a:endParaRPr lang="zh-CN" altLang="en-US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C30D99-D614-8182-6554-62208D629DE4}"/>
              </a:ext>
            </a:extLst>
          </p:cNvPr>
          <p:cNvSpPr/>
          <p:nvPr/>
        </p:nvSpPr>
        <p:spPr>
          <a:xfrm>
            <a:off x="1350978" y="958100"/>
            <a:ext cx="5393234" cy="1024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例：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 temp1 = 5;   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uint32_t  temp2 = 10;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pt-BR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%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d%x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\r \n</a:t>
            </a:r>
            <a:r>
              <a:rPr lang="pt-BR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temp1,temp2);  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F22C5C-F85A-1C42-BA69-C8D11C8EACC5}"/>
              </a:ext>
            </a:extLst>
          </p:cNvPr>
          <p:cNvSpPr/>
          <p:nvPr/>
        </p:nvSpPr>
        <p:spPr>
          <a:xfrm>
            <a:off x="920303" y="2062429"/>
            <a:ext cx="7425303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printf(</a:t>
            </a:r>
            <a:r>
              <a:rPr lang="pt-BR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非输出控制符 输出控制符</a:t>
            </a: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非输出控制符</a:t>
            </a:r>
            <a:r>
              <a:rPr lang="pt-BR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，输出参数</a:t>
            </a:r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endParaRPr lang="zh-CN" altLang="en-US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47BB8F-D56C-9D44-79DA-AD6DBD89C971}"/>
              </a:ext>
            </a:extLst>
          </p:cNvPr>
          <p:cNvSpPr/>
          <p:nvPr/>
        </p:nvSpPr>
        <p:spPr>
          <a:xfrm>
            <a:off x="1350977" y="2519644"/>
            <a:ext cx="5393235" cy="69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 temp = 10;   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pt-BR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temp=  %d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over\r\n</a:t>
            </a:r>
            <a:r>
              <a:rPr lang="pt-BR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temp);  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BE927A-663B-E346-66E9-ABFBA6748D55}"/>
              </a:ext>
            </a:extLst>
          </p:cNvPr>
          <p:cNvSpPr/>
          <p:nvPr/>
        </p:nvSpPr>
        <p:spPr>
          <a:xfrm>
            <a:off x="920303" y="3268538"/>
            <a:ext cx="6674676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，如何输出</a:t>
            </a:r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%</a:t>
            </a: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</a:t>
            </a: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和双引号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798D5F-081E-B989-F56C-100EF939C932}"/>
              </a:ext>
            </a:extLst>
          </p:cNvPr>
          <p:cNvSpPr/>
          <p:nvPr/>
        </p:nvSpPr>
        <p:spPr>
          <a:xfrm>
            <a:off x="1350977" y="3669514"/>
            <a:ext cx="5393236" cy="1024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例：</a:t>
            </a:r>
            <a:r>
              <a:rPr lang="pt-BR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printf("%%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\r\n</a:t>
            </a:r>
            <a:r>
              <a:rPr lang="pt-BR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");</a:t>
            </a:r>
          </a:p>
          <a:p>
            <a:r>
              <a:rPr lang="pt-BR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printf("\\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\r\n</a:t>
            </a:r>
            <a:r>
              <a:rPr lang="pt-BR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");</a:t>
            </a:r>
          </a:p>
          <a:p>
            <a:r>
              <a:rPr lang="pt-BR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printf("\"\"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\r\n</a:t>
            </a:r>
            <a:r>
              <a:rPr lang="pt-BR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");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87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8" grpId="0" animBg="1"/>
      <p:bldP spid="13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usart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文件夹介绍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81014B5-BD92-46D3-F118-5FA1D586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53" y="1599241"/>
            <a:ext cx="5652375" cy="124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函数输出流程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的使用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函数支持</a:t>
            </a:r>
          </a:p>
        </p:txBody>
      </p:sp>
    </p:spTree>
    <p:extLst>
      <p:ext uri="{BB962C8B-B14F-4D97-AF65-F5344CB8AC3E}">
        <p14:creationId xmlns:p14="http://schemas.microsoft.com/office/powerpoint/2010/main" val="277424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printf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函数支持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CF90458-9516-FAA1-98A8-ECD1C8314EAA}"/>
              </a:ext>
            </a:extLst>
          </p:cNvPr>
          <p:cNvSpPr/>
          <p:nvPr/>
        </p:nvSpPr>
        <p:spPr>
          <a:xfrm>
            <a:off x="1812093" y="2226283"/>
            <a:ext cx="2654554" cy="33855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，避免使用半主机模式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0856CDB-5670-5CF2-9503-469068AE58B2}"/>
              </a:ext>
            </a:extLst>
          </p:cNvPr>
          <p:cNvSpPr/>
          <p:nvPr/>
        </p:nvSpPr>
        <p:spPr>
          <a:xfrm>
            <a:off x="1815131" y="2726654"/>
            <a:ext cx="2651515" cy="33855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，实现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84A341-899F-FC02-FF75-175428E1655F}"/>
              </a:ext>
            </a:extLst>
          </p:cNvPr>
          <p:cNvSpPr/>
          <p:nvPr/>
        </p:nvSpPr>
        <p:spPr>
          <a:xfrm>
            <a:off x="4466646" y="2226283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两种方法：微库法、代码法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BAA57D-E24C-5759-4FFD-6DEB48CE6EE6}"/>
              </a:ext>
            </a:extLst>
          </p:cNvPr>
          <p:cNvSpPr/>
          <p:nvPr/>
        </p:nvSpPr>
        <p:spPr>
          <a:xfrm>
            <a:off x="4466645" y="272665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实现单个字符输出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94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792996"/>
            <a:ext cx="3967037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sys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文件夹介绍（掌握）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deley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文件夹介绍（掌握）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usart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文件夹介绍（掌握）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半主机模式简介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46F5EB-CEE0-D41B-B7F3-CED85305D1C0}"/>
              </a:ext>
            </a:extLst>
          </p:cNvPr>
          <p:cNvSpPr/>
          <p:nvPr/>
        </p:nvSpPr>
        <p:spPr>
          <a:xfrm>
            <a:off x="1072551" y="3996802"/>
            <a:ext cx="69988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参考：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4"/>
              </a:rPr>
              <a:t>https://blog.csdn.net/weixin_40093087/article/details/77979108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F761C-8775-3F9E-9C35-D8EAB548086B}"/>
              </a:ext>
            </a:extLst>
          </p:cNvPr>
          <p:cNvSpPr/>
          <p:nvPr/>
        </p:nvSpPr>
        <p:spPr>
          <a:xfrm>
            <a:off x="280501" y="1211121"/>
            <a:ext cx="8582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ARM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目标的一种机制，可将来自应用程序代码的输入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输出请求传送至运行调试器的主机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97B0FB-E034-A252-3BE0-D70AFCA0AC2D}"/>
              </a:ext>
            </a:extLst>
          </p:cNvPr>
          <p:cNvSpPr/>
          <p:nvPr/>
        </p:nvSpPr>
        <p:spPr>
          <a:xfrm>
            <a:off x="1417603" y="1901534"/>
            <a:ext cx="63087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简单说：就是通过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仿真器</a:t>
            </a: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实现开发板在电脑上的输入和输出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4B06B8-DFA9-A4B8-E58A-E8C6F69C7E44}"/>
              </a:ext>
            </a:extLst>
          </p:cNvPr>
          <p:cNvSpPr txBox="1"/>
          <p:nvPr/>
        </p:nvSpPr>
        <p:spPr>
          <a:xfrm>
            <a:off x="2763784" y="2823365"/>
            <a:ext cx="40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一般我们：不使用半主机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模式！！！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70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方法一：微库法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289DB1-3972-4B21-DF9C-1C9A23240C2C}"/>
              </a:ext>
            </a:extLst>
          </p:cNvPr>
          <p:cNvSpPr/>
          <p:nvPr/>
        </p:nvSpPr>
        <p:spPr>
          <a:xfrm>
            <a:off x="1292669" y="1324244"/>
            <a:ext cx="65586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在魔术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棒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Target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选项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卡，勾选：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Use Micro LIB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，即可避免半主机模式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F2059E-3EBC-44DD-A2A7-BDE792408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73" y="1957390"/>
            <a:ext cx="5962650" cy="212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97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方法二：代码法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79152-3EA0-B8E3-09AA-3994FE1A32F4}"/>
              </a:ext>
            </a:extLst>
          </p:cNvPr>
          <p:cNvSpPr/>
          <p:nvPr/>
        </p:nvSpPr>
        <p:spPr>
          <a:xfrm>
            <a:off x="879008" y="1907632"/>
            <a:ext cx="7720350" cy="153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#pragma import(__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use_no_semihosting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，确保不从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库中使用半主机函数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，定义：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__FILE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结构体，避免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库某些情况下报错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，定义：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FILE __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stdout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，避免编译报错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，实现：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ttywrch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sys_exit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sys_command_string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等三个函数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EDCEE3-072B-8FDE-5C16-BA1B85B75624}"/>
              </a:ext>
            </a:extLst>
          </p:cNvPr>
          <p:cNvSpPr/>
          <p:nvPr/>
        </p:nvSpPr>
        <p:spPr>
          <a:xfrm>
            <a:off x="2174870" y="3906263"/>
            <a:ext cx="46044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不使用半主机模式稍有差异，详见源码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C9367B-D472-E670-4531-3E8A7A5D33B7}"/>
              </a:ext>
            </a:extLst>
          </p:cNvPr>
          <p:cNvSpPr/>
          <p:nvPr/>
        </p:nvSpPr>
        <p:spPr>
          <a:xfrm>
            <a:off x="2818644" y="1338512"/>
            <a:ext cx="4530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个预处理、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个定义、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个函数</a:t>
            </a:r>
          </a:p>
        </p:txBody>
      </p:sp>
    </p:spTree>
    <p:extLst>
      <p:ext uri="{BB962C8B-B14F-4D97-AF65-F5344CB8AC3E}">
        <p14:creationId xmlns:p14="http://schemas.microsoft.com/office/powerpoint/2010/main" val="20943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09FAEF0F-1284-C76A-B189-F971B233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935" y="1453096"/>
            <a:ext cx="2452485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微库法 </a:t>
            </a:r>
            <a:r>
              <a:rPr lang="en-US" altLang="zh-CN" sz="18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 </a:t>
            </a:r>
            <a:r>
              <a:rPr lang="zh-CN" altLang="en-US" sz="18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代码法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A135E76-23AE-1AE9-41D7-3999DA997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60813"/>
              </p:ext>
            </p:extLst>
          </p:nvPr>
        </p:nvGraphicFramePr>
        <p:xfrm>
          <a:off x="819507" y="2079973"/>
          <a:ext cx="7504982" cy="983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910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2941607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3591465">
                  <a:extLst>
                    <a:ext uri="{9D8B030D-6E8A-4147-A177-3AD203B41FA5}">
                      <a16:colId xmlns:a16="http://schemas.microsoft.com/office/drawing/2014/main" val="1802392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优点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缺点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微库法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简单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某些标准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库函数运行慢、兼容性差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代码法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标准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库函数运行快、兼容性好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稍微复杂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68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实现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fputc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函数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E6EDD9-7BC7-4828-5748-456AE107D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256402"/>
            <a:ext cx="7747000" cy="1645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701BED7-CC03-D663-77A6-12E83D204F0A}"/>
              </a:ext>
            </a:extLst>
          </p:cNvPr>
          <p:cNvCxnSpPr>
            <a:cxnSpLocks/>
          </p:cNvCxnSpPr>
          <p:nvPr/>
        </p:nvCxnSpPr>
        <p:spPr>
          <a:xfrm flipH="1" flipV="1">
            <a:off x="4129857" y="2343817"/>
            <a:ext cx="1095174" cy="1035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255E620-B018-606A-CCE8-DFAB778EBD1F}"/>
              </a:ext>
            </a:extLst>
          </p:cNvPr>
          <p:cNvSpPr txBox="1"/>
          <p:nvPr/>
        </p:nvSpPr>
        <p:spPr>
          <a:xfrm>
            <a:off x="2640675" y="3426740"/>
            <a:ext cx="462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屏蔽这个，是啥结果？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916D3-BEFF-2D5C-CA67-C3BD95DB8505}"/>
              </a:ext>
            </a:extLst>
          </p:cNvPr>
          <p:cNvCxnSpPr>
            <a:cxnSpLocks/>
          </p:cNvCxnSpPr>
          <p:nvPr/>
        </p:nvCxnSpPr>
        <p:spPr>
          <a:xfrm>
            <a:off x="993510" y="2296052"/>
            <a:ext cx="37354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541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606056" y="2112842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SYSTEM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文件夹介绍（课堂总结）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83D0E7-335B-433F-B7E0-456C28F4FD0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900FB407-D5DD-5508-0C92-D814BD8AE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sys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文件夹介绍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8A3251E8-E052-27BE-93B4-C6E8E3A89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66032"/>
              </p:ext>
            </p:extLst>
          </p:nvPr>
        </p:nvGraphicFramePr>
        <p:xfrm>
          <a:off x="357406" y="1210310"/>
          <a:ext cx="8429189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481">
                  <a:extLst>
                    <a:ext uri="{9D8B030D-6E8A-4147-A177-3AD203B41FA5}">
                      <a16:colId xmlns:a16="http://schemas.microsoft.com/office/drawing/2014/main" val="2567207891"/>
                    </a:ext>
                  </a:extLst>
                </a:gridCol>
                <a:gridCol w="2483513">
                  <a:extLst>
                    <a:ext uri="{9D8B030D-6E8A-4147-A177-3AD203B41FA5}">
                      <a16:colId xmlns:a16="http://schemas.microsoft.com/office/drawing/2014/main" val="1807132928"/>
                    </a:ext>
                  </a:extLst>
                </a:gridCol>
                <a:gridCol w="3935195">
                  <a:extLst>
                    <a:ext uri="{9D8B030D-6E8A-4147-A177-3AD203B41FA5}">
                      <a16:colId xmlns:a16="http://schemas.microsoft.com/office/drawing/2014/main" val="1659508157"/>
                    </a:ext>
                  </a:extLst>
                </a:gridCol>
              </a:tblGrid>
              <a:tr h="2453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函数分类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相关函数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39003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中断类函数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sys_nvic_set_vector_table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设置中断向量表地址</a:t>
                      </a:r>
                      <a:endParaRPr lang="en-US" altLang="zh-CN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4519756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sys_intx_enable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开启所有中断</a:t>
                      </a:r>
                      <a:endParaRPr lang="en-US" altLang="zh-CN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153207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sys_intx_disable()</a:t>
                      </a:r>
                      <a:endParaRPr lang="en-US" altLang="zh-CN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关闭所有中断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但是不包括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fault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NMI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390365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低功耗类函数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sys_wfi_set()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执行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 WFI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执行完该指令进入低功耗状态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010790"/>
                  </a:ext>
                </a:extLst>
              </a:tr>
              <a:tr h="256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sys_standby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进入待机模式</a:t>
                      </a:r>
                      <a:endParaRPr lang="en-US" altLang="zh-CN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149149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sys_soft_reset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()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系统软复位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83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设置栈顶地址函数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sys_msr_msp()</a:t>
                      </a:r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设置栈顶地址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21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系统时钟初始化函数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sys_stm32_clock_init()</a:t>
                      </a:r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设置系统时钟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5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Cache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配置函数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(F7/H7)</a:t>
                      </a:r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sys_cache_enable()</a:t>
                      </a:r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I-Cache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D-Cache, 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开启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D-Cache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强制透写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523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7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deley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文件夹介绍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81014B5-BD92-46D3-F118-5FA1D586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03" y="1323693"/>
            <a:ext cx="5652375" cy="249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deley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文件夹函数简介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SysTick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工作原理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SysTick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寄存器介绍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delay_init()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delay_us()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2.6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delay_ms()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71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12120528-602D-F9A0-CE7F-18570BE31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deley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文件夹函数简介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B17ACA5A-441D-41AE-9CD5-444F74C7D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70469"/>
              </p:ext>
            </p:extLst>
          </p:nvPr>
        </p:nvGraphicFramePr>
        <p:xfrm>
          <a:off x="854821" y="1794510"/>
          <a:ext cx="750570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75">
                  <a:extLst>
                    <a:ext uri="{9D8B030D-6E8A-4147-A177-3AD203B41FA5}">
                      <a16:colId xmlns:a16="http://schemas.microsoft.com/office/drawing/2014/main" val="2567207891"/>
                    </a:ext>
                  </a:extLst>
                </a:gridCol>
                <a:gridCol w="2318265">
                  <a:extLst>
                    <a:ext uri="{9D8B030D-6E8A-4147-A177-3AD203B41FA5}">
                      <a16:colId xmlns:a16="http://schemas.microsoft.com/office/drawing/2014/main" val="1807132928"/>
                    </a:ext>
                  </a:extLst>
                </a:gridCol>
                <a:gridCol w="3504061">
                  <a:extLst>
                    <a:ext uri="{9D8B030D-6E8A-4147-A177-3AD203B41FA5}">
                      <a16:colId xmlns:a16="http://schemas.microsoft.com/office/drawing/2014/main" val="1659508157"/>
                    </a:ext>
                  </a:extLst>
                </a:gridCol>
              </a:tblGrid>
              <a:tr h="2453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函数分类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相关函数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39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OS</a:t>
                      </a:r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4519756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不使用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OS</a:t>
                      </a:r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delay_init()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初始化系统滴答定时器</a:t>
                      </a:r>
                      <a:endParaRPr lang="en-US" altLang="zh-CN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010790"/>
                  </a:ext>
                </a:extLst>
              </a:tr>
              <a:tr h="256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delay_us()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用系统滴答定时器实现微秒延时</a:t>
                      </a:r>
                      <a:endParaRPr lang="en-US" altLang="zh-CN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149149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delay_ms()</a:t>
                      </a:r>
                      <a:endParaRPr lang="zh-CN" altLang="en-US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用微秒延时函数实现毫秒延时</a:t>
                      </a:r>
                      <a:endParaRPr lang="en-US" altLang="zh-CN" sz="14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83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3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SysTick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8" name="矩形 39">
            <a:extLst>
              <a:ext uri="{FF2B5EF4-FFF2-40B4-BE49-F238E27FC236}">
                <a16:creationId xmlns:a16="http://schemas.microsoft.com/office/drawing/2014/main" id="{65A4B5C8-4CD4-015E-3617-8A02EBF70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42" y="1182393"/>
            <a:ext cx="794321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SysTick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，即系统滴答定时器，包含在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M3/4/7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内核里面，核心是一个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位的递减计数器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8ADECE-ADAD-221A-D1BE-7E0206A75D38}"/>
              </a:ext>
            </a:extLst>
          </p:cNvPr>
          <p:cNvSpPr/>
          <p:nvPr/>
        </p:nvSpPr>
        <p:spPr>
          <a:xfrm>
            <a:off x="4064600" y="1955780"/>
            <a:ext cx="1312369" cy="78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VAL</a:t>
            </a:r>
          </a:p>
          <a:p>
            <a:pPr algn="ctr"/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位递减计数器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169340-C98F-5B33-58A3-BC8B90ABFF1F}"/>
              </a:ext>
            </a:extLst>
          </p:cNvPr>
          <p:cNvSpPr/>
          <p:nvPr/>
        </p:nvSpPr>
        <p:spPr>
          <a:xfrm>
            <a:off x="4064600" y="3295277"/>
            <a:ext cx="1312369" cy="53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LOAD</a:t>
            </a:r>
          </a:p>
          <a:p>
            <a:pPr algn="ctr"/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重装载值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55AA04D-EE1A-C5A9-631E-9E3D511BB89A}"/>
              </a:ext>
            </a:extLst>
          </p:cNvPr>
          <p:cNvCxnSpPr>
            <a:cxnSpLocks/>
          </p:cNvCxnSpPr>
          <p:nvPr/>
        </p:nvCxnSpPr>
        <p:spPr>
          <a:xfrm flipV="1">
            <a:off x="4721739" y="2804190"/>
            <a:ext cx="0" cy="442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470A5D-5BAA-59BB-BE8A-89D45BCCA309}"/>
              </a:ext>
            </a:extLst>
          </p:cNvPr>
          <p:cNvSpPr txBox="1"/>
          <p:nvPr/>
        </p:nvSpPr>
        <p:spPr>
          <a:xfrm>
            <a:off x="4822428" y="2868629"/>
            <a:ext cx="127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VAL = LOAD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C0BD94-74CF-7EAA-332C-A5D6B7AFEC37}"/>
              </a:ext>
            </a:extLst>
          </p:cNvPr>
          <p:cNvSpPr/>
          <p:nvPr/>
        </p:nvSpPr>
        <p:spPr>
          <a:xfrm>
            <a:off x="6507946" y="1950398"/>
            <a:ext cx="1762847" cy="78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延时完成</a:t>
            </a:r>
            <a:endParaRPr lang="en-US" altLang="zh-CN" sz="16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COUNTFLAG = 1</a:t>
            </a:r>
            <a:endParaRPr lang="zh-CN" altLang="en-US" sz="16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F65763E-F90E-FC69-9DC4-7546DB73922F}"/>
              </a:ext>
            </a:extLst>
          </p:cNvPr>
          <p:cNvCxnSpPr>
            <a:cxnSpLocks/>
          </p:cNvCxnSpPr>
          <p:nvPr/>
        </p:nvCxnSpPr>
        <p:spPr>
          <a:xfrm>
            <a:off x="5458693" y="2367758"/>
            <a:ext cx="9719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6F37B3-B610-C832-F172-6BBBE119B421}"/>
              </a:ext>
            </a:extLst>
          </p:cNvPr>
          <p:cNvSpPr txBox="1"/>
          <p:nvPr/>
        </p:nvSpPr>
        <p:spPr>
          <a:xfrm>
            <a:off x="5458693" y="2011024"/>
            <a:ext cx="10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VAL==0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B9EF073-C4C2-81FF-1BEF-983A7C28FEBD}"/>
              </a:ext>
            </a:extLst>
          </p:cNvPr>
          <p:cNvCxnSpPr>
            <a:cxnSpLocks/>
          </p:cNvCxnSpPr>
          <p:nvPr/>
        </p:nvCxnSpPr>
        <p:spPr>
          <a:xfrm>
            <a:off x="3054277" y="2367758"/>
            <a:ext cx="9719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CB07829-0C5D-0A18-5B57-DAF197332D27}"/>
              </a:ext>
            </a:extLst>
          </p:cNvPr>
          <p:cNvSpPr txBox="1"/>
          <p:nvPr/>
        </p:nvSpPr>
        <p:spPr>
          <a:xfrm>
            <a:off x="3080308" y="1993064"/>
            <a:ext cx="91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/1 or /8</a:t>
            </a:r>
            <a:endParaRPr lang="zh-CN" altLang="en-US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2126FB-6562-EDAE-6981-F437956A4AA5}"/>
              </a:ext>
            </a:extLst>
          </p:cNvPr>
          <p:cNvSpPr txBox="1"/>
          <p:nvPr/>
        </p:nvSpPr>
        <p:spPr>
          <a:xfrm>
            <a:off x="3800939" y="2887216"/>
            <a:ext cx="820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重装载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39">
            <a:extLst>
              <a:ext uri="{FF2B5EF4-FFF2-40B4-BE49-F238E27FC236}">
                <a16:creationId xmlns:a16="http://schemas.microsoft.com/office/drawing/2014/main" id="{28605007-8646-88C9-6405-893E0D2F6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988" y="4054250"/>
            <a:ext cx="7243013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每次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VAL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VAL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自动从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LOAD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重载！开始新一轮递减计数！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07E96A-6D1D-4DD4-8BBD-B97E46CBFB28}"/>
              </a:ext>
            </a:extLst>
          </p:cNvPr>
          <p:cNvSpPr/>
          <p:nvPr/>
        </p:nvSpPr>
        <p:spPr>
          <a:xfrm>
            <a:off x="913886" y="1853766"/>
            <a:ext cx="2079556" cy="3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时钟源</a:t>
            </a:r>
            <a:endParaRPr lang="en-US" altLang="zh-CN" sz="16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74D046F-3C20-467F-9E0D-DB919A05AD0F}"/>
              </a:ext>
            </a:extLst>
          </p:cNvPr>
          <p:cNvSpPr/>
          <p:nvPr/>
        </p:nvSpPr>
        <p:spPr>
          <a:xfrm>
            <a:off x="913886" y="2180484"/>
            <a:ext cx="2079556" cy="3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HCLK(F1/F4/F7)</a:t>
            </a:r>
            <a:endParaRPr lang="zh-CN" altLang="en-US" sz="16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74F7FC-5EC3-4D8B-AE57-2D094DB72A77}"/>
              </a:ext>
            </a:extLst>
          </p:cNvPr>
          <p:cNvSpPr/>
          <p:nvPr/>
        </p:nvSpPr>
        <p:spPr>
          <a:xfrm>
            <a:off x="913886" y="2507202"/>
            <a:ext cx="2079553" cy="3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SYS_d1cpre_ck(H7)</a:t>
            </a:r>
            <a:endParaRPr lang="en-US" altLang="zh-CN" sz="16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46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4" grpId="0" animBg="1"/>
      <p:bldP spid="16" grpId="0"/>
      <p:bldP spid="17" grpId="0" animBg="1"/>
      <p:bldP spid="19" grpId="0"/>
      <p:bldP spid="22" grpId="0"/>
      <p:bldP spid="23" grpId="0"/>
      <p:bldP spid="24" grpId="0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 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SysTick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D1566A-314A-42C6-A832-DDBF0B3916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" t="15397" r="322" b="1067"/>
          <a:stretch/>
        </p:blipFill>
        <p:spPr>
          <a:xfrm>
            <a:off x="609600" y="1732369"/>
            <a:ext cx="782955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AEC41F0-63D9-4238-874B-213F0CBFE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08484"/>
            <a:ext cx="348285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SysTick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控制及状态寄存器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(CTRL)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45F5D7D5-3155-4FB2-8A85-0460ABB3C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968" y="2831973"/>
            <a:ext cx="968250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分频</a:t>
            </a:r>
            <a:endParaRPr lang="en-US" altLang="zh-CN" sz="14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BD99FC32-2360-49CE-AA81-F79A4AA8C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968" y="2569538"/>
            <a:ext cx="968250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分频</a:t>
            </a:r>
            <a:endParaRPr lang="en-US" altLang="zh-CN" sz="14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2BF57D56-21B5-493A-BCA1-E476BEA0F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344" y="4264600"/>
            <a:ext cx="3482850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Cortex M3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权威指南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).pdf</a:t>
            </a:r>
          </a:p>
        </p:txBody>
      </p:sp>
    </p:spTree>
    <p:extLst>
      <p:ext uri="{BB962C8B-B14F-4D97-AF65-F5344CB8AC3E}">
        <p14:creationId xmlns:p14="http://schemas.microsoft.com/office/powerpoint/2010/main" val="33821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311DEF-67E6-4C2E-8803-25B2E98CCE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" t="26248" r="314" b="1616"/>
          <a:stretch/>
        </p:blipFill>
        <p:spPr>
          <a:xfrm>
            <a:off x="578459" y="2862222"/>
            <a:ext cx="7767638" cy="1138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5D20ECF5-EAB3-4912-A859-DF511CFE8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59" y="2485021"/>
            <a:ext cx="348285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SysTick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当前数值寄存器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(VAL) </a:t>
            </a: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E543CCA0-AACE-4B6F-A62E-761E5ABBE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344" y="4264600"/>
            <a:ext cx="3482850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Cortex M3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权威指南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).pdf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50BF134-89FB-4047-8618-4968441564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" t="39767" r="315" b="3479"/>
          <a:stretch/>
        </p:blipFill>
        <p:spPr>
          <a:xfrm>
            <a:off x="578459" y="1277612"/>
            <a:ext cx="7829550" cy="5838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39">
            <a:extLst>
              <a:ext uri="{FF2B5EF4-FFF2-40B4-BE49-F238E27FC236}">
                <a16:creationId xmlns:a16="http://schemas.microsoft.com/office/drawing/2014/main" id="{5DF7D0BC-3707-4C15-A14D-3AB57853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59" y="889216"/>
            <a:ext cx="348285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SysTick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重装载数值寄存器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(LOAD)</a:t>
            </a:r>
          </a:p>
        </p:txBody>
      </p:sp>
    </p:spTree>
    <p:extLst>
      <p:ext uri="{BB962C8B-B14F-4D97-AF65-F5344CB8AC3E}">
        <p14:creationId xmlns:p14="http://schemas.microsoft.com/office/powerpoint/2010/main" val="264215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deley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文件夹介绍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81014B5-BD92-46D3-F118-5FA1D586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03" y="1323693"/>
            <a:ext cx="5652375" cy="249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deley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文件夹函数简介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SysTick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工作原理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SysTick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寄存器介绍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delay_init()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delay_us()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2.6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delay_ms()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11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137613</TotalTime>
  <Words>2451</Words>
  <Application>Microsoft Office PowerPoint</Application>
  <PresentationFormat>全屏显示(16:9)</PresentationFormat>
  <Paragraphs>328</Paragraphs>
  <Slides>26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思源黑体 CN Bold</vt:lpstr>
      <vt:lpstr>思源黑体 CN Light</vt:lpstr>
      <vt:lpstr>思源黑体 CN Normal</vt:lpstr>
      <vt:lpstr>思源黑体 CN Regular</vt:lpstr>
      <vt:lpstr>Arial</vt:lpstr>
      <vt:lpstr>Calibri</vt:lpstr>
      <vt:lpstr>Calibri Light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4072</cp:revision>
  <dcterms:created xsi:type="dcterms:W3CDTF">2021-03-21T09:45:45Z</dcterms:created>
  <dcterms:modified xsi:type="dcterms:W3CDTF">2022-10-29T07:05:31Z</dcterms:modified>
</cp:coreProperties>
</file>