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8" r:id="rId2"/>
    <p:sldId id="272" r:id="rId3"/>
    <p:sldId id="746" r:id="rId4"/>
    <p:sldId id="650" r:id="rId5"/>
    <p:sldId id="757" r:id="rId6"/>
    <p:sldId id="664" r:id="rId7"/>
    <p:sldId id="684" r:id="rId8"/>
    <p:sldId id="747" r:id="rId9"/>
    <p:sldId id="749" r:id="rId10"/>
    <p:sldId id="756" r:id="rId11"/>
    <p:sldId id="748" r:id="rId12"/>
    <p:sldId id="750" r:id="rId13"/>
    <p:sldId id="752" r:id="rId14"/>
    <p:sldId id="751" r:id="rId15"/>
    <p:sldId id="753" r:id="rId16"/>
    <p:sldId id="754" r:id="rId17"/>
    <p:sldId id="755" r:id="rId18"/>
    <p:sldId id="507" r:id="rId19"/>
    <p:sldId id="271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BFF"/>
    <a:srgbClr val="FF5050"/>
    <a:srgbClr val="FF3300"/>
    <a:srgbClr val="B4C7E7"/>
    <a:srgbClr val="FFFFFF"/>
    <a:srgbClr val="5AA5DE"/>
    <a:srgbClr val="53B5FF"/>
    <a:srgbClr val="FF6600"/>
    <a:srgbClr val="117457"/>
    <a:srgbClr val="19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>
        <p:scale>
          <a:sx n="125" d="100"/>
          <a:sy n="125" d="100"/>
        </p:scale>
        <p:origin x="341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223969"/>
            <a:ext cx="517585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内存管理实验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49647"/>
            <a:ext cx="3967037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，内存管理简介（熟悉）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，分块式内存管理介绍（掌握）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，内存管理使用（掌握）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0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73" y="51520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，内存管理使用（掌握）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CBE3B5-2491-4D4B-BA5D-E6A49FC9DEA2}"/>
              </a:ext>
            </a:extLst>
          </p:cNvPr>
          <p:cNvSpPr txBox="1"/>
          <p:nvPr/>
        </p:nvSpPr>
        <p:spPr>
          <a:xfrm>
            <a:off x="2330630" y="1745802"/>
            <a:ext cx="166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 清零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0B507-4CCA-41EC-A443-2E16A338150A}"/>
              </a:ext>
            </a:extLst>
          </p:cNvPr>
          <p:cNvSpPr/>
          <p:nvPr/>
        </p:nvSpPr>
        <p:spPr>
          <a:xfrm>
            <a:off x="627018" y="2458853"/>
            <a:ext cx="1641063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、申请内存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F73ABEA-2F95-4B88-AB5C-A007F0E09A3A}"/>
              </a:ext>
            </a:extLst>
          </p:cNvPr>
          <p:cNvSpPr/>
          <p:nvPr/>
        </p:nvSpPr>
        <p:spPr>
          <a:xfrm>
            <a:off x="627018" y="3171904"/>
            <a:ext cx="1641063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、操作内存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64BF910-298B-429C-8EC4-12A55FBFCA26}"/>
              </a:ext>
            </a:extLst>
          </p:cNvPr>
          <p:cNvSpPr/>
          <p:nvPr/>
        </p:nvSpPr>
        <p:spPr>
          <a:xfrm>
            <a:off x="627018" y="1745802"/>
            <a:ext cx="1641063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、初始化内存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097966E-DCF8-4FC1-8B4E-CF09BA4ACF56}"/>
              </a:ext>
            </a:extLst>
          </p:cNvPr>
          <p:cNvSpPr/>
          <p:nvPr/>
        </p:nvSpPr>
        <p:spPr>
          <a:xfrm>
            <a:off x="627018" y="3884956"/>
            <a:ext cx="1641063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、释放内存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1616EB-007D-4E77-9FA4-99514EE9AB53}"/>
              </a:ext>
            </a:extLst>
          </p:cNvPr>
          <p:cNvSpPr txBox="1"/>
          <p:nvPr/>
        </p:nvSpPr>
        <p:spPr>
          <a:xfrm>
            <a:off x="2330630" y="1407248"/>
            <a:ext cx="39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需初始化（内部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8EA56C-62A4-450E-A86F-0807AC95EB84}"/>
              </a:ext>
            </a:extLst>
          </p:cNvPr>
          <p:cNvSpPr txBox="1"/>
          <p:nvPr/>
        </p:nvSpPr>
        <p:spPr>
          <a:xfrm>
            <a:off x="4284073" y="1745802"/>
            <a:ext cx="343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E235B4-E048-4AB8-93F1-3C3841B32967}"/>
              </a:ext>
            </a:extLst>
          </p:cNvPr>
          <p:cNvSpPr txBox="1"/>
          <p:nvPr/>
        </p:nvSpPr>
        <p:spPr>
          <a:xfrm>
            <a:off x="2330630" y="2480290"/>
            <a:ext cx="46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mymalloc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size)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5A137A-1BE8-43F7-B743-B691FA708FD8}"/>
              </a:ext>
            </a:extLst>
          </p:cNvPr>
          <p:cNvSpPr txBox="1"/>
          <p:nvPr/>
        </p:nvSpPr>
        <p:spPr>
          <a:xfrm>
            <a:off x="2330630" y="3890084"/>
            <a:ext cx="46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myfree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void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295622-2EB1-4E79-B2AC-9E1A1DEA6767}"/>
              </a:ext>
            </a:extLst>
          </p:cNvPr>
          <p:cNvSpPr txBox="1"/>
          <p:nvPr/>
        </p:nvSpPr>
        <p:spPr>
          <a:xfrm>
            <a:off x="2330629" y="3178720"/>
            <a:ext cx="5820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sprintf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((char *)p, “Memory Malloc Test%03d”,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A780DF9-63DB-4E6B-9F03-B50B92ACA9B2}"/>
              </a:ext>
            </a:extLst>
          </p:cNvPr>
          <p:cNvSpPr txBox="1"/>
          <p:nvPr/>
        </p:nvSpPr>
        <p:spPr>
          <a:xfrm>
            <a:off x="5237113" y="762232"/>
            <a:ext cx="39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内存管理控制器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m_malloc_dev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1B81ABE-6D03-48F9-B749-C5D225253F6E}"/>
              </a:ext>
            </a:extLst>
          </p:cNvPr>
          <p:cNvSpPr/>
          <p:nvPr/>
        </p:nvSpPr>
        <p:spPr>
          <a:xfrm>
            <a:off x="6453051" y="3957210"/>
            <a:ext cx="1979023" cy="4101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用完，一定要释放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39838" y="596584"/>
            <a:ext cx="8682242" cy="21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内存管理控制器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_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m_mallco_dev</a:t>
            </a:r>
            <a:endParaRPr lang="en-US" altLang="zh-CN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	</a:t>
            </a:r>
            <a:r>
              <a:rPr lang="en-US" altLang="zh-CN" sz="1400" b="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(*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)(uint8_t);			/* 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函数指针，指向内存初始化函数，用于初始化内存管理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(*perused)(uint8_t);		/* 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函数指针，指向内存使用率函数，用于获取内存使用率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	*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membase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[SRAMBANK]; 	/* 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内存池指针，指向内存池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uint16_t 	*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memmap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[SRAMBANK];  	/* 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内存管理表指针，指向内存管理表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uint8_t  	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memrdy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[SRAMBANK]; 		/* 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内存管理表就绪标志，用于表示内存管理表是否已初始化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E93D5E-B144-4983-8755-D29CC8DD1A46}"/>
              </a:ext>
            </a:extLst>
          </p:cNvPr>
          <p:cNvSpPr txBox="1"/>
          <p:nvPr/>
        </p:nvSpPr>
        <p:spPr>
          <a:xfrm>
            <a:off x="339839" y="2911553"/>
            <a:ext cx="36033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_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m_mallco_dev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mallco_dev</a:t>
            </a:r>
            <a:endParaRPr lang="en-US" altLang="zh-CN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	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my_mem_init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_perused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endParaRPr lang="zh-CN" altLang="en-US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mem1base, mem2base,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mem1mapbase, mem2mapbase,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b="0" dirty="0">
                <a:solidFill>
                  <a:srgbClr val="FF3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b="0" dirty="0">
                <a:solidFill>
                  <a:srgbClr val="FF3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AFC1E3-8881-4A7B-8E92-0FBF396F2BA1}"/>
              </a:ext>
            </a:extLst>
          </p:cNvPr>
          <p:cNvSpPr txBox="1"/>
          <p:nvPr/>
        </p:nvSpPr>
        <p:spPr>
          <a:xfrm>
            <a:off x="3991424" y="705547"/>
            <a:ext cx="466925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SRAMBANK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定义管理的内存片数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2AFD93-0157-43B9-8232-FC019CD22695}"/>
              </a:ext>
            </a:extLst>
          </p:cNvPr>
          <p:cNvSpPr txBox="1"/>
          <p:nvPr/>
        </p:nvSpPr>
        <p:spPr>
          <a:xfrm>
            <a:off x="3946092" y="3037485"/>
            <a:ext cx="5077441" cy="84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__align(</a:t>
            </a:r>
            <a:r>
              <a:rPr lang="en-US" altLang="zh-CN" sz="1400" dirty="0">
                <a:solidFill>
                  <a:srgbClr val="FF3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uint8_t mem1base[MEM1_MAX_SIZE];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__align(</a:t>
            </a:r>
            <a:r>
              <a:rPr lang="en-US" altLang="zh-CN" sz="1400" dirty="0">
                <a:solidFill>
                  <a:srgbClr val="FF3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uint8_t mem2base[MEM2_MAX_SIZE];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3C2162-6F34-4538-8DE4-B8F47419ADE3}"/>
              </a:ext>
            </a:extLst>
          </p:cNvPr>
          <p:cNvSpPr txBox="1"/>
          <p:nvPr/>
        </p:nvSpPr>
        <p:spPr>
          <a:xfrm>
            <a:off x="3944639" y="3882460"/>
            <a:ext cx="5077441" cy="84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uint16_t mem1mapbase[MEM1_ALLOC_TABLE_SIZE];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uint16_t mem2mapbase[MEM2_ALLOC_TABLE_SIZE];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F062-92E8-44BE-BA46-D8C4639BC40D}"/>
              </a:ext>
            </a:extLst>
          </p:cNvPr>
          <p:cNvSpPr txBox="1"/>
          <p:nvPr/>
        </p:nvSpPr>
        <p:spPr>
          <a:xfrm>
            <a:off x="5014869" y="2533888"/>
            <a:ext cx="4152708" cy="588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MEMx_MAX_SIZE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内存池中内存块大小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MEMx_ALLOC_TABLE_SIZE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内存管理表中项数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6B798A-F600-4BB4-8DAC-A705D070DC1F}"/>
              </a:ext>
            </a:extLst>
          </p:cNvPr>
          <p:cNvSpPr/>
          <p:nvPr/>
        </p:nvSpPr>
        <p:spPr>
          <a:xfrm>
            <a:off x="5969726" y="486110"/>
            <a:ext cx="1920239" cy="26963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不同板子，存在不同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13B6F4-A564-46C0-AA8F-BFD434C7157E}"/>
              </a:ext>
            </a:extLst>
          </p:cNvPr>
          <p:cNvSpPr txBox="1"/>
          <p:nvPr/>
        </p:nvSpPr>
        <p:spPr>
          <a:xfrm>
            <a:off x="3158938" y="377818"/>
            <a:ext cx="78424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战舰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5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2" grpId="0"/>
      <p:bldP spid="17" grpId="0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2AFD93-0157-43B9-8232-FC019CD22695}"/>
              </a:ext>
            </a:extLst>
          </p:cNvPr>
          <p:cNvSpPr txBox="1"/>
          <p:nvPr/>
        </p:nvSpPr>
        <p:spPr>
          <a:xfrm>
            <a:off x="167295" y="564063"/>
            <a:ext cx="94831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815DF6-1D08-47D1-99EF-0C9E6F233372}"/>
              </a:ext>
            </a:extLst>
          </p:cNvPr>
          <p:cNvSpPr/>
          <p:nvPr/>
        </p:nvSpPr>
        <p:spPr>
          <a:xfrm>
            <a:off x="255639" y="959984"/>
            <a:ext cx="3813440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mem1base[MEM1_MAX_SIZE]</a:t>
            </a:r>
          </a:p>
          <a:p>
            <a:pPr algn="ctr"/>
            <a:endParaRPr lang="en-US" altLang="zh-CN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9AE0BE-F869-4EDB-B070-4A8E50B1C612}"/>
              </a:ext>
            </a:extLst>
          </p:cNvPr>
          <p:cNvSpPr txBox="1"/>
          <p:nvPr/>
        </p:nvSpPr>
        <p:spPr>
          <a:xfrm>
            <a:off x="167295" y="2230300"/>
            <a:ext cx="172681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F062-92E8-44BE-BA46-D8C4639BC40D}"/>
              </a:ext>
            </a:extLst>
          </p:cNvPr>
          <p:cNvSpPr txBox="1"/>
          <p:nvPr/>
        </p:nvSpPr>
        <p:spPr>
          <a:xfrm>
            <a:off x="594181" y="1526747"/>
            <a:ext cx="3136354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MEM1_ALLOC_TABLE_SIZE</a:t>
            </a:r>
            <a:r>
              <a:rPr lang="zh-CN" altLang="en-US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个内存块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0DB561-1E6C-4923-AD8E-E8E5FA40524D}"/>
              </a:ext>
            </a:extLst>
          </p:cNvPr>
          <p:cNvSpPr/>
          <p:nvPr/>
        </p:nvSpPr>
        <p:spPr>
          <a:xfrm>
            <a:off x="255638" y="2626221"/>
            <a:ext cx="3813441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mem1mapbase[MEM1_ALLOC_TABLE_SIZE]</a:t>
            </a:r>
          </a:p>
          <a:p>
            <a:pPr algn="ctr"/>
            <a:endParaRPr lang="en-US" altLang="zh-CN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A5670-5FF8-4999-83F0-00AC94C1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06" y="861743"/>
            <a:ext cx="4704199" cy="130029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9BAA7D-C489-4C62-A501-5846702AA259}"/>
              </a:ext>
            </a:extLst>
          </p:cNvPr>
          <p:cNvSpPr txBox="1"/>
          <p:nvPr/>
        </p:nvSpPr>
        <p:spPr>
          <a:xfrm>
            <a:off x="594181" y="3077432"/>
            <a:ext cx="3136354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MEM1_ALLOC_TABLE_SIZE</a:t>
            </a:r>
            <a:r>
              <a:rPr lang="zh-CN" altLang="en-US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8D7DF1-9C84-4532-B323-C1271FC654D7}"/>
              </a:ext>
            </a:extLst>
          </p:cNvPr>
          <p:cNvSpPr txBox="1"/>
          <p:nvPr/>
        </p:nvSpPr>
        <p:spPr>
          <a:xfrm>
            <a:off x="594181" y="3366402"/>
            <a:ext cx="1717945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项的大小为</a:t>
            </a:r>
            <a:r>
              <a:rPr lang="en-US" altLang="zh-CN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1B7636-C9BA-4CA4-9BD2-11558524D9A7}"/>
              </a:ext>
            </a:extLst>
          </p:cNvPr>
          <p:cNvSpPr txBox="1"/>
          <p:nvPr/>
        </p:nvSpPr>
        <p:spPr>
          <a:xfrm>
            <a:off x="1425813" y="3797272"/>
            <a:ext cx="7247921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 = MEM_MAX_SIZE + (MEM_MAX_SIZE 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MEM_MAX_BLOCK)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sizeof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(MT_TYPE)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0A7D06-7176-4ACB-AA5C-03B59EEC2BBA}"/>
              </a:ext>
            </a:extLst>
          </p:cNvPr>
          <p:cNvSpPr txBox="1"/>
          <p:nvPr/>
        </p:nvSpPr>
        <p:spPr>
          <a:xfrm>
            <a:off x="427597" y="4088370"/>
            <a:ext cx="7247921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MEM_MAX_SIZE = (MEM1_BLOCK_SIZE * size) / (MEM1_BLOCK_SIZE +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sizeof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(MT_TYPE))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ABE470BC-2C08-4A22-8E96-E91DDC42D752}"/>
              </a:ext>
            </a:extLst>
          </p:cNvPr>
          <p:cNvSpPr/>
          <p:nvPr/>
        </p:nvSpPr>
        <p:spPr>
          <a:xfrm rot="8691210" flipH="1">
            <a:off x="7367763" y="4138132"/>
            <a:ext cx="903058" cy="232491"/>
          </a:xfrm>
          <a:prstGeom prst="arc">
            <a:avLst>
              <a:gd name="adj1" fmla="val 9975880"/>
              <a:gd name="adj2" fmla="val 537485"/>
            </a:avLst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DFB49BA-5884-4960-B1BD-311AB708BD71}"/>
              </a:ext>
            </a:extLst>
          </p:cNvPr>
          <p:cNvSpPr/>
          <p:nvPr/>
        </p:nvSpPr>
        <p:spPr>
          <a:xfrm>
            <a:off x="6401497" y="3443093"/>
            <a:ext cx="1447659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合理分配内存</a:t>
            </a:r>
          </a:p>
        </p:txBody>
      </p:sp>
    </p:spTree>
    <p:extLst>
      <p:ext uri="{BB962C8B-B14F-4D97-AF65-F5344CB8AC3E}">
        <p14:creationId xmlns:p14="http://schemas.microsoft.com/office/powerpoint/2010/main" val="7046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A780DF9-63DB-4E6B-9F03-B50B92ACA9B2}"/>
              </a:ext>
            </a:extLst>
          </p:cNvPr>
          <p:cNvSpPr txBox="1"/>
          <p:nvPr/>
        </p:nvSpPr>
        <p:spPr>
          <a:xfrm>
            <a:off x="326026" y="524001"/>
            <a:ext cx="211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内存管理的内存片数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F31BA970-55C0-4AEB-BB56-0A132A1E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12404"/>
              </p:ext>
            </p:extLst>
          </p:nvPr>
        </p:nvGraphicFramePr>
        <p:xfrm>
          <a:off x="475679" y="878940"/>
          <a:ext cx="7223285" cy="377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1063715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1001952">
                  <a:extLst>
                    <a:ext uri="{9D8B030D-6E8A-4147-A177-3AD203B41FA5}">
                      <a16:colId xmlns:a16="http://schemas.microsoft.com/office/drawing/2014/main" val="2562078712"/>
                    </a:ext>
                  </a:extLst>
                </a:gridCol>
                <a:gridCol w="1275206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  <a:gridCol w="1275206">
                  <a:extLst>
                    <a:ext uri="{9D8B030D-6E8A-4147-A177-3AD203B41FA5}">
                      <a16:colId xmlns:a16="http://schemas.microsoft.com/office/drawing/2014/main" val="3820937865"/>
                    </a:ext>
                  </a:extLst>
                </a:gridCol>
                <a:gridCol w="1275206">
                  <a:extLst>
                    <a:ext uri="{9D8B030D-6E8A-4147-A177-3AD203B41FA5}">
                      <a16:colId xmlns:a16="http://schemas.microsoft.com/office/drawing/2014/main" val="2983331662"/>
                    </a:ext>
                  </a:extLst>
                </a:gridCol>
              </a:tblGrid>
              <a:tr h="372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正点原子板子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外扩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外扩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SDRAM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内存管理片数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MINI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53724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精英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553056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战舰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探索者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阿波罗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F429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63056"/>
                  </a:ext>
                </a:extLst>
              </a:tr>
              <a:tr h="273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阿波罗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F767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64396"/>
                  </a:ext>
                </a:extLst>
              </a:tr>
              <a:tr h="22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阿波罗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H743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AXI_SRAM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SRAM1~4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91044"/>
                  </a:ext>
                </a:extLst>
              </a:tr>
              <a:tr h="22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33973"/>
                  </a:ext>
                </a:extLst>
              </a:tr>
              <a:tr h="22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北极星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F750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002"/>
                  </a:ext>
                </a:extLst>
              </a:tr>
              <a:tr h="22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23320"/>
                  </a:ext>
                </a:extLst>
              </a:tr>
              <a:tr h="22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北极星</a:t>
                      </a: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H750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AXI_SRAM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SRAM1~4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53177"/>
                  </a:ext>
                </a:extLst>
              </a:tr>
              <a:tr h="22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06818"/>
                  </a:ext>
                </a:extLst>
              </a:tr>
              <a:tr h="22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Mini Pro H750</a:t>
                      </a:r>
                      <a:endParaRPr lang="zh-CN" sz="14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AXI_SRAM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SRAM1~4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876196"/>
                  </a:ext>
                </a:extLst>
              </a:tr>
              <a:tr h="22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7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9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3EAD00-7CA7-468C-9056-2BABAAA392DE}"/>
              </a:ext>
            </a:extLst>
          </p:cNvPr>
          <p:cNvSpPr txBox="1"/>
          <p:nvPr/>
        </p:nvSpPr>
        <p:spPr>
          <a:xfrm>
            <a:off x="112865" y="586665"/>
            <a:ext cx="9144001" cy="161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my_mem_init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mttsize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sizeof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(MT_TYPE); 	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400" dirty="0" err="1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memmap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数组的类型长度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(uint16_t /uint32_t)*/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my_mem_set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mallco_dev.memmap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memtblsize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mttsize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内存管理表数据清零 *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mallco_dev.memrdy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    	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内存管理初始化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OK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5E6D1D-B810-4CF1-A82B-2C49E5302BD1}"/>
              </a:ext>
            </a:extLst>
          </p:cNvPr>
          <p:cNvSpPr txBox="1"/>
          <p:nvPr/>
        </p:nvSpPr>
        <p:spPr>
          <a:xfrm>
            <a:off x="112865" y="2384225"/>
            <a:ext cx="7274182" cy="238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my_mem_perused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used = 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 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memtblsize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</a:p>
          <a:p>
            <a:pPr lvl="1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 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mallco_dev.memmap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])used++;</a:t>
            </a:r>
          </a:p>
          <a:p>
            <a:pPr lvl="1">
              <a:lnSpc>
                <a:spcPts val="2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(used * 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/ 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memtblsize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5514AF-B5F4-4C81-A60A-2DD943BD3CFD}"/>
              </a:ext>
            </a:extLst>
          </p:cNvPr>
          <p:cNvSpPr txBox="1"/>
          <p:nvPr/>
        </p:nvSpPr>
        <p:spPr>
          <a:xfrm>
            <a:off x="4503420" y="2066295"/>
            <a:ext cx="4699731" cy="1357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my_mem_set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*s, uint8_t c, uint32_t count)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xs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s;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(count--)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xs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 = c;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CEEBC2-5655-40D3-806B-03F2048D28C6}"/>
              </a:ext>
            </a:extLst>
          </p:cNvPr>
          <p:cNvSpPr/>
          <p:nvPr/>
        </p:nvSpPr>
        <p:spPr>
          <a:xfrm>
            <a:off x="4743117" y="3698130"/>
            <a:ext cx="846531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5FBB6E-5CA7-4F31-A4C0-EE442640C459}"/>
              </a:ext>
            </a:extLst>
          </p:cNvPr>
          <p:cNvSpPr/>
          <p:nvPr/>
        </p:nvSpPr>
        <p:spPr>
          <a:xfrm>
            <a:off x="5589649" y="3698130"/>
            <a:ext cx="81952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606374-267B-4B3E-92E8-E5691594075B}"/>
              </a:ext>
            </a:extLst>
          </p:cNvPr>
          <p:cNvSpPr/>
          <p:nvPr/>
        </p:nvSpPr>
        <p:spPr>
          <a:xfrm>
            <a:off x="8187502" y="3698130"/>
            <a:ext cx="843633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32DC9762-D5AD-44CA-B31C-E81CC087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90" y="3424231"/>
            <a:ext cx="120125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512AE3-2732-479D-AC5E-858E9091FF30}"/>
              </a:ext>
            </a:extLst>
          </p:cNvPr>
          <p:cNvSpPr/>
          <p:nvPr/>
        </p:nvSpPr>
        <p:spPr>
          <a:xfrm>
            <a:off x="6410440" y="3698132"/>
            <a:ext cx="83944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0DDF93-3EE2-4EA8-A3C1-85CE8775D6D8}"/>
              </a:ext>
            </a:extLst>
          </p:cNvPr>
          <p:cNvSpPr/>
          <p:nvPr/>
        </p:nvSpPr>
        <p:spPr>
          <a:xfrm>
            <a:off x="7249880" y="3698132"/>
            <a:ext cx="941815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12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7" grpId="0"/>
      <p:bldP spid="29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3EAD00-7CA7-468C-9056-2BABAAA392DE}"/>
              </a:ext>
            </a:extLst>
          </p:cNvPr>
          <p:cNvSpPr txBox="1"/>
          <p:nvPr/>
        </p:nvSpPr>
        <p:spPr>
          <a:xfrm>
            <a:off x="74765" y="451993"/>
            <a:ext cx="9144001" cy="212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mymalloc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size)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offset; 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offset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my_mem_malloc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size);</a:t>
            </a: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(offset ==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0xFFFFFFFF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NULL;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申请出错 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else return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(void *)((uint32_t)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mallco_dev.membase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+ offset);	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申请没问题，返回首地址 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5E6D1D-B810-4CF1-A82B-2C49E5302BD1}"/>
              </a:ext>
            </a:extLst>
          </p:cNvPr>
          <p:cNvSpPr txBox="1"/>
          <p:nvPr/>
        </p:nvSpPr>
        <p:spPr>
          <a:xfrm>
            <a:off x="111980" y="2937083"/>
            <a:ext cx="7274182" cy="187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my_mem_malloc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size)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、判断内存块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是否已经初始化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、通过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获取需要分配的连续内存块数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、搜索符合 要求内存块数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的内存块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、找到符合要求内存块数区域，对其管理表写入内存块数的值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，返回偏移地址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6C082B-BB9C-4AEA-9D3C-1237E9396536}"/>
              </a:ext>
            </a:extLst>
          </p:cNvPr>
          <p:cNvSpPr/>
          <p:nvPr/>
        </p:nvSpPr>
        <p:spPr>
          <a:xfrm>
            <a:off x="4781216" y="3300505"/>
            <a:ext cx="846531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388C46-2725-4C23-8C65-3255B4F16B59}"/>
              </a:ext>
            </a:extLst>
          </p:cNvPr>
          <p:cNvSpPr/>
          <p:nvPr/>
        </p:nvSpPr>
        <p:spPr>
          <a:xfrm>
            <a:off x="5627748" y="3300505"/>
            <a:ext cx="81952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66A39D-2947-4905-AAC6-936A54537540}"/>
              </a:ext>
            </a:extLst>
          </p:cNvPr>
          <p:cNvSpPr/>
          <p:nvPr/>
        </p:nvSpPr>
        <p:spPr>
          <a:xfrm>
            <a:off x="8225601" y="3300505"/>
            <a:ext cx="843633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8CD652BB-61AC-4D41-88C9-C13D24B27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528" y="2746639"/>
            <a:ext cx="120125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4EA96C-7E6B-4FFB-8F0D-A76F1F2B68AD}"/>
              </a:ext>
            </a:extLst>
          </p:cNvPr>
          <p:cNvSpPr/>
          <p:nvPr/>
        </p:nvSpPr>
        <p:spPr>
          <a:xfrm>
            <a:off x="6448539" y="3300507"/>
            <a:ext cx="83944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E5D825-521C-4708-8809-10C0D5A40DDA}"/>
              </a:ext>
            </a:extLst>
          </p:cNvPr>
          <p:cNvSpPr/>
          <p:nvPr/>
        </p:nvSpPr>
        <p:spPr>
          <a:xfrm>
            <a:off x="7287979" y="3300507"/>
            <a:ext cx="941815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B6C26261-BDAD-4541-8B8E-1135A5B1A160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6925950" y="1579037"/>
            <a:ext cx="12700" cy="3442936"/>
          </a:xfrm>
          <a:prstGeom prst="curvedConnector3">
            <a:avLst>
              <a:gd name="adj1" fmla="val 36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1E1544C-8E94-4C64-B2C9-56E790464A8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7313573" y="3205929"/>
            <a:ext cx="12700" cy="890628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B9F3398-DBB4-403F-A8BA-9AD9546432C3}"/>
              </a:ext>
            </a:extLst>
          </p:cNvPr>
          <p:cNvSpPr txBox="1"/>
          <p:nvPr/>
        </p:nvSpPr>
        <p:spPr>
          <a:xfrm>
            <a:off x="7345547" y="2536121"/>
            <a:ext cx="1945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从顶往低 找空内存块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B38AB8-9464-450A-84D5-B02AC460BF8C}"/>
              </a:ext>
            </a:extLst>
          </p:cNvPr>
          <p:cNvSpPr txBox="1"/>
          <p:nvPr/>
        </p:nvSpPr>
        <p:spPr>
          <a:xfrm>
            <a:off x="6858000" y="3877545"/>
            <a:ext cx="2360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往后标记空内存块占用状态</a:t>
            </a:r>
            <a:endParaRPr lang="zh-CN" altLang="en-US" sz="1400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E0C71941-6193-4799-B552-3876639C0F25}"/>
              </a:ext>
            </a:extLst>
          </p:cNvPr>
          <p:cNvCxnSpPr>
            <a:cxnSpLocks/>
            <a:stCxn id="24" idx="0"/>
            <a:endCxn id="23" idx="0"/>
          </p:cNvCxnSpPr>
          <p:nvPr/>
        </p:nvCxnSpPr>
        <p:spPr>
          <a:xfrm rot="16200000" flipV="1">
            <a:off x="7313573" y="2855193"/>
            <a:ext cx="12700" cy="890628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64A04F8-3EFA-4169-9E8F-CC49244EFE8A}"/>
              </a:ext>
            </a:extLst>
          </p:cNvPr>
          <p:cNvSpPr/>
          <p:nvPr/>
        </p:nvSpPr>
        <p:spPr>
          <a:xfrm>
            <a:off x="7050520" y="3288087"/>
            <a:ext cx="103772" cy="350736"/>
          </a:xfrm>
          <a:prstGeom prst="rect">
            <a:avLst/>
          </a:prstGeom>
          <a:solidFill>
            <a:srgbClr val="15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A22B5F-4A6A-41B2-9CE7-0CC0C2015EEB}"/>
              </a:ext>
            </a:extLst>
          </p:cNvPr>
          <p:cNvSpPr/>
          <p:nvPr/>
        </p:nvSpPr>
        <p:spPr>
          <a:xfrm>
            <a:off x="7896863" y="3299585"/>
            <a:ext cx="91280" cy="350736"/>
          </a:xfrm>
          <a:prstGeom prst="rect">
            <a:avLst/>
          </a:prstGeom>
          <a:solidFill>
            <a:srgbClr val="15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1BC10E-DEC6-4BA8-8B4D-FD3BAC32CA30}"/>
              </a:ext>
            </a:extLst>
          </p:cNvPr>
          <p:cNvCxnSpPr>
            <a:cxnSpLocks/>
          </p:cNvCxnSpPr>
          <p:nvPr/>
        </p:nvCxnSpPr>
        <p:spPr>
          <a:xfrm flipV="1">
            <a:off x="6447268" y="2639662"/>
            <a:ext cx="11875" cy="66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66E0B47-3087-4A99-9C73-15F29B52A489}"/>
              </a:ext>
            </a:extLst>
          </p:cNvPr>
          <p:cNvSpPr/>
          <p:nvPr/>
        </p:nvSpPr>
        <p:spPr>
          <a:xfrm>
            <a:off x="6447268" y="2301998"/>
            <a:ext cx="840711" cy="326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DD166BD-B404-4EF6-A6F0-C808A033A363}"/>
              </a:ext>
            </a:extLst>
          </p:cNvPr>
          <p:cNvSpPr txBox="1"/>
          <p:nvPr/>
        </p:nvSpPr>
        <p:spPr>
          <a:xfrm>
            <a:off x="5904782" y="2370872"/>
            <a:ext cx="765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23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 animBg="1"/>
      <p:bldP spid="18" grpId="0" animBg="1"/>
      <p:bldP spid="20" grpId="0" animBg="1"/>
      <p:bldP spid="21" grpId="0"/>
      <p:bldP spid="23" grpId="0" animBg="1"/>
      <p:bldP spid="24" grpId="0" animBg="1"/>
      <p:bldP spid="35" grpId="0"/>
      <p:bldP spid="36" grpId="0"/>
      <p:bldP spid="43" grpId="0" animBg="1"/>
      <p:bldP spid="44" grpId="0" animBg="1"/>
      <p:bldP spid="46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3EAD00-7CA7-468C-9056-2BABAAA392DE}"/>
              </a:ext>
            </a:extLst>
          </p:cNvPr>
          <p:cNvSpPr txBox="1"/>
          <p:nvPr/>
        </p:nvSpPr>
        <p:spPr>
          <a:xfrm>
            <a:off x="74766" y="482473"/>
            <a:ext cx="5830016" cy="238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myfree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ptr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offset; 	</a:t>
            </a: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ptr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== NULL) </a:t>
            </a:r>
            <a:r>
              <a:rPr lang="en-US" altLang="zh-CN" sz="1400" dirty="0">
                <a:solidFill>
                  <a:srgbClr val="159B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地址为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offset = (uint32_t)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ptr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– (uint32_t)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mallco_dev.membase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menx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my_mem_free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offset);	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释放内存 </a:t>
            </a:r>
            <a:r>
              <a:rPr lang="en-US" altLang="zh-CN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5E6D1D-B810-4CF1-A82B-2C49E5302BD1}"/>
              </a:ext>
            </a:extLst>
          </p:cNvPr>
          <p:cNvSpPr txBox="1"/>
          <p:nvPr/>
        </p:nvSpPr>
        <p:spPr>
          <a:xfrm>
            <a:off x="74765" y="3024741"/>
            <a:ext cx="7274182" cy="161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my_mem_free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offset)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、判断内存块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是否已经初始化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、通过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offset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确定偏移在第几个内存块以及获取内存块数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、对已经占用的内存块对应的管理表进行清零，标记为未被占用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3FBCF6-5C9B-429C-9963-3283280276D6}"/>
              </a:ext>
            </a:extLst>
          </p:cNvPr>
          <p:cNvSpPr/>
          <p:nvPr/>
        </p:nvSpPr>
        <p:spPr>
          <a:xfrm>
            <a:off x="4781216" y="3300505"/>
            <a:ext cx="846531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4FA875-82DD-4301-9F60-B39C59B04A26}"/>
              </a:ext>
            </a:extLst>
          </p:cNvPr>
          <p:cNvSpPr/>
          <p:nvPr/>
        </p:nvSpPr>
        <p:spPr>
          <a:xfrm>
            <a:off x="5627748" y="3300505"/>
            <a:ext cx="81952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F57360-526A-46E9-8295-0CDDBF01217F}"/>
              </a:ext>
            </a:extLst>
          </p:cNvPr>
          <p:cNvSpPr/>
          <p:nvPr/>
        </p:nvSpPr>
        <p:spPr>
          <a:xfrm>
            <a:off x="8225601" y="3300505"/>
            <a:ext cx="843633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79501A36-5E1F-44E6-A34B-F9F5C02A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528" y="2746639"/>
            <a:ext cx="120125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84FD958C-BB67-4E88-9891-90235BD895DF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7313573" y="3205929"/>
            <a:ext cx="12700" cy="890628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B019C8B-E6E1-4853-96A9-611FEBCA101A}"/>
              </a:ext>
            </a:extLst>
          </p:cNvPr>
          <p:cNvSpPr txBox="1"/>
          <p:nvPr/>
        </p:nvSpPr>
        <p:spPr>
          <a:xfrm>
            <a:off x="6858000" y="3877545"/>
            <a:ext cx="2360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5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往后清空内存管理表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8535F5-797C-44A5-9206-164D96EF3890}"/>
              </a:ext>
            </a:extLst>
          </p:cNvPr>
          <p:cNvSpPr/>
          <p:nvPr/>
        </p:nvSpPr>
        <p:spPr>
          <a:xfrm>
            <a:off x="6448539" y="3300507"/>
            <a:ext cx="83944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478877-CBC1-4C72-AE15-8CF3477E8CD0}"/>
              </a:ext>
            </a:extLst>
          </p:cNvPr>
          <p:cNvSpPr/>
          <p:nvPr/>
        </p:nvSpPr>
        <p:spPr>
          <a:xfrm>
            <a:off x="7287979" y="3300507"/>
            <a:ext cx="941815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……(x)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A41626-66D7-4139-9FD7-DBAF249B735D}"/>
              </a:ext>
            </a:extLst>
          </p:cNvPr>
          <p:cNvCxnSpPr>
            <a:cxnSpLocks/>
          </p:cNvCxnSpPr>
          <p:nvPr/>
        </p:nvCxnSpPr>
        <p:spPr>
          <a:xfrm>
            <a:off x="6454533" y="2628135"/>
            <a:ext cx="0" cy="678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3A381CB-FB78-40E4-AF21-43818A3ACA73}"/>
              </a:ext>
            </a:extLst>
          </p:cNvPr>
          <p:cNvSpPr/>
          <p:nvPr/>
        </p:nvSpPr>
        <p:spPr>
          <a:xfrm>
            <a:off x="6454533" y="2301998"/>
            <a:ext cx="833446" cy="326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8EAA57-47CF-4B9A-AF3D-669EE32A0159}"/>
              </a:ext>
            </a:extLst>
          </p:cNvPr>
          <p:cNvSpPr txBox="1"/>
          <p:nvPr/>
        </p:nvSpPr>
        <p:spPr>
          <a:xfrm>
            <a:off x="5904782" y="2370872"/>
            <a:ext cx="765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135489-4BDE-4F24-803B-0AFE995744EA}"/>
              </a:ext>
            </a:extLst>
          </p:cNvPr>
          <p:cNvSpPr/>
          <p:nvPr/>
        </p:nvSpPr>
        <p:spPr>
          <a:xfrm>
            <a:off x="7050520" y="3294478"/>
            <a:ext cx="103772" cy="350736"/>
          </a:xfrm>
          <a:prstGeom prst="rect">
            <a:avLst/>
          </a:prstGeom>
          <a:solidFill>
            <a:srgbClr val="15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D212DC2-12F9-4711-862C-408C7830A871}"/>
              </a:ext>
            </a:extLst>
          </p:cNvPr>
          <p:cNvSpPr/>
          <p:nvPr/>
        </p:nvSpPr>
        <p:spPr>
          <a:xfrm>
            <a:off x="7896863" y="3299588"/>
            <a:ext cx="91280" cy="350736"/>
          </a:xfrm>
          <a:prstGeom prst="rect">
            <a:avLst/>
          </a:prstGeom>
          <a:solidFill>
            <a:srgbClr val="15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92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27" grpId="0" animBg="1"/>
      <p:bldP spid="28" grpId="0"/>
      <p:bldP spid="34" grpId="0"/>
      <p:bldP spid="29" grpId="0" animBg="1"/>
      <p:bldP spid="30" grpId="0" animBg="1"/>
      <p:bldP spid="41" grpId="0" animBg="1"/>
      <p:bldP spid="42" grpId="0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49647"/>
            <a:ext cx="3967037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，内存管理简介（熟悉）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，分块式内存管理介绍（掌握）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，内存管理使用（掌握）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50217" y="590072"/>
            <a:ext cx="5473337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如何在</a:t>
            </a:r>
            <a:r>
              <a:rPr lang="en-US" altLang="zh-CN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 </a:t>
            </a: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上面实现</a:t>
            </a:r>
            <a:r>
              <a:rPr lang="en-US" altLang="zh-CN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卡文件浏览？</a:t>
            </a:r>
          </a:p>
        </p:txBody>
      </p:sp>
      <p:sp>
        <p:nvSpPr>
          <p:cNvPr id="17" name="矩形 39"/>
          <p:cNvSpPr>
            <a:spLocks noChangeArrowheads="1"/>
          </p:cNvSpPr>
          <p:nvPr/>
        </p:nvSpPr>
        <p:spPr bwMode="auto">
          <a:xfrm>
            <a:off x="327309" y="2059671"/>
            <a:ext cx="4840790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一般的方法，是定义一个数组来存储所有文件名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，需要知道最大文件名的长度。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，需要知道文件个数。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爆炸形: 14 pt  2"/>
          <p:cNvSpPr/>
          <p:nvPr/>
        </p:nvSpPr>
        <p:spPr>
          <a:xfrm>
            <a:off x="4498982" y="561187"/>
            <a:ext cx="3861540" cy="721893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压力山大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3A065C-F88F-43B5-8654-437B657A61B3}"/>
              </a:ext>
            </a:extLst>
          </p:cNvPr>
          <p:cNvSpPr txBox="1"/>
          <p:nvPr/>
        </p:nvSpPr>
        <p:spPr>
          <a:xfrm>
            <a:off x="327309" y="1452916"/>
            <a:ext cx="463731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读取所有文件名到内存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，然后显示到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D9C111-4801-4A1F-B602-7ED65C918258}"/>
              </a:ext>
            </a:extLst>
          </p:cNvPr>
          <p:cNvSpPr txBox="1"/>
          <p:nvPr/>
        </p:nvSpPr>
        <p:spPr>
          <a:xfrm>
            <a:off x="327309" y="3387790"/>
            <a:ext cx="5473337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如果没有内存管理：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则要定义一个：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filenametbl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[10000][255];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的数组！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66EA993-56C5-446C-8A11-8376A583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31" y="1451180"/>
            <a:ext cx="3138473" cy="303723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8CBEB44-F552-4A24-9A94-31C53D518740}"/>
              </a:ext>
            </a:extLst>
          </p:cNvPr>
          <p:cNvSpPr/>
          <p:nvPr/>
        </p:nvSpPr>
        <p:spPr>
          <a:xfrm>
            <a:off x="3221233" y="3463563"/>
            <a:ext cx="2155372" cy="3541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2550K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57FED6-6731-4AC4-A201-FF2EE0536E17}"/>
              </a:ext>
            </a:extLst>
          </p:cNvPr>
          <p:cNvSpPr/>
          <p:nvPr/>
        </p:nvSpPr>
        <p:spPr>
          <a:xfrm>
            <a:off x="5854432" y="1451185"/>
            <a:ext cx="3083828" cy="320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31D9DA2-C91E-4BC3-A4C9-6A52457BEA7A}"/>
              </a:ext>
            </a:extLst>
          </p:cNvPr>
          <p:cNvCxnSpPr>
            <a:cxnSpLocks/>
          </p:cNvCxnSpPr>
          <p:nvPr/>
        </p:nvCxnSpPr>
        <p:spPr>
          <a:xfrm>
            <a:off x="5854432" y="237544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8EA93A-BCA9-43B8-801A-5D8115863440}"/>
              </a:ext>
            </a:extLst>
          </p:cNvPr>
          <p:cNvCxnSpPr>
            <a:cxnSpLocks/>
          </p:cNvCxnSpPr>
          <p:nvPr/>
        </p:nvCxnSpPr>
        <p:spPr>
          <a:xfrm>
            <a:off x="5854432" y="1920419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615640B-8DDF-4A0D-95E8-444D1169A6A0}"/>
              </a:ext>
            </a:extLst>
          </p:cNvPr>
          <p:cNvCxnSpPr>
            <a:cxnSpLocks/>
          </p:cNvCxnSpPr>
          <p:nvPr/>
        </p:nvCxnSpPr>
        <p:spPr>
          <a:xfrm>
            <a:off x="5854432" y="2609485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E001C8B-531B-4FDD-B6C5-79B5BC48891A}"/>
              </a:ext>
            </a:extLst>
          </p:cNvPr>
          <p:cNvCxnSpPr>
            <a:cxnSpLocks/>
          </p:cNvCxnSpPr>
          <p:nvPr/>
        </p:nvCxnSpPr>
        <p:spPr>
          <a:xfrm>
            <a:off x="5854432" y="2159905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D21543-8BCE-44D7-BD56-E0E640D52F15}"/>
              </a:ext>
            </a:extLst>
          </p:cNvPr>
          <p:cNvCxnSpPr>
            <a:cxnSpLocks/>
          </p:cNvCxnSpPr>
          <p:nvPr/>
        </p:nvCxnSpPr>
        <p:spPr>
          <a:xfrm>
            <a:off x="5854432" y="169726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DD2A59B-3934-44F9-AF08-CEF296FFA293}"/>
              </a:ext>
            </a:extLst>
          </p:cNvPr>
          <p:cNvCxnSpPr>
            <a:cxnSpLocks/>
          </p:cNvCxnSpPr>
          <p:nvPr/>
        </p:nvCxnSpPr>
        <p:spPr>
          <a:xfrm>
            <a:off x="5854432" y="283264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B88A76-24B8-4D5C-B049-332454F591BD}"/>
              </a:ext>
            </a:extLst>
          </p:cNvPr>
          <p:cNvCxnSpPr>
            <a:cxnSpLocks/>
          </p:cNvCxnSpPr>
          <p:nvPr/>
        </p:nvCxnSpPr>
        <p:spPr>
          <a:xfrm>
            <a:off x="5862052" y="374704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25F711A-B0C8-4553-A090-C152D09C8A75}"/>
              </a:ext>
            </a:extLst>
          </p:cNvPr>
          <p:cNvCxnSpPr>
            <a:cxnSpLocks/>
          </p:cNvCxnSpPr>
          <p:nvPr/>
        </p:nvCxnSpPr>
        <p:spPr>
          <a:xfrm>
            <a:off x="5862052" y="3292019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ED4003C-9D81-4839-8AB8-2B378B193B15}"/>
              </a:ext>
            </a:extLst>
          </p:cNvPr>
          <p:cNvCxnSpPr>
            <a:cxnSpLocks/>
          </p:cNvCxnSpPr>
          <p:nvPr/>
        </p:nvCxnSpPr>
        <p:spPr>
          <a:xfrm>
            <a:off x="5862052" y="3981085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B7CCC21-D0CD-437F-9092-481E4952DB72}"/>
              </a:ext>
            </a:extLst>
          </p:cNvPr>
          <p:cNvCxnSpPr>
            <a:cxnSpLocks/>
          </p:cNvCxnSpPr>
          <p:nvPr/>
        </p:nvCxnSpPr>
        <p:spPr>
          <a:xfrm>
            <a:off x="5862052" y="3531505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FEF9DF5-1B64-4B97-A3AA-1BB1D4459F3A}"/>
              </a:ext>
            </a:extLst>
          </p:cNvPr>
          <p:cNvCxnSpPr>
            <a:cxnSpLocks/>
          </p:cNvCxnSpPr>
          <p:nvPr/>
        </p:nvCxnSpPr>
        <p:spPr>
          <a:xfrm>
            <a:off x="5862052" y="306886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51A293E-9721-4847-A689-16DC65713EB1}"/>
              </a:ext>
            </a:extLst>
          </p:cNvPr>
          <p:cNvCxnSpPr>
            <a:cxnSpLocks/>
          </p:cNvCxnSpPr>
          <p:nvPr/>
        </p:nvCxnSpPr>
        <p:spPr>
          <a:xfrm>
            <a:off x="5862052" y="420424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42A9F7A-B0BB-452F-AFE2-A5F7DB484D79}"/>
              </a:ext>
            </a:extLst>
          </p:cNvPr>
          <p:cNvCxnSpPr>
            <a:cxnSpLocks/>
          </p:cNvCxnSpPr>
          <p:nvPr/>
        </p:nvCxnSpPr>
        <p:spPr>
          <a:xfrm>
            <a:off x="5862052" y="4432842"/>
            <a:ext cx="30838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43E873F-D677-471C-A49D-5D4941E099A4}"/>
              </a:ext>
            </a:extLst>
          </p:cNvPr>
          <p:cNvSpPr txBox="1"/>
          <p:nvPr/>
        </p:nvSpPr>
        <p:spPr>
          <a:xfrm>
            <a:off x="6972300" y="4407565"/>
            <a:ext cx="784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CC6F80-E082-4ECE-BEDB-15F66395DEF1}"/>
              </a:ext>
            </a:extLst>
          </p:cNvPr>
          <p:cNvSpPr/>
          <p:nvPr/>
        </p:nvSpPr>
        <p:spPr>
          <a:xfrm>
            <a:off x="7246620" y="3988399"/>
            <a:ext cx="1686849" cy="21495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26C8B-401F-4C04-8C72-8FE1E18F8A1D}"/>
              </a:ext>
            </a:extLst>
          </p:cNvPr>
          <p:cNvSpPr/>
          <p:nvPr/>
        </p:nvSpPr>
        <p:spPr>
          <a:xfrm>
            <a:off x="5858515" y="4443271"/>
            <a:ext cx="3074954" cy="20510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746EEB2-9E08-4196-9CA4-8F78F3C802BE}"/>
              </a:ext>
            </a:extLst>
          </p:cNvPr>
          <p:cNvSpPr/>
          <p:nvPr/>
        </p:nvSpPr>
        <p:spPr>
          <a:xfrm>
            <a:off x="6889257" y="1451180"/>
            <a:ext cx="2039134" cy="2406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4A99CFD-789C-4A3A-AD39-94EF1F84D6DF}"/>
              </a:ext>
            </a:extLst>
          </p:cNvPr>
          <p:cNvSpPr/>
          <p:nvPr/>
        </p:nvSpPr>
        <p:spPr>
          <a:xfrm>
            <a:off x="7695416" y="1703271"/>
            <a:ext cx="1232975" cy="21170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D122303-46C8-4DC3-AF39-DC8109EDA023}"/>
              </a:ext>
            </a:extLst>
          </p:cNvPr>
          <p:cNvSpPr/>
          <p:nvPr/>
        </p:nvSpPr>
        <p:spPr>
          <a:xfrm>
            <a:off x="6972300" y="1930217"/>
            <a:ext cx="1956091" cy="22097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63B1382-B004-44D7-BBC4-0850742AC072}"/>
              </a:ext>
            </a:extLst>
          </p:cNvPr>
          <p:cNvSpPr/>
          <p:nvPr/>
        </p:nvSpPr>
        <p:spPr>
          <a:xfrm>
            <a:off x="6889257" y="2158808"/>
            <a:ext cx="2039133" cy="214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FD5192D-627E-4612-9123-3530B1CDE4CD}"/>
              </a:ext>
            </a:extLst>
          </p:cNvPr>
          <p:cNvSpPr/>
          <p:nvPr/>
        </p:nvSpPr>
        <p:spPr>
          <a:xfrm>
            <a:off x="6797041" y="2387199"/>
            <a:ext cx="2131350" cy="214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8ED40D-E552-4447-B2A9-47371479AB18}"/>
              </a:ext>
            </a:extLst>
          </p:cNvPr>
          <p:cNvSpPr/>
          <p:nvPr/>
        </p:nvSpPr>
        <p:spPr>
          <a:xfrm>
            <a:off x="7528561" y="2607969"/>
            <a:ext cx="1399830" cy="22097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3DCB3E8-2221-438E-AEEE-16743AD8B11F}"/>
              </a:ext>
            </a:extLst>
          </p:cNvPr>
          <p:cNvSpPr/>
          <p:nvPr/>
        </p:nvSpPr>
        <p:spPr>
          <a:xfrm>
            <a:off x="6904846" y="2843880"/>
            <a:ext cx="2023544" cy="22631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49416F-0353-4A41-A87B-B900ABDEB60F}"/>
              </a:ext>
            </a:extLst>
          </p:cNvPr>
          <p:cNvSpPr/>
          <p:nvPr/>
        </p:nvSpPr>
        <p:spPr>
          <a:xfrm>
            <a:off x="7601148" y="3055621"/>
            <a:ext cx="1327242" cy="23138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32D55A-71E6-4775-A585-F41ADE9B851E}"/>
              </a:ext>
            </a:extLst>
          </p:cNvPr>
          <p:cNvSpPr/>
          <p:nvPr/>
        </p:nvSpPr>
        <p:spPr>
          <a:xfrm>
            <a:off x="6731354" y="3301135"/>
            <a:ext cx="2195911" cy="23696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EAD6D1-7781-4A0C-9461-515AF155C79B}"/>
              </a:ext>
            </a:extLst>
          </p:cNvPr>
          <p:cNvSpPr/>
          <p:nvPr/>
        </p:nvSpPr>
        <p:spPr>
          <a:xfrm>
            <a:off x="6878300" y="3530508"/>
            <a:ext cx="2048966" cy="214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D52BDA4-C794-4976-AFD0-9C87BCC9832D}"/>
              </a:ext>
            </a:extLst>
          </p:cNvPr>
          <p:cNvSpPr/>
          <p:nvPr/>
        </p:nvSpPr>
        <p:spPr>
          <a:xfrm>
            <a:off x="7651880" y="4210898"/>
            <a:ext cx="1275385" cy="21495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F93E741-B245-44B0-B7E7-5A9215248480}"/>
              </a:ext>
            </a:extLst>
          </p:cNvPr>
          <p:cNvSpPr/>
          <p:nvPr/>
        </p:nvSpPr>
        <p:spPr>
          <a:xfrm>
            <a:off x="7695416" y="2654152"/>
            <a:ext cx="1105259" cy="3541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内存浪费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/>
      <p:bldP spid="14" grpId="0"/>
      <p:bldP spid="15" grpId="0" animBg="1"/>
      <p:bldP spid="8" grpId="0" animBg="1"/>
      <p:bldP spid="45" grpId="0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，内存管理简介（熟悉）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695162" y="1260769"/>
            <a:ext cx="640450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内存管理，是指软件运行时对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内存资源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分配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的技术。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695162" y="2087106"/>
            <a:ext cx="794321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其最主要目的是：如何高效，快速的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分配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，并且在适当的时候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和回收内存资源。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/>
          <p:cNvSpPr>
            <a:spLocks noChangeArrowheads="1"/>
          </p:cNvSpPr>
          <p:nvPr/>
        </p:nvSpPr>
        <p:spPr bwMode="auto">
          <a:xfrm>
            <a:off x="695162" y="3882731"/>
            <a:ext cx="7003802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内存管理的实现方法有很多种，最终都是实现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个函数：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函数用于内存申请，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函数用于内存释放。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998DC9-FA72-4B86-923D-85A273002B6F}"/>
              </a:ext>
            </a:extLst>
          </p:cNvPr>
          <p:cNvSpPr/>
          <p:nvPr/>
        </p:nvSpPr>
        <p:spPr>
          <a:xfrm>
            <a:off x="7158447" y="551347"/>
            <a:ext cx="1593667" cy="148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A05966-4954-42A7-A1A6-1A06F64E3054}"/>
              </a:ext>
            </a:extLst>
          </p:cNvPr>
          <p:cNvSpPr/>
          <p:nvPr/>
        </p:nvSpPr>
        <p:spPr>
          <a:xfrm>
            <a:off x="7210700" y="1455109"/>
            <a:ext cx="1436914" cy="5472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FLASH/SRAM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24C1E-0797-4A9C-B87A-5C42D057F28F}"/>
              </a:ext>
            </a:extLst>
          </p:cNvPr>
          <p:cNvSpPr/>
          <p:nvPr/>
        </p:nvSpPr>
        <p:spPr>
          <a:xfrm>
            <a:off x="7210700" y="994743"/>
            <a:ext cx="617219" cy="3772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475800C-50E2-4BE3-95E8-A0C00B3DA1A1}"/>
              </a:ext>
            </a:extLst>
          </p:cNvPr>
          <p:cNvSpPr/>
          <p:nvPr/>
        </p:nvSpPr>
        <p:spPr>
          <a:xfrm>
            <a:off x="695162" y="2679194"/>
            <a:ext cx="1645924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内存使用三部曲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D3D38420-CA60-4C69-B1AA-5144BF95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213" y="2627500"/>
            <a:ext cx="1457595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内存申请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内存使用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内存释放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8461733-74C3-4F11-AA1B-0E02A92E6CC8}"/>
              </a:ext>
            </a:extLst>
          </p:cNvPr>
          <p:cNvSpPr/>
          <p:nvPr/>
        </p:nvSpPr>
        <p:spPr>
          <a:xfrm>
            <a:off x="5143727" y="868792"/>
            <a:ext cx="1489190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内存的大管家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B319E1-AC08-4B83-B4BE-E045661AADBE}"/>
              </a:ext>
            </a:extLst>
          </p:cNvPr>
          <p:cNvSpPr/>
          <p:nvPr/>
        </p:nvSpPr>
        <p:spPr>
          <a:xfrm>
            <a:off x="5143726" y="3024307"/>
            <a:ext cx="2066973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内存泄露、内存碎片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" grpId="0" animBg="1"/>
      <p:bldP spid="7" grpId="0" animBg="1"/>
      <p:bldP spid="14" grpId="0" animBg="1"/>
      <p:bldP spid="16" grpId="0" animBg="1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695162" y="753965"/>
            <a:ext cx="730935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标准的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库也提供了函数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和函数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来实现动态地申请和释放内存 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D398CB34-1F8F-443E-9CE5-7573B97E2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1324382"/>
            <a:ext cx="5205103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疑问：为啥不用标准的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库自带的内存管理算法？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83C2AB1A-99DC-4DBD-A3DB-3B87472C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1751419"/>
            <a:ext cx="5493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因为标准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库的动态内存管理方法有如下几个缺点：</a:t>
            </a:r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2A929FAE-952F-41D5-ABB7-3DF45A0D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2176869"/>
            <a:ext cx="6337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占用大量的代码空间 不适合用在资源紧缺的嵌入式系统中</a:t>
            </a:r>
          </a:p>
        </p:txBody>
      </p:sp>
      <p:sp>
        <p:nvSpPr>
          <p:cNvPr id="22" name="文本框 15">
            <a:extLst>
              <a:ext uri="{FF2B5EF4-FFF2-40B4-BE49-F238E27FC236}">
                <a16:creationId xmlns:a16="http://schemas.microsoft.com/office/drawing/2014/main" id="{7DF16C4B-A6F9-420B-8897-557C19E6E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2540407"/>
            <a:ext cx="62729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没有线程安全的相关机制 </a:t>
            </a:r>
          </a:p>
        </p:txBody>
      </p:sp>
      <p:sp>
        <p:nvSpPr>
          <p:cNvPr id="23" name="文本框 16">
            <a:extLst>
              <a:ext uri="{FF2B5EF4-FFF2-40B4-BE49-F238E27FC236}">
                <a16:creationId xmlns:a16="http://schemas.microsoft.com/office/drawing/2014/main" id="{20A4EE3E-C666-4DEF-8D58-8C3C7766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2905532"/>
            <a:ext cx="6535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运行有不确定性，每次调用这些函数时花费的时间可能都不相同</a:t>
            </a:r>
          </a:p>
        </p:txBody>
      </p:sp>
      <p:sp>
        <p:nvSpPr>
          <p:cNvPr id="24" name="文本框 18">
            <a:extLst>
              <a:ext uri="{FF2B5EF4-FFF2-40B4-BE49-F238E27FC236}">
                <a16:creationId xmlns:a16="http://schemas.microsoft.com/office/drawing/2014/main" id="{12C70F12-CE19-4F11-8522-D5D71501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3269069"/>
            <a:ext cx="5493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内存碎片化</a:t>
            </a:r>
          </a:p>
        </p:txBody>
      </p:sp>
      <p:sp>
        <p:nvSpPr>
          <p:cNvPr id="25" name="文本框 19">
            <a:extLst>
              <a:ext uri="{FF2B5EF4-FFF2-40B4-BE49-F238E27FC236}">
                <a16:creationId xmlns:a16="http://schemas.microsoft.com/office/drawing/2014/main" id="{807CDB35-E8A7-4BC8-A498-12242DD0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50" y="3632607"/>
            <a:ext cx="11818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 …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87CF260C-1638-4745-9DED-547D9742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2" y="4088231"/>
            <a:ext cx="3406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正点原子的分块式内存管理！！！</a:t>
            </a:r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73" y="52892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，分块式内存管理（掌握）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39"/>
          <p:cNvSpPr>
            <a:spLocks noChangeArrowheads="1"/>
          </p:cNvSpPr>
          <p:nvPr/>
        </p:nvSpPr>
        <p:spPr bwMode="auto">
          <a:xfrm>
            <a:off x="294773" y="998301"/>
            <a:ext cx="8610076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分块式内存管理由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两部分组成。内存池被等分为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块，对应的内存管理表，大小也为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，内存管理表的每一个项对应内存池的一块内存。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42621"/>
              </p:ext>
            </p:extLst>
          </p:nvPr>
        </p:nvGraphicFramePr>
        <p:xfrm>
          <a:off x="294772" y="1568238"/>
          <a:ext cx="4137063" cy="293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Visio" r:id="rId4" imgW="6210300" imgH="4419600" progId="Visio.Drawing.11">
                  <p:embed/>
                </p:oleObj>
              </mc:Choice>
              <mc:Fallback>
                <p:oleObj name="Visio" r:id="rId4" imgW="6210300" imgH="44196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72" y="1568238"/>
                        <a:ext cx="4137063" cy="293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39"/>
          <p:cNvSpPr>
            <a:spLocks noChangeArrowheads="1"/>
          </p:cNvSpPr>
          <p:nvPr/>
        </p:nvSpPr>
        <p:spPr bwMode="auto">
          <a:xfrm>
            <a:off x="4431836" y="2478143"/>
            <a:ext cx="4625467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当该项值为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时，代表对应的内存块未被占用；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当该项值非零时，代表该项对应的内存块已经被占用，其数值则代表被连续占用的内存块数。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9219F3-77E9-43D4-BCB5-8AB6A06DC4ED}"/>
              </a:ext>
            </a:extLst>
          </p:cNvPr>
          <p:cNvSpPr txBox="1"/>
          <p:nvPr/>
        </p:nvSpPr>
        <p:spPr>
          <a:xfrm>
            <a:off x="4268550" y="2010670"/>
            <a:ext cx="307692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内存管理表的项值代表的意义：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11C222-DBB9-4560-884F-B6972AA93DB1}"/>
              </a:ext>
            </a:extLst>
          </p:cNvPr>
          <p:cNvSpPr/>
          <p:nvPr/>
        </p:nvSpPr>
        <p:spPr>
          <a:xfrm>
            <a:off x="444135" y="2981241"/>
            <a:ext cx="1436916" cy="39073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32B81B-1962-43F3-BD5F-E906E4BDE777}"/>
              </a:ext>
            </a:extLst>
          </p:cNvPr>
          <p:cNvSpPr txBox="1"/>
          <p:nvPr/>
        </p:nvSpPr>
        <p:spPr>
          <a:xfrm>
            <a:off x="470834" y="4336305"/>
            <a:ext cx="733422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当内存管理刚初始化的时候，内存管理表全部清零，表示没有任何内存块被占用。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351870" y="1981397"/>
            <a:ext cx="124687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分配原理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407750" y="2375456"/>
            <a:ext cx="8328499" cy="18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当指针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申请内存时，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先判断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要分配的内存块数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从第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项开始，向下查找，直到找到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块连续的空内存块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即对应内存管理表项为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将这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个内存管理表项的值都设置为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（标记被占用）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把最后的这个空内存块的地址返回指针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，完成一次分配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6738DC20-3F0C-49B9-8788-3257E2B2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331" y="1371365"/>
            <a:ext cx="292743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首先从最末端开始找空内存。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4DE764F8-DACF-4650-AEC4-99E3F50E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0" y="464458"/>
            <a:ext cx="124687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分配方向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0F3C62-A5BF-492F-BDBF-F2BE81F561E9}"/>
              </a:ext>
            </a:extLst>
          </p:cNvPr>
          <p:cNvSpPr/>
          <p:nvPr/>
        </p:nvSpPr>
        <p:spPr>
          <a:xfrm>
            <a:off x="1690183" y="1415345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7312E9-8443-4D50-B1D0-3B3D1EB0A6BD}"/>
              </a:ext>
            </a:extLst>
          </p:cNvPr>
          <p:cNvSpPr/>
          <p:nvPr/>
        </p:nvSpPr>
        <p:spPr>
          <a:xfrm>
            <a:off x="2433503" y="1415345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944B2C-AAD4-473F-8F81-1BA982B3E88A}"/>
              </a:ext>
            </a:extLst>
          </p:cNvPr>
          <p:cNvSpPr/>
          <p:nvPr/>
        </p:nvSpPr>
        <p:spPr>
          <a:xfrm>
            <a:off x="3183914" y="1415345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19811A-A7BF-47A6-B02D-9CEE5050D669}"/>
              </a:ext>
            </a:extLst>
          </p:cNvPr>
          <p:cNvSpPr/>
          <p:nvPr/>
        </p:nvSpPr>
        <p:spPr>
          <a:xfrm>
            <a:off x="4960976" y="1415345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329409-20B5-4661-A4B8-2AED03106292}"/>
              </a:ext>
            </a:extLst>
          </p:cNvPr>
          <p:cNvSpPr/>
          <p:nvPr/>
        </p:nvSpPr>
        <p:spPr>
          <a:xfrm>
            <a:off x="3933758" y="1415345"/>
            <a:ext cx="1031411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F3947A-C2A5-4074-B29D-3793E6B023AB}"/>
              </a:ext>
            </a:extLst>
          </p:cNvPr>
          <p:cNvCxnSpPr/>
          <p:nvPr/>
        </p:nvCxnSpPr>
        <p:spPr>
          <a:xfrm flipH="1">
            <a:off x="2300686" y="1885464"/>
            <a:ext cx="30414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0E1A35B-9DAF-48A8-A9C4-B6812DCDF41A}"/>
              </a:ext>
            </a:extLst>
          </p:cNvPr>
          <p:cNvSpPr txBox="1"/>
          <p:nvPr/>
        </p:nvSpPr>
        <p:spPr>
          <a:xfrm>
            <a:off x="3305721" y="1885464"/>
            <a:ext cx="1031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 ← 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6515340F-F7CA-468C-BAF5-02C7CF3B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45" y="1444949"/>
            <a:ext cx="120125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C41505B-40A7-42C5-AF37-4504D5D36737}"/>
              </a:ext>
            </a:extLst>
          </p:cNvPr>
          <p:cNvSpPr/>
          <p:nvPr/>
        </p:nvSpPr>
        <p:spPr>
          <a:xfrm>
            <a:off x="7113644" y="1071748"/>
            <a:ext cx="1246878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项的值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=0?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500426AE-7E37-40DB-AB7D-5133F1DC9487}"/>
              </a:ext>
            </a:extLst>
          </p:cNvPr>
          <p:cNvSpPr/>
          <p:nvPr/>
        </p:nvSpPr>
        <p:spPr>
          <a:xfrm rot="16200000">
            <a:off x="3946073" y="378031"/>
            <a:ext cx="251473" cy="17783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7F7B03B-4DDC-4FE3-A5CF-E28296F07383}"/>
              </a:ext>
            </a:extLst>
          </p:cNvPr>
          <p:cNvSpPr/>
          <p:nvPr/>
        </p:nvSpPr>
        <p:spPr>
          <a:xfrm>
            <a:off x="3515148" y="825496"/>
            <a:ext cx="1117402" cy="28411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内存块数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D3B186-2C5B-4F43-AEE5-CB435D9020F5}"/>
              </a:ext>
            </a:extLst>
          </p:cNvPr>
          <p:cNvSpPr/>
          <p:nvPr/>
        </p:nvSpPr>
        <p:spPr>
          <a:xfrm>
            <a:off x="3189173" y="1413433"/>
            <a:ext cx="736790" cy="34086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BD8F53F-53DF-40E2-9CF5-CCC324B2763B}"/>
              </a:ext>
            </a:extLst>
          </p:cNvPr>
          <p:cNvSpPr/>
          <p:nvPr/>
        </p:nvSpPr>
        <p:spPr>
          <a:xfrm>
            <a:off x="3939023" y="1421562"/>
            <a:ext cx="1020689" cy="33854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B9733CC-B70D-42B1-9146-4DC8BB42EC51}"/>
              </a:ext>
            </a:extLst>
          </p:cNvPr>
          <p:cNvCxnSpPr>
            <a:cxnSpLocks/>
          </p:cNvCxnSpPr>
          <p:nvPr/>
        </p:nvCxnSpPr>
        <p:spPr>
          <a:xfrm flipV="1">
            <a:off x="2808072" y="798616"/>
            <a:ext cx="371586" cy="194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6E50544-75B0-4730-8A85-9C800824E846}"/>
              </a:ext>
            </a:extLst>
          </p:cNvPr>
          <p:cNvSpPr/>
          <p:nvPr/>
        </p:nvSpPr>
        <p:spPr>
          <a:xfrm>
            <a:off x="3189173" y="467063"/>
            <a:ext cx="743880" cy="326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1B1FAA4-B3C0-4694-B818-0F973BC1A02B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flipH="1">
            <a:off x="3557568" y="793200"/>
            <a:ext cx="3545" cy="620233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3339D20-C02F-4C2C-B0D0-331DD721F0ED}"/>
              </a:ext>
            </a:extLst>
          </p:cNvPr>
          <p:cNvSpPr txBox="1"/>
          <p:nvPr/>
        </p:nvSpPr>
        <p:spPr>
          <a:xfrm>
            <a:off x="2329469" y="943890"/>
            <a:ext cx="765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EC6935-7973-4C04-9BFF-66E389454B8B}"/>
              </a:ext>
            </a:extLst>
          </p:cNvPr>
          <p:cNvSpPr txBox="1"/>
          <p:nvPr/>
        </p:nvSpPr>
        <p:spPr>
          <a:xfrm>
            <a:off x="0" y="4318509"/>
            <a:ext cx="914400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如果当内存不够时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找到最后也没有找到连续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块空闲内存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，则返回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NULL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，表示分配失败。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6962" y="505290"/>
            <a:ext cx="124687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释放原理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796007" y="923806"/>
            <a:ext cx="601627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申请的内存用完，需要释放的时候，调用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函数实现。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7F0AF1-A748-4AA5-87ED-8CDB8354EF27}"/>
              </a:ext>
            </a:extLst>
          </p:cNvPr>
          <p:cNvSpPr txBox="1"/>
          <p:nvPr/>
        </p:nvSpPr>
        <p:spPr>
          <a:xfrm>
            <a:off x="796007" y="3125885"/>
            <a:ext cx="6623696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先判断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指向的内存地址所对应的内存块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找到对应的内存管理表项目，得到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所占用的内存块数目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个内存管理表项目的值都清零，标记释放，完成一次内存释放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2FB856-2E0C-4AE7-89FE-BEA5605797A6}"/>
              </a:ext>
            </a:extLst>
          </p:cNvPr>
          <p:cNvSpPr/>
          <p:nvPr/>
        </p:nvSpPr>
        <p:spPr>
          <a:xfrm>
            <a:off x="2140852" y="2534343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1CF24-43E8-4708-8C95-60949F6F4F4C}"/>
              </a:ext>
            </a:extLst>
          </p:cNvPr>
          <p:cNvSpPr/>
          <p:nvPr/>
        </p:nvSpPr>
        <p:spPr>
          <a:xfrm>
            <a:off x="2884172" y="2534343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15E195-60F6-4BF5-96C6-D628A5C50A95}"/>
              </a:ext>
            </a:extLst>
          </p:cNvPr>
          <p:cNvSpPr/>
          <p:nvPr/>
        </p:nvSpPr>
        <p:spPr>
          <a:xfrm>
            <a:off x="5411645" y="2534343"/>
            <a:ext cx="749139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851DBC30-7096-4222-B48A-6D9C36E3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14" y="2563947"/>
            <a:ext cx="120125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AB1C32F1-5979-43E6-8FF7-62DB7565F6C9}"/>
              </a:ext>
            </a:extLst>
          </p:cNvPr>
          <p:cNvSpPr/>
          <p:nvPr/>
        </p:nvSpPr>
        <p:spPr>
          <a:xfrm rot="16200000">
            <a:off x="4396742" y="1497029"/>
            <a:ext cx="251473" cy="17783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1A930D4-8751-454D-9F9B-BC23F9F4097F}"/>
              </a:ext>
            </a:extLst>
          </p:cNvPr>
          <p:cNvSpPr/>
          <p:nvPr/>
        </p:nvSpPr>
        <p:spPr>
          <a:xfrm>
            <a:off x="4108930" y="1968072"/>
            <a:ext cx="1108215" cy="28411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内存块数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F79494-D6B0-4F4D-8D52-8BDD71B1487A}"/>
              </a:ext>
            </a:extLst>
          </p:cNvPr>
          <p:cNvSpPr/>
          <p:nvPr/>
        </p:nvSpPr>
        <p:spPr>
          <a:xfrm>
            <a:off x="3639842" y="2539107"/>
            <a:ext cx="827452" cy="340865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A140ED-7668-4AAA-9B0D-E7D655BC32AE}"/>
              </a:ext>
            </a:extLst>
          </p:cNvPr>
          <p:cNvSpPr/>
          <p:nvPr/>
        </p:nvSpPr>
        <p:spPr>
          <a:xfrm>
            <a:off x="4468566" y="2540564"/>
            <a:ext cx="941815" cy="338543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19AC7C-0625-427F-9230-B72C6C5F91E5}"/>
              </a:ext>
            </a:extLst>
          </p:cNvPr>
          <p:cNvSpPr/>
          <p:nvPr/>
        </p:nvSpPr>
        <p:spPr>
          <a:xfrm>
            <a:off x="3634583" y="2534347"/>
            <a:ext cx="839440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190A99-AFD6-4262-B437-7FC7399606D1}"/>
              </a:ext>
            </a:extLst>
          </p:cNvPr>
          <p:cNvSpPr/>
          <p:nvPr/>
        </p:nvSpPr>
        <p:spPr>
          <a:xfrm>
            <a:off x="4474023" y="2541023"/>
            <a:ext cx="941815" cy="350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……(0)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D0EFA8-95E4-4072-A9E1-DB92A599002A}"/>
              </a:ext>
            </a:extLst>
          </p:cNvPr>
          <p:cNvCxnSpPr>
            <a:cxnSpLocks/>
          </p:cNvCxnSpPr>
          <p:nvPr/>
        </p:nvCxnSpPr>
        <p:spPr>
          <a:xfrm flipV="1">
            <a:off x="3258741" y="1917614"/>
            <a:ext cx="371586" cy="194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52CC88E-AF01-4805-87E3-E054338A65FD}"/>
              </a:ext>
            </a:extLst>
          </p:cNvPr>
          <p:cNvSpPr/>
          <p:nvPr/>
        </p:nvSpPr>
        <p:spPr>
          <a:xfrm>
            <a:off x="3639842" y="1586061"/>
            <a:ext cx="827452" cy="326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C110A2-DB9F-48A6-80D4-3876D5C3F06B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4053568" y="1912198"/>
            <a:ext cx="0" cy="6269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43935D2-C0BB-4AA0-BB31-E4D6309AF3A9}"/>
              </a:ext>
            </a:extLst>
          </p:cNvPr>
          <p:cNvSpPr txBox="1"/>
          <p:nvPr/>
        </p:nvSpPr>
        <p:spPr>
          <a:xfrm>
            <a:off x="2780138" y="2062888"/>
            <a:ext cx="765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sz="16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E8798D-E720-4039-894F-EFE7531F07B8}"/>
              </a:ext>
            </a:extLst>
          </p:cNvPr>
          <p:cNvSpPr/>
          <p:nvPr/>
        </p:nvSpPr>
        <p:spPr>
          <a:xfrm>
            <a:off x="5072723" y="3541463"/>
            <a:ext cx="3949357" cy="28411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内存管理表项目的值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所分配内存块的数目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5" grpId="0" animBg="1"/>
      <p:bldP spid="18" grpId="0" animBg="1"/>
      <p:bldP spid="20" grpId="0" animBg="1"/>
      <p:bldP spid="29" grpId="0" animBg="1"/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22" y="1450324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5629" y="1450324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07705" y="1450324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66063" y="1450324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99212" y="1450324"/>
            <a:ext cx="1366851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122" y="2685380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22" name="矩形 21"/>
          <p:cNvSpPr/>
          <p:nvPr/>
        </p:nvSpPr>
        <p:spPr>
          <a:xfrm>
            <a:off x="1315629" y="2685380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23" name="矩形 22"/>
          <p:cNvSpPr/>
          <p:nvPr/>
        </p:nvSpPr>
        <p:spPr>
          <a:xfrm>
            <a:off x="2307705" y="2685380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24" name="矩形 23"/>
          <p:cNvSpPr/>
          <p:nvPr/>
        </p:nvSpPr>
        <p:spPr>
          <a:xfrm>
            <a:off x="4666063" y="2685380"/>
            <a:ext cx="992777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</a:t>
            </a:r>
          </a:p>
        </p:txBody>
      </p:sp>
      <p:sp>
        <p:nvSpPr>
          <p:cNvPr id="25" name="矩形 24"/>
          <p:cNvSpPr/>
          <p:nvPr/>
        </p:nvSpPr>
        <p:spPr>
          <a:xfrm>
            <a:off x="3299212" y="2685380"/>
            <a:ext cx="1366851" cy="455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直接箭头连接符 7"/>
          <p:cNvCxnSpPr>
            <a:stCxn id="2" idx="2"/>
            <a:endCxn id="21" idx="0"/>
          </p:cNvCxnSpPr>
          <p:nvPr/>
        </p:nvCxnSpPr>
        <p:spPr>
          <a:xfrm>
            <a:off x="820511" y="1906095"/>
            <a:ext cx="0" cy="7792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2"/>
            <a:endCxn id="22" idx="0"/>
          </p:cNvCxnSpPr>
          <p:nvPr/>
        </p:nvCxnSpPr>
        <p:spPr>
          <a:xfrm>
            <a:off x="1812018" y="1906095"/>
            <a:ext cx="0" cy="7792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23" idx="0"/>
          </p:cNvCxnSpPr>
          <p:nvPr/>
        </p:nvCxnSpPr>
        <p:spPr>
          <a:xfrm>
            <a:off x="2804094" y="1906095"/>
            <a:ext cx="0" cy="7792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4" idx="0"/>
          </p:cNvCxnSpPr>
          <p:nvPr/>
        </p:nvCxnSpPr>
        <p:spPr>
          <a:xfrm>
            <a:off x="5162452" y="1906095"/>
            <a:ext cx="0" cy="7792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2"/>
            <a:endCxn id="25" idx="0"/>
          </p:cNvCxnSpPr>
          <p:nvPr/>
        </p:nvCxnSpPr>
        <p:spPr>
          <a:xfrm>
            <a:off x="3982638" y="1906095"/>
            <a:ext cx="0" cy="77928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9"/>
          <p:cNvSpPr>
            <a:spLocks noChangeArrowheads="1"/>
          </p:cNvSpPr>
          <p:nvPr/>
        </p:nvSpPr>
        <p:spPr bwMode="auto">
          <a:xfrm>
            <a:off x="2577168" y="840748"/>
            <a:ext cx="79675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/>
          <p:cNvSpPr>
            <a:spLocks noChangeArrowheads="1"/>
          </p:cNvSpPr>
          <p:nvPr/>
        </p:nvSpPr>
        <p:spPr bwMode="auto">
          <a:xfrm>
            <a:off x="2317580" y="3479326"/>
            <a:ext cx="136685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左大括号 38"/>
          <p:cNvSpPr/>
          <p:nvPr/>
        </p:nvSpPr>
        <p:spPr>
          <a:xfrm rot="5400000">
            <a:off x="2830658" y="-1376012"/>
            <a:ext cx="306406" cy="5334720"/>
          </a:xfrm>
          <a:prstGeom prst="leftBrace">
            <a:avLst>
              <a:gd name="adj1" fmla="val 8332"/>
              <a:gd name="adj2" fmla="val 503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 rot="16200000">
            <a:off x="2838278" y="633354"/>
            <a:ext cx="306406" cy="5334720"/>
          </a:xfrm>
          <a:prstGeom prst="leftBrace">
            <a:avLst>
              <a:gd name="adj1" fmla="val 8332"/>
              <a:gd name="adj2" fmla="val 503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39"/>
          <p:cNvSpPr>
            <a:spLocks noChangeArrowheads="1"/>
          </p:cNvSpPr>
          <p:nvPr/>
        </p:nvSpPr>
        <p:spPr bwMode="auto">
          <a:xfrm>
            <a:off x="7471079" y="1909486"/>
            <a:ext cx="1165919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</a:p>
        </p:txBody>
      </p:sp>
      <p:sp>
        <p:nvSpPr>
          <p:cNvPr id="42" name="矩形: 圆角 41"/>
          <p:cNvSpPr/>
          <p:nvPr/>
        </p:nvSpPr>
        <p:spPr>
          <a:xfrm>
            <a:off x="5895332" y="1879333"/>
            <a:ext cx="1506452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内存块大小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5895332" y="2420753"/>
            <a:ext cx="1506452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内存块数目</a:t>
            </a:r>
          </a:p>
        </p:txBody>
      </p:sp>
      <p:sp>
        <p:nvSpPr>
          <p:cNvPr id="44" name="矩形: 圆角 43"/>
          <p:cNvSpPr/>
          <p:nvPr/>
        </p:nvSpPr>
        <p:spPr>
          <a:xfrm>
            <a:off x="423181" y="3858802"/>
            <a:ext cx="1679287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共占用内存大小</a:t>
            </a:r>
          </a:p>
        </p:txBody>
      </p:sp>
      <p:sp>
        <p:nvSpPr>
          <p:cNvPr id="45" name="矩形 39"/>
          <p:cNvSpPr>
            <a:spLocks noChangeArrowheads="1"/>
          </p:cNvSpPr>
          <p:nvPr/>
        </p:nvSpPr>
        <p:spPr bwMode="auto">
          <a:xfrm>
            <a:off x="2102468" y="3898246"/>
            <a:ext cx="2378092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39"/>
          <p:cNvSpPr>
            <a:spLocks noChangeArrowheads="1"/>
          </p:cNvSpPr>
          <p:nvPr/>
        </p:nvSpPr>
        <p:spPr bwMode="auto">
          <a:xfrm>
            <a:off x="2329708" y="4204226"/>
            <a:ext cx="4515408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内存池占用内存大小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内存块数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39"/>
          <p:cNvSpPr>
            <a:spLocks noChangeArrowheads="1"/>
          </p:cNvSpPr>
          <p:nvPr/>
        </p:nvSpPr>
        <p:spPr bwMode="auto">
          <a:xfrm>
            <a:off x="2329631" y="4510206"/>
            <a:ext cx="5250180" cy="29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内存管理表占用内存大小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内存管理表项大小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895332" y="1337913"/>
            <a:ext cx="1506452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内存池大小</a:t>
            </a:r>
          </a:p>
        </p:txBody>
      </p:sp>
      <p:sp>
        <p:nvSpPr>
          <p:cNvPr id="49" name="矩形 39"/>
          <p:cNvSpPr>
            <a:spLocks noChangeArrowheads="1"/>
          </p:cNvSpPr>
          <p:nvPr/>
        </p:nvSpPr>
        <p:spPr bwMode="auto">
          <a:xfrm>
            <a:off x="7471079" y="1377522"/>
            <a:ext cx="1165919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 * 1024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</a:p>
        </p:txBody>
      </p:sp>
      <p:sp>
        <p:nvSpPr>
          <p:cNvPr id="50" name="矩形 39"/>
          <p:cNvSpPr>
            <a:spLocks noChangeArrowheads="1"/>
          </p:cNvSpPr>
          <p:nvPr/>
        </p:nvSpPr>
        <p:spPr bwMode="auto">
          <a:xfrm>
            <a:off x="7471079" y="2651861"/>
            <a:ext cx="161798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 * 1024 / 32</a:t>
            </a:r>
          </a:p>
        </p:txBody>
      </p:sp>
      <p:sp>
        <p:nvSpPr>
          <p:cNvPr id="51" name="矩形: 圆角 50"/>
          <p:cNvSpPr/>
          <p:nvPr/>
        </p:nvSpPr>
        <p:spPr>
          <a:xfrm>
            <a:off x="5895332" y="2817394"/>
            <a:ext cx="1506452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管理表项数目</a:t>
            </a:r>
          </a:p>
        </p:txBody>
      </p:sp>
      <p:sp>
        <p:nvSpPr>
          <p:cNvPr id="52" name="矩形 39"/>
          <p:cNvSpPr>
            <a:spLocks noChangeArrowheads="1"/>
          </p:cNvSpPr>
          <p:nvPr/>
        </p:nvSpPr>
        <p:spPr bwMode="auto">
          <a:xfrm>
            <a:off x="7471079" y="3387766"/>
            <a:ext cx="1165919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</a:p>
        </p:txBody>
      </p:sp>
      <p:sp>
        <p:nvSpPr>
          <p:cNvPr id="53" name="矩形: 圆角 52"/>
          <p:cNvSpPr/>
          <p:nvPr/>
        </p:nvSpPr>
        <p:spPr>
          <a:xfrm>
            <a:off x="5895331" y="3357613"/>
            <a:ext cx="1506452" cy="3541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管理表项大小</a:t>
            </a:r>
          </a:p>
        </p:txBody>
      </p:sp>
      <p:sp>
        <p:nvSpPr>
          <p:cNvPr id="54" name="矩形 39">
            <a:extLst>
              <a:ext uri="{FF2B5EF4-FFF2-40B4-BE49-F238E27FC236}">
                <a16:creationId xmlns:a16="http://schemas.microsoft.com/office/drawing/2014/main" id="{245A2183-5018-4917-89AF-C5AAA381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6" y="497188"/>
            <a:ext cx="3472669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分块内存管理 管理内存情况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7" grpId="0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/>
      <p:bldP spid="51" grpId="0" animBg="1"/>
      <p:bldP spid="52" grpId="0"/>
      <p:bldP spid="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2484</TotalTime>
  <Words>2050</Words>
  <Application>Microsoft Office PowerPoint</Application>
  <PresentationFormat>全屏显示(16:9)</PresentationFormat>
  <Paragraphs>383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4164</cp:revision>
  <dcterms:created xsi:type="dcterms:W3CDTF">2021-03-21T09:45:00Z</dcterms:created>
  <dcterms:modified xsi:type="dcterms:W3CDTF">2022-12-02T10:45:52Z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