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8" r:id="rId2"/>
    <p:sldId id="272" r:id="rId3"/>
    <p:sldId id="746" r:id="rId4"/>
    <p:sldId id="650" r:id="rId5"/>
    <p:sldId id="765" r:id="rId6"/>
    <p:sldId id="764" r:id="rId7"/>
    <p:sldId id="757" r:id="rId8"/>
    <p:sldId id="758" r:id="rId9"/>
    <p:sldId id="759" r:id="rId10"/>
    <p:sldId id="763" r:id="rId11"/>
    <p:sldId id="778" r:id="rId12"/>
    <p:sldId id="774" r:id="rId13"/>
    <p:sldId id="760" r:id="rId14"/>
    <p:sldId id="762" r:id="rId15"/>
    <p:sldId id="768" r:id="rId16"/>
    <p:sldId id="769" r:id="rId17"/>
    <p:sldId id="770" r:id="rId18"/>
    <p:sldId id="771" r:id="rId19"/>
    <p:sldId id="772" r:id="rId20"/>
    <p:sldId id="773" r:id="rId21"/>
    <p:sldId id="777" r:id="rId22"/>
    <p:sldId id="779" r:id="rId23"/>
    <p:sldId id="775" r:id="rId24"/>
    <p:sldId id="781" r:id="rId25"/>
    <p:sldId id="776" r:id="rId26"/>
    <p:sldId id="780" r:id="rId27"/>
    <p:sldId id="507" r:id="rId28"/>
    <p:sldId id="27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BFF"/>
    <a:srgbClr val="FF5050"/>
    <a:srgbClr val="FF3300"/>
    <a:srgbClr val="B4C7E7"/>
    <a:srgbClr val="FFFFFF"/>
    <a:srgbClr val="5AA5DE"/>
    <a:srgbClr val="53B5FF"/>
    <a:srgbClr val="FF6600"/>
    <a:srgbClr val="117457"/>
    <a:srgbClr val="19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m-chan.org/fsw/ff/doc/confi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m-chan.org/fsw/ff/archiv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lm-chan.org/fsw/ff/00index_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139060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4179" y="514055"/>
            <a:ext cx="400084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、用户程序和底层程序配合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0F05E9-B9EB-0EE3-9B3F-EC1116421E42}"/>
              </a:ext>
            </a:extLst>
          </p:cNvPr>
          <p:cNvSpPr/>
          <p:nvPr/>
        </p:nvSpPr>
        <p:spPr>
          <a:xfrm>
            <a:off x="901336" y="1038734"/>
            <a:ext cx="1587137" cy="32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09D533-5D4E-3938-3C8B-1B40F014C5BA}"/>
              </a:ext>
            </a:extLst>
          </p:cNvPr>
          <p:cNvSpPr/>
          <p:nvPr/>
        </p:nvSpPr>
        <p:spPr>
          <a:xfrm>
            <a:off x="901336" y="1856227"/>
            <a:ext cx="1587137" cy="32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25322E-4D7B-4B52-6AD0-AA6CAF1B6DEA}"/>
              </a:ext>
            </a:extLst>
          </p:cNvPr>
          <p:cNvSpPr/>
          <p:nvPr/>
        </p:nvSpPr>
        <p:spPr>
          <a:xfrm>
            <a:off x="901336" y="2673720"/>
            <a:ext cx="1587137" cy="32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417F33-F7C1-0599-4875-11456010A04D}"/>
              </a:ext>
            </a:extLst>
          </p:cNvPr>
          <p:cNvSpPr/>
          <p:nvPr/>
        </p:nvSpPr>
        <p:spPr>
          <a:xfrm>
            <a:off x="901336" y="3491213"/>
            <a:ext cx="1587137" cy="32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norflash.c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C9951A-F011-1C06-15B1-52B543AAA51F}"/>
              </a:ext>
            </a:extLst>
          </p:cNvPr>
          <p:cNvSpPr/>
          <p:nvPr/>
        </p:nvSpPr>
        <p:spPr>
          <a:xfrm>
            <a:off x="901336" y="4308707"/>
            <a:ext cx="1587137" cy="32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 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F3A11A-549F-A01F-ED97-5E85E59FE80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694905" y="1359472"/>
            <a:ext cx="0" cy="496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B55DFB-B61B-3F68-D5C5-E873509D7C9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94905" y="2176965"/>
            <a:ext cx="0" cy="496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90FBEA-738C-F96C-CE52-B8560F63D28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694905" y="2994458"/>
            <a:ext cx="0" cy="496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57D61B-8EC2-A966-1672-6FE63403834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694905" y="3811951"/>
            <a:ext cx="0" cy="496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39">
            <a:extLst>
              <a:ext uri="{FF2B5EF4-FFF2-40B4-BE49-F238E27FC236}">
                <a16:creationId xmlns:a16="http://schemas.microsoft.com/office/drawing/2014/main" id="{982C776C-DA24-9BB9-72C5-B7500B7C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27" y="1461664"/>
            <a:ext cx="448852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f_open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f_read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7D46CDC4-9459-A97E-2B3B-4A04CFA2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27" y="2288818"/>
            <a:ext cx="6516533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disk_wirte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f_read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disk_read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34" name="矩形 39">
            <a:extLst>
              <a:ext uri="{FF2B5EF4-FFF2-40B4-BE49-F238E27FC236}">
                <a16:creationId xmlns:a16="http://schemas.microsoft.com/office/drawing/2014/main" id="{225DF034-6572-0AA9-9A6C-D1543614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27" y="3093775"/>
            <a:ext cx="6516533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norflash.c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底层驱动函数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norflash_read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norflash_write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35" name="矩形 39">
            <a:extLst>
              <a:ext uri="{FF2B5EF4-FFF2-40B4-BE49-F238E27FC236}">
                <a16:creationId xmlns:a16="http://schemas.microsoft.com/office/drawing/2014/main" id="{0439C98C-9E02-CEB3-3AC3-D571E6AFC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27" y="3898732"/>
            <a:ext cx="204903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9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4" grpId="0" animBg="1"/>
      <p:bldP spid="28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581905" y="1261982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，文件系统基本介绍（了解）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文件系统简介（了解）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配置项和函数介绍（熟悉）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最简移植步骤（掌握）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，正点原子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代码解读（熟悉）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3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139966" y="455771"/>
            <a:ext cx="462507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配置项和函数介绍（熟悉）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056F950D-09BA-8F77-4B8D-68E05893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27" y="1185755"/>
            <a:ext cx="362253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ffconf.h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关键配置文件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BCE166D9-0DE3-5B2B-EF4D-741C9B44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27" y="1714958"/>
            <a:ext cx="39882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模块需要实现的底层驱动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B6C6AB63-203C-90D2-A773-8FAA931F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27" y="2309552"/>
            <a:ext cx="362253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开放函数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812CA0A0-9EB6-64F8-E4C6-39D3FBEC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059" y="1162640"/>
            <a:ext cx="5447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完整介绍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http://elm-chan.org/fsw/ff/doc/config.html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4DAD07-F408-E3F4-5400-9855F7B532AA}"/>
              </a:ext>
            </a:extLst>
          </p:cNvPr>
          <p:cNvSpPr txBox="1"/>
          <p:nvPr/>
        </p:nvSpPr>
        <p:spPr>
          <a:xfrm>
            <a:off x="2294601" y="2742231"/>
            <a:ext cx="617023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使用说明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smartARAMCortexM3-1700》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F20A088-92E5-3B69-2C5C-3AC769136DB7}"/>
              </a:ext>
            </a:extLst>
          </p:cNvPr>
          <p:cNvCxnSpPr>
            <a:endCxn id="12" idx="0"/>
          </p:cNvCxnSpPr>
          <p:nvPr/>
        </p:nvCxnSpPr>
        <p:spPr>
          <a:xfrm rot="16200000" flipH="1">
            <a:off x="4632929" y="1995443"/>
            <a:ext cx="807779" cy="685796"/>
          </a:xfrm>
          <a:prstGeom prst="bentConnector3">
            <a:avLst>
              <a:gd name="adj1" fmla="val 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68BC-86C9-5DEA-210C-FF3EBAFE0FD2}"/>
              </a:ext>
            </a:extLst>
          </p:cNvPr>
          <p:cNvCxnSpPr/>
          <p:nvPr/>
        </p:nvCxnSpPr>
        <p:spPr>
          <a:xfrm>
            <a:off x="2887980" y="2498152"/>
            <a:ext cx="249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739DA6E-D61D-3C36-983C-B40569ADE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36982"/>
              </p:ext>
            </p:extLst>
          </p:nvPr>
        </p:nvGraphicFramePr>
        <p:xfrm>
          <a:off x="1331676" y="59231"/>
          <a:ext cx="7789327" cy="5027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55">
                  <a:extLst>
                    <a:ext uri="{9D8B030D-6E8A-4147-A177-3AD203B41FA5}">
                      <a16:colId xmlns:a16="http://schemas.microsoft.com/office/drawing/2014/main" val="162335938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56">
                  <a:extLst>
                    <a:ext uri="{9D8B030D-6E8A-4147-A177-3AD203B41FA5}">
                      <a16:colId xmlns:a16="http://schemas.microsoft.com/office/drawing/2014/main" val="1247319515"/>
                    </a:ext>
                  </a:extLst>
                </a:gridCol>
              </a:tblGrid>
              <a:tr h="353688"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配置项</a:t>
                      </a:r>
                    </a:p>
                  </a:txBody>
                  <a:tcPr marL="68579" marR="68579" marT="0" marB="0" anchor="ctr"/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配置项说明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设定值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63"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系统配置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FF_FS_TINY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配置使用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FATFS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为正常模式还是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Tiny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00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FF_FS_EXFAT</a:t>
                      </a:r>
                      <a:endParaRPr lang="zh-CN" altLang="en-US" sz="12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使用或禁用</a:t>
                      </a:r>
                      <a:r>
                        <a:rPr lang="en-US" altLang="zh-CN" sz="12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exFAT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文件系统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2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exFAT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需使能长文件名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719433999"/>
                  </a:ext>
                </a:extLst>
              </a:tr>
              <a:tr h="389563">
                <a:tc rowSpan="6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功能函数配置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FF_FS_READONLY</a:t>
                      </a:r>
                      <a:endParaRPr lang="zh-CN" altLang="en-US" sz="12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使能或禁止与写相关函数，即配置只读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235183252"/>
                  </a:ext>
                </a:extLst>
              </a:tr>
              <a:tr h="389563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FF_USE_MKFS</a:t>
                      </a:r>
                      <a:endParaRPr lang="zh-CN" altLang="en-US" sz="12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使能或禁用</a:t>
                      </a:r>
                      <a:r>
                        <a:rPr lang="en-US" altLang="zh-CN" sz="1200" dirty="0" err="1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f_mkfs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函数，即是否使能格式化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646628516"/>
                  </a:ext>
                </a:extLst>
              </a:tr>
              <a:tr h="389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FF_USE_FASTSEEK</a:t>
                      </a:r>
                      <a:endParaRPr lang="zh-CN" altLang="en-US" sz="12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使能快速搜索功能，加快</a:t>
                      </a:r>
                      <a:r>
                        <a:rPr lang="en-US" altLang="zh-CN" sz="12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f_lseek</a:t>
                      </a:r>
                      <a:r>
                        <a:rPr lang="en-US" altLang="zh-CN" sz="12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/read/write</a:t>
                      </a:r>
                      <a:r>
                        <a:rPr lang="zh-CN" altLang="en-US" sz="12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函数执行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126404381"/>
                  </a:ext>
                </a:extLst>
              </a:tr>
              <a:tr h="389563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FF_USE_LABEL</a:t>
                      </a:r>
                      <a:endParaRPr lang="zh-CN" altLang="en-US" sz="12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使能或禁止支持磁盘盘符读取与设置函数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763450563"/>
                  </a:ext>
                </a:extLst>
              </a:tr>
              <a:tr h="389563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FF_USE_STRFUNC</a:t>
                      </a:r>
                      <a:endParaRPr lang="zh-CN" altLang="en-US" sz="12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设置是否支持字符串类操作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938912584"/>
                  </a:ext>
                </a:extLst>
              </a:tr>
              <a:tr h="389563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FF_STRF_ENCODE</a:t>
                      </a:r>
                      <a:endParaRPr lang="zh-CN" altLang="en-US" sz="12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设置字符串</a:t>
                      </a: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I/O</a:t>
                      </a:r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函数读写文件字符编码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463075206"/>
                  </a:ext>
                </a:extLst>
              </a:tr>
              <a:tr h="389563"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命名空间和本地环境配置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FF_CODE_PAGE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设置语言类型，简体中文设置为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963 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963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16127023"/>
                  </a:ext>
                </a:extLst>
              </a:tr>
              <a:tr h="389563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FF_USE_LFN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使能或禁止长文件名，取值范围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(0~3)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，存储地方不同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854981522"/>
                  </a:ext>
                </a:extLst>
              </a:tr>
              <a:tr h="389563"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磁盘配置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FF_VOLUMES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FATFS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支持的逻辑设备数目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520224102"/>
                  </a:ext>
                </a:extLst>
              </a:tr>
              <a:tr h="389563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FF_MAX_SS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设置最大扇区大小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57891351"/>
                  </a:ext>
                </a:extLst>
              </a:tr>
            </a:tbl>
          </a:graphicData>
        </a:graphic>
      </p:graphicFrame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137161" y="481382"/>
            <a:ext cx="124968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ffconf.h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4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336024" y="60549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 需要实现的函数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AD2CF1A4-C003-2584-FFB8-BEB0D044F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62" y="1101304"/>
            <a:ext cx="6767187" cy="227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disk_initialize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初始化磁盘驱动器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disk_status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获取磁盘状态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disk_read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从磁盘驱动器读扇区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disk_write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从磁盘驱动器写扇区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disk_ioctl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控制设备实现指定功能，用于辅助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中其他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get_fattime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获取当前时间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4179" y="51405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disk_initialize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89DFF6-8A54-55D4-5DF8-C90A161A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95" y="990962"/>
            <a:ext cx="7687025" cy="37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4179" y="51405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disk_status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89603B-DAEB-6BB6-5722-A7FFC138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1" y="1017073"/>
            <a:ext cx="831266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5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4179" y="51405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disk_read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4118D5-058D-ED3C-AE2C-5CDA8F97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90963"/>
            <a:ext cx="6786880" cy="37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8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4179" y="51405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disk_write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B0A744-AB07-8A1E-E95C-AAF776C4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932679"/>
            <a:ext cx="6135258" cy="38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4179" y="51405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disk_ioctl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BDA68F-A2CC-9656-A914-5D4566A8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" y="990962"/>
            <a:ext cx="6004719" cy="37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581905" y="1261982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，文件系统基本介绍（了解）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文件系统简介（了解）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配置项和函数介绍（熟悉）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最简移植步骤（掌握）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，正点原子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代码解读（熟悉）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4179" y="51405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get_fattime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C9165-979E-2FE6-1919-E4562DFA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932678"/>
            <a:ext cx="6817360" cy="38107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B560278-978B-4A09-A1F2-95DF074D8762}"/>
              </a:ext>
            </a:extLst>
          </p:cNvPr>
          <p:cNvSpPr txBox="1"/>
          <p:nvPr/>
        </p:nvSpPr>
        <p:spPr>
          <a:xfrm>
            <a:off x="2557322" y="594124"/>
            <a:ext cx="497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ffconf.h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FF_FS_NORTC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时需要实现</a:t>
            </a:r>
          </a:p>
        </p:txBody>
      </p:sp>
    </p:spTree>
    <p:extLst>
      <p:ext uri="{BB962C8B-B14F-4D97-AF65-F5344CB8AC3E}">
        <p14:creationId xmlns:p14="http://schemas.microsoft.com/office/powerpoint/2010/main" val="54764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380420" y="416585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开放函数（常用）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0DEC885C-1165-1D5E-52B3-FB9ECC213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59" y="717149"/>
            <a:ext cx="3680340" cy="411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f_open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创建一个文件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关闭一个打开的文件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f_read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从文件中读取数据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往文件中写数据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f_gets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读一个字符串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f_putc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写一个字符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f_puts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写一个字符串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f_printf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写一个格式化的字符串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f_lseek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移动文件读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写指针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f_tell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获取当前读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写指针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f_size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获取文件大小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E02E75C6-BDC8-9733-5335-8B002662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92" y="717149"/>
            <a:ext cx="4345483" cy="411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f_opendif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打开一个目录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f_closedir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关闭一个已经打开的目录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f_readdir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读取目录条目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f_mkdir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创建一个新目录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f_unlink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删除一个文件或目录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f_rename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重命名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移动一个文件或文件夹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f_mount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注销一个工作区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f_mkfs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格式化，创建一个文件系统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f_getfree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获取磁盘信息以及空闲簇数量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f_setlabel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设置盘符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磁盘名字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f_getlabel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获取盘符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C392D94E-3B96-FE5E-B493-E6074E8546E3}"/>
              </a:ext>
            </a:extLst>
          </p:cNvPr>
          <p:cNvSpPr/>
          <p:nvPr/>
        </p:nvSpPr>
        <p:spPr>
          <a:xfrm>
            <a:off x="421397" y="874596"/>
            <a:ext cx="241662" cy="385455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EFF5DA9-B010-2D16-4BD0-FEEAE0CF4EA9}"/>
              </a:ext>
            </a:extLst>
          </p:cNvPr>
          <p:cNvSpPr/>
          <p:nvPr/>
        </p:nvSpPr>
        <p:spPr>
          <a:xfrm>
            <a:off x="4540551" y="894188"/>
            <a:ext cx="241662" cy="19992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625996C-206B-A93D-BCD5-CAEAF6549C9A}"/>
              </a:ext>
            </a:extLst>
          </p:cNvPr>
          <p:cNvSpPr/>
          <p:nvPr/>
        </p:nvSpPr>
        <p:spPr>
          <a:xfrm>
            <a:off x="4540551" y="3069415"/>
            <a:ext cx="241662" cy="16597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65CBAC-B953-E83F-968D-680140F35364}"/>
              </a:ext>
            </a:extLst>
          </p:cNvPr>
          <p:cNvSpPr txBox="1"/>
          <p:nvPr/>
        </p:nvSpPr>
        <p:spPr>
          <a:xfrm>
            <a:off x="86021" y="2268341"/>
            <a:ext cx="357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件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D8FD5A-799D-F447-C4F2-BD61D801773A}"/>
              </a:ext>
            </a:extLst>
          </p:cNvPr>
          <p:cNvSpPr txBox="1"/>
          <p:nvPr/>
        </p:nvSpPr>
        <p:spPr>
          <a:xfrm>
            <a:off x="4182957" y="1361610"/>
            <a:ext cx="357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目录操作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F3D96F-CE9F-A64C-C523-30B2F179FA56}"/>
              </a:ext>
            </a:extLst>
          </p:cNvPr>
          <p:cNvSpPr txBox="1"/>
          <p:nvPr/>
        </p:nvSpPr>
        <p:spPr>
          <a:xfrm>
            <a:off x="4182957" y="3491735"/>
            <a:ext cx="357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卷管理</a:t>
            </a:r>
          </a:p>
        </p:txBody>
      </p:sp>
    </p:spTree>
    <p:extLst>
      <p:ext uri="{BB962C8B-B14F-4D97-AF65-F5344CB8AC3E}">
        <p14:creationId xmlns:p14="http://schemas.microsoft.com/office/powerpoint/2010/main" val="31169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581905" y="1261982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，文件系统基本介绍（了解）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文件系统简介（了解）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配置项和函数介绍（熟悉）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最简移植步骤（掌握）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，正点原子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代码解读（熟悉）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7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08976" y="520870"/>
            <a:ext cx="41630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最简移植步骤（掌握）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EAC2E7-2E89-2029-56A3-D4A584900B59}"/>
              </a:ext>
            </a:extLst>
          </p:cNvPr>
          <p:cNvSpPr txBox="1"/>
          <p:nvPr/>
        </p:nvSpPr>
        <p:spPr>
          <a:xfrm>
            <a:off x="3814622" y="990201"/>
            <a:ext cx="526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准备好一个带有存储设备驱动的工程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/SD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卡实验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文件系统开源库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3E727E5-A8C6-D214-3CC1-86E028111FB5}"/>
              </a:ext>
            </a:extLst>
          </p:cNvPr>
          <p:cNvSpPr/>
          <p:nvPr/>
        </p:nvSpPr>
        <p:spPr>
          <a:xfrm>
            <a:off x="466622" y="1754179"/>
            <a:ext cx="3348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、复制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文件到工程文件夹下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A6E80B-26D5-0801-D8D2-4AA24A56FFF3}"/>
              </a:ext>
            </a:extLst>
          </p:cNvPr>
          <p:cNvSpPr/>
          <p:nvPr/>
        </p:nvSpPr>
        <p:spPr>
          <a:xfrm>
            <a:off x="466622" y="2404905"/>
            <a:ext cx="3348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、将移植文件添加到工程中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0FA01F-B086-1C72-1DC8-0E33F5D1E53F}"/>
              </a:ext>
            </a:extLst>
          </p:cNvPr>
          <p:cNvSpPr/>
          <p:nvPr/>
        </p:nvSpPr>
        <p:spPr>
          <a:xfrm>
            <a:off x="466622" y="1103453"/>
            <a:ext cx="3348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、前期工作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0AC6F7-D1FE-8014-FC34-38DA2A62AA13}"/>
              </a:ext>
            </a:extLst>
          </p:cNvPr>
          <p:cNvSpPr/>
          <p:nvPr/>
        </p:nvSpPr>
        <p:spPr>
          <a:xfrm>
            <a:off x="466622" y="3055631"/>
            <a:ext cx="3348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、修改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ffconf.h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的配置项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80D614-43C3-9FCC-80DF-EF216F2F2C04}"/>
              </a:ext>
            </a:extLst>
          </p:cNvPr>
          <p:cNvSpPr txBox="1"/>
          <p:nvPr/>
        </p:nvSpPr>
        <p:spPr>
          <a:xfrm>
            <a:off x="3814622" y="2961963"/>
            <a:ext cx="401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FF_FS_NORTC / FF_USE_STRFUNC /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FF_CODE_PAGE / FF_VOLUMES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108622-90B0-1374-9EB8-F7495FFC0F00}"/>
              </a:ext>
            </a:extLst>
          </p:cNvPr>
          <p:cNvSpPr txBox="1"/>
          <p:nvPr/>
        </p:nvSpPr>
        <p:spPr>
          <a:xfrm>
            <a:off x="3814622" y="2415628"/>
            <a:ext cx="4376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新建分组且添加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，并添加头文件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3BF52-8BB0-8ECC-BE94-2EDCD6A32398}"/>
              </a:ext>
            </a:extLst>
          </p:cNvPr>
          <p:cNvSpPr txBox="1"/>
          <p:nvPr/>
        </p:nvSpPr>
        <p:spPr>
          <a:xfrm>
            <a:off x="3814622" y="4369348"/>
            <a:ext cx="557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最简读写：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f_mount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f_open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f_read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699E1F-48C2-047A-3268-043F8FBF5498}"/>
              </a:ext>
            </a:extLst>
          </p:cNvPr>
          <p:cNvSpPr/>
          <p:nvPr/>
        </p:nvSpPr>
        <p:spPr>
          <a:xfrm>
            <a:off x="466622" y="3706357"/>
            <a:ext cx="3348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、修改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个函数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BCC291-33F0-401C-DDEB-8E794439AB2B}"/>
              </a:ext>
            </a:extLst>
          </p:cNvPr>
          <p:cNvSpPr txBox="1"/>
          <p:nvPr/>
        </p:nvSpPr>
        <p:spPr>
          <a:xfrm>
            <a:off x="3814622" y="1773289"/>
            <a:ext cx="324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具体路径在：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4F412D4-00C1-2674-C1BE-B326954F3B6E}"/>
              </a:ext>
            </a:extLst>
          </p:cNvPr>
          <p:cNvSpPr/>
          <p:nvPr/>
        </p:nvSpPr>
        <p:spPr>
          <a:xfrm>
            <a:off x="466622" y="4357081"/>
            <a:ext cx="3348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、编写测试代码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A8491E-D530-C97A-11D8-13FE321057E5}"/>
              </a:ext>
            </a:extLst>
          </p:cNvPr>
          <p:cNvSpPr txBox="1"/>
          <p:nvPr/>
        </p:nvSpPr>
        <p:spPr>
          <a:xfrm>
            <a:off x="3814622" y="3717080"/>
            <a:ext cx="46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disk_initialize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/status/read/write/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ioctl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2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2" grpId="0" animBg="1"/>
      <p:bldP spid="17" grpId="0"/>
      <p:bldP spid="18" grpId="0"/>
      <p:bldP spid="19" grpId="0"/>
      <p:bldP spid="20" grpId="0" animBg="1"/>
      <p:bldP spid="23" grpId="0"/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581905" y="1261982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，文件系统基本介绍（了解）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文件系统简介（了解）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配置项和函数介绍（熟悉）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最简移植步骤（掌握）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，正点原子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代码解读（熟悉）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8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452347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，正点原子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代码解读（熟悉）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4286" y="1079254"/>
            <a:ext cx="7909559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除了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模块已有代码，我们另外在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文件夹下新建了一个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exfuns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文件夹，用于存放针对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做的扩展代码。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46F1E4-FE15-EF43-D28D-235F40A6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860302"/>
            <a:ext cx="3234690" cy="20566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66576A-90E1-9E08-00B0-1448BB200B05}"/>
              </a:ext>
            </a:extLst>
          </p:cNvPr>
          <p:cNvSpPr txBox="1"/>
          <p:nvPr/>
        </p:nvSpPr>
        <p:spPr>
          <a:xfrm>
            <a:off x="2126494" y="3419526"/>
            <a:ext cx="557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重新封装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文件中的操作文件函数，供给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A917F3-A928-F79B-D9C8-EAD059CE5EB8}"/>
              </a:ext>
            </a:extLst>
          </p:cNvPr>
          <p:cNvSpPr txBox="1"/>
          <p:nvPr/>
        </p:nvSpPr>
        <p:spPr>
          <a:xfrm>
            <a:off x="2126494" y="2904977"/>
            <a:ext cx="667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定义一些全局变量，方便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的使用，实现磁盘容量获取等函数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80E5CE-98C4-C189-93DD-E9C5DBB36C10}"/>
              </a:ext>
            </a:extLst>
          </p:cNvPr>
          <p:cNvSpPr/>
          <p:nvPr/>
        </p:nvSpPr>
        <p:spPr>
          <a:xfrm>
            <a:off x="819150" y="2770919"/>
            <a:ext cx="1188720" cy="5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708A73-2D47-47D7-3A30-D47CCAA1C74E}"/>
              </a:ext>
            </a:extLst>
          </p:cNvPr>
          <p:cNvSpPr/>
          <p:nvPr/>
        </p:nvSpPr>
        <p:spPr>
          <a:xfrm>
            <a:off x="819150" y="3334688"/>
            <a:ext cx="1188720" cy="5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AD22-956C-43BD-B3EA-7F1E96CC933D}"/>
              </a:ext>
            </a:extLst>
          </p:cNvPr>
          <p:cNvSpPr txBox="1"/>
          <p:nvPr/>
        </p:nvSpPr>
        <p:spPr>
          <a:xfrm>
            <a:off x="2126494" y="3929819"/>
            <a:ext cx="557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ffsystem.c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部分代码</a:t>
            </a:r>
          </a:p>
        </p:txBody>
      </p:sp>
    </p:spTree>
    <p:extLst>
      <p:ext uri="{BB962C8B-B14F-4D97-AF65-F5344CB8AC3E}">
        <p14:creationId xmlns:p14="http://schemas.microsoft.com/office/powerpoint/2010/main" val="6377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8" grpId="0"/>
      <p:bldP spid="12" grpId="0" animBg="1"/>
      <p:bldP spid="14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581905" y="1261982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，文件系统基本介绍（了解）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文件系统简介（了解）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配置项和函数介绍（熟悉）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最简移植步骤（掌握）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，正点原子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代码解读（熟悉）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33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173800" y="458674"/>
            <a:ext cx="3078852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为什么需要文件系统？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D81642AA-5486-DD56-595C-1A9D65819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17" y="949742"/>
            <a:ext cx="382996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没有文件系统下，不同设备间拷贝数据：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6C7B50-2CE0-6CB7-E03F-B03318B950C1}"/>
              </a:ext>
            </a:extLst>
          </p:cNvPr>
          <p:cNvSpPr/>
          <p:nvPr/>
        </p:nvSpPr>
        <p:spPr>
          <a:xfrm>
            <a:off x="447086" y="1598520"/>
            <a:ext cx="1248908" cy="12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B3886D-7A35-7CBC-49FE-DE6E69911726}"/>
              </a:ext>
            </a:extLst>
          </p:cNvPr>
          <p:cNvSpPr/>
          <p:nvPr/>
        </p:nvSpPr>
        <p:spPr>
          <a:xfrm>
            <a:off x="2787515" y="1598520"/>
            <a:ext cx="1248908" cy="12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电脑硬盘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89563F-9BDB-6324-F23F-2F98D4D9407D}"/>
              </a:ext>
            </a:extLst>
          </p:cNvPr>
          <p:cNvSpPr/>
          <p:nvPr/>
        </p:nvSpPr>
        <p:spPr>
          <a:xfrm>
            <a:off x="1029788" y="1591989"/>
            <a:ext cx="672737" cy="220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music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4DE726-8FAB-96C5-67D6-E34CC4B61CD6}"/>
              </a:ext>
            </a:extLst>
          </p:cNvPr>
          <p:cNvSpPr/>
          <p:nvPr/>
        </p:nvSpPr>
        <p:spPr>
          <a:xfrm>
            <a:off x="2779580" y="1853336"/>
            <a:ext cx="672737" cy="220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music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EE45C0F8-F48D-7CB5-37C5-2D5CAFAB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19" y="1297503"/>
            <a:ext cx="1439474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~980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608DA030-3026-D2B0-6366-92F2409C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122" y="1301337"/>
            <a:ext cx="1559658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1134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~2000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B7E2C3F-E331-2772-FBEF-A1EBCF174515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1702525" y="1702354"/>
            <a:ext cx="1077055" cy="261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39">
            <a:extLst>
              <a:ext uri="{FF2B5EF4-FFF2-40B4-BE49-F238E27FC236}">
                <a16:creationId xmlns:a16="http://schemas.microsoft.com/office/drawing/2014/main" id="{E9AAC7D1-53A4-46F3-97A3-252B86A3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75" y="1843228"/>
            <a:ext cx="728329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数据拷贝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0F4955B5-0944-BCB2-CCC7-8A350A41F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15" y="2956901"/>
            <a:ext cx="759802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直接面对存储设备的底层硬件操作，非专业人士不能适用，普通人无从下手。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D0628F24-49B1-9DEE-879C-3E250A04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15" y="3270454"/>
            <a:ext cx="745433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假如扇区数据中包含多个音频片段，传输后比较难定位对应音频片段位置。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41693723-E741-CA0F-A305-271BC269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012" y="949742"/>
            <a:ext cx="382996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有文件系统下，不同设备间拷贝数据：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26065F-BCC9-A991-AF80-2DFD2F1456AF}"/>
              </a:ext>
            </a:extLst>
          </p:cNvPr>
          <p:cNvSpPr/>
          <p:nvPr/>
        </p:nvSpPr>
        <p:spPr>
          <a:xfrm>
            <a:off x="5172067" y="1606828"/>
            <a:ext cx="1248908" cy="12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6E614D-361D-9BC9-C492-28E0F822876C}"/>
              </a:ext>
            </a:extLst>
          </p:cNvPr>
          <p:cNvSpPr/>
          <p:nvPr/>
        </p:nvSpPr>
        <p:spPr>
          <a:xfrm>
            <a:off x="7512496" y="1606828"/>
            <a:ext cx="1248908" cy="12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电脑硬盘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262BEA-C597-8C92-4038-F44B41104AFD}"/>
              </a:ext>
            </a:extLst>
          </p:cNvPr>
          <p:cNvSpPr/>
          <p:nvPr/>
        </p:nvSpPr>
        <p:spPr>
          <a:xfrm>
            <a:off x="5473337" y="1600297"/>
            <a:ext cx="954169" cy="220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readme.txt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EA2182D-6FA2-D90F-5DA5-6C63DDE5AEAF}"/>
              </a:ext>
            </a:extLst>
          </p:cNvPr>
          <p:cNvSpPr/>
          <p:nvPr/>
        </p:nvSpPr>
        <p:spPr>
          <a:xfrm>
            <a:off x="7504562" y="1861644"/>
            <a:ext cx="966702" cy="220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readme.txt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7051CE-BC51-A3FB-A022-B20EA6B1261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427506" y="1710662"/>
            <a:ext cx="1077056" cy="261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9">
            <a:extLst>
              <a:ext uri="{FF2B5EF4-FFF2-40B4-BE49-F238E27FC236}">
                <a16:creationId xmlns:a16="http://schemas.microsoft.com/office/drawing/2014/main" id="{CCBF8CF2-1741-186F-8029-123FEC86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556" y="1851536"/>
            <a:ext cx="728329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数据拷贝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97E7BF49-B396-3C21-7749-C284C6FE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0" y="3924357"/>
            <a:ext cx="8647611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如果有文件系统，我们可以把数据数组组织成文件，给这些数据起一个名字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，通过这个名字访问到这些数据。文件系统会根据文件名为我们找到数据在磁盘中的位置。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2" grpId="0" animBg="1"/>
      <p:bldP spid="14" grpId="0" animBg="1"/>
      <p:bldP spid="15" grpId="0"/>
      <p:bldP spid="16" grpId="0"/>
      <p:bldP spid="19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，文件系统基本介绍（了解）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769287" y="1074214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文件系统是为了存储和管理数据，而在存储设备上建立的一种组织结构。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D3D38420-CA60-4C69-B1AA-5144BF95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43" y="1959673"/>
            <a:ext cx="2381137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FAT32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exFAT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NTFS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E1D439-A6DB-A85D-547E-D7BD8460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61" y="1599806"/>
            <a:ext cx="2294915" cy="1751172"/>
          </a:xfrm>
          <a:prstGeom prst="rect">
            <a:avLst/>
          </a:prstGeom>
        </p:spPr>
      </p:pic>
      <p:sp>
        <p:nvSpPr>
          <p:cNvPr id="18" name="矩形 39">
            <a:extLst>
              <a:ext uri="{FF2B5EF4-FFF2-40B4-BE49-F238E27FC236}">
                <a16:creationId xmlns:a16="http://schemas.microsoft.com/office/drawing/2014/main" id="{F95B121B-A5A6-5C1C-7BD5-3B392E5E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28" y="3121382"/>
            <a:ext cx="497771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在小型的嵌入式存储设备大多使用的是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1172271E-4D1F-BA5C-2D2C-60DF53BE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3625381"/>
            <a:ext cx="8587970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使用文件系统前，需先对存储设备进行格式化，擦除原来的数据，在存储设备上建立一个文件分配表和目录。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F0314D0-DB20-907F-C9D9-F8B3D9ACF4A2}"/>
              </a:ext>
            </a:extLst>
          </p:cNvPr>
          <p:cNvSpPr/>
          <p:nvPr/>
        </p:nvSpPr>
        <p:spPr>
          <a:xfrm>
            <a:off x="2947665" y="2420521"/>
            <a:ext cx="2294915" cy="50834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File 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Alloction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Table</a:t>
            </a:r>
          </a:p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文件分配表</a:t>
            </a: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E15655EB-E9C0-55A6-6075-4D749EF2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28" y="1580552"/>
            <a:ext cx="466873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常用的文件系统：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9639410-90F4-8A25-0485-0A69091A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6416"/>
            <a:ext cx="211532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F2C66C-DFC8-354C-901C-6649222C7F2D}"/>
              </a:ext>
            </a:extLst>
          </p:cNvPr>
          <p:cNvSpPr/>
          <p:nvPr/>
        </p:nvSpPr>
        <p:spPr>
          <a:xfrm>
            <a:off x="965935" y="981464"/>
            <a:ext cx="5312946" cy="858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                                                                  剩余扇区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FEE037-D65A-6DAB-18C0-535B6E54F710}"/>
              </a:ext>
            </a:extLst>
          </p:cNvPr>
          <p:cNvSpPr/>
          <p:nvPr/>
        </p:nvSpPr>
        <p:spPr>
          <a:xfrm>
            <a:off x="1028700" y="1043311"/>
            <a:ext cx="1084315" cy="7380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系统引导扇区</a:t>
            </a:r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DBR(</a:t>
            </a: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还有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MBR)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7DE14C3-45CD-556B-20FB-60D4DF583CAA}"/>
              </a:ext>
            </a:extLst>
          </p:cNvPr>
          <p:cNvSpPr/>
          <p:nvPr/>
        </p:nvSpPr>
        <p:spPr>
          <a:xfrm>
            <a:off x="2173894" y="1041778"/>
            <a:ext cx="321341" cy="7380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</a:t>
            </a:r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留</a:t>
            </a:r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</a:t>
            </a:r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7B71B9-5CAB-EC55-A5F8-9288EDD2B8F7}"/>
              </a:ext>
            </a:extLst>
          </p:cNvPr>
          <p:cNvSpPr/>
          <p:nvPr/>
        </p:nvSpPr>
        <p:spPr>
          <a:xfrm>
            <a:off x="2563984" y="1043311"/>
            <a:ext cx="1224110" cy="7380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文件分配表</a:t>
            </a:r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BE5D1B-F8A4-E4E2-4029-D7DF9E7D2705}"/>
              </a:ext>
            </a:extLst>
          </p:cNvPr>
          <p:cNvSpPr/>
          <p:nvPr/>
        </p:nvSpPr>
        <p:spPr>
          <a:xfrm>
            <a:off x="2646042" y="1254290"/>
            <a:ext cx="489588" cy="47753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FAT1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1C1E90-B6DC-E8CF-45F9-A6B46C0CA077}"/>
              </a:ext>
            </a:extLst>
          </p:cNvPr>
          <p:cNvSpPr/>
          <p:nvPr/>
        </p:nvSpPr>
        <p:spPr>
          <a:xfrm>
            <a:off x="3208024" y="1254290"/>
            <a:ext cx="489588" cy="47753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FAT2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AA8E8F-212A-73E9-1BED-FB4C84FFE48B}"/>
              </a:ext>
            </a:extLst>
          </p:cNvPr>
          <p:cNvSpPr/>
          <p:nvPr/>
        </p:nvSpPr>
        <p:spPr>
          <a:xfrm>
            <a:off x="3856662" y="1041778"/>
            <a:ext cx="1726894" cy="7380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数据区</a:t>
            </a:r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2B6A69-4169-018A-FD91-ED54C21CCC2E}"/>
              </a:ext>
            </a:extLst>
          </p:cNvPr>
          <p:cNvSpPr/>
          <p:nvPr/>
        </p:nvSpPr>
        <p:spPr>
          <a:xfrm>
            <a:off x="3943179" y="1099510"/>
            <a:ext cx="368789" cy="63232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A28017D7-A012-7420-80EB-2E76794F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6" y="1837561"/>
            <a:ext cx="211532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FAT32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文件系统布局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B42054A-BAFC-DFEB-60B6-3ECE5AFA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72" y="2319041"/>
            <a:ext cx="770034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系统引导扇区：引导程序，以及文件系统信息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扇区字节数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每簇扇区数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保留扇区数等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22C8CD40-01F6-FE28-D150-B1B0DC684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72" y="2831157"/>
            <a:ext cx="597060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文件分配表：记录文件存储中簇与簇之间连接的信息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F37A2C53-3A0C-5439-4A03-D7AE1BD9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72" y="3343273"/>
            <a:ext cx="738792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根目录：存在所有文件和子目录信息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创建时间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文件大小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F1DA5ABB-F93A-EEBD-FBE6-2C67163A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72" y="3855389"/>
            <a:ext cx="597060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数据区：文件等数据存放地方，占用大部分的磁盘空间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670416-1F4B-7DD8-27CF-89A25D0AC53B}"/>
              </a:ext>
            </a:extLst>
          </p:cNvPr>
          <p:cNvSpPr/>
          <p:nvPr/>
        </p:nvSpPr>
        <p:spPr>
          <a:xfrm>
            <a:off x="5149521" y="1099510"/>
            <a:ext cx="368789" cy="63232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B363FE50-152C-AAED-497C-BF9EE9E8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59" y="4370911"/>
            <a:ext cx="422622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详细内容参考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《FAT32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文件系统详解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611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76209" y="923927"/>
            <a:ext cx="7964091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文件系统用“簇” 作为数据单元，一个“簇”由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连续的扇区组成，而一个扇区的大小为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9639410-90F4-8A25-0485-0A69091A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6416"/>
            <a:ext cx="211532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F2CB45-6409-7F00-04F1-147D32694BDD}"/>
              </a:ext>
            </a:extLst>
          </p:cNvPr>
          <p:cNvSpPr/>
          <p:nvPr/>
        </p:nvSpPr>
        <p:spPr>
          <a:xfrm>
            <a:off x="5009606" y="644316"/>
            <a:ext cx="1343317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的整数次幂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C3B819-D38A-9832-7BCA-92B92AE2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20" y="1732820"/>
            <a:ext cx="2124726" cy="163095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0E26E17-1F62-83AE-286B-62A1A08E628D}"/>
              </a:ext>
            </a:extLst>
          </p:cNvPr>
          <p:cNvSpPr/>
          <p:nvPr/>
        </p:nvSpPr>
        <p:spPr>
          <a:xfrm>
            <a:off x="6571418" y="2921726"/>
            <a:ext cx="828691" cy="402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6F5AF0EC-D4A2-9B21-C1C9-F5580CAE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507" y="2769870"/>
            <a:ext cx="35781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903D00E2-EC8B-4C91-7788-92AD70EF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09" y="1674336"/>
            <a:ext cx="6276645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所有的簇从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开始进行编号，每个簇都有自己的地址编号，用户文件和数据都存储在簇中。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4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5" grpId="0" animBg="1"/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87CF260C-1638-4745-9DED-547D9742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91" y="991074"/>
            <a:ext cx="8341018" cy="70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是专门用于小型嵌入式系统的通用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文件系统模块。标准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语言编写，具有良好的硬件平台独立性，简单修改就可移植到单片机上。</a:t>
            </a: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C8702354-A48E-7435-B2B7-3EDE70D5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104" y="2236621"/>
            <a:ext cx="2643528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是可裁剪的文件系统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19996508-D05D-3112-05DA-402E1E63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88" y="1601565"/>
            <a:ext cx="6332655" cy="327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Windows/DOS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系统兼容的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独立于硬件平台，方便跨硬件平台移植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代码量少、效率高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多种配置选项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ANSI/OEM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Unicode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中的长文件名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LBA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，适用于大型存储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适用于实时操作系统的线程安全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多个卷（物理驱动器和分区）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多个代码页，包括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DBCS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只读，可选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缓冲区等</a:t>
            </a: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FATFS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文件系统简介（了解）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8CAC6-9418-C5EB-7860-AE231B43C6A1}"/>
              </a:ext>
            </a:extLst>
          </p:cNvPr>
          <p:cNvSpPr txBox="1"/>
          <p:nvPr/>
        </p:nvSpPr>
        <p:spPr>
          <a:xfrm>
            <a:off x="4282440" y="4497173"/>
            <a:ext cx="5101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下载链接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http://elm-chan.org/fsw/ff/archives.html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171335" y="606144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模块的层次结构图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C8702354-A48E-7435-B2B7-3EDE70D5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99" y="578896"/>
            <a:ext cx="4219021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底层接口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(Low level device controls)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25B55E-6B86-5960-7B86-3C7BD2B8D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6" y="1431311"/>
            <a:ext cx="2333625" cy="24288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08C5A3-4741-62DF-840D-439A17CA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99" y="1707388"/>
            <a:ext cx="3056427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Module)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FDDF5C-48F6-4754-EC02-27D26A1A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99" y="2902762"/>
            <a:ext cx="2276638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应用层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(Application)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387E8815-BAA4-7BAC-E415-77D51E5F3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956" y="987203"/>
            <a:ext cx="5431691" cy="7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存储媒介读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写接口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(disk I/O)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和供给文件创建修改时间的实时时钟，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需要我们根据平台和存储介质编写移植代码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14165784-ED61-C0A4-A56F-CE2F45FD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956" y="2118451"/>
            <a:ext cx="5431691" cy="7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实现了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写协议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.FATFS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模块提供的是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除非有必要，使用者一般不用修改，使用时将头文件直接包含进去。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93D78730-6C1F-A2B8-F6A3-40C6F2A9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956" y="3296375"/>
            <a:ext cx="5431691" cy="102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使用者无需理会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的内容结构和复杂的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协议，只需要调用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模块提供给用户的一系列应用接口函数，如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f_open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f_read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等，就可以像在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机上读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写文件。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A177E2DE-BD69-69BA-E6C1-88297C5A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0" y="4476041"/>
            <a:ext cx="9074279" cy="3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下载地址：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http://elm-chan.org/fsw/ff/00index_e.html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（资料包下载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说明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函数说明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实例）</a:t>
            </a:r>
          </a:p>
        </p:txBody>
      </p:sp>
    </p:spTree>
    <p:extLst>
      <p:ext uri="{BB962C8B-B14F-4D97-AF65-F5344CB8AC3E}">
        <p14:creationId xmlns:p14="http://schemas.microsoft.com/office/powerpoint/2010/main" val="7749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6170" y="629047"/>
            <a:ext cx="324319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文件系统包结构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BDB9A8-0C07-505D-4BBB-9846EEF2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8" y="1488575"/>
            <a:ext cx="1962150" cy="685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187949-6327-2FC0-582A-C7234C91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892" y="1732120"/>
            <a:ext cx="1514475" cy="1838325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C97B641A-FDA3-5D1E-A87A-9DB69640A79B}"/>
              </a:ext>
            </a:extLst>
          </p:cNvPr>
          <p:cNvSpPr/>
          <p:nvPr/>
        </p:nvSpPr>
        <p:spPr>
          <a:xfrm>
            <a:off x="1033003" y="1783810"/>
            <a:ext cx="927667" cy="1301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A6C328A-809B-AD8B-CB82-D766F1CBB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2477"/>
              </p:ext>
            </p:extLst>
          </p:nvPr>
        </p:nvGraphicFramePr>
        <p:xfrm>
          <a:off x="3311434" y="966688"/>
          <a:ext cx="5710646" cy="290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7319515"/>
                    </a:ext>
                  </a:extLst>
                </a:gridCol>
              </a:tblGrid>
              <a:tr h="38092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文件名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功能名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ffconf.h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FATFS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模块配置文件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根据需求来配置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ff.h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FATFS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和应用模块共用的包含文件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不需要修改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7194339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ff.c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FATFS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模块源码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文件系统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API)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不需要修改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2351832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diskio.h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FATFS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disk I/O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模块共用的包含文件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不需要修改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646628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diskio.c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FATFS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disk I/O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模块接口层文件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与硬件相关代码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763450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ffunicode.c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FATFS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所支持的字体代码转换表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不需要修改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9389125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ffsystem.c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FATFS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相关函数示例代码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Times New Roman" panose="02020603050405020304" pitchFamily="18" charset="0"/>
                        </a:rPr>
                        <a:t>没用到</a:t>
                      </a: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46307520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42A55EA-9C46-CD88-0A1A-7C59A3EFB78F}"/>
              </a:ext>
            </a:extLst>
          </p:cNvPr>
          <p:cNvSpPr/>
          <p:nvPr/>
        </p:nvSpPr>
        <p:spPr>
          <a:xfrm>
            <a:off x="3326675" y="2796540"/>
            <a:ext cx="1092925" cy="3429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63ACFF-7FBC-FAD9-A4DC-A10287CC321F}"/>
              </a:ext>
            </a:extLst>
          </p:cNvPr>
          <p:cNvSpPr/>
          <p:nvPr/>
        </p:nvSpPr>
        <p:spPr>
          <a:xfrm>
            <a:off x="3326675" y="1349037"/>
            <a:ext cx="1092925" cy="3429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4CAA3DFA-7135-1390-8311-AC86358DA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68" y="4354592"/>
            <a:ext cx="7895732" cy="42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第三方库的移植，基本上需要用户编写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底层驱动源码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，然后提供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上层配置文件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供配置。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D14F4D44-D684-6166-BD49-CC01C9D1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25" y="3971774"/>
            <a:ext cx="587555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文件系统的移植需要修改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个文件，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ffconf.h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7745</TotalTime>
  <Words>2965</Words>
  <Application>Microsoft Office PowerPoint</Application>
  <PresentationFormat>全屏显示(16:9)</PresentationFormat>
  <Paragraphs>352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Mr_Xu</cp:lastModifiedBy>
  <cp:revision>4403</cp:revision>
  <dcterms:created xsi:type="dcterms:W3CDTF">2021-03-21T09:45:00Z</dcterms:created>
  <dcterms:modified xsi:type="dcterms:W3CDTF">2023-02-15T06:11:40Z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