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8" r:id="rId2"/>
    <p:sldId id="272" r:id="rId3"/>
    <p:sldId id="756" r:id="rId4"/>
    <p:sldId id="650" r:id="rId5"/>
    <p:sldId id="746" r:id="rId6"/>
    <p:sldId id="747" r:id="rId7"/>
    <p:sldId id="748" r:id="rId8"/>
    <p:sldId id="749" r:id="rId9"/>
    <p:sldId id="750" r:id="rId10"/>
    <p:sldId id="751" r:id="rId11"/>
    <p:sldId id="752" r:id="rId12"/>
    <p:sldId id="764" r:id="rId13"/>
    <p:sldId id="758" r:id="rId14"/>
    <p:sldId id="753" r:id="rId15"/>
    <p:sldId id="754" r:id="rId16"/>
    <p:sldId id="762" r:id="rId17"/>
    <p:sldId id="761" r:id="rId18"/>
    <p:sldId id="757" r:id="rId19"/>
    <p:sldId id="760" r:id="rId20"/>
    <p:sldId id="759" r:id="rId21"/>
    <p:sldId id="755" r:id="rId22"/>
    <p:sldId id="763" r:id="rId23"/>
    <p:sldId id="507" r:id="rId24"/>
    <p:sldId id="271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5050"/>
    <a:srgbClr val="FFFFFF"/>
    <a:srgbClr val="159BFF"/>
    <a:srgbClr val="B4C7E7"/>
    <a:srgbClr val="5AA5DE"/>
    <a:srgbClr val="53B5FF"/>
    <a:srgbClr val="FF6600"/>
    <a:srgbClr val="117457"/>
    <a:srgbClr val="19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76202" autoAdjust="0"/>
  </p:normalViewPr>
  <p:slideViewPr>
    <p:cSldViewPr snapToGrid="0">
      <p:cViewPr varScale="1">
        <p:scale>
          <a:sx n="114" d="100"/>
          <a:sy n="114" d="100"/>
        </p:scale>
        <p:origin x="67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1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qxiuzi.cn/zh/hanzi-gbk-bianma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汉字显示实验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12EFFFEE-6FA0-D9B5-7F45-C8C9CE26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02" y="505449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汉字字库制作（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*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1D2FBA-7D23-E868-6F6C-5AEB62DC7618}"/>
              </a:ext>
            </a:extLst>
          </p:cNvPr>
          <p:cNvSpPr txBox="1"/>
          <p:nvPr/>
        </p:nvSpPr>
        <p:spPr>
          <a:xfrm>
            <a:off x="3122785" y="465580"/>
            <a:ext cx="6021215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正点原子字模生成软件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ATK-XFONT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软件制作汉字字库！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784AED-9334-6D08-E7A3-CC2A3545BA1A}"/>
              </a:ext>
            </a:extLst>
          </p:cNvPr>
          <p:cNvSpPr/>
          <p:nvPr/>
        </p:nvSpPr>
        <p:spPr>
          <a:xfrm>
            <a:off x="486019" y="1805798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步，进入字库模式</a:t>
            </a:r>
            <a:endParaRPr lang="zh-CN" altLang="en-US" sz="16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6D74530-6BB2-7FCB-C9E9-3D47F2F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0" y="2244306"/>
            <a:ext cx="2805267" cy="199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5528BDD-1204-464D-68BD-7B00C2CAF730}"/>
              </a:ext>
            </a:extLst>
          </p:cNvPr>
          <p:cNvSpPr/>
          <p:nvPr/>
        </p:nvSpPr>
        <p:spPr>
          <a:xfrm>
            <a:off x="2108288" y="2472197"/>
            <a:ext cx="307218" cy="270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C2D35F7-24B6-BC48-69A2-825DD8E65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245" y="1486590"/>
            <a:ext cx="1715275" cy="3311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C2A75CB1-C7B4-6027-9B92-4ED0C4908C16}"/>
              </a:ext>
            </a:extLst>
          </p:cNvPr>
          <p:cNvSpPr/>
          <p:nvPr/>
        </p:nvSpPr>
        <p:spPr>
          <a:xfrm>
            <a:off x="4308307" y="1121961"/>
            <a:ext cx="4195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步，设置编码和字体大小，选择输出路径</a:t>
            </a:r>
            <a:endParaRPr lang="zh-CN" altLang="en-US" sz="16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CBADE1F-5D14-0866-706E-66755B30B856}"/>
              </a:ext>
            </a:extLst>
          </p:cNvPr>
          <p:cNvSpPr/>
          <p:nvPr/>
        </p:nvSpPr>
        <p:spPr>
          <a:xfrm>
            <a:off x="4341848" y="2061349"/>
            <a:ext cx="1667139" cy="2150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998B252-63C2-AF35-C055-F761141D3057}"/>
              </a:ext>
            </a:extLst>
          </p:cNvPr>
          <p:cNvSpPr/>
          <p:nvPr/>
        </p:nvSpPr>
        <p:spPr>
          <a:xfrm>
            <a:off x="4341848" y="2864253"/>
            <a:ext cx="1715275" cy="2828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9F08C3-BAD8-A07E-A14D-49223834DE86}"/>
              </a:ext>
            </a:extLst>
          </p:cNvPr>
          <p:cNvSpPr/>
          <p:nvPr/>
        </p:nvSpPr>
        <p:spPr>
          <a:xfrm>
            <a:off x="4341849" y="4210298"/>
            <a:ext cx="1730672" cy="2735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B799B34-9E60-D15D-4916-6D5F1BB3D7C1}"/>
              </a:ext>
            </a:extLst>
          </p:cNvPr>
          <p:cNvSpPr/>
          <p:nvPr/>
        </p:nvSpPr>
        <p:spPr>
          <a:xfrm>
            <a:off x="6072520" y="4490795"/>
            <a:ext cx="288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52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7" grpId="0" animBg="1"/>
      <p:bldP spid="30" grpId="0"/>
      <p:bldP spid="33" grpId="0" animBg="1"/>
      <p:bldP spid="34" grpId="0" animBg="1"/>
      <p:bldP spid="35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0572181-C62C-67D7-1247-9E453C7E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5" y="967733"/>
            <a:ext cx="5234952" cy="3134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A0C6E5B-D0BB-1C9F-7458-99FD87DDF791}"/>
              </a:ext>
            </a:extLst>
          </p:cNvPr>
          <p:cNvSpPr/>
          <p:nvPr/>
        </p:nvSpPr>
        <p:spPr>
          <a:xfrm>
            <a:off x="397243" y="582150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步，设置取模方式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0D3AE0-B916-25AF-832E-B703C04F1800}"/>
              </a:ext>
            </a:extLst>
          </p:cNvPr>
          <p:cNvSpPr/>
          <p:nvPr/>
        </p:nvSpPr>
        <p:spPr>
          <a:xfrm>
            <a:off x="397245" y="4201517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从上到下，从左到右，高位在前</a:t>
            </a:r>
            <a:endParaRPr lang="zh-CN" altLang="en-US" sz="16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63AE53-8FE9-E74D-407F-5A458C7DE514}"/>
              </a:ext>
            </a:extLst>
          </p:cNvPr>
          <p:cNvSpPr/>
          <p:nvPr/>
        </p:nvSpPr>
        <p:spPr>
          <a:xfrm flipH="1">
            <a:off x="397243" y="3232913"/>
            <a:ext cx="2242323" cy="8696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B947B9C-EE6D-4F93-70D1-24F6C0787BA6}"/>
              </a:ext>
            </a:extLst>
          </p:cNvPr>
          <p:cNvSpPr/>
          <p:nvPr/>
        </p:nvSpPr>
        <p:spPr>
          <a:xfrm>
            <a:off x="4837752" y="1237488"/>
            <a:ext cx="301176" cy="2438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E60CE17-D5CA-58A3-9E24-313005562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137" y="984368"/>
            <a:ext cx="2085975" cy="264795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89942CE1-DE57-C6E2-2C2C-DAB8B93391EB}"/>
              </a:ext>
            </a:extLst>
          </p:cNvPr>
          <p:cNvSpPr/>
          <p:nvPr/>
        </p:nvSpPr>
        <p:spPr>
          <a:xfrm>
            <a:off x="6118886" y="539702"/>
            <a:ext cx="1733167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步，生成字库</a:t>
            </a:r>
            <a:endParaRPr lang="zh-CN" altLang="en-US" sz="16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B2A041-77FA-BAF8-2D41-CEFB09F5EB71}"/>
              </a:ext>
            </a:extLst>
          </p:cNvPr>
          <p:cNvSpPr/>
          <p:nvPr/>
        </p:nvSpPr>
        <p:spPr>
          <a:xfrm>
            <a:off x="7265280" y="3232912"/>
            <a:ext cx="952128" cy="3149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9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104B7C-734A-B217-56FA-77A2E09664E8}"/>
              </a:ext>
            </a:extLst>
          </p:cNvPr>
          <p:cNvSpPr/>
          <p:nvPr/>
        </p:nvSpPr>
        <p:spPr>
          <a:xfrm>
            <a:off x="397243" y="3964993"/>
            <a:ext cx="8002865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步，将字库名字重命名为：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GBK16.FON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然后，拷贝到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卡，通过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卡将字库更新到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 FLASH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里面备用！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汉字显示实验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0C6E5B-D0BB-1C9F-7458-99FD87DDF791}"/>
              </a:ext>
            </a:extLst>
          </p:cNvPr>
          <p:cNvSpPr/>
          <p:nvPr/>
        </p:nvSpPr>
        <p:spPr>
          <a:xfrm>
            <a:off x="397243" y="582150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步，等待生成完成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0D3AE0-B916-25AF-832E-B703C04F1800}"/>
              </a:ext>
            </a:extLst>
          </p:cNvPr>
          <p:cNvSpPr/>
          <p:nvPr/>
        </p:nvSpPr>
        <p:spPr>
          <a:xfrm>
            <a:off x="3857552" y="3497399"/>
            <a:ext cx="3935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大概需要几秒钟时间，大小：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766080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zh-CN" altLang="en-US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CFFD3FF-33F7-7655-D4F0-D8C13860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3" y="958937"/>
            <a:ext cx="3319916" cy="29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40A866-0481-BA76-3F71-DAB9FA6F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7" y="912054"/>
            <a:ext cx="6378452" cy="382465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79A95AB-51F6-E61C-49FF-5601FB9847C9}"/>
              </a:ext>
            </a:extLst>
          </p:cNvPr>
          <p:cNvSpPr/>
          <p:nvPr/>
        </p:nvSpPr>
        <p:spPr>
          <a:xfrm>
            <a:off x="1392702" y="1301261"/>
            <a:ext cx="324000" cy="288000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B71013-96A3-6592-2D94-0384A4A81B2D}"/>
              </a:ext>
            </a:extLst>
          </p:cNvPr>
          <p:cNvCxnSpPr/>
          <p:nvPr/>
        </p:nvCxnSpPr>
        <p:spPr>
          <a:xfrm flipV="1">
            <a:off x="1716702" y="780757"/>
            <a:ext cx="224640" cy="520504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C7D5EA1-5F23-BB0F-4792-739D3E39F0F6}"/>
              </a:ext>
            </a:extLst>
          </p:cNvPr>
          <p:cNvSpPr txBox="1"/>
          <p:nvPr/>
        </p:nvSpPr>
        <p:spPr>
          <a:xfrm>
            <a:off x="1941342" y="611480"/>
            <a:ext cx="6230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汉字点阵大小：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12*12(24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16*16(32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24*24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CD1E3D-4324-6487-38C2-DCAFF79DBA88}"/>
              </a:ext>
            </a:extLst>
          </p:cNvPr>
          <p:cNvSpPr txBox="1"/>
          <p:nvPr/>
        </p:nvSpPr>
        <p:spPr>
          <a:xfrm>
            <a:off x="137533" y="499246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字库文件</a:t>
            </a:r>
          </a:p>
        </p:txBody>
      </p:sp>
    </p:spTree>
    <p:extLst>
      <p:ext uri="{BB962C8B-B14F-4D97-AF65-F5344CB8AC3E}">
        <p14:creationId xmlns:p14="http://schemas.microsoft.com/office/powerpoint/2010/main" val="33972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36CE053F-D783-20AA-E609-CD3ECDDA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编写任意汉字显示函数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DBB6C2-A93F-D6D9-8256-E599E761E61C}"/>
              </a:ext>
            </a:extLst>
          </p:cNvPr>
          <p:cNvSpPr txBox="1"/>
          <p:nvPr/>
        </p:nvSpPr>
        <p:spPr>
          <a:xfrm>
            <a:off x="402998" y="1170135"/>
            <a:ext cx="747491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目标：能支持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大小的汉字显示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8A4584-709A-45B7-1AF6-7F5A1479CB86}"/>
              </a:ext>
            </a:extLst>
          </p:cNvPr>
          <p:cNvSpPr/>
          <p:nvPr/>
        </p:nvSpPr>
        <p:spPr>
          <a:xfrm>
            <a:off x="935688" y="2015565"/>
            <a:ext cx="2930600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，制作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个汉字字库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03BA746-9114-3AFE-F3A5-D1BC4622C066}"/>
              </a:ext>
            </a:extLst>
          </p:cNvPr>
          <p:cNvSpPr/>
          <p:nvPr/>
        </p:nvSpPr>
        <p:spPr>
          <a:xfrm>
            <a:off x="935687" y="2677017"/>
            <a:ext cx="2930601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，通用汉字点阵大小计算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A128C5-2A6A-F977-8712-A2843B4AF39D}"/>
              </a:ext>
            </a:extLst>
          </p:cNvPr>
          <p:cNvSpPr txBox="1"/>
          <p:nvPr/>
        </p:nvSpPr>
        <p:spPr>
          <a:xfrm>
            <a:off x="3866288" y="2031657"/>
            <a:ext cx="467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根据字体大小（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12/16/24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），制作对应的字库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5EF9A9-9573-C753-7712-1C4FBA036AE1}"/>
              </a:ext>
            </a:extLst>
          </p:cNvPr>
          <p:cNvSpPr txBox="1"/>
          <p:nvPr/>
        </p:nvSpPr>
        <p:spPr>
          <a:xfrm>
            <a:off x="3866288" y="2687048"/>
            <a:ext cx="499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点阵大小：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(size / 8 + ((size % 8) ? 1 : 0)) * (size)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A7B5C9-4FDB-8035-A4AB-CBC629BBB3F6}"/>
              </a:ext>
            </a:extLst>
          </p:cNvPr>
          <p:cNvSpPr/>
          <p:nvPr/>
        </p:nvSpPr>
        <p:spPr>
          <a:xfrm>
            <a:off x="935687" y="3338469"/>
            <a:ext cx="2930601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，修改汉字显示函数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080E80-AC80-B208-3271-739C7C6564C8}"/>
              </a:ext>
            </a:extLst>
          </p:cNvPr>
          <p:cNvSpPr txBox="1"/>
          <p:nvPr/>
        </p:nvSpPr>
        <p:spPr>
          <a:xfrm>
            <a:off x="3866288" y="3357929"/>
            <a:ext cx="45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添加字体大小参数，获取汉字点阵字库</a:t>
            </a:r>
          </a:p>
        </p:txBody>
      </p:sp>
    </p:spTree>
    <p:extLst>
      <p:ext uri="{BB962C8B-B14F-4D97-AF65-F5344CB8AC3E}">
        <p14:creationId xmlns:p14="http://schemas.microsoft.com/office/powerpoint/2010/main" val="40951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4" grpId="0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97A7074A-C993-C673-0936-1971DD0C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5" y="492867"/>
            <a:ext cx="1832825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汉字显示难点</a:t>
            </a:r>
            <a:endParaRPr lang="en-US" altLang="zh-CN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B647A60-11CA-DE18-2095-58AB6956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55" y="3916519"/>
            <a:ext cx="5205045" cy="12269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9D32E5-99FF-0D32-C1DA-BD50871CD27A}"/>
              </a:ext>
            </a:extLst>
          </p:cNvPr>
          <p:cNvSpPr txBox="1"/>
          <p:nvPr/>
        </p:nvSpPr>
        <p:spPr>
          <a:xfrm>
            <a:off x="597740" y="958358"/>
            <a:ext cx="661502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如何通过汉字编码在汉字字库里面查找对应汉字的点阵数据？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B5E2C0-33E0-7754-77C0-A22F42DFFEAC}"/>
              </a:ext>
            </a:extLst>
          </p:cNvPr>
          <p:cNvSpPr txBox="1"/>
          <p:nvPr/>
        </p:nvSpPr>
        <p:spPr>
          <a:xfrm>
            <a:off x="1027838" y="1377132"/>
            <a:ext cx="661502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GBKL &lt; 0x7F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Hp = ((GBKH – 0x81) * 190 + GBKL – 0x40) *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csize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3C5874-E9AD-E1C9-ED4D-2887A48A9BA0}"/>
              </a:ext>
            </a:extLst>
          </p:cNvPr>
          <p:cNvSpPr txBox="1"/>
          <p:nvPr/>
        </p:nvSpPr>
        <p:spPr>
          <a:xfrm>
            <a:off x="1027838" y="1798212"/>
            <a:ext cx="661502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GBKL &gt; 0x7F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Hp = ((GBKH – 0x81) * 190 + GBKL – 0x41) *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csize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94D368-194F-ECBE-22DA-4D674B8E2D6E}"/>
              </a:ext>
            </a:extLst>
          </p:cNvPr>
          <p:cNvSpPr txBox="1"/>
          <p:nvPr/>
        </p:nvSpPr>
        <p:spPr>
          <a:xfrm>
            <a:off x="597740" y="2219292"/>
            <a:ext cx="7948522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GBKH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分别代表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的第一个字节和第二个字节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也就是高字节和低字节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csize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代表单个汉字点阵数据的大小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为对应汉字点阵数据在字库里面的起始地址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假如是从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开始存放，如果是非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开始，则加上对应偏移量即可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EB0ECA-CDF1-4523-6B89-41EBD3F94E39}"/>
              </a:ext>
            </a:extLst>
          </p:cNvPr>
          <p:cNvSpPr txBox="1"/>
          <p:nvPr/>
        </p:nvSpPr>
        <p:spPr>
          <a:xfrm>
            <a:off x="597740" y="3379034"/>
            <a:ext cx="7948522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从字库中获取到点阵数据后，按取模方式（从上到下、从左到右、高位在前）进行描点还原即可将汉字显示在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2E4FCFE-7118-DFDB-7E4D-058BBABA3F17}"/>
              </a:ext>
            </a:extLst>
          </p:cNvPr>
          <p:cNvSpPr/>
          <p:nvPr/>
        </p:nvSpPr>
        <p:spPr>
          <a:xfrm>
            <a:off x="1998969" y="597812"/>
            <a:ext cx="2336380" cy="31654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获得汉字点阵相对位置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34D75E-B010-3CD7-F688-D53969939F08}"/>
              </a:ext>
            </a:extLst>
          </p:cNvPr>
          <p:cNvSpPr/>
          <p:nvPr/>
        </p:nvSpPr>
        <p:spPr>
          <a:xfrm>
            <a:off x="5409983" y="598159"/>
            <a:ext cx="3570402" cy="31654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text_get_hz_mat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函数实现这个过程</a:t>
            </a:r>
          </a:p>
        </p:txBody>
      </p:sp>
    </p:spTree>
    <p:extLst>
      <p:ext uri="{BB962C8B-B14F-4D97-AF65-F5344CB8AC3E}">
        <p14:creationId xmlns:p14="http://schemas.microsoft.com/office/powerpoint/2010/main" val="29249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672507"/>
            <a:ext cx="3967037" cy="13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，汉字显示原理介绍（了解）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15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6278" y="1194421"/>
            <a:ext cx="3915748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、开发板例程源码进行解读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6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90728" y="613896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汉字显示程序思路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5759" y="1243114"/>
            <a:ext cx="8656321" cy="171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存字库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fonts.c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做好字库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将字库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GBK12/16/24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依次写入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连续地址：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fonts_update_font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字库写入完毕之后，做标记：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ftinfo.fontok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0xAA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6BFDDE-BBED-5275-BC54-9D440F0A9961}"/>
              </a:ext>
            </a:extLst>
          </p:cNvPr>
          <p:cNvSpPr txBox="1"/>
          <p:nvPr/>
        </p:nvSpPr>
        <p:spPr>
          <a:xfrm>
            <a:off x="365759" y="3191820"/>
            <a:ext cx="8656321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显示汉字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text.c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text_show_string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text_show_font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 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text_get_hz_mat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 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解析显示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3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211AAB-3919-6538-4B5D-15A60ED7A6B1}"/>
              </a:ext>
            </a:extLst>
          </p:cNvPr>
          <p:cNvSpPr txBox="1"/>
          <p:nvPr/>
        </p:nvSpPr>
        <p:spPr>
          <a:xfrm>
            <a:off x="462477" y="639496"/>
            <a:ext cx="7710852" cy="361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__PACKED_STRUCT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uint8_t fontok;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字库存在标志，0XAA，字库正常；其他，字库不存在 */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uint32_t ugbkaddr;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unigbk的地址 */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uint32_t ugbksize;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unigbk的大小 */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uint32_t f12addr;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gbk12地址 */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uint32_t gbk12size;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gbk12的大小 */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uint32_t f16addr;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gbk16地址 */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uint32_t gbk16size;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gbk16的大小 */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uint32_t f24addr;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gbk24地址 */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uint32_t gbk24size;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gbk24的大小 */</a:t>
            </a: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_font_info;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0D537D-78A5-7830-4181-C75717A32832}"/>
              </a:ext>
            </a:extLst>
          </p:cNvPr>
          <p:cNvSpPr txBox="1"/>
          <p:nvPr/>
        </p:nvSpPr>
        <p:spPr>
          <a:xfrm>
            <a:off x="462477" y="4293080"/>
            <a:ext cx="5866229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字库信息结构体用来保存字库基本信息：地址和大小等。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2366C9-2A8B-819D-2AEC-557A51CE2B16}"/>
              </a:ext>
            </a:extLst>
          </p:cNvPr>
          <p:cNvSpPr/>
          <p:nvPr/>
        </p:nvSpPr>
        <p:spPr>
          <a:xfrm>
            <a:off x="6129009" y="1233368"/>
            <a:ext cx="2160000" cy="31654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fonts_update_font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E3024E-0031-B989-F3D2-E63A52F078D8}"/>
              </a:ext>
            </a:extLst>
          </p:cNvPr>
          <p:cNvSpPr/>
          <p:nvPr/>
        </p:nvSpPr>
        <p:spPr>
          <a:xfrm>
            <a:off x="6129009" y="1690397"/>
            <a:ext cx="2160000" cy="31654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fonts_update_fontx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7B9AB031-AE91-AB1D-3766-FB3F7D6AED5F}"/>
              </a:ext>
            </a:extLst>
          </p:cNvPr>
          <p:cNvSpPr/>
          <p:nvPr/>
        </p:nvSpPr>
        <p:spPr>
          <a:xfrm>
            <a:off x="5895331" y="1655954"/>
            <a:ext cx="205740" cy="216928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9B532C-EBD5-1C59-3213-3CAD776A7994}"/>
              </a:ext>
            </a:extLst>
          </p:cNvPr>
          <p:cNvSpPr/>
          <p:nvPr/>
        </p:nvSpPr>
        <p:spPr>
          <a:xfrm>
            <a:off x="6129009" y="2406575"/>
            <a:ext cx="2590800" cy="1621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SPI_FLASH</a:t>
            </a:r>
          </a:p>
          <a:p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C635B3-0C3E-96CB-AA8F-136184E6699C}"/>
              </a:ext>
            </a:extLst>
          </p:cNvPr>
          <p:cNvSpPr/>
          <p:nvPr/>
        </p:nvSpPr>
        <p:spPr>
          <a:xfrm>
            <a:off x="8129889" y="3467366"/>
            <a:ext cx="155151" cy="281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4C126B-B2BE-CE2E-BA7E-6F2C3283D5EB}"/>
              </a:ext>
            </a:extLst>
          </p:cNvPr>
          <p:cNvCxnSpPr>
            <a:cxnSpLocks/>
          </p:cNvCxnSpPr>
          <p:nvPr/>
        </p:nvCxnSpPr>
        <p:spPr>
          <a:xfrm flipV="1">
            <a:off x="8125880" y="2325443"/>
            <a:ext cx="78620" cy="1148751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BA61D46-6988-D448-4C32-9782683FC91D}"/>
              </a:ext>
            </a:extLst>
          </p:cNvPr>
          <p:cNvSpPr txBox="1"/>
          <p:nvPr/>
        </p:nvSpPr>
        <p:spPr>
          <a:xfrm>
            <a:off x="7831075" y="2062499"/>
            <a:ext cx="1191063" cy="34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12*1024*1024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E025EF-0DF7-EF70-449D-19330A877D8E}"/>
              </a:ext>
            </a:extLst>
          </p:cNvPr>
          <p:cNvSpPr/>
          <p:nvPr/>
        </p:nvSpPr>
        <p:spPr>
          <a:xfrm>
            <a:off x="8285288" y="3467366"/>
            <a:ext cx="432000" cy="2819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ugbk</a:t>
            </a:r>
            <a:endParaRPr lang="zh-CN" altLang="en-US" sz="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1B443F-71C5-B1AE-A9BB-758D7F73F8ED}"/>
              </a:ext>
            </a:extLst>
          </p:cNvPr>
          <p:cNvSpPr/>
          <p:nvPr/>
        </p:nvSpPr>
        <p:spPr>
          <a:xfrm>
            <a:off x="6129862" y="3745842"/>
            <a:ext cx="540078" cy="2819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gbk12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F05F4C-A0EF-A76B-0A89-78B78E4F0EF7}"/>
              </a:ext>
            </a:extLst>
          </p:cNvPr>
          <p:cNvSpPr/>
          <p:nvPr/>
        </p:nvSpPr>
        <p:spPr>
          <a:xfrm>
            <a:off x="6669941" y="3745842"/>
            <a:ext cx="862012" cy="2819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gbk16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FD5392-079C-CA15-BCCB-1C22601A17B4}"/>
              </a:ext>
            </a:extLst>
          </p:cNvPr>
          <p:cNvSpPr/>
          <p:nvPr/>
        </p:nvSpPr>
        <p:spPr>
          <a:xfrm>
            <a:off x="7531952" y="3745842"/>
            <a:ext cx="1187857" cy="2819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gbk24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1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2" grpId="0" animBg="1"/>
      <p:bldP spid="13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672507"/>
            <a:ext cx="3967037" cy="13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，汉字显示原理介绍（了解）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9095" y="698102"/>
            <a:ext cx="8300943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在使用长文件名时，会使用到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ffunicode.c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中的两个非常大的数组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uni2oem936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oem2uni936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，常规不做处理，占用非常大的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172KB)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。对于资源紧缺的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来说，十分不可取。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7753F7-CC43-0C23-09B3-F789C183487C}"/>
              </a:ext>
            </a:extLst>
          </p:cNvPr>
          <p:cNvSpPr txBox="1"/>
          <p:nvPr/>
        </p:nvSpPr>
        <p:spPr>
          <a:xfrm>
            <a:off x="489095" y="2943040"/>
            <a:ext cx="865490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做法：① 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C2B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转换助手将数组变成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文件即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unigbk.bin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，与字库一同存放于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在工程中，使用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myffunicode.c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替换原先的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ffunicode.c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7A4C95-1AB1-A8D3-9B01-8AD1D99EB52F}"/>
              </a:ext>
            </a:extLst>
          </p:cNvPr>
          <p:cNvSpPr txBox="1"/>
          <p:nvPr/>
        </p:nvSpPr>
        <p:spPr>
          <a:xfrm>
            <a:off x="489095" y="1935019"/>
            <a:ext cx="526277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uni2oem936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数组作用：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unicode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的转换对照表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oem2uni936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数组作用：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unicode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的转换对照表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A01E81-A635-C111-3B33-C48C00D51525}"/>
              </a:ext>
            </a:extLst>
          </p:cNvPr>
          <p:cNvSpPr txBox="1"/>
          <p:nvPr/>
        </p:nvSpPr>
        <p:spPr>
          <a:xfrm>
            <a:off x="489097" y="3929438"/>
            <a:ext cx="865490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myffunicode.c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ffunicode.c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基础上删除两个大数组，对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ff_uni2oem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ff_oem2uni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两个函数进行修改。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85029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1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A858F97A-0250-9698-F0EC-1BFAB22A3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64" y="572811"/>
            <a:ext cx="471998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拓展：汉字显示代码移植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F093B1-0834-DE36-4183-C3A9205EAFB7}"/>
              </a:ext>
            </a:extLst>
          </p:cNvPr>
          <p:cNvSpPr/>
          <p:nvPr/>
        </p:nvSpPr>
        <p:spPr>
          <a:xfrm>
            <a:off x="959125" y="1866756"/>
            <a:ext cx="2305743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，功能需求分析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BAD48F-00AF-40D9-0107-4B97C89FBD3F}"/>
              </a:ext>
            </a:extLst>
          </p:cNvPr>
          <p:cNvSpPr/>
          <p:nvPr/>
        </p:nvSpPr>
        <p:spPr>
          <a:xfrm>
            <a:off x="959125" y="2528208"/>
            <a:ext cx="2305744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，移植相关源码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4FD58B-EB67-876B-D0E1-9E9DD4D1C52F}"/>
              </a:ext>
            </a:extLst>
          </p:cNvPr>
          <p:cNvSpPr txBox="1"/>
          <p:nvPr/>
        </p:nvSpPr>
        <p:spPr>
          <a:xfrm>
            <a:off x="3256680" y="1882848"/>
            <a:ext cx="562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得知道哪部分代码才是我们最需要的？无关代码一律不要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B85521-248F-4410-E9A2-251423D88087}"/>
              </a:ext>
            </a:extLst>
          </p:cNvPr>
          <p:cNvSpPr txBox="1"/>
          <p:nvPr/>
        </p:nvSpPr>
        <p:spPr>
          <a:xfrm>
            <a:off x="3256680" y="2538239"/>
            <a:ext cx="499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将我们需要的代码（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.c/.h/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函数）添加到自己的项目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4E0F5F4-A7E0-7E95-6EC5-CD638AE05629}"/>
              </a:ext>
            </a:extLst>
          </p:cNvPr>
          <p:cNvSpPr/>
          <p:nvPr/>
        </p:nvSpPr>
        <p:spPr>
          <a:xfrm>
            <a:off x="959125" y="3189660"/>
            <a:ext cx="2305744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，修改报错和警告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C99EFC-734A-93CB-2351-22CE0B137010}"/>
              </a:ext>
            </a:extLst>
          </p:cNvPr>
          <p:cNvSpPr txBox="1"/>
          <p:nvPr/>
        </p:nvSpPr>
        <p:spPr>
          <a:xfrm>
            <a:off x="3256680" y="3209120"/>
            <a:ext cx="5131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编译查看结果，根据报错和警告一条条解决问题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F48629-1068-22BD-DF4C-9303BFB256DA}"/>
              </a:ext>
            </a:extLst>
          </p:cNvPr>
          <p:cNvSpPr txBox="1"/>
          <p:nvPr/>
        </p:nvSpPr>
        <p:spPr>
          <a:xfrm>
            <a:off x="826478" y="1149061"/>
            <a:ext cx="7338646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移植代码一般分为以下四个步骤：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9A0DDDA-A353-8A7E-C409-436DA9BCE6F5}"/>
              </a:ext>
            </a:extLst>
          </p:cNvPr>
          <p:cNvSpPr/>
          <p:nvPr/>
        </p:nvSpPr>
        <p:spPr>
          <a:xfrm>
            <a:off x="959125" y="3852795"/>
            <a:ext cx="2305744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，测试验证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8A45AF-CBCB-4078-A4CA-23CBB644FAC3}"/>
              </a:ext>
            </a:extLst>
          </p:cNvPr>
          <p:cNvSpPr txBox="1"/>
          <p:nvPr/>
        </p:nvSpPr>
        <p:spPr>
          <a:xfrm>
            <a:off x="3256680" y="3870711"/>
            <a:ext cx="524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无错误，无警告以后，编写测试代码，验证是否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OK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68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2" grpId="0"/>
      <p:bldP spid="14" grpId="0" animBg="1"/>
      <p:bldP spid="16" grpId="0"/>
      <p:bldP spid="18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672507"/>
            <a:ext cx="3967037" cy="13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，汉字显示原理介绍（了解）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9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248" y="2180941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汉字显示实验（课堂总结）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5AB4B2A5-1F2B-4092-15E6-2D45DCC9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8" y="518824"/>
            <a:ext cx="346329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汉字显示原理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414F4D-1ADB-01CB-1627-15F4F8DE3626}"/>
              </a:ext>
            </a:extLst>
          </p:cNvPr>
          <p:cNvSpPr/>
          <p:nvPr/>
        </p:nvSpPr>
        <p:spPr>
          <a:xfrm>
            <a:off x="899160" y="2015846"/>
            <a:ext cx="1584960" cy="41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E740D1-43F4-DF31-6342-B14DA4FC3724}"/>
              </a:ext>
            </a:extLst>
          </p:cNvPr>
          <p:cNvSpPr/>
          <p:nvPr/>
        </p:nvSpPr>
        <p:spPr>
          <a:xfrm>
            <a:off x="3615062" y="2015846"/>
            <a:ext cx="1368000" cy="41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695D3A-9816-8551-64B6-643E06B3C437}"/>
              </a:ext>
            </a:extLst>
          </p:cNvPr>
          <p:cNvSpPr/>
          <p:nvPr/>
        </p:nvSpPr>
        <p:spPr>
          <a:xfrm>
            <a:off x="6114004" y="2015846"/>
            <a:ext cx="1368000" cy="41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7C6B50-844C-B624-2317-E00FC4DEA663}"/>
              </a:ext>
            </a:extLst>
          </p:cNvPr>
          <p:cNvSpPr/>
          <p:nvPr/>
        </p:nvSpPr>
        <p:spPr>
          <a:xfrm>
            <a:off x="1007640" y="3216832"/>
            <a:ext cx="1368000" cy="41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EB3B60-6369-0B42-F12D-7DA2BA8E03B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84120" y="2225158"/>
            <a:ext cx="11309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5800AB9-E39F-CF84-7FE6-01A9F6DAB94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983062" y="2225158"/>
            <a:ext cx="11309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A10463A-E0DE-AC24-2587-C2FF785830A3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691640" y="2434469"/>
            <a:ext cx="0" cy="782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61E34BE-B1B3-0392-6AD6-D7945C7C9A3C}"/>
              </a:ext>
            </a:extLst>
          </p:cNvPr>
          <p:cNvCxnSpPr>
            <a:stCxn id="7" idx="0"/>
            <a:endCxn id="2" idx="0"/>
          </p:cNvCxnSpPr>
          <p:nvPr/>
        </p:nvCxnSpPr>
        <p:spPr>
          <a:xfrm rot="16200000" flipV="1">
            <a:off x="4244822" y="-537336"/>
            <a:ext cx="12700" cy="5106364"/>
          </a:xfrm>
          <a:prstGeom prst="bentConnector3">
            <a:avLst>
              <a:gd name="adj1" fmla="val 63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9">
            <a:extLst>
              <a:ext uri="{FF2B5EF4-FFF2-40B4-BE49-F238E27FC236}">
                <a16:creationId xmlns:a16="http://schemas.microsoft.com/office/drawing/2014/main" id="{A03D2CB2-1BFD-C46B-25AA-00F47ADE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98" y="1775530"/>
            <a:ext cx="36498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9AD416B9-30CF-1ADF-EBD1-4D814734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56" y="1775530"/>
            <a:ext cx="36498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9">
            <a:extLst>
              <a:ext uri="{FF2B5EF4-FFF2-40B4-BE49-F238E27FC236}">
                <a16:creationId xmlns:a16="http://schemas.microsoft.com/office/drawing/2014/main" id="{C3EC5B6C-BD0B-9C8C-8793-A377C760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085" y="810354"/>
            <a:ext cx="251805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得到字符的点阵数据 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9">
            <a:extLst>
              <a:ext uri="{FF2B5EF4-FFF2-40B4-BE49-F238E27FC236}">
                <a16:creationId xmlns:a16="http://schemas.microsoft.com/office/drawing/2014/main" id="{C360F8F0-7734-4AD8-8AC7-C39522885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254" y="2574565"/>
            <a:ext cx="251805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根据点阵数据描点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54730B48-724B-2355-06B6-E039DF97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" y="3818530"/>
            <a:ext cx="8740139" cy="83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(MCU)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先根据汉字编码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从字库里面找到该汉字的点阵数据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，然后通过描点函数，按字库取模方式，将点阵数据在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上画出来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，实现汉字显示。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1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，汉字显示原理介绍（了解）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B61EE1-9FDE-C7ED-66DC-B965DFA9606E}"/>
              </a:ext>
            </a:extLst>
          </p:cNvPr>
          <p:cNvSpPr txBox="1"/>
          <p:nvPr/>
        </p:nvSpPr>
        <p:spPr>
          <a:xfrm>
            <a:off x="788128" y="1099151"/>
            <a:ext cx="4806460" cy="171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，什么是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编码？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编码规则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，如何将汉字显示在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上？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，任意汉字显示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5AB4B2A5-1F2B-4092-15E6-2D45DCC9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74256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1.1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，什么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GBK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编码？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3C9FD6-9B0F-8CE7-9192-3E5E583A473F}"/>
              </a:ext>
            </a:extLst>
          </p:cNvPr>
          <p:cNvSpPr txBox="1"/>
          <p:nvPr/>
        </p:nvSpPr>
        <p:spPr>
          <a:xfrm>
            <a:off x="348416" y="1168660"/>
            <a:ext cx="8612051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类似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GBK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是一套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汉字编码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规则，采用双字节编码，共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23940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个码位，收录汉字和图形符号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21886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个，其中汉字（含繁体字和构件）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21003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个，图形符号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883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1F670F-B546-8FC6-3575-63D32904E580}"/>
              </a:ext>
            </a:extLst>
          </p:cNvPr>
          <p:cNvSpPr/>
          <p:nvPr/>
        </p:nvSpPr>
        <p:spPr>
          <a:xfrm>
            <a:off x="1524307" y="4327602"/>
            <a:ext cx="5946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https://www.qqxiuzi.cn/zh/hanzi-gbk-bianma.php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AB917E4-EA00-FFCA-148A-F00E4911E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57255"/>
              </p:ext>
            </p:extLst>
          </p:nvPr>
        </p:nvGraphicFramePr>
        <p:xfrm>
          <a:off x="861352" y="2190926"/>
          <a:ext cx="7421294" cy="196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26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365883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4878151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字符集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编码长度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ASCII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拉丁字母编码，仅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个编码，最简单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GB2312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简体中文字符编码，包含约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6000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多汉字编码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GBK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GB2312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的扩充，支持繁体中文，约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2W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多汉字编码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BIG5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繁体中文字符编码，在台湾、香港用的多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39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UNICODE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国际标准编码，支持各国文字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8259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48DD4C25-5D6C-3B19-71EC-46D003BB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1.2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GBK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编码规则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EBC444-99D6-4BA8-FA6C-9417B0010A4D}"/>
              </a:ext>
            </a:extLst>
          </p:cNvPr>
          <p:cNvSpPr txBox="1"/>
          <p:nvPr/>
        </p:nvSpPr>
        <p:spPr>
          <a:xfrm>
            <a:off x="402997" y="1221208"/>
            <a:ext cx="861205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双字节编码，第一个字节：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0X81~0XFE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；第二个字节：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0X40~0X7E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0X80~0XFE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D5BB4E3-96DA-BC0D-D989-123E3796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08846"/>
              </p:ext>
            </p:extLst>
          </p:nvPr>
        </p:nvGraphicFramePr>
        <p:xfrm>
          <a:off x="861352" y="1781982"/>
          <a:ext cx="7421294" cy="12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833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365738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4384723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第一字节（高）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0X81~0XFE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共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126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个区（不包括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0X00~0X80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，以及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0XFF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5323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第二字节（低）</a:t>
                      </a:r>
                      <a:endParaRPr lang="zh-CN" alt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0X40~0X7E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63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个编码（不包括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0X00~0X39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，以及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0X7F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0X80~0XFE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127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个编码（不包括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0XFF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20A6893-D21E-DF83-64C5-3D635D03F377}"/>
              </a:ext>
            </a:extLst>
          </p:cNvPr>
          <p:cNvSpPr txBox="1"/>
          <p:nvPr/>
        </p:nvSpPr>
        <p:spPr>
          <a:xfrm>
            <a:off x="851837" y="3190875"/>
            <a:ext cx="3857186" cy="1531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第一个编码：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，对应汉字：丂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第二个编码：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0X8141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，对应汉字：丄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第三个编码：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0X8142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，对应汉字：丅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第四个编码：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0X8143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，对应汉字： 丆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8D8B6C-23C7-3F77-B6CA-D5EB3350C2F8}"/>
              </a:ext>
            </a:extLst>
          </p:cNvPr>
          <p:cNvSpPr/>
          <p:nvPr/>
        </p:nvSpPr>
        <p:spPr>
          <a:xfrm>
            <a:off x="4571999" y="3685453"/>
            <a:ext cx="426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总共：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126 X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63 + 127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23940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106221-2A63-6F9F-DC82-12BFB1A6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-17148"/>
            <a:ext cx="5419725" cy="1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1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7851B9D-57E7-C2A2-1356-DDE3BA6E7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21518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1.3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，如何将汉字显示在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上？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84D425-9EC6-BABF-2AA8-87C4C011957A}"/>
              </a:ext>
            </a:extLst>
          </p:cNvPr>
          <p:cNvSpPr txBox="1"/>
          <p:nvPr/>
        </p:nvSpPr>
        <p:spPr>
          <a:xfrm>
            <a:off x="216878" y="1158760"/>
            <a:ext cx="4163980" cy="90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，显示汉字，同样先得有其点阵数据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，所有汉字点阵数据的集合，叫字库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，单片机根据点阵数据按取模方向进行描点还原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3CAFD3-1EA5-57E2-2319-E4CD7B0D6E72}"/>
              </a:ext>
            </a:extLst>
          </p:cNvPr>
          <p:cNvSpPr/>
          <p:nvPr/>
        </p:nvSpPr>
        <p:spPr>
          <a:xfrm>
            <a:off x="400031" y="2130074"/>
            <a:ext cx="3793546" cy="264418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大小，“汉”字的点阵数据数组：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hz_1616[]=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0x00,0x00,0x08,0x20,0x06,0x20,0x40,0x3E,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0x30,0xC0,0x03,0x01,0x40,0x01,0x78,0x02,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0x47,0x04,0x40,0xC8,0x40,0x30,0x40,0xC8,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0x47,0x04,0x78,0x02,0x00,0x01,0x00,0x01,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4D71D2-6F42-23E6-0576-7D014EE27386}"/>
              </a:ext>
            </a:extLst>
          </p:cNvPr>
          <p:cNvSpPr txBox="1"/>
          <p:nvPr/>
        </p:nvSpPr>
        <p:spPr>
          <a:xfrm>
            <a:off x="8713113" y="1081791"/>
            <a:ext cx="430887" cy="3225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从上到下  从左到右  高位在前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3B057D6-7B60-E67C-C990-225410CF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73" y="456438"/>
            <a:ext cx="4503663" cy="43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9">
            <a:extLst>
              <a:ext uri="{FF2B5EF4-FFF2-40B4-BE49-F238E27FC236}">
                <a16:creationId xmlns:a16="http://schemas.microsoft.com/office/drawing/2014/main" id="{4DEF9206-AD33-A717-84C9-325F94506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68" y="232268"/>
            <a:ext cx="2431308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汉字显示代码（精简）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442BE-30D4-F930-8B05-0DDC8E4AD929}"/>
              </a:ext>
            </a:extLst>
          </p:cNvPr>
          <p:cNvSpPr/>
          <p:nvPr/>
        </p:nvSpPr>
        <p:spPr>
          <a:xfrm>
            <a:off x="2619130" y="24899"/>
            <a:ext cx="6425224" cy="509370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fr-FR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temp, t1, t;</a:t>
            </a:r>
          </a:p>
          <a:p>
            <a:r>
              <a:rPr lang="fr-FR" altLang="zh-CN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fr-FR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y0 = y;			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保存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的初值 *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fr-FR" altLang="zh-CN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(t =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 &lt; </a:t>
            </a:r>
            <a:r>
              <a:rPr lang="en-US" altLang="zh-CN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t++)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总共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个字节，要遍历一遍 */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temp =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hz_1616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[t];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依次获取点阵数据 */</a:t>
            </a:r>
            <a:endParaRPr lang="en-US" altLang="zh-CN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for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(t1 =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t1 &lt;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t1++)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{</a:t>
            </a:r>
            <a:endParaRPr lang="en-US" altLang="zh-CN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</a:t>
            </a:r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(temp &amp;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这个点有效，需要画出来 */</a:t>
            </a: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       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lcd_draw_point(x, y, color);</a:t>
            </a: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</a:t>
            </a:r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else</a:t>
            </a:r>
            <a:r>
              <a:rPr lang="en-US" altLang="zh-CN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这个点无效，不需要画出来 *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lcd_draw_point(x, y, g_back_color);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temp &lt;&lt;=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  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低位数据往高位移位，最高位数据直接丢弃 */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y++;           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坐标自增 */</a:t>
            </a:r>
            <a:endParaRPr lang="en-US" altLang="zh-CN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((y - y0) == </a:t>
            </a:r>
            <a:r>
              <a:rPr lang="en-US" altLang="zh-CN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显示完一列了 */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{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y = y0;     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y坐标复位 */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x++;        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x坐标递增 */</a:t>
            </a:r>
            <a:endParaRPr lang="en-US" altLang="zh-CN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     </a:t>
            </a:r>
            <a:r>
              <a:rPr lang="en-US" altLang="zh-CN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break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/* 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跳出 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 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}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}</a:t>
            </a:r>
            <a:endParaRPr lang="en-US" altLang="zh-CN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en-US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6B74E-DC59-7245-EFDA-E2A54A857D44}"/>
              </a:ext>
            </a:extLst>
          </p:cNvPr>
          <p:cNvSpPr txBox="1"/>
          <p:nvPr/>
        </p:nvSpPr>
        <p:spPr>
          <a:xfrm>
            <a:off x="263768" y="650185"/>
            <a:ext cx="2016370" cy="153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点阵编码规则：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，从上到下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，从左到右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，高位在前</a:t>
            </a:r>
          </a:p>
        </p:txBody>
      </p:sp>
    </p:spTree>
    <p:extLst>
      <p:ext uri="{BB962C8B-B14F-4D97-AF65-F5344CB8AC3E}">
        <p14:creationId xmlns:p14="http://schemas.microsoft.com/office/powerpoint/2010/main" val="94347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E71CAE97-E4EF-B6F3-4316-4AD04892A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1.4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任意汉字显示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6236AE-A562-4895-3961-93268A2E4D9D}"/>
              </a:ext>
            </a:extLst>
          </p:cNvPr>
          <p:cNvSpPr txBox="1"/>
          <p:nvPr/>
        </p:nvSpPr>
        <p:spPr>
          <a:xfrm>
            <a:off x="826477" y="1158760"/>
            <a:ext cx="736209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任意汉字显示的关键是要制作字库，有了字库就能实现任意汉字显示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6C06B8-3495-6EF7-8444-825ACA636A89}"/>
              </a:ext>
            </a:extLst>
          </p:cNvPr>
          <p:cNvSpPr/>
          <p:nvPr/>
        </p:nvSpPr>
        <p:spPr>
          <a:xfrm>
            <a:off x="935688" y="2015565"/>
            <a:ext cx="2930600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，字库制作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10B670-9FF6-64AA-A7B6-83482A16C8D8}"/>
              </a:ext>
            </a:extLst>
          </p:cNvPr>
          <p:cNvSpPr/>
          <p:nvPr/>
        </p:nvSpPr>
        <p:spPr>
          <a:xfrm>
            <a:off x="935687" y="2677017"/>
            <a:ext cx="2930601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，编写任意汉字显示函数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E8617B-44F6-C5A2-A8F6-DB65440D720F}"/>
              </a:ext>
            </a:extLst>
          </p:cNvPr>
          <p:cNvSpPr txBox="1"/>
          <p:nvPr/>
        </p:nvSpPr>
        <p:spPr>
          <a:xfrm>
            <a:off x="3866288" y="2031657"/>
            <a:ext cx="467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根据字体大小（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12/16/24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），制作对应的字库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6A02AE-8856-415D-55B4-77ADFA80B53C}"/>
              </a:ext>
            </a:extLst>
          </p:cNvPr>
          <p:cNvSpPr txBox="1"/>
          <p:nvPr/>
        </p:nvSpPr>
        <p:spPr>
          <a:xfrm>
            <a:off x="3866288" y="2687048"/>
            <a:ext cx="45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根据字库生成方式，编写对应的汉字显示函数</a:t>
            </a:r>
          </a:p>
        </p:txBody>
      </p:sp>
    </p:spTree>
    <p:extLst>
      <p:ext uri="{BB962C8B-B14F-4D97-AF65-F5344CB8AC3E}">
        <p14:creationId xmlns:p14="http://schemas.microsoft.com/office/powerpoint/2010/main" val="41163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3714</TotalTime>
  <Words>1886</Words>
  <Application>Microsoft Office PowerPoint</Application>
  <PresentationFormat>全屏显示(16:9)</PresentationFormat>
  <Paragraphs>267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4268</cp:revision>
  <dcterms:created xsi:type="dcterms:W3CDTF">2021-03-21T09:45:00Z</dcterms:created>
  <dcterms:modified xsi:type="dcterms:W3CDTF">2023-04-20T04:21:23Z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