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289" r:id="rId4"/>
    <p:sldId id="531" r:id="rId5"/>
    <p:sldId id="562" r:id="rId6"/>
    <p:sldId id="561" r:id="rId7"/>
    <p:sldId id="563" r:id="rId8"/>
    <p:sldId id="576" r:id="rId9"/>
    <p:sldId id="560" r:id="rId10"/>
    <p:sldId id="605" r:id="rId11"/>
    <p:sldId id="607" r:id="rId12"/>
    <p:sldId id="608" r:id="rId13"/>
    <p:sldId id="532" r:id="rId14"/>
    <p:sldId id="591" r:id="rId15"/>
    <p:sldId id="606" r:id="rId16"/>
    <p:sldId id="572" r:id="rId17"/>
    <p:sldId id="623" r:id="rId18"/>
    <p:sldId id="580" r:id="rId19"/>
    <p:sldId id="609" r:id="rId20"/>
    <p:sldId id="573" r:id="rId21"/>
    <p:sldId id="610" r:id="rId22"/>
    <p:sldId id="611" r:id="rId23"/>
    <p:sldId id="612" r:id="rId24"/>
    <p:sldId id="625" r:id="rId25"/>
    <p:sldId id="613" r:id="rId26"/>
    <p:sldId id="615" r:id="rId27"/>
    <p:sldId id="616" r:id="rId28"/>
    <p:sldId id="617" r:id="rId29"/>
    <p:sldId id="618" r:id="rId30"/>
    <p:sldId id="619" r:id="rId31"/>
    <p:sldId id="614" r:id="rId32"/>
    <p:sldId id="626" r:id="rId33"/>
    <p:sldId id="586" r:id="rId34"/>
    <p:sldId id="624" r:id="rId35"/>
    <p:sldId id="622" r:id="rId36"/>
    <p:sldId id="627" r:id="rId37"/>
    <p:sldId id="588" r:id="rId38"/>
    <p:sldId id="507" r:id="rId39"/>
    <p:sldId id="271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5DE"/>
    <a:srgbClr val="FFFFFF"/>
    <a:srgbClr val="1969B2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ego_0616/article/details/1266584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daimi/p/10647005.html#autoid-0-0-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-1" y="4835727"/>
            <a:ext cx="539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图片显示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76" y="576882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，图片显示物理层接口结构体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5907C3-67E3-2709-7FE2-3848581265B8}"/>
              </a:ext>
            </a:extLst>
          </p:cNvPr>
          <p:cNvSpPr txBox="1"/>
          <p:nvPr/>
        </p:nvSpPr>
        <p:spPr>
          <a:xfrm>
            <a:off x="508425" y="1273912"/>
            <a:ext cx="8127150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/* </a:t>
            </a:r>
            <a:r>
              <a:rPr lang="zh-CN" altLang="en-US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图片显示物理层接口 *</a:t>
            </a:r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/* </a:t>
            </a:r>
            <a:r>
              <a:rPr lang="zh-CN" altLang="en-US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在移植的时候</a:t>
            </a:r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CN" altLang="en-US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必须由用户自己实现这几个函数 *</a:t>
            </a:r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	/* </a:t>
            </a:r>
            <a:r>
              <a:rPr lang="zh-CN" altLang="en-US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读点函数 *</a:t>
            </a:r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</a:p>
          <a:p>
            <a:r>
              <a:rPr lang="zh-CN" alt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uint32_t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read_point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	/* </a:t>
            </a:r>
            <a:r>
              <a:rPr lang="zh-CN" altLang="en-US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画点函数 *</a:t>
            </a:r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void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draw_point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uint32_t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	/* </a:t>
            </a:r>
            <a:r>
              <a:rPr lang="zh-CN" altLang="en-US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单色填充函数 *</a:t>
            </a:r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void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uint32_t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	/* </a:t>
            </a:r>
            <a:r>
              <a:rPr lang="zh-CN" altLang="en-US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画水平线函数 *</a:t>
            </a:r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void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draw_hline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	/* </a:t>
            </a:r>
            <a:r>
              <a:rPr lang="zh-CN" altLang="en-US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颜色填充 *</a:t>
            </a:r>
            <a:r>
              <a:rPr lang="en-US" altLang="zh-CN" sz="140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zh-CN" alt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14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void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fillcolor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uint16_t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*);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zh-CN" sz="1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_pic_phy</a:t>
            </a:r>
            <a:r>
              <a:rPr lang="en-US" altLang="zh-CN" sz="140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zh-CN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71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76" y="527117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，图片信息结构体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5907C3-67E3-2709-7FE2-3848581265B8}"/>
              </a:ext>
            </a:extLst>
          </p:cNvPr>
          <p:cNvSpPr txBox="1"/>
          <p:nvPr/>
        </p:nvSpPr>
        <p:spPr>
          <a:xfrm>
            <a:off x="1436969" y="1002724"/>
            <a:ext cx="6270062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图像信息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lcdwidth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LCD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的宽度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lcdheight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LCD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的高度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ImgWidth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图像的实际宽度和高度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ImgHeight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Div_Fac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缩放系数 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扩大了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8192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倍的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 */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S_Height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设定的高度和宽度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S_Width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S_XOFF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x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轴和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y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轴的偏移量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S_YOFF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staticx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当前显示到的ｘｙ坐标 *</a:t>
            </a:r>
            <a:r>
              <a:rPr lang="en-US" altLang="zh-CN" sz="160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staticy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60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_pic_info</a:t>
            </a:r>
            <a:r>
              <a:rPr lang="en-US" altLang="zh-CN" sz="160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20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6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76" y="527117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，图片解码库接口函数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EB1459A-D12F-051B-C860-AB52ACB28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81257"/>
              </p:ext>
            </p:extLst>
          </p:nvPr>
        </p:nvGraphicFramePr>
        <p:xfrm>
          <a:off x="488022" y="1139907"/>
          <a:ext cx="8167955" cy="354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140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5683815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</a:tblGrid>
              <a:tr h="4427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4427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piclib_init()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画图初始化函数，初始化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_pic_info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_pic_phy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结构体变量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4427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piclib_alpha_blend()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快速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ALPHA BLENDING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算法函数，用于实现半透明效果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3105"/>
                  </a:ext>
                </a:extLst>
              </a:tr>
              <a:tr h="4427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piclib_ai_draw_init()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初始化智能画点函数，用于设置图片居中显示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7292"/>
                  </a:ext>
                </a:extLst>
              </a:tr>
              <a:tr h="4427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piclib_is_element_ok()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判断一个像素是否应该显示出来，在图片缩放时用到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858850"/>
                  </a:ext>
                </a:extLst>
              </a:tr>
              <a:tr h="4427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piclib_ai_load_picfile()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智能画图函数，实现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bmp/jpg/jpeg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gif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格式图片的显示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739431"/>
                  </a:ext>
                </a:extLst>
              </a:tr>
              <a:tr h="4427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*piclib_mem_malloc()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动态分配内存函数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433882"/>
                  </a:ext>
                </a:extLst>
              </a:tr>
              <a:tr h="4427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piclib_mem_free()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释放内存函数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40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66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701402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，图片显示实验演示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904FE9-92F2-4EF4-9CB1-0BFF7A5FFCC3}"/>
              </a:ext>
            </a:extLst>
          </p:cNvPr>
          <p:cNvSpPr/>
          <p:nvPr/>
        </p:nvSpPr>
        <p:spPr>
          <a:xfrm>
            <a:off x="1222061" y="1525013"/>
            <a:ext cx="6878781" cy="79271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准备工作：需要准备一张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卡，然后在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卡根目录下新建一个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PICTURE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文件夹，并在里面存放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格式的图片文件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9E212A-57D2-CCB2-002A-546366F3D554}"/>
              </a:ext>
            </a:extLst>
          </p:cNvPr>
          <p:cNvSpPr/>
          <p:nvPr/>
        </p:nvSpPr>
        <p:spPr>
          <a:xfrm>
            <a:off x="1222060" y="2805948"/>
            <a:ext cx="6878781" cy="116204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实验功能：在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TFTLCD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上循环显示支持的图片，通过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可以快速浏览下一张和上一张，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KEY_UP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按键用于暂停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继续播放，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用于指示当前是否处于暂停状态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62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DCFCA226-3754-9046-05AA-52ECA2313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102" y="1649647"/>
            <a:ext cx="4931092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，常见图片格式介绍（了解）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，图片显示实验（熟悉）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，硬件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解码实验（熟悉）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45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6" y="65285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，硬件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解码实验（熟悉）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91D5D778-78D0-453B-BFDD-98D77117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73" y="1244247"/>
            <a:ext cx="6298319" cy="332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编解码器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 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 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JPG/JPEG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的简要步骤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JPEGCODEC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驱动代码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hjpgd.c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hjpgd.h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驱动代码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解码实验演示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442E7-4CCE-4DDA-A925-706BE802578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71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0" y="509106"/>
            <a:ext cx="625918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硬件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编解码器（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BE05F3-88C3-71B7-273B-9D1E38EB8424}"/>
              </a:ext>
            </a:extLst>
          </p:cNvPr>
          <p:cNvSpPr/>
          <p:nvPr/>
        </p:nvSpPr>
        <p:spPr>
          <a:xfrm>
            <a:off x="1189553" y="1028331"/>
            <a:ext cx="5705021" cy="374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编解码器具有如下特点：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YCbCr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YCMK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BW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（灰度）色彩空间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单周期解码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编码一个像素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头数据编解码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多达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个可编程量化表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单周期哈夫曼表编解码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完全可编程的哈弗曼表（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各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完全可编程的最小编码单元（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单周期哈弗曼编码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9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02485DF-048D-1288-9CD4-68B9672F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05" y="0"/>
            <a:ext cx="5473596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7" y="182120"/>
            <a:ext cx="625918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编解码器框图（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1A869EB-E1B1-47C3-F444-A6A2AA81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00159"/>
              </p:ext>
            </p:extLst>
          </p:nvPr>
        </p:nvGraphicFramePr>
        <p:xfrm>
          <a:off x="148017" y="823450"/>
          <a:ext cx="3522388" cy="3844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3299">
                  <a:extLst>
                    <a:ext uri="{9D8B030D-6E8A-4147-A177-3AD203B41FA5}">
                      <a16:colId xmlns:a16="http://schemas.microsoft.com/office/drawing/2014/main" val="3096242304"/>
                    </a:ext>
                  </a:extLst>
                </a:gridCol>
                <a:gridCol w="1989089">
                  <a:extLst>
                    <a:ext uri="{9D8B030D-6E8A-4147-A177-3AD203B41FA5}">
                      <a16:colId xmlns:a16="http://schemas.microsoft.com/office/drawing/2014/main" val="3445046434"/>
                    </a:ext>
                  </a:extLst>
                </a:gridCol>
              </a:tblGrid>
              <a:tr h="274601"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信号名称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544110"/>
                  </a:ext>
                </a:extLst>
              </a:tr>
              <a:tr h="549202">
                <a:tc>
                  <a:txBody>
                    <a:bodyPr/>
                    <a:lstStyle/>
                    <a:p>
                      <a:pPr indent="127000" algn="l"/>
                      <a:r>
                        <a:rPr lang="en-US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jpeg_hclk</a:t>
                      </a:r>
                      <a:endParaRPr lang="zh-CN" sz="14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/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内核和寄存器接口时钟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177130"/>
                  </a:ext>
                </a:extLst>
              </a:tr>
              <a:tr h="274601">
                <a:tc>
                  <a:txBody>
                    <a:bodyPr/>
                    <a:lstStyle/>
                    <a:p>
                      <a:pPr indent="127000" algn="l"/>
                      <a:r>
                        <a:rPr lang="en-US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jpeg_it</a:t>
                      </a:r>
                      <a:endParaRPr lang="zh-CN" sz="14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/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全局中断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417755"/>
                  </a:ext>
                </a:extLst>
              </a:tr>
              <a:tr h="549202">
                <a:tc>
                  <a:txBody>
                    <a:bodyPr/>
                    <a:lstStyle/>
                    <a:p>
                      <a:pPr indent="127000" algn="l"/>
                      <a:r>
                        <a:rPr lang="en-US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jpeg_ift_trg</a:t>
                      </a:r>
                      <a:endParaRPr lang="zh-CN" sz="14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/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MDMA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JPEG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输入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FIFO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阈值信号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8034370"/>
                  </a:ext>
                </a:extLst>
              </a:tr>
              <a:tr h="549202">
                <a:tc>
                  <a:txBody>
                    <a:bodyPr/>
                    <a:lstStyle/>
                    <a:p>
                      <a:pPr indent="127000" algn="l"/>
                      <a:r>
                        <a:rPr lang="en-US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jpeg_ifnf_trg</a:t>
                      </a:r>
                      <a:endParaRPr lang="zh-CN" sz="14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/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MDMA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JPEG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输入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FIFO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未满信号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35427"/>
                  </a:ext>
                </a:extLst>
              </a:tr>
              <a:tr h="549202">
                <a:tc>
                  <a:txBody>
                    <a:bodyPr/>
                    <a:lstStyle/>
                    <a:p>
                      <a:pPr indent="127000" algn="l"/>
                      <a:r>
                        <a:rPr lang="en-US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jpeg_oft_trg</a:t>
                      </a:r>
                      <a:endParaRPr lang="zh-CN" sz="14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/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MDMA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JPEG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输出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FIFO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阈值信号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66458"/>
                  </a:ext>
                </a:extLst>
              </a:tr>
              <a:tr h="549202">
                <a:tc>
                  <a:txBody>
                    <a:bodyPr/>
                    <a:lstStyle/>
                    <a:p>
                      <a:pPr indent="127000" algn="l"/>
                      <a:r>
                        <a:rPr lang="en-US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jpeg_ofne_trg</a:t>
                      </a:r>
                      <a:endParaRPr lang="zh-CN" sz="14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/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MDMA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JPEG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输出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FIFO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非空信号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193608"/>
                  </a:ext>
                </a:extLst>
              </a:tr>
              <a:tr h="549202">
                <a:tc>
                  <a:txBody>
                    <a:bodyPr/>
                    <a:lstStyle/>
                    <a:p>
                      <a:pPr indent="127000" algn="l"/>
                      <a:r>
                        <a:rPr lang="en-US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jpeg_oec_trg</a:t>
                      </a:r>
                      <a:endParaRPr lang="zh-CN" sz="14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/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MDMA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JPEG </a:t>
                      </a:r>
                      <a:r>
                        <a:rPr lang="zh-CN" sz="14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转换结束信号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1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6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0" y="54782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解码器功能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C5B4A4-E9DD-0C8C-2AEA-F758D620CA80}"/>
              </a:ext>
            </a:extLst>
          </p:cNvPr>
          <p:cNvSpPr txBox="1"/>
          <p:nvPr/>
        </p:nvSpPr>
        <p:spPr>
          <a:xfrm>
            <a:off x="2738189" y="3155716"/>
            <a:ext cx="1821255" cy="4233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 </a:t>
            </a:r>
            <a:r>
              <a:rPr lang="zh-CN" altLang="en-US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 </a:t>
            </a:r>
            <a:r>
              <a:rPr lang="en-US" altLang="zh-CN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 </a:t>
            </a:r>
            <a:r>
              <a:rPr lang="zh-CN" altLang="en-US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29CA8B-987C-D020-9528-A76EA586FF0E}"/>
              </a:ext>
            </a:extLst>
          </p:cNvPr>
          <p:cNvSpPr/>
          <p:nvPr/>
        </p:nvSpPr>
        <p:spPr>
          <a:xfrm>
            <a:off x="2079359" y="1878980"/>
            <a:ext cx="1407560" cy="4592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endParaRPr lang="zh-CN" altLang="en-US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9F429-6DB8-9CB7-169B-AB8344BA1BD5}"/>
              </a:ext>
            </a:extLst>
          </p:cNvPr>
          <p:cNvSpPr/>
          <p:nvPr/>
        </p:nvSpPr>
        <p:spPr>
          <a:xfrm>
            <a:off x="3974941" y="1884633"/>
            <a:ext cx="1407560" cy="4592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83B9D9-3635-EF85-1C68-FDD6372A8C2E}"/>
              </a:ext>
            </a:extLst>
          </p:cNvPr>
          <p:cNvSpPr/>
          <p:nvPr/>
        </p:nvSpPr>
        <p:spPr>
          <a:xfrm>
            <a:off x="5867078" y="1894543"/>
            <a:ext cx="1407560" cy="4592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endParaRPr lang="zh-CN" altLang="en-US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C18371A-02D0-90FC-0584-1B2F4E15074A}"/>
              </a:ext>
            </a:extLst>
          </p:cNvPr>
          <p:cNvCxnSpPr>
            <a:cxnSpLocks/>
          </p:cNvCxnSpPr>
          <p:nvPr/>
        </p:nvCxnSpPr>
        <p:spPr>
          <a:xfrm>
            <a:off x="720285" y="2103963"/>
            <a:ext cx="135907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B10E05-B45D-F788-A17C-8A483D422876}"/>
              </a:ext>
            </a:extLst>
          </p:cNvPr>
          <p:cNvCxnSpPr>
            <a:cxnSpLocks/>
          </p:cNvCxnSpPr>
          <p:nvPr/>
        </p:nvCxnSpPr>
        <p:spPr>
          <a:xfrm>
            <a:off x="3486919" y="2114238"/>
            <a:ext cx="49519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5F7820-DE2B-3CDE-BBB6-C5E828762C23}"/>
              </a:ext>
            </a:extLst>
          </p:cNvPr>
          <p:cNvCxnSpPr>
            <a:cxnSpLocks/>
          </p:cNvCxnSpPr>
          <p:nvPr/>
        </p:nvCxnSpPr>
        <p:spPr>
          <a:xfrm>
            <a:off x="5382501" y="2124148"/>
            <a:ext cx="49519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04E2B8C-7F91-665C-C3D4-FAE776100FA1}"/>
              </a:ext>
            </a:extLst>
          </p:cNvPr>
          <p:cNvCxnSpPr>
            <a:cxnSpLocks/>
          </p:cNvCxnSpPr>
          <p:nvPr/>
        </p:nvCxnSpPr>
        <p:spPr>
          <a:xfrm>
            <a:off x="7274638" y="2124148"/>
            <a:ext cx="12349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7CBE243-4E25-F5EE-2392-1057041223DB}"/>
              </a:ext>
            </a:extLst>
          </p:cNvPr>
          <p:cNvSpPr txBox="1"/>
          <p:nvPr/>
        </p:nvSpPr>
        <p:spPr>
          <a:xfrm>
            <a:off x="7407545" y="1667287"/>
            <a:ext cx="129676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C480D6-A272-4DBC-9C24-2C5CF0A859A3}"/>
              </a:ext>
            </a:extLst>
          </p:cNvPr>
          <p:cNvSpPr txBox="1"/>
          <p:nvPr/>
        </p:nvSpPr>
        <p:spPr>
          <a:xfrm>
            <a:off x="649683" y="1632503"/>
            <a:ext cx="129676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4A801A-0554-3D8F-E1A8-B3EEB5E94709}"/>
              </a:ext>
            </a:extLst>
          </p:cNvPr>
          <p:cNvSpPr/>
          <p:nvPr/>
        </p:nvSpPr>
        <p:spPr>
          <a:xfrm>
            <a:off x="1946450" y="1384801"/>
            <a:ext cx="5461095" cy="110903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4F7B9B-B4A8-FB67-533C-0A9EED9450B7}"/>
              </a:ext>
            </a:extLst>
          </p:cNvPr>
          <p:cNvSpPr txBox="1"/>
          <p:nvPr/>
        </p:nvSpPr>
        <p:spPr>
          <a:xfrm>
            <a:off x="3822971" y="1368031"/>
            <a:ext cx="209276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endParaRPr lang="zh-CN" altLang="en-US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BD47897-3780-0D77-0956-EFB329816110}"/>
              </a:ext>
            </a:extLst>
          </p:cNvPr>
          <p:cNvCxnSpPr>
            <a:cxnSpLocks/>
          </p:cNvCxnSpPr>
          <p:nvPr/>
        </p:nvCxnSpPr>
        <p:spPr>
          <a:xfrm>
            <a:off x="1307657" y="3361968"/>
            <a:ext cx="142967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CB2366D-F912-10A8-4753-6986F11FA72D}"/>
              </a:ext>
            </a:extLst>
          </p:cNvPr>
          <p:cNvSpPr txBox="1"/>
          <p:nvPr/>
        </p:nvSpPr>
        <p:spPr>
          <a:xfrm>
            <a:off x="1440564" y="2938582"/>
            <a:ext cx="129676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数据流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902F505-D404-A916-78F6-A680A1128C90}"/>
              </a:ext>
            </a:extLst>
          </p:cNvPr>
          <p:cNvCxnSpPr>
            <a:cxnSpLocks/>
          </p:cNvCxnSpPr>
          <p:nvPr/>
        </p:nvCxnSpPr>
        <p:spPr>
          <a:xfrm>
            <a:off x="4559444" y="3361968"/>
            <a:ext cx="142967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FE8A6D6-9BF5-CE8F-FF94-AC9163AC1CEF}"/>
              </a:ext>
            </a:extLst>
          </p:cNvPr>
          <p:cNvSpPr txBox="1"/>
          <p:nvPr/>
        </p:nvSpPr>
        <p:spPr>
          <a:xfrm>
            <a:off x="4669293" y="2899398"/>
            <a:ext cx="129676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数据流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F4FCDC-0F85-7A56-2235-266962DB9582}"/>
              </a:ext>
            </a:extLst>
          </p:cNvPr>
          <p:cNvSpPr/>
          <p:nvPr/>
        </p:nvSpPr>
        <p:spPr>
          <a:xfrm>
            <a:off x="5999985" y="3150275"/>
            <a:ext cx="1407560" cy="4592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8F33D07-2AB7-DF2F-E03B-E69FE4544178}"/>
              </a:ext>
            </a:extLst>
          </p:cNvPr>
          <p:cNvSpPr txBox="1"/>
          <p:nvPr/>
        </p:nvSpPr>
        <p:spPr>
          <a:xfrm>
            <a:off x="494652" y="4170275"/>
            <a:ext cx="8364692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数据的处理（读取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写入）有两种方式：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，中断方式  </a:t>
            </a:r>
            <a:r>
              <a:rPr lang="en-US" altLang="zh-CN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 </a:t>
            </a:r>
            <a:r>
              <a:rPr lang="zh-CN" altLang="en-US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33414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  <p:bldP spid="20" grpId="0"/>
      <p:bldP spid="21" grpId="0"/>
      <p:bldP spid="28" grpId="0" animBg="1"/>
      <p:bldP spid="33" grpId="0"/>
      <p:bldP spid="35" grpId="0"/>
      <p:bldP spid="38" grpId="0"/>
      <p:bldP spid="39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13" y="102741"/>
            <a:ext cx="393491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硬件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解码的数据处理过程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1A3E51-78E2-E72F-2E54-AC24CC75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008" y="0"/>
            <a:ext cx="4627992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B2CC899-AD1A-E665-2D75-ADC031C44D85}"/>
              </a:ext>
            </a:extLst>
          </p:cNvPr>
          <p:cNvSpPr txBox="1"/>
          <p:nvPr/>
        </p:nvSpPr>
        <p:spPr>
          <a:xfrm>
            <a:off x="154974" y="784857"/>
            <a:ext cx="4890501" cy="4116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、输入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 MDMA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jpeg_ift_trg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信号，触发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mdma(mdma_str17)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个字节数据到输入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、输出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 MDMA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jpeg_oft_trg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信号，触发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mdma(mdma_str19)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从输出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个字节数据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头解码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JPEG_CONFR1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头解码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JPEG_CR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HPDIE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头解码完成中断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4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102" y="1649647"/>
            <a:ext cx="4931092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，常见图片格式介绍（了解）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，图片显示实验（熟悉）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，硬件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解码实验（熟悉）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02" y="45576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3.2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MDMA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</a:t>
            </a:r>
            <a:endParaRPr lang="en-US" altLang="zh-CN" sz="200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509024" y="956725"/>
            <a:ext cx="8441874" cy="337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种触发模式（通过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TRGM[1:0]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位设置），具体如下：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、缓冲传输模式（最多一次可以传输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、块传输模式（最多一次可以传输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64K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、重复块传输模式（每次传输后，可配置改变源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目标的起始地址）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、链表模式（直到各个信道数据传输完毕，比较复杂，一般不用）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DMA1/DMA2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只支持单次传输和突发传输，且突发传输仅支持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等个传输长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度，本实验我们用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缓冲传输模式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，因为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的输入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每次都是读取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字节，因此我们用缓冲模式（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TRGM[1:0]=00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），并设置单次触发传输长度为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TLEN[6:0]=32-1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），就可以很好的和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的输入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匹配了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DB797D-A651-0C89-D272-D52393D9E926}"/>
              </a:ext>
            </a:extLst>
          </p:cNvPr>
          <p:cNvSpPr txBox="1"/>
          <p:nvPr/>
        </p:nvSpPr>
        <p:spPr>
          <a:xfrm>
            <a:off x="389654" y="4357985"/>
            <a:ext cx="8364692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 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的详细介绍请参考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《STM32H7xx 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_V7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（英文版）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.pdf》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14 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1388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3.3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YUV 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转 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RGB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E7D0FD8-F198-6D9D-2E92-8CE92241A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35316"/>
              </p:ext>
            </p:extLst>
          </p:nvPr>
        </p:nvGraphicFramePr>
        <p:xfrm>
          <a:off x="333910" y="1639698"/>
          <a:ext cx="84761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84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7391896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</a:tblGrid>
              <a:tr h="257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色彩模型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发光体混色模型，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表示红、绿、蓝三个分量，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应用广泛：电子显示屏、投影仪、数码相机等。通常还会加一个透明度分量，即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ARGB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CMYK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反光色彩模型，</a:t>
                      </a: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CMYK</a:t>
                      </a: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表示青色、洋紅色、黃色、黑色，</a:t>
                      </a: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CMYK</a:t>
                      </a: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模式基于油墨的光吸收、反射特性，吸收白光中特定波长的光而反射其余的光的颜色，从而显示不用的颜色。主要应用：印刷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3105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YUV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YUV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色彩编码模型，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表示亮度，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表示色度，色度：色调和饱和度。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YUV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编码可以降低图片数据的内存占用，提高数据处理效率，但是不能直接用于显示，还需要将其转换为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数据，才能够正常显示图像。</a:t>
                      </a: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主要应用：图片处理、压缩等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729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25A504E-FF74-CB01-5E8A-B2BB940E815B}"/>
              </a:ext>
            </a:extLst>
          </p:cNvPr>
          <p:cNvSpPr/>
          <p:nvPr/>
        </p:nvSpPr>
        <p:spPr>
          <a:xfrm>
            <a:off x="2107073" y="1059327"/>
            <a:ext cx="4929854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常见的</a:t>
            </a: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种色彩模型</a:t>
            </a:r>
            <a:endParaRPr lang="en-US" altLang="zh-CN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9F379E-F25A-976A-B5D4-CD1FEE6F87A8}"/>
              </a:ext>
            </a:extLst>
          </p:cNvPr>
          <p:cNvSpPr/>
          <p:nvPr/>
        </p:nvSpPr>
        <p:spPr>
          <a:xfrm>
            <a:off x="2368193" y="4263919"/>
            <a:ext cx="4407614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RGB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YUV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学习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16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YUV 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转 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RGB 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操作</a:t>
            </a:r>
            <a:endParaRPr lang="en-US" altLang="zh-CN" sz="200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3F9DCC-E290-672F-93E7-A071D15A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80579"/>
              </p:ext>
            </p:extLst>
          </p:nvPr>
        </p:nvGraphicFramePr>
        <p:xfrm>
          <a:off x="1220491" y="1550899"/>
          <a:ext cx="670301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014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3709003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</a:tblGrid>
              <a:tr h="257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YUV</a:t>
                      </a:r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采样方式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YCbCr4:4:4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YUV444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每个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像素占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YCbCr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YCbCr4:2:2</a:t>
                      </a: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YUV422</a:t>
                      </a: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altLang="zh-CN" sz="1600" b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每个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像素占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YCbCr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3105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YCbCr4:2:0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YUV420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每个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像素占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1.5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YCbCr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729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E002F54-393A-F0FD-3D24-4225DB7CF499}"/>
              </a:ext>
            </a:extLst>
          </p:cNvPr>
          <p:cNvSpPr/>
          <p:nvPr/>
        </p:nvSpPr>
        <p:spPr>
          <a:xfrm>
            <a:off x="2107073" y="988672"/>
            <a:ext cx="4929854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YUV</a:t>
            </a:r>
            <a:r>
              <a:rPr lang="zh-CN" altLang="en-US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主流的三种采样方式</a:t>
            </a:r>
            <a:endParaRPr lang="en-US" altLang="zh-CN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32CF3D-F1EC-D64E-301E-DD85CC830EA4}"/>
              </a:ext>
            </a:extLst>
          </p:cNvPr>
          <p:cNvSpPr/>
          <p:nvPr/>
        </p:nvSpPr>
        <p:spPr>
          <a:xfrm>
            <a:off x="670031" y="2991953"/>
            <a:ext cx="769049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YUV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采样格式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F36E98-4B6E-2943-9D59-FE4075CE2825}"/>
              </a:ext>
            </a:extLst>
          </p:cNvPr>
          <p:cNvSpPr txBox="1"/>
          <p:nvPr/>
        </p:nvSpPr>
        <p:spPr>
          <a:xfrm>
            <a:off x="787112" y="3729170"/>
            <a:ext cx="7569773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要实现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的转换，必须使用纯软件的方式来实现，比较耗时间。而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很方便的实现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的硬件转换</a:t>
            </a:r>
          </a:p>
        </p:txBody>
      </p:sp>
    </p:spTree>
    <p:extLst>
      <p:ext uri="{BB962C8B-B14F-4D97-AF65-F5344CB8AC3E}">
        <p14:creationId xmlns:p14="http://schemas.microsoft.com/office/powerpoint/2010/main" val="81902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用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DMA2D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实现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YUV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转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RGB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722518" y="1109518"/>
            <a:ext cx="798127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YCbCr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数据格式转换的时候是以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8*8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的最小编码单元（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）为基础的，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YCbCr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内的排列顺序如下表：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465725-CC9B-9AEA-D5F2-6A20AAA5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18" y="1968857"/>
            <a:ext cx="7698964" cy="1399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A40780-67DE-4E24-EA4D-07E9AED9896E}"/>
              </a:ext>
            </a:extLst>
          </p:cNvPr>
          <p:cNvSpPr/>
          <p:nvPr/>
        </p:nvSpPr>
        <p:spPr>
          <a:xfrm>
            <a:off x="143838" y="3493263"/>
            <a:ext cx="8878242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YCbCr 4:4:4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时，图片宽度（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DMA2D_NLR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寄存器的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PL[13:0]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定义）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行偏移（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DMA2D_FGOR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寄存器的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LO[15:0]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定义）必须是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的倍数。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YCbCr 4:2:2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YCbCr 4:2:0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时，图片宽度（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DMA2D_NLR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寄存器的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PL[13:0]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定义）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行偏移（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DMA2D_FGOR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寄存器的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LO[15:0]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定义）必须是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的倍数。</a:t>
            </a:r>
          </a:p>
        </p:txBody>
      </p:sp>
    </p:spTree>
    <p:extLst>
      <p:ext uri="{BB962C8B-B14F-4D97-AF65-F5344CB8AC3E}">
        <p14:creationId xmlns:p14="http://schemas.microsoft.com/office/powerpoint/2010/main" val="401723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6" y="65285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，硬件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解码实验（熟悉）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91D5D778-78D0-453B-BFDD-98D77117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73" y="1244247"/>
            <a:ext cx="6298319" cy="332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编解码器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3.5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，硬件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JPG/JPEG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的简要步骤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JPEGCODEC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驱动代码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hjpgd.c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hjpgd.h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驱动代码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解码实验演示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442E7-4CCE-4DDA-A925-706BE802578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93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3.4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寄存器</a:t>
            </a:r>
            <a:endParaRPr lang="en-US" altLang="zh-CN" sz="200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550777" y="3208526"/>
            <a:ext cx="8023007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该寄存器仅最低位（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位）有效，设置该位为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，可以启动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解码流程。通过设置该位为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，可以退出当前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E05F4-A1AD-DC78-2001-90A10BA4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5" y="2093906"/>
            <a:ext cx="8003569" cy="808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39">
            <a:extLst>
              <a:ext uri="{FF2B5EF4-FFF2-40B4-BE49-F238E27FC236}">
                <a16:creationId xmlns:a16="http://schemas.microsoft.com/office/drawing/2014/main" id="{2DADCABF-1D03-138D-0849-F633D734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15" y="1444145"/>
            <a:ext cx="7128749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 </a:t>
            </a:r>
            <a:r>
              <a:rPr lang="zh-CN" altLang="en-US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编解码器控制寄存器 </a:t>
            </a: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 (JPEG_CONFR0)</a:t>
            </a:r>
          </a:p>
        </p:txBody>
      </p:sp>
    </p:spTree>
    <p:extLst>
      <p:ext uri="{BB962C8B-B14F-4D97-AF65-F5344CB8AC3E}">
        <p14:creationId xmlns:p14="http://schemas.microsoft.com/office/powerpoint/2010/main" val="29597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357810" y="4208698"/>
            <a:ext cx="867686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YSIZE[15:0]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位定义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图片的高度，读取该寄存器可以获得图片高度。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HDR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位用于设置是否使能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头解码，设置为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位用于设置硬件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工作模式。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NF[1:0]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位用于定义色彩组成</a:t>
            </a: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2DADCABF-1D03-138D-0849-F633D734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15" y="0"/>
            <a:ext cx="7128749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 </a:t>
            </a:r>
            <a:r>
              <a:rPr lang="zh-CN" altLang="en-US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编解码器控制寄存器 </a:t>
            </a: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 (JPEG_CONFR1)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FA42BF-DDC8-21AA-44EF-A3818BB0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02" y="432825"/>
            <a:ext cx="7217596" cy="3775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79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670891" y="3208522"/>
            <a:ext cx="802300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YSIZE[15:0]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，定义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图片的宽度，读取该寄存器可以获得图片宽度</a:t>
            </a: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2DADCABF-1D03-138D-0849-F633D734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7" y="470231"/>
            <a:ext cx="7128749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 </a:t>
            </a:r>
            <a:r>
              <a:rPr lang="zh-CN" altLang="en-US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编解码器控制寄存器 </a:t>
            </a: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 (JPEG_CONFR3)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B1322F8-05E5-025A-88D8-4E64084B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1" y="1029478"/>
            <a:ext cx="7802217" cy="2179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183D553-C8E4-D3D6-D2FC-7B3508D9BE07}"/>
              </a:ext>
            </a:extLst>
          </p:cNvPr>
          <p:cNvSpPr/>
          <p:nvPr/>
        </p:nvSpPr>
        <p:spPr>
          <a:xfrm>
            <a:off x="670891" y="3673672"/>
            <a:ext cx="7802217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JPEG_CONFR4~7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，这四个寄存器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官方数据手册对其解释也不是很清楚，我们可以参考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官方提供的参考代码，知道这四个寄存器的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NB[3:0]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位用来表示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的抽样方式（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YUV422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YUV420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YUV444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），详见本例程源码</a:t>
            </a:r>
          </a:p>
        </p:txBody>
      </p:sp>
    </p:spTree>
    <p:extLst>
      <p:ext uri="{BB962C8B-B14F-4D97-AF65-F5344CB8AC3E}">
        <p14:creationId xmlns:p14="http://schemas.microsoft.com/office/powerpoint/2010/main" val="34645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422411" y="3427536"/>
            <a:ext cx="8542686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OFF/IFF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位分别用于清空输出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，在启动新图片解码之前，需要对输出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进行清空。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HPDIE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位用于使能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头解码完成中断，以便于在中断服务函数里面读取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的相关信息，并根据色度抽样方式，获取对应的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YUV→RGB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转换函数。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EOCIE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位用于使能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解码完成中断，在中断服务函数里面标记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解码完成。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JCEN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位用于使能硬件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内核。</a:t>
            </a: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2DADCABF-1D03-138D-0849-F633D734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96" y="0"/>
            <a:ext cx="7128749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 </a:t>
            </a:r>
            <a:r>
              <a:rPr lang="zh-CN" altLang="en-US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控制寄存器 </a:t>
            </a: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(JPEG_CR)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7DD805-51F2-9C7F-3C8D-D521CC00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1" y="470097"/>
            <a:ext cx="8299175" cy="29052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3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371018" y="3226389"/>
            <a:ext cx="8401961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位表示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头解码完成的标志，当该位为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时，表示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头解析成功，我们可以读取相关寄存器，获取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图片的长宽、颜色空间和色度抽样等重要信息。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EOCF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位表示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解码结束标志，该位为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时，表示一张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图像解码完成。此时我们可以从输出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读取最后的数据。</a:t>
            </a: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2DADCABF-1D03-138D-0849-F633D734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15" y="440399"/>
            <a:ext cx="7128749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 </a:t>
            </a:r>
            <a:r>
              <a:rPr lang="zh-CN" altLang="en-US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状态寄存器 </a:t>
            </a: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(JPEG_SR)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09CCB7-EAF4-9577-FF27-7B6DAF528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5" y="987022"/>
            <a:ext cx="8256146" cy="2161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5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6" y="86787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，常见图片格式介绍（了解）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91D5D778-78D0-453B-BFDD-98D77117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28" y="1739191"/>
            <a:ext cx="6298319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，常见图片格式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1.4</a:t>
            </a:r>
            <a:r>
              <a:rPr lang="zh-CN" altLang="en-US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8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GIF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442E7-4CCE-4DDA-A925-706BE802578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5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336347" y="3200143"/>
            <a:ext cx="8471303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CHPDF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CEOCF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位写入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，可以分别清除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JPEG_SR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寄存器的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HPDF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EOCF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另外，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数据输入寄存器（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JPEG_DIR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数据输出寄存器（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JPEG_DOR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）都是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位有效，前者用于往输入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写入数据，后者用于读取输出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</a:t>
            </a: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2DADCABF-1D03-138D-0849-F633D734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44" y="492416"/>
            <a:ext cx="7128749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 </a:t>
            </a:r>
            <a:r>
              <a:rPr lang="zh-CN" altLang="en-US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清零标志寄存器 </a:t>
            </a:r>
            <a:r>
              <a:rPr lang="en-US" altLang="zh-CN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(JPEG_CFR)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17EEF4-569F-E54C-43DF-A72F9CA3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7" y="961458"/>
            <a:ext cx="8551885" cy="218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00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02" y="787483"/>
            <a:ext cx="667773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3.5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，硬件 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 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解码 </a:t>
            </a:r>
            <a:r>
              <a:rPr lang="en-US" altLang="zh-CN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JPG/JPEG </a:t>
            </a:r>
            <a:r>
              <a:rPr lang="zh-CN" altLang="en-US" sz="20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的简要步骤</a:t>
            </a:r>
            <a:endParaRPr lang="en-US" altLang="zh-CN" sz="200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D2042D-5C2D-9315-87A9-9CEB500162A5}"/>
              </a:ext>
            </a:extLst>
          </p:cNvPr>
          <p:cNvSpPr/>
          <p:nvPr/>
        </p:nvSpPr>
        <p:spPr>
          <a:xfrm>
            <a:off x="1050175" y="1695389"/>
            <a:ext cx="7043650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初始化硬件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初始化硬件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配置硬件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编写相关中断服务函数，启动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处理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输出的数据，执行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YUV→RGB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转换，并送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</a:t>
            </a:r>
          </a:p>
        </p:txBody>
      </p:sp>
    </p:spTree>
    <p:extLst>
      <p:ext uri="{BB962C8B-B14F-4D97-AF65-F5344CB8AC3E}">
        <p14:creationId xmlns:p14="http://schemas.microsoft.com/office/powerpoint/2010/main" val="3919108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6" y="65285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，硬件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解码实验（熟悉）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91D5D778-78D0-453B-BFDD-98D77117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73" y="1244247"/>
            <a:ext cx="6298319" cy="332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编解码器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JPG/JPEG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的简要步骤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3.6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JPEGCODEC 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驱动代码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3.7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hjpgd.c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hjpgd.h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驱动代码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3.8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，硬件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解码实验演示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442E7-4CCE-4DDA-A925-706BE802578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49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92" y="48547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3.6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JPEGCODEC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驱动代码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C0F476A-3658-30A3-4391-E89929AA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69170"/>
              </p:ext>
            </p:extLst>
          </p:nvPr>
        </p:nvGraphicFramePr>
        <p:xfrm>
          <a:off x="1386366" y="1046160"/>
          <a:ext cx="6662259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834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</a:tblGrid>
              <a:tr h="257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jpeg_in_dma_init()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硬件解码输入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MDMA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jpeg_out_dma_init()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硬件解码输出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MDMA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3105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MDMA_IRQHandler()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MDMA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中断服务函数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729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JPEG_IRQHandler()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解码中断服务函数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4446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jpeg_core_init()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初始化硬件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406036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jpeg_core_destroy()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关闭硬件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并释放内存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37147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jpeg_decode_init()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初始化硬件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解码器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02576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jpeg_in_dma_start()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 in mdma,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开始解码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560588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jpeg_out_dma_start()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启动 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 out mdma, 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开始输出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YUV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739339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jpeg_dma_stop()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停止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 MDMA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解码过程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6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C0F476A-3658-30A3-4391-E89929AA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06985"/>
              </p:ext>
            </p:extLst>
          </p:nvPr>
        </p:nvGraphicFramePr>
        <p:xfrm>
          <a:off x="991910" y="1565910"/>
          <a:ext cx="716017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3464479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</a:tblGrid>
              <a:tr h="257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jpeg_in_dma_resume()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恢复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MDMA IN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过程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jpeg_out_dma_resume()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恢复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MDMA OUT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过程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3105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jpeg_get_info()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获取图像信息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729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jpeg_get_quality()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得到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图像质量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4446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jpeg_dma2d_yuv2rgb_conversion()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将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YUV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数据转换成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RGB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40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39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42" y="729092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3.7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hjpgd.c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hjpgd.h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驱动代码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C0F476A-3658-30A3-4391-E89929AA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80391"/>
              </p:ext>
            </p:extLst>
          </p:nvPr>
        </p:nvGraphicFramePr>
        <p:xfrm>
          <a:off x="1078945" y="1733550"/>
          <a:ext cx="698610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113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3747996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</a:tblGrid>
              <a:tr h="257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jpeg_dma_in_callback()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输入数据流回调函数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jpeg_dma_out_callback()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输出数据流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(YCBCR)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回调函数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3105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jpeg_endofcovert_callback()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整个文件解码完成回调函数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729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jpeg_hdrover_callback()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 header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解析成功回调函数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4446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hjpgd_decode()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硬件解码图片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195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6" y="65285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，硬件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解码实验（熟悉）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91D5D778-78D0-453B-BFDD-98D77117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73" y="1244247"/>
            <a:ext cx="6298319" cy="332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编解码器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YUV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JPG/JPEG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的简要步骤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JPEGCODEC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驱动代码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hjpgd.c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hjpgd.h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驱动代码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3.8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，硬件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解码实验演示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442E7-4CCE-4DDA-A925-706BE802578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826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2642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3.8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，硬件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解码实验演示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843753-F741-A63F-BB3C-CE7EC2F8C73D}"/>
              </a:ext>
            </a:extLst>
          </p:cNvPr>
          <p:cNvSpPr/>
          <p:nvPr/>
        </p:nvSpPr>
        <p:spPr>
          <a:xfrm>
            <a:off x="1222061" y="1525013"/>
            <a:ext cx="6878781" cy="79271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准备工作：需要准备一张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卡，然后在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卡根目录下新建一个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PICTURE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文件夹，并在里面存放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格式的图片文件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6A63D1-6D75-399D-6361-40378116DE6A}"/>
              </a:ext>
            </a:extLst>
          </p:cNvPr>
          <p:cNvSpPr/>
          <p:nvPr/>
        </p:nvSpPr>
        <p:spPr>
          <a:xfrm>
            <a:off x="1222060" y="2805948"/>
            <a:ext cx="6878781" cy="116204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实验功能：在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TFTLCD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上循环显示支持的图片，通过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可以快速浏览下一张和上一张，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KEY_UP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按键用于暂停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继续播放，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用于指示当前是否处于暂停状态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377C6E-45A7-7D17-AAAE-E17DDE3E5A8E}"/>
              </a:ext>
            </a:extLst>
          </p:cNvPr>
          <p:cNvSpPr txBox="1"/>
          <p:nvPr/>
        </p:nvSpPr>
        <p:spPr>
          <a:xfrm>
            <a:off x="1132609" y="4205867"/>
            <a:ext cx="687878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当图片分辨率小于等于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分辨率时，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解码速度变快很多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9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145931" y="2339346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图片显示（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034-26E9-4E0C-B0C9-91439544283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27E72-5309-4F72-B156-E5C98241FB8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5001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，常见图片格式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749FFF-9FA8-E721-13CC-707EF2F3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67875"/>
              </p:ext>
            </p:extLst>
          </p:nvPr>
        </p:nvGraphicFramePr>
        <p:xfrm>
          <a:off x="188537" y="1218339"/>
          <a:ext cx="8833543" cy="286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621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1308766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  <a:gridCol w="2474652">
                  <a:extLst>
                    <a:ext uri="{9D8B030D-6E8A-4147-A177-3AD203B41FA5}">
                      <a16:colId xmlns:a16="http://schemas.microsoft.com/office/drawing/2014/main" val="2123481555"/>
                    </a:ext>
                  </a:extLst>
                </a:gridCol>
                <a:gridCol w="1689151">
                  <a:extLst>
                    <a:ext uri="{9D8B030D-6E8A-4147-A177-3AD203B41FA5}">
                      <a16:colId xmlns:a16="http://schemas.microsoft.com/office/drawing/2014/main" val="3123810778"/>
                    </a:ext>
                  </a:extLst>
                </a:gridCol>
                <a:gridCol w="2225353">
                  <a:extLst>
                    <a:ext uri="{9D8B030D-6E8A-4147-A177-3AD203B41FA5}">
                      <a16:colId xmlns:a16="http://schemas.microsoft.com/office/drawing/2014/main" val="2431103642"/>
                    </a:ext>
                  </a:extLst>
                </a:gridCol>
              </a:tblGrid>
              <a:tr h="3976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图片格式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文件后缀名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优点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>
                          <a:solidFill>
                            <a:schemeClr val="lt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缺点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>
                          <a:solidFill>
                            <a:schemeClr val="lt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6341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.bmp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一般不压缩、画质最好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随分辨率和颜色数增加，占用空间急剧增大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图像色深可选：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24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32bit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72639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</a:t>
                      </a: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JPG</a:t>
                      </a: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altLang="zh-CN" sz="1600" b="1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.jpeg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.jpg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压缩技术先进、支持多种压缩级别、压缩比高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有损压缩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、文件体积较小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画质有一定损失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在不影响人类可分辨的图片质量的前提下，尽可能的压缩文件大小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4682"/>
                  </a:ext>
                </a:extLst>
              </a:tr>
              <a:tr h="6341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.gif</a:t>
                      </a:r>
                      <a:endParaRPr lang="zh-CN" altLang="en-US" sz="160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支持有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无损压缩、压缩比高、支持动画、支持背景透明、文件小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仅支持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位色深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(256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色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、画质差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文件小，利于网络传输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93691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F986B3A-D9E1-0C75-9F0B-B9DB1FB9FA6D}"/>
              </a:ext>
            </a:extLst>
          </p:cNvPr>
          <p:cNvSpPr/>
          <p:nvPr/>
        </p:nvSpPr>
        <p:spPr>
          <a:xfrm>
            <a:off x="673510" y="4271879"/>
            <a:ext cx="779697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图片编解码相关资料路径：正点原子开发板资料盘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)\6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，软件资料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图片编解码</a:t>
            </a:r>
          </a:p>
        </p:txBody>
      </p:sp>
    </p:spTree>
    <p:extLst>
      <p:ext uri="{BB962C8B-B14F-4D97-AF65-F5344CB8AC3E}">
        <p14:creationId xmlns:p14="http://schemas.microsoft.com/office/powerpoint/2010/main" val="40440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84439"/>
            <a:ext cx="521172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BMP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4B9B61-F60C-4775-8EC2-BD10EA76AB36}"/>
              </a:ext>
            </a:extLst>
          </p:cNvPr>
          <p:cNvSpPr/>
          <p:nvPr/>
        </p:nvSpPr>
        <p:spPr>
          <a:xfrm>
            <a:off x="824364" y="1196611"/>
            <a:ext cx="7556864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全称：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Bitmap(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中的标准图像文件格式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采用位映射存储方式，不做任何压缩，图像深度可选：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32bit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文件存储数据时，图像的扫描方式是按从左到右、从下到上的顺序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BB8FEF-FAC1-5FE2-04D3-316E80E0D73D}"/>
              </a:ext>
            </a:extLst>
          </p:cNvPr>
          <p:cNvSpPr/>
          <p:nvPr/>
        </p:nvSpPr>
        <p:spPr>
          <a:xfrm>
            <a:off x="824364" y="2579999"/>
            <a:ext cx="734624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优点：不失真，画质好，缺点：占用空间大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481A21-21DE-BE7F-9DA6-A2D3892174BB}"/>
              </a:ext>
            </a:extLst>
          </p:cNvPr>
          <p:cNvSpPr/>
          <p:nvPr/>
        </p:nvSpPr>
        <p:spPr>
          <a:xfrm>
            <a:off x="693962" y="3464773"/>
            <a:ext cx="813540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图像文件数据结构由四部分组成：位图文件头、位图信息头、颜色表、位图数据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0148CA-854C-4B14-C2B8-7F1E3B963865}"/>
              </a:ext>
            </a:extLst>
          </p:cNvPr>
          <p:cNvSpPr/>
          <p:nvPr/>
        </p:nvSpPr>
        <p:spPr>
          <a:xfrm>
            <a:off x="1115188" y="4033647"/>
            <a:ext cx="676459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详细介绍参考：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《BMP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图片文件详解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.pdf》</a:t>
            </a:r>
            <a:endParaRPr lang="zh-CN" altLang="en-US" sz="16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26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0" y="80697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JPG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468E3-3940-ECE3-5352-0CC94973DC26}"/>
              </a:ext>
            </a:extLst>
          </p:cNvPr>
          <p:cNvSpPr/>
          <p:nvPr/>
        </p:nvSpPr>
        <p:spPr>
          <a:xfrm>
            <a:off x="898878" y="1595163"/>
            <a:ext cx="7476195" cy="190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全称：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Joint Photographic Experts Group(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联合图像专家小组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，是常用的图像文件格式，采用有损压缩格式，能够将图像压缩在很小的存储空间。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压缩技术先进，允许用不同的压缩比对文件进行压缩，支持多种压缩级别，压缩比率通常在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10:1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40:1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之间，压缩比越大，品质就越低。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因此需要在图像质量和存储空间之间选择一个平衡点。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B7E171-F89A-37AD-8820-93BEB8E5F337}"/>
              </a:ext>
            </a:extLst>
          </p:cNvPr>
          <p:cNvSpPr/>
          <p:nvPr/>
        </p:nvSpPr>
        <p:spPr>
          <a:xfrm>
            <a:off x="898878" y="3735668"/>
            <a:ext cx="734624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优点：可控的失真换来更小的存储空间，缺点：图像失真</a:t>
            </a:r>
          </a:p>
        </p:txBody>
      </p:sp>
    </p:spTree>
    <p:extLst>
      <p:ext uri="{BB962C8B-B14F-4D97-AF65-F5344CB8AC3E}">
        <p14:creationId xmlns:p14="http://schemas.microsoft.com/office/powerpoint/2010/main" val="256253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61" y="73366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GIF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44D6AE-6B4B-F126-457B-76BA1E24E992}"/>
              </a:ext>
            </a:extLst>
          </p:cNvPr>
          <p:cNvSpPr/>
          <p:nvPr/>
        </p:nvSpPr>
        <p:spPr>
          <a:xfrm>
            <a:off x="747315" y="1438676"/>
            <a:ext cx="7649366" cy="227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全称：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Graphics Interchange Format 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图像互换格式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，是常用的图像文件格式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主要分为两个版本，即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GIF 89a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GIF 87a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GIF 87a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：是在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1987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年制定的版本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GIF 89a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1989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年制定的版本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GIF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文件格式采用了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LZW(Lempel-ZivWalch)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压缩算法来存储图像数据，允许用户为图像设置背景透明属性，并支持动画功能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AC7DC4-12D2-A8D6-45AA-EBBAA391605E}"/>
              </a:ext>
            </a:extLst>
          </p:cNvPr>
          <p:cNvSpPr/>
          <p:nvPr/>
        </p:nvSpPr>
        <p:spPr>
          <a:xfrm>
            <a:off x="360961" y="3922463"/>
            <a:ext cx="842207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优点：支持有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无损压缩、压缩比高、支持动态效果，缺点：最多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色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(8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位色深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、画质差</a:t>
            </a:r>
          </a:p>
        </p:txBody>
      </p:sp>
    </p:spTree>
    <p:extLst>
      <p:ext uri="{BB962C8B-B14F-4D97-AF65-F5344CB8AC3E}">
        <p14:creationId xmlns:p14="http://schemas.microsoft.com/office/powerpoint/2010/main" val="155208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6" y="87514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，图片显示实验（熟悉）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91D5D778-78D0-453B-BFDD-98D77117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56" y="1605437"/>
            <a:ext cx="6298319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，图片显示实验文件简介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，图片显示物理层接口结构体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，图片信息结构体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，图片解码库接口函数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，图片显示实验演示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3442E7-4CCE-4DDA-A925-706BE802578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3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97" y="697071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，图片显示实验文件简介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ED0E196-C4FF-1F66-9AA7-3B73241B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07444"/>
              </p:ext>
            </p:extLst>
          </p:nvPr>
        </p:nvGraphicFramePr>
        <p:xfrm>
          <a:off x="3214165" y="1890965"/>
          <a:ext cx="561102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73">
                  <a:extLst>
                    <a:ext uri="{9D8B030D-6E8A-4147-A177-3AD203B41FA5}">
                      <a16:colId xmlns:a16="http://schemas.microsoft.com/office/drawing/2014/main" val="3299743081"/>
                    </a:ext>
                  </a:extLst>
                </a:gridCol>
                <a:gridCol w="2707053">
                  <a:extLst>
                    <a:ext uri="{9D8B030D-6E8A-4147-A177-3AD203B41FA5}">
                      <a16:colId xmlns:a16="http://schemas.microsoft.com/office/drawing/2014/main" val="883743816"/>
                    </a:ext>
                  </a:extLst>
                </a:gridCol>
              </a:tblGrid>
              <a:tr h="257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PICTURE</a:t>
                      </a:r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文件夹的文件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58363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bmp.c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bmp.h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实现对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bmp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文件的解码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76227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tjpgd.c</a:t>
                      </a: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tjpgd.h</a:t>
                      </a:r>
                      <a:r>
                        <a:rPr lang="zh-CN" altLang="en-US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tjpgdcnf.h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实现对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jpeg/jpg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文件的解码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3105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gif.c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gif.h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实现对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gif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文件的解码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7292"/>
                  </a:ext>
                </a:extLst>
              </a:tr>
              <a:tr h="25795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piclib.c</a:t>
                      </a: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piclib.h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图片解码库代码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85885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E6343D42-7CA2-7866-81D0-7507EBAF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7" y="1590892"/>
            <a:ext cx="2533650" cy="2238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9962C8-2F81-3652-6B5B-726D9CB52353}"/>
              </a:ext>
            </a:extLst>
          </p:cNvPr>
          <p:cNvSpPr/>
          <p:nvPr/>
        </p:nvSpPr>
        <p:spPr>
          <a:xfrm>
            <a:off x="1528432" y="4111286"/>
            <a:ext cx="608713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图片显示实验支持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.bmp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.jpg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jpeg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 Gif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格式的图片</a:t>
            </a:r>
          </a:p>
        </p:txBody>
      </p:sp>
    </p:spTree>
    <p:extLst>
      <p:ext uri="{BB962C8B-B14F-4D97-AF65-F5344CB8AC3E}">
        <p14:creationId xmlns:p14="http://schemas.microsoft.com/office/powerpoint/2010/main" val="2234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163817</TotalTime>
  <Words>4433</Words>
  <Application>Microsoft Office PowerPoint</Application>
  <PresentationFormat>全屏显示(16:9)</PresentationFormat>
  <Paragraphs>435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思源黑体 CN Bold</vt:lpstr>
      <vt:lpstr>思源黑体 CN Light</vt:lpstr>
      <vt:lpstr>思源黑体 CN Normal</vt:lpstr>
      <vt:lpstr>思源黑体 CN Regular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3792</cp:revision>
  <dcterms:created xsi:type="dcterms:W3CDTF">2021-03-21T09:45:45Z</dcterms:created>
  <dcterms:modified xsi:type="dcterms:W3CDTF">2023-05-18T10:54:20Z</dcterms:modified>
</cp:coreProperties>
</file>