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8" r:id="rId2"/>
    <p:sldId id="272" r:id="rId3"/>
    <p:sldId id="746" r:id="rId4"/>
    <p:sldId id="759" r:id="rId5"/>
    <p:sldId id="758" r:id="rId6"/>
    <p:sldId id="597" r:id="rId7"/>
    <p:sldId id="598" r:id="rId8"/>
    <p:sldId id="599" r:id="rId9"/>
    <p:sldId id="601" r:id="rId10"/>
    <p:sldId id="600" r:id="rId11"/>
    <p:sldId id="761" r:id="rId12"/>
    <p:sldId id="603" r:id="rId13"/>
    <p:sldId id="753" r:id="rId14"/>
    <p:sldId id="561" r:id="rId15"/>
    <p:sldId id="760" r:id="rId16"/>
    <p:sldId id="763" r:id="rId17"/>
    <p:sldId id="560" r:id="rId18"/>
    <p:sldId id="755" r:id="rId19"/>
    <p:sldId id="754" r:id="rId20"/>
    <p:sldId id="762" r:id="rId21"/>
    <p:sldId id="507" r:id="rId22"/>
    <p:sldId id="271" r:id="rId23"/>
  </p:sldIdLst>
  <p:sldSz cx="9144000" cy="5143500" type="screen16x9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61616"/>
    <a:srgbClr val="FF3300"/>
    <a:srgbClr val="FF5050"/>
    <a:srgbClr val="FFFFFF"/>
    <a:srgbClr val="159BFF"/>
    <a:srgbClr val="B4C7E7"/>
    <a:srgbClr val="5AA5DE"/>
    <a:srgbClr val="53B5FF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76202" autoAdjust="0"/>
  </p:normalViewPr>
  <p:slideViewPr>
    <p:cSldViewPr snapToGrid="0">
      <p:cViewPr varScale="1">
        <p:scale>
          <a:sx n="108" d="100"/>
          <a:sy n="108" d="100"/>
        </p:scale>
        <p:origin x="110" y="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C5A9D-A8F4-49A0-AA9A-D189446553F8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9C8E-8E09-4484-868C-9F3CEC42F2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1984074" y="2223969"/>
            <a:ext cx="517585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0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照相机实验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24" y="377818"/>
            <a:ext cx="589533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④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位图数据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5E1CC6-09B5-DFCF-BB82-63DF4409D61B}"/>
              </a:ext>
            </a:extLst>
          </p:cNvPr>
          <p:cNvSpPr/>
          <p:nvPr/>
        </p:nvSpPr>
        <p:spPr>
          <a:xfrm>
            <a:off x="284125" y="755636"/>
            <a:ext cx="8859876" cy="4116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位图数据记录了位图的每一个像素值，记录顺序是在扫描行内是从左到右，扫描行之间是从下到上。位图的一个像素值所占的字节数如下：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biBitCount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=1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个像素占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个字节；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biBitCount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=4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个像素占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个字节；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biBitCount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=8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个像素占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个字节；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biBitCount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=16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个像素占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个字节；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biBitCount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=24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个像素占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个字节；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biBitCount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=32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个像素占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个字节；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biBitCount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，即高彩色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位色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。当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biCompression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=BI_RGB(0)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，则采用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RGB555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格式，最高位恒为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biCompression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BI_BITFIELDS(3)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，则在原来调色板位置用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DWORD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类型的掩码替换，分别代表红、绿、蓝三色的掩码，一般是：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0XF800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0X07E0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0X001F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E8748A-D3EA-47BE-2F4C-8D9836FE3F40}"/>
              </a:ext>
            </a:extLst>
          </p:cNvPr>
          <p:cNvSpPr/>
          <p:nvPr/>
        </p:nvSpPr>
        <p:spPr>
          <a:xfrm>
            <a:off x="6296399" y="1310882"/>
            <a:ext cx="2135117" cy="22936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4E5ED35-35B4-D158-77DC-B2A1CBADE3D9}"/>
              </a:ext>
            </a:extLst>
          </p:cNvPr>
          <p:cNvCxnSpPr>
            <a:cxnSpLocks/>
          </p:cNvCxnSpPr>
          <p:nvPr/>
        </p:nvCxnSpPr>
        <p:spPr>
          <a:xfrm>
            <a:off x="6396977" y="1412164"/>
            <a:ext cx="189738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E61F2CD-D5BF-56F6-173F-A8D2C47EFD08}"/>
              </a:ext>
            </a:extLst>
          </p:cNvPr>
          <p:cNvCxnSpPr>
            <a:cxnSpLocks/>
          </p:cNvCxnSpPr>
          <p:nvPr/>
        </p:nvCxnSpPr>
        <p:spPr>
          <a:xfrm>
            <a:off x="6396977" y="3476664"/>
            <a:ext cx="187082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CAB0E9B-487B-4980-0FA1-ED3B8C31602E}"/>
              </a:ext>
            </a:extLst>
          </p:cNvPr>
          <p:cNvCxnSpPr>
            <a:cxnSpLocks/>
          </p:cNvCxnSpPr>
          <p:nvPr/>
        </p:nvCxnSpPr>
        <p:spPr>
          <a:xfrm>
            <a:off x="6396977" y="3180004"/>
            <a:ext cx="1872000" cy="228468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F723B22-694F-38D7-9BC3-032A365FEF4E}"/>
              </a:ext>
            </a:extLst>
          </p:cNvPr>
          <p:cNvSpPr txBox="1"/>
          <p:nvPr/>
        </p:nvSpPr>
        <p:spPr>
          <a:xfrm rot="5400000">
            <a:off x="7459379" y="2288415"/>
            <a:ext cx="246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从左到右，从下到上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0109B8-DD62-FFC6-0FBD-017AA25B19FD}"/>
              </a:ext>
            </a:extLst>
          </p:cNvPr>
          <p:cNvCxnSpPr>
            <a:cxnSpLocks/>
          </p:cNvCxnSpPr>
          <p:nvPr/>
        </p:nvCxnSpPr>
        <p:spPr>
          <a:xfrm>
            <a:off x="6396977" y="3088044"/>
            <a:ext cx="187082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90B636F-322A-5C7A-8549-FD5AE3F1F7F0}"/>
              </a:ext>
            </a:extLst>
          </p:cNvPr>
          <p:cNvCxnSpPr>
            <a:cxnSpLocks/>
          </p:cNvCxnSpPr>
          <p:nvPr/>
        </p:nvCxnSpPr>
        <p:spPr>
          <a:xfrm>
            <a:off x="6396977" y="2775624"/>
            <a:ext cx="1872000" cy="228468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144416-87A5-4AA5-A973-73DEC7652C34}"/>
              </a:ext>
            </a:extLst>
          </p:cNvPr>
          <p:cNvCxnSpPr>
            <a:cxnSpLocks/>
          </p:cNvCxnSpPr>
          <p:nvPr/>
        </p:nvCxnSpPr>
        <p:spPr>
          <a:xfrm>
            <a:off x="6396977" y="2660797"/>
            <a:ext cx="187082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F15FCAD-7F3A-7749-B3AB-9843C1446B5D}"/>
              </a:ext>
            </a:extLst>
          </p:cNvPr>
          <p:cNvCxnSpPr>
            <a:cxnSpLocks/>
          </p:cNvCxnSpPr>
          <p:nvPr/>
        </p:nvCxnSpPr>
        <p:spPr>
          <a:xfrm>
            <a:off x="6396977" y="2348377"/>
            <a:ext cx="1872000" cy="228468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B1FFB45-4859-B248-452A-879C2F271E91}"/>
              </a:ext>
            </a:extLst>
          </p:cNvPr>
          <p:cNvCxnSpPr>
            <a:cxnSpLocks/>
          </p:cNvCxnSpPr>
          <p:nvPr/>
        </p:nvCxnSpPr>
        <p:spPr>
          <a:xfrm>
            <a:off x="6396977" y="2256418"/>
            <a:ext cx="187082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4072690-B5C7-7B98-871A-2EFBADEAF08A}"/>
              </a:ext>
            </a:extLst>
          </p:cNvPr>
          <p:cNvCxnSpPr>
            <a:cxnSpLocks/>
          </p:cNvCxnSpPr>
          <p:nvPr/>
        </p:nvCxnSpPr>
        <p:spPr>
          <a:xfrm>
            <a:off x="6396977" y="1943998"/>
            <a:ext cx="1872000" cy="228468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F8FFA6E-13F0-E1C3-23F4-B7E79F6E8C0B}"/>
              </a:ext>
            </a:extLst>
          </p:cNvPr>
          <p:cNvCxnSpPr>
            <a:cxnSpLocks/>
          </p:cNvCxnSpPr>
          <p:nvPr/>
        </p:nvCxnSpPr>
        <p:spPr>
          <a:xfrm>
            <a:off x="6396977" y="1829171"/>
            <a:ext cx="187082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9B12B4D-FFDE-F229-E31E-22FFC236985E}"/>
              </a:ext>
            </a:extLst>
          </p:cNvPr>
          <p:cNvCxnSpPr>
            <a:cxnSpLocks/>
          </p:cNvCxnSpPr>
          <p:nvPr/>
        </p:nvCxnSpPr>
        <p:spPr>
          <a:xfrm>
            <a:off x="6396977" y="1516751"/>
            <a:ext cx="1872000" cy="228468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58DBB10-614E-4D0E-79EC-7639024A0144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E2A23B6-A582-6803-7271-564F1C50F5C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0D2DD8-45F7-7136-CA4D-3F5FF48C72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DBF27B6-C767-829B-B832-B703962594DD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0C561D-486C-E596-52D6-3216E821AC96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E2485A-148F-FBDC-8837-FD9AF2D6D5B0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ABE66B0-87EE-AB90-2B0E-EDDFC91125C5}"/>
              </a:ext>
            </a:extLst>
          </p:cNvPr>
          <p:cNvSpPr/>
          <p:nvPr/>
        </p:nvSpPr>
        <p:spPr>
          <a:xfrm>
            <a:off x="6291958" y="3390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F4130D-3951-1CA1-E16E-06466BF4F498}"/>
              </a:ext>
            </a:extLst>
          </p:cNvPr>
          <p:cNvSpPr/>
          <p:nvPr/>
        </p:nvSpPr>
        <p:spPr>
          <a:xfrm rot="5400000">
            <a:off x="4930167" y="2343889"/>
            <a:ext cx="232661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1st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像素数据指的像素点</a:t>
            </a:r>
            <a:endParaRPr lang="en-US" altLang="zh-CN" sz="1600" dirty="0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1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5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25" y="494486"/>
            <a:ext cx="1445036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拓展了解</a:t>
            </a:r>
            <a:endParaRPr lang="en-US" altLang="zh-CN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5E1CC6-09B5-DFCF-BB82-63DF4409D61B}"/>
              </a:ext>
            </a:extLst>
          </p:cNvPr>
          <p:cNvSpPr/>
          <p:nvPr/>
        </p:nvSpPr>
        <p:spPr>
          <a:xfrm>
            <a:off x="207924" y="3319428"/>
            <a:ext cx="8859876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window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有“补零”的习惯！要求位图的每一行像素所占字节数必须被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整除。若不能被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整除，则在该位图每一行的十六进制码末尾“补”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个字节的“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8DBB10-614E-4D0E-79EC-7639024A0144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E2A23B6-A582-6803-7271-564F1C50F5C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0D2DD8-45F7-7136-CA4D-3F5FF48C72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DBF27B6-C767-829B-B832-B703962594DD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0C561D-486C-E596-52D6-3216E821AC96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E2485A-148F-FBDC-8837-FD9AF2D6D5B0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D12C5B-609F-DA29-2FFC-6D0B12096DFA}"/>
              </a:ext>
            </a:extLst>
          </p:cNvPr>
          <p:cNvSpPr/>
          <p:nvPr/>
        </p:nvSpPr>
        <p:spPr>
          <a:xfrm>
            <a:off x="207924" y="1031354"/>
            <a:ext cx="741484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数据属于小端存储，以前面的例子的一个像素点数据为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0x6B4B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5B41F3B-0E6B-AD8E-43E4-A02E7C6BF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412" y="517002"/>
            <a:ext cx="2628900" cy="51435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B690583-E607-197B-F0C3-0BCAC9BC0877}"/>
              </a:ext>
            </a:extLst>
          </p:cNvPr>
          <p:cNvSpPr/>
          <p:nvPr/>
        </p:nvSpPr>
        <p:spPr>
          <a:xfrm>
            <a:off x="1263753" y="1403883"/>
            <a:ext cx="2477144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0110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600" dirty="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011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010</a:t>
            </a:r>
            <a:r>
              <a:rPr lang="en-US" altLang="zh-CN" sz="1600" dirty="0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1011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520A50-2AEE-118C-87DF-33405F2C0FA6}"/>
              </a:ext>
            </a:extLst>
          </p:cNvPr>
          <p:cNvSpPr/>
          <p:nvPr/>
        </p:nvSpPr>
        <p:spPr>
          <a:xfrm>
            <a:off x="639485" y="1772777"/>
            <a:ext cx="504000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0x6B4B &amp; 0xF800 = 01101 = 0xD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E665941-1BB5-FB34-FC12-7CC8DC9D95C8}"/>
              </a:ext>
            </a:extLst>
          </p:cNvPr>
          <p:cNvSpPr/>
          <p:nvPr/>
        </p:nvSpPr>
        <p:spPr>
          <a:xfrm>
            <a:off x="639485" y="2178730"/>
            <a:ext cx="504000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0x6B4B &amp; 0x07E0 = 011010 = 0x1A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47C133-AB01-8F67-9B5C-6445E3DC2743}"/>
              </a:ext>
            </a:extLst>
          </p:cNvPr>
          <p:cNvSpPr/>
          <p:nvPr/>
        </p:nvSpPr>
        <p:spPr>
          <a:xfrm>
            <a:off x="639485" y="2584683"/>
            <a:ext cx="504000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0x6B4B &amp; 0x001F = 01011 = 0xB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4304519-C6B7-E5BB-FD4C-3F285812F352}"/>
              </a:ext>
            </a:extLst>
          </p:cNvPr>
          <p:cNvSpPr/>
          <p:nvPr/>
        </p:nvSpPr>
        <p:spPr>
          <a:xfrm>
            <a:off x="3245735" y="1403075"/>
            <a:ext cx="4536738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“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”运算再进行移位操作即可获得各色分量值</a:t>
            </a:r>
            <a:endParaRPr lang="en-US" altLang="zh-CN" sz="1600" dirty="0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12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8" grpId="0"/>
      <p:bldP spid="19" grpId="0"/>
      <p:bldP spid="20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31" y="521300"/>
            <a:ext cx="589533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16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位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BMP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编码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09DC6B-FAF8-528B-1C33-C6103D91AAA2}"/>
              </a:ext>
            </a:extLst>
          </p:cNvPr>
          <p:cNvSpPr/>
          <p:nvPr/>
        </p:nvSpPr>
        <p:spPr>
          <a:xfrm>
            <a:off x="448622" y="1035973"/>
            <a:ext cx="8246756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实验中采用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编码（因为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位色的，而且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编码更省空间），故设置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biBitCount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的值为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，这样得到新的位图信息（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BITMAPINFO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）结构体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033CC5-FB7B-5A57-3994-914E479926D3}"/>
              </a:ext>
            </a:extLst>
          </p:cNvPr>
          <p:cNvSpPr txBox="1"/>
          <p:nvPr/>
        </p:nvSpPr>
        <p:spPr>
          <a:xfrm>
            <a:off x="550531" y="2027905"/>
            <a:ext cx="7865958" cy="18158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位图信息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__PACKED_STRUCT </a:t>
            </a:r>
          </a:p>
          <a:p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BITMAPFILEHEADER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bmfHeader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我们将位图文件头也加进来，方便处理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BITMAPINFOHEADER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bmiHeader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r>
              <a:rPr lang="en-US" altLang="zh-CN" sz="16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位图信息*</a:t>
            </a:r>
            <a:r>
              <a:rPr lang="en-US" altLang="zh-CN" sz="16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RGB_MASK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[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];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调色板用于存放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RGB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掩码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</a:p>
          <a:p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BITMAPINFO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F635B7-D92F-BE5F-02B3-17F8F4761D4F}"/>
              </a:ext>
            </a:extLst>
          </p:cNvPr>
          <p:cNvSpPr/>
          <p:nvPr/>
        </p:nvSpPr>
        <p:spPr>
          <a:xfrm>
            <a:off x="550531" y="3985839"/>
            <a:ext cx="8471548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RGB_MASK[3]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，即颜色掩码，分别代表红、绿、蓝三色的掩码，分别是：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0XF800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0X07E0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0X001F</a:t>
            </a:r>
          </a:p>
        </p:txBody>
      </p:sp>
    </p:spTree>
    <p:extLst>
      <p:ext uri="{BB962C8B-B14F-4D97-AF65-F5344CB8AC3E}">
        <p14:creationId xmlns:p14="http://schemas.microsoft.com/office/powerpoint/2010/main" val="211693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36CE053F-D783-20AA-E609-CD3ECDDAE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8" y="545721"/>
            <a:ext cx="5492333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编码（从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读取图像数据）步骤如下：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8A4584-709A-45B7-1AF6-7F5A1479CB86}"/>
              </a:ext>
            </a:extLst>
          </p:cNvPr>
          <p:cNvSpPr/>
          <p:nvPr/>
        </p:nvSpPr>
        <p:spPr>
          <a:xfrm>
            <a:off x="215118" y="1273655"/>
            <a:ext cx="4433080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，创建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位图信息，并初始化各个相关信息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03BA746-9114-3AFE-F3A5-D1BC4622C066}"/>
              </a:ext>
            </a:extLst>
          </p:cNvPr>
          <p:cNvSpPr/>
          <p:nvPr/>
        </p:nvSpPr>
        <p:spPr>
          <a:xfrm>
            <a:off x="215118" y="2157494"/>
            <a:ext cx="4433082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，创建新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位图信息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A128C5-2A6A-F977-8712-A2843B4AF39D}"/>
              </a:ext>
            </a:extLst>
          </p:cNvPr>
          <p:cNvSpPr txBox="1"/>
          <p:nvPr/>
        </p:nvSpPr>
        <p:spPr>
          <a:xfrm>
            <a:off x="4646587" y="1040510"/>
            <a:ext cx="4497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图片的大小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整个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文件大小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图片的高度和宽度、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图片的像素位数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和掩码等信息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5EF9A9-9573-C753-7712-1C4FBA036AE1}"/>
              </a:ext>
            </a:extLst>
          </p:cNvPr>
          <p:cNvSpPr txBox="1"/>
          <p:nvPr/>
        </p:nvSpPr>
        <p:spPr>
          <a:xfrm>
            <a:off x="4646587" y="2047676"/>
            <a:ext cx="449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创建文件，并保存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位图信息，方便后续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数据的写入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3A7B5C9-4FDB-8035-A4AB-CBC629BBB3F6}"/>
              </a:ext>
            </a:extLst>
          </p:cNvPr>
          <p:cNvSpPr/>
          <p:nvPr/>
        </p:nvSpPr>
        <p:spPr>
          <a:xfrm>
            <a:off x="215118" y="3041333"/>
            <a:ext cx="4433082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，保存位图数据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080E80-AC80-B208-3271-739C7C6564C8}"/>
              </a:ext>
            </a:extLst>
          </p:cNvPr>
          <p:cNvSpPr txBox="1"/>
          <p:nvPr/>
        </p:nvSpPr>
        <p:spPr>
          <a:xfrm>
            <a:off x="4646587" y="2808344"/>
            <a:ext cx="449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里读取各点的颜色值，依次写入第二步创建的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文件即可。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保存顺序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从左到右，从下到上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E0ED279-E0DF-6CE5-2CCC-0B10128D4B6C}"/>
              </a:ext>
            </a:extLst>
          </p:cNvPr>
          <p:cNvSpPr/>
          <p:nvPr/>
        </p:nvSpPr>
        <p:spPr>
          <a:xfrm>
            <a:off x="215118" y="3925171"/>
            <a:ext cx="4433082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，关闭文件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F4ABB7-92E8-07B1-1F79-287BB5A5E9BA}"/>
              </a:ext>
            </a:extLst>
          </p:cNvPr>
          <p:cNvSpPr txBox="1"/>
          <p:nvPr/>
        </p:nvSpPr>
        <p:spPr>
          <a:xfrm>
            <a:off x="4646588" y="3881592"/>
            <a:ext cx="449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在文件创建后，必须调用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f_close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关闭，文件才会真正体现在文件系统里面，否则是不会写入的！</a:t>
            </a:r>
          </a:p>
        </p:txBody>
      </p:sp>
    </p:spTree>
    <p:extLst>
      <p:ext uri="{BB962C8B-B14F-4D97-AF65-F5344CB8AC3E}">
        <p14:creationId xmlns:p14="http://schemas.microsoft.com/office/powerpoint/2010/main" val="40951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4" grpId="0"/>
      <p:bldP spid="16" grpId="0" animBg="1"/>
      <p:bldP spid="17" grpId="0"/>
      <p:bldP spid="13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80" y="806974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JPEG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编码简介（了解）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F468E3-3940-ECE3-5352-0CC94973DC26}"/>
              </a:ext>
            </a:extLst>
          </p:cNvPr>
          <p:cNvSpPr/>
          <p:nvPr/>
        </p:nvSpPr>
        <p:spPr>
          <a:xfrm>
            <a:off x="898878" y="1519570"/>
            <a:ext cx="7346243" cy="153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全称：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Joint Photographic Experts Group(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联合图像专家小组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，是最常用的图像文件格式，采用有损压缩格式，能够将图像压缩在很小的存储空间。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压缩技术先进，允许用不同的压缩比对文件进行压缩，支持多种压缩级别，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因此需要在图像质量和存储空间之间选择一个平衡点。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B7E171-F89A-37AD-8820-93BEB8E5F337}"/>
              </a:ext>
            </a:extLst>
          </p:cNvPr>
          <p:cNvSpPr/>
          <p:nvPr/>
        </p:nvSpPr>
        <p:spPr>
          <a:xfrm>
            <a:off x="898879" y="3519949"/>
            <a:ext cx="734624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优点：可控的失真换来更小的存储空间，缺点：图像失真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F0EB26-4938-EAB6-4912-4D976335AF67}"/>
              </a:ext>
            </a:extLst>
          </p:cNvPr>
          <p:cNvSpPr/>
          <p:nvPr/>
        </p:nvSpPr>
        <p:spPr>
          <a:xfrm>
            <a:off x="898878" y="4177834"/>
            <a:ext cx="702838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的压缩编码过程比较复杂，参考：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 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压缩编码标准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 》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53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36CE053F-D783-20AA-E609-CD3ECDDAE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8" y="545721"/>
            <a:ext cx="5492333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编码（从摄像头读取图像数据）步骤如下：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8A4584-709A-45B7-1AF6-7F5A1479CB86}"/>
              </a:ext>
            </a:extLst>
          </p:cNvPr>
          <p:cNvSpPr/>
          <p:nvPr/>
        </p:nvSpPr>
        <p:spPr>
          <a:xfrm>
            <a:off x="222738" y="1273655"/>
            <a:ext cx="3434860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OV2640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03BA746-9114-3AFE-F3A5-D1BC4622C066}"/>
              </a:ext>
            </a:extLst>
          </p:cNvPr>
          <p:cNvSpPr/>
          <p:nvPr/>
        </p:nvSpPr>
        <p:spPr>
          <a:xfrm>
            <a:off x="222738" y="2584662"/>
            <a:ext cx="3434862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OV2640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A128C5-2A6A-F977-8712-A2843B4AF39D}"/>
              </a:ext>
            </a:extLst>
          </p:cNvPr>
          <p:cNvSpPr txBox="1"/>
          <p:nvPr/>
        </p:nvSpPr>
        <p:spPr>
          <a:xfrm>
            <a:off x="3655987" y="1037286"/>
            <a:ext cx="4497413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接口及其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并开启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和相关中断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OV2640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5EF9A9-9573-C753-7712-1C4FBA036AE1}"/>
              </a:ext>
            </a:extLst>
          </p:cNvPr>
          <p:cNvSpPr txBox="1"/>
          <p:nvPr/>
        </p:nvSpPr>
        <p:spPr>
          <a:xfrm>
            <a:off x="3655986" y="2358103"/>
            <a:ext cx="5587073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双缓冲来接收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数据流，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将数据及时搬运到外部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传输完成中断来处理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3A7B5C9-4FDB-8035-A4AB-CBC629BBB3F6}"/>
              </a:ext>
            </a:extLst>
          </p:cNvPr>
          <p:cNvSpPr/>
          <p:nvPr/>
        </p:nvSpPr>
        <p:spPr>
          <a:xfrm>
            <a:off x="222738" y="3895669"/>
            <a:ext cx="3434862" cy="36502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，保存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080E80-AC80-B208-3271-739C7C6564C8}"/>
              </a:ext>
            </a:extLst>
          </p:cNvPr>
          <p:cNvSpPr txBox="1"/>
          <p:nvPr/>
        </p:nvSpPr>
        <p:spPr>
          <a:xfrm>
            <a:off x="3655987" y="3308376"/>
            <a:ext cx="5587071" cy="153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采集完一帧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数据后，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利用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，创建一个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.jpg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文件，将存储在外部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的数组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0xFF,0xD8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开头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存储在这个文件里面，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最后调用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f_close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关闭文件，实现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拍照保存</a:t>
            </a: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BDDA1BFC-B02B-365B-239F-E12153E25C3B}"/>
              </a:ext>
            </a:extLst>
          </p:cNvPr>
          <p:cNvSpPr/>
          <p:nvPr/>
        </p:nvSpPr>
        <p:spPr>
          <a:xfrm rot="10800000">
            <a:off x="3414532" y="3797300"/>
            <a:ext cx="349748" cy="959650"/>
          </a:xfrm>
          <a:prstGeom prst="rightBrace">
            <a:avLst>
              <a:gd name="adj1" fmla="val 8333"/>
              <a:gd name="adj2" fmla="val 26179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908ACB8-2C59-A0CA-3AE5-D1BC762730C4}"/>
              </a:ext>
            </a:extLst>
          </p:cNvPr>
          <p:cNvSpPr txBox="1"/>
          <p:nvPr/>
        </p:nvSpPr>
        <p:spPr>
          <a:xfrm>
            <a:off x="1889766" y="4265342"/>
            <a:ext cx="1645493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本实验需要完成</a:t>
            </a:r>
          </a:p>
        </p:txBody>
      </p:sp>
    </p:spTree>
    <p:extLst>
      <p:ext uri="{BB962C8B-B14F-4D97-AF65-F5344CB8AC3E}">
        <p14:creationId xmlns:p14="http://schemas.microsoft.com/office/powerpoint/2010/main" val="51711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4" grpId="0"/>
      <p:bldP spid="16" grpId="0" animBg="1"/>
      <p:bldP spid="17" grpId="0"/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672507"/>
            <a:ext cx="3967037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BMP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编码简介（了解）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JPEG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编码简介（了解）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0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97" y="697071"/>
            <a:ext cx="532497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，编程实战（熟悉）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EDBD2D-2393-1C19-F467-DBA2EF56E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85" y="2001022"/>
            <a:ext cx="2762268" cy="249919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DB0AEC3-A264-3CC4-5A57-732FFADDFB96}"/>
              </a:ext>
            </a:extLst>
          </p:cNvPr>
          <p:cNvSpPr/>
          <p:nvPr/>
        </p:nvSpPr>
        <p:spPr>
          <a:xfrm>
            <a:off x="884739" y="1397581"/>
            <a:ext cx="765728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，开发板例程源码解读（实现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格式拍照和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格式拍照）</a:t>
            </a:r>
          </a:p>
        </p:txBody>
      </p:sp>
    </p:spTree>
    <p:extLst>
      <p:ext uri="{BB962C8B-B14F-4D97-AF65-F5344CB8AC3E}">
        <p14:creationId xmlns:p14="http://schemas.microsoft.com/office/powerpoint/2010/main" val="2234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9996D6-4DCC-6E65-F62F-A3927841C927}"/>
              </a:ext>
            </a:extLst>
          </p:cNvPr>
          <p:cNvSpPr/>
          <p:nvPr/>
        </p:nvSpPr>
        <p:spPr>
          <a:xfrm>
            <a:off x="404269" y="493652"/>
            <a:ext cx="8335461" cy="83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格式拍照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将摄像头数据显示在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上，通过读取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上的数据并写入到文件中。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127BF5-DB9E-667B-F072-EE3080CC098D}"/>
              </a:ext>
            </a:extLst>
          </p:cNvPr>
          <p:cNvSpPr txBox="1"/>
          <p:nvPr/>
        </p:nvSpPr>
        <p:spPr>
          <a:xfrm>
            <a:off x="875434" y="1628199"/>
            <a:ext cx="1462631" cy="33855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bmp_encode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CE83B1-3106-FBD5-371B-FFA6349C9C77}"/>
              </a:ext>
            </a:extLst>
          </p:cNvPr>
          <p:cNvSpPr/>
          <p:nvPr/>
        </p:nvSpPr>
        <p:spPr>
          <a:xfrm>
            <a:off x="2490464" y="1521160"/>
            <a:ext cx="59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对位图信息结构体进行赋值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(BITMAPFILEHEADER / BITMAPINFOHEADER / RGB_MASK)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CB89C0-6859-4A07-18D5-9462FB7C0747}"/>
              </a:ext>
            </a:extLst>
          </p:cNvPr>
          <p:cNvSpPr/>
          <p:nvPr/>
        </p:nvSpPr>
        <p:spPr>
          <a:xfrm>
            <a:off x="2490464" y="2372428"/>
            <a:ext cx="59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f_open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打开文件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B9B43C-C709-0F20-C9A9-19C06783782C}"/>
              </a:ext>
            </a:extLst>
          </p:cNvPr>
          <p:cNvSpPr/>
          <p:nvPr/>
        </p:nvSpPr>
        <p:spPr>
          <a:xfrm>
            <a:off x="2490464" y="2977475"/>
            <a:ext cx="59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f_write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文件头部数据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C938F8-A215-D8CE-4A9F-FA9EA6CB7F6B}"/>
              </a:ext>
            </a:extLst>
          </p:cNvPr>
          <p:cNvSpPr/>
          <p:nvPr/>
        </p:nvSpPr>
        <p:spPr>
          <a:xfrm>
            <a:off x="2490466" y="3582522"/>
            <a:ext cx="59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LCD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坐标点数据，通过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f_write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文件中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1AC29ED-480E-BAD0-89F0-E99E28A4A737}"/>
              </a:ext>
            </a:extLst>
          </p:cNvPr>
          <p:cNvSpPr/>
          <p:nvPr/>
        </p:nvSpPr>
        <p:spPr>
          <a:xfrm>
            <a:off x="2490464" y="4187570"/>
            <a:ext cx="59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f_close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关闭文件</a:t>
            </a:r>
          </a:p>
        </p:txBody>
      </p:sp>
    </p:spTree>
    <p:extLst>
      <p:ext uri="{BB962C8B-B14F-4D97-AF65-F5344CB8AC3E}">
        <p14:creationId xmlns:p14="http://schemas.microsoft.com/office/powerpoint/2010/main" val="15155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10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EC7CFB-1B9E-9AD3-48E2-860F38077491}"/>
              </a:ext>
            </a:extLst>
          </p:cNvPr>
          <p:cNvSpPr/>
          <p:nvPr/>
        </p:nvSpPr>
        <p:spPr>
          <a:xfrm>
            <a:off x="404269" y="455701"/>
            <a:ext cx="8335461" cy="83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格式拍照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将摄像头输出的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格式数据保存为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格式文件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0D5389-93EB-1EB3-3BD1-58ED8978A42E}"/>
              </a:ext>
            </a:extLst>
          </p:cNvPr>
          <p:cNvSpPr txBox="1"/>
          <p:nvPr/>
        </p:nvSpPr>
        <p:spPr>
          <a:xfrm>
            <a:off x="603666" y="1621611"/>
            <a:ext cx="1933796" cy="33855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ov2640_jpg_photo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A1465E-AE95-8B89-E6B1-2AC1DA20E421}"/>
              </a:ext>
            </a:extLst>
          </p:cNvPr>
          <p:cNvSpPr/>
          <p:nvPr/>
        </p:nvSpPr>
        <p:spPr>
          <a:xfrm>
            <a:off x="2689857" y="1621611"/>
            <a:ext cx="59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OV2640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C0E004-53E5-B982-E72C-825022F72EA5}"/>
              </a:ext>
            </a:extLst>
          </p:cNvPr>
          <p:cNvSpPr/>
          <p:nvPr/>
        </p:nvSpPr>
        <p:spPr>
          <a:xfrm>
            <a:off x="2689858" y="3510362"/>
            <a:ext cx="59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f_open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打开文件，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f_write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写入数据，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f_close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关闭文件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23C50A-0A2E-612B-687B-71D2E5114128}"/>
              </a:ext>
            </a:extLst>
          </p:cNvPr>
          <p:cNvSpPr/>
          <p:nvPr/>
        </p:nvSpPr>
        <p:spPr>
          <a:xfrm>
            <a:off x="2689857" y="2093799"/>
            <a:ext cx="59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DCMI_DMA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配置好（外设到存储器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双缓冲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2D23CF-D03F-63E1-F613-D30D4ACF6161}"/>
              </a:ext>
            </a:extLst>
          </p:cNvPr>
          <p:cNvSpPr/>
          <p:nvPr/>
        </p:nvSpPr>
        <p:spPr>
          <a:xfrm>
            <a:off x="2689858" y="2565987"/>
            <a:ext cx="59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DCMI_DMA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并等待接收一帧完成，采集完成关闭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DCMI_DMA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B37DE4-02B9-E6AB-6B9E-B95A0E8EE77D}"/>
              </a:ext>
            </a:extLst>
          </p:cNvPr>
          <p:cNvSpPr/>
          <p:nvPr/>
        </p:nvSpPr>
        <p:spPr>
          <a:xfrm>
            <a:off x="2689857" y="3038175"/>
            <a:ext cx="59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JPEG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文件的大小（数据头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 D8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，数据尾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 D9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150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3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672507"/>
            <a:ext cx="3967037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BMP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编码简介（了解）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JPEG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编码简介（了解）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672507"/>
            <a:ext cx="3967037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BMP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编码简介（了解）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JPEG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编码简介（了解）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8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8248" y="2210437"/>
            <a:ext cx="816580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照相机实验（课堂总结）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60FA1778-8192-9A93-F350-4383DA93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97" y="697071"/>
            <a:ext cx="532497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，课堂总结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5AB4B2A5-1F2B-4092-15E6-2D45DCC9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78" y="563099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BMP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编码简介（了解）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3C9FD6-9B0F-8CE7-9192-3E5E583A473F}"/>
              </a:ext>
            </a:extLst>
          </p:cNvPr>
          <p:cNvSpPr txBox="1"/>
          <p:nvPr/>
        </p:nvSpPr>
        <p:spPr>
          <a:xfrm>
            <a:off x="824364" y="3523503"/>
            <a:ext cx="7985077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图像文件数据结构由四部分组成：位图文件头、位图信息头、颜色表和位图数据。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871BFC-39AF-8516-1ADD-E8EDFA444933}"/>
              </a:ext>
            </a:extLst>
          </p:cNvPr>
          <p:cNvSpPr/>
          <p:nvPr/>
        </p:nvSpPr>
        <p:spPr>
          <a:xfrm>
            <a:off x="824364" y="1278918"/>
            <a:ext cx="7556864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全称：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Bitmap(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windows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中的标准图像文件格式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采用位映射存储方式，不做任何压缩，图像深度可选：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32bit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文件存储数据时，图像的扫描方式是按从左到右、从下到上的顺序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40C1F4-564F-164E-FEA3-EDCE0C1D2B2A}"/>
              </a:ext>
            </a:extLst>
          </p:cNvPr>
          <p:cNvSpPr/>
          <p:nvPr/>
        </p:nvSpPr>
        <p:spPr>
          <a:xfrm>
            <a:off x="824364" y="2784841"/>
            <a:ext cx="734624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优点：不失真，画质好；缺点：占用空间大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66C29E-B5AA-AFCA-476B-1C72518450DA}"/>
              </a:ext>
            </a:extLst>
          </p:cNvPr>
          <p:cNvSpPr/>
          <p:nvPr/>
        </p:nvSpPr>
        <p:spPr>
          <a:xfrm>
            <a:off x="1115188" y="4033647"/>
            <a:ext cx="6764593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详细介绍参考：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《BMP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图片文件详解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.pdf》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5E1CC6-09B5-DFCF-BB82-63DF4409D61B}"/>
              </a:ext>
            </a:extLst>
          </p:cNvPr>
          <p:cNvSpPr/>
          <p:nvPr/>
        </p:nvSpPr>
        <p:spPr>
          <a:xfrm>
            <a:off x="77334" y="486309"/>
            <a:ext cx="3244601" cy="464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位色图片例子讲解：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7CDC3A-AF53-E9A2-975D-D4F8B964A7E9}"/>
              </a:ext>
            </a:extLst>
          </p:cNvPr>
          <p:cNvSpPr/>
          <p:nvPr/>
        </p:nvSpPr>
        <p:spPr>
          <a:xfrm>
            <a:off x="2899100" y="4187758"/>
            <a:ext cx="612298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位色深，分辨率：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480 x 800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，文件大小为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768,066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7ECCE6-2BD5-4FC7-2891-00C5B1C6FF8F}"/>
              </a:ext>
            </a:extLst>
          </p:cNvPr>
          <p:cNvSpPr/>
          <p:nvPr/>
        </p:nvSpPr>
        <p:spPr>
          <a:xfrm>
            <a:off x="604203" y="908739"/>
            <a:ext cx="841787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winhex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UltraEdit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打开“原子教你玩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STM32.bmp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”文件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C0351B-5DB2-494D-53AF-961DB9A15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64" y="1344123"/>
            <a:ext cx="2034540" cy="33909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6F4DC16-E958-6C54-BEB9-275843006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918" y="1344123"/>
            <a:ext cx="2416335" cy="272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AA1435A-0CC5-3B5A-6F34-AD2C5470A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84" y="41814"/>
            <a:ext cx="8190131" cy="50598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8A13DBC-45FF-44AA-A629-95681F3F504E}"/>
              </a:ext>
            </a:extLst>
          </p:cNvPr>
          <p:cNvSpPr/>
          <p:nvPr/>
        </p:nvSpPr>
        <p:spPr>
          <a:xfrm>
            <a:off x="1349714" y="326385"/>
            <a:ext cx="597878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009499-A858-7512-B7BF-57F532CECC9A}"/>
              </a:ext>
            </a:extLst>
          </p:cNvPr>
          <p:cNvSpPr/>
          <p:nvPr/>
        </p:nvSpPr>
        <p:spPr>
          <a:xfrm>
            <a:off x="1991429" y="326385"/>
            <a:ext cx="1195085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4FC121-12CB-B4B7-8201-11B2A5CB8EA9}"/>
              </a:ext>
            </a:extLst>
          </p:cNvPr>
          <p:cNvSpPr/>
          <p:nvPr/>
        </p:nvSpPr>
        <p:spPr>
          <a:xfrm>
            <a:off x="3230894" y="326385"/>
            <a:ext cx="597878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1A87B8-A44E-2583-5F3D-2CC744B530F9}"/>
              </a:ext>
            </a:extLst>
          </p:cNvPr>
          <p:cNvSpPr/>
          <p:nvPr/>
        </p:nvSpPr>
        <p:spPr>
          <a:xfrm>
            <a:off x="3860089" y="326385"/>
            <a:ext cx="597878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E0D56F-BF67-5BDF-F3E0-8DA7112850A9}"/>
              </a:ext>
            </a:extLst>
          </p:cNvPr>
          <p:cNvSpPr/>
          <p:nvPr/>
        </p:nvSpPr>
        <p:spPr>
          <a:xfrm>
            <a:off x="4502345" y="326385"/>
            <a:ext cx="1198767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39">
            <a:extLst>
              <a:ext uri="{FF2B5EF4-FFF2-40B4-BE49-F238E27FC236}">
                <a16:creationId xmlns:a16="http://schemas.microsoft.com/office/drawing/2014/main" id="{09A6AB8C-CEC3-0747-A9F9-47B10111F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141" y="-42881"/>
            <a:ext cx="206150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位图文件头（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14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C2A48DB-2498-D8E4-58C4-F616D5CA8AF1}"/>
              </a:ext>
            </a:extLst>
          </p:cNvPr>
          <p:cNvSpPr/>
          <p:nvPr/>
        </p:nvSpPr>
        <p:spPr>
          <a:xfrm>
            <a:off x="5767071" y="326385"/>
            <a:ext cx="575211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9E0FD2-A663-3992-9EC6-A4F9F961BDE6}"/>
              </a:ext>
            </a:extLst>
          </p:cNvPr>
          <p:cNvSpPr/>
          <p:nvPr/>
        </p:nvSpPr>
        <p:spPr>
          <a:xfrm>
            <a:off x="1372381" y="554714"/>
            <a:ext cx="575211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B7B7E5C-F95E-F46B-9ADD-778CB92BAE02}"/>
              </a:ext>
            </a:extLst>
          </p:cNvPr>
          <p:cNvCxnSpPr/>
          <p:nvPr/>
        </p:nvCxnSpPr>
        <p:spPr>
          <a:xfrm>
            <a:off x="6342282" y="307103"/>
            <a:ext cx="0" cy="252000"/>
          </a:xfrm>
          <a:prstGeom prst="line">
            <a:avLst/>
          </a:prstGeom>
          <a:ln w="12700">
            <a:solidFill>
              <a:srgbClr val="1616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531751B-8C68-FEDB-D5E0-E6C2A987BFB9}"/>
              </a:ext>
            </a:extLst>
          </p:cNvPr>
          <p:cNvCxnSpPr/>
          <p:nvPr/>
        </p:nvCxnSpPr>
        <p:spPr>
          <a:xfrm>
            <a:off x="1370573" y="540425"/>
            <a:ext cx="0" cy="252000"/>
          </a:xfrm>
          <a:prstGeom prst="line">
            <a:avLst/>
          </a:prstGeom>
          <a:ln w="12700">
            <a:solidFill>
              <a:srgbClr val="1616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14FDBEA-1CF4-D673-B97C-0508CDE1FE9F}"/>
              </a:ext>
            </a:extLst>
          </p:cNvPr>
          <p:cNvSpPr/>
          <p:nvPr/>
        </p:nvSpPr>
        <p:spPr>
          <a:xfrm>
            <a:off x="1991429" y="560624"/>
            <a:ext cx="1195085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1115173-0FEE-A64D-69CD-4977D542E537}"/>
              </a:ext>
            </a:extLst>
          </p:cNvPr>
          <p:cNvSpPr/>
          <p:nvPr/>
        </p:nvSpPr>
        <p:spPr>
          <a:xfrm>
            <a:off x="3230894" y="559430"/>
            <a:ext cx="1195085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4A74C99-8FCB-F8EB-8F0F-F3C14B94536E}"/>
              </a:ext>
            </a:extLst>
          </p:cNvPr>
          <p:cNvSpPr/>
          <p:nvPr/>
        </p:nvSpPr>
        <p:spPr>
          <a:xfrm>
            <a:off x="4502345" y="554714"/>
            <a:ext cx="575211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F39E188-C56F-13F9-52F6-0604319C705D}"/>
              </a:ext>
            </a:extLst>
          </p:cNvPr>
          <p:cNvSpPr/>
          <p:nvPr/>
        </p:nvSpPr>
        <p:spPr>
          <a:xfrm>
            <a:off x="5125901" y="554714"/>
            <a:ext cx="575211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DFEFA2-C1D6-8792-0D18-81AF915E329B}"/>
              </a:ext>
            </a:extLst>
          </p:cNvPr>
          <p:cNvSpPr/>
          <p:nvPr/>
        </p:nvSpPr>
        <p:spPr>
          <a:xfrm>
            <a:off x="5770422" y="555692"/>
            <a:ext cx="575211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ACF80D2-0E29-00FA-F0A9-39D14E926FC0}"/>
              </a:ext>
            </a:extLst>
          </p:cNvPr>
          <p:cNvCxnSpPr/>
          <p:nvPr/>
        </p:nvCxnSpPr>
        <p:spPr>
          <a:xfrm>
            <a:off x="6345633" y="536410"/>
            <a:ext cx="0" cy="252000"/>
          </a:xfrm>
          <a:prstGeom prst="line">
            <a:avLst/>
          </a:prstGeom>
          <a:ln w="12700">
            <a:solidFill>
              <a:srgbClr val="1616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202359C-6DB8-6775-0FDE-3747C2055C57}"/>
              </a:ext>
            </a:extLst>
          </p:cNvPr>
          <p:cNvSpPr/>
          <p:nvPr/>
        </p:nvSpPr>
        <p:spPr>
          <a:xfrm>
            <a:off x="1372381" y="778136"/>
            <a:ext cx="575211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BE7D119-B2C2-9681-5804-F19F49A263F2}"/>
              </a:ext>
            </a:extLst>
          </p:cNvPr>
          <p:cNvCxnSpPr/>
          <p:nvPr/>
        </p:nvCxnSpPr>
        <p:spPr>
          <a:xfrm>
            <a:off x="1370573" y="730510"/>
            <a:ext cx="0" cy="252000"/>
          </a:xfrm>
          <a:prstGeom prst="line">
            <a:avLst/>
          </a:prstGeom>
          <a:ln w="12700">
            <a:solidFill>
              <a:srgbClr val="1616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7E9CE0B-4817-DD3B-0D43-2F4157B67A5D}"/>
              </a:ext>
            </a:extLst>
          </p:cNvPr>
          <p:cNvSpPr/>
          <p:nvPr/>
        </p:nvSpPr>
        <p:spPr>
          <a:xfrm>
            <a:off x="1991429" y="778136"/>
            <a:ext cx="1195085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D5CC8A-7849-FE43-A5B1-03ABDB378A61}"/>
              </a:ext>
            </a:extLst>
          </p:cNvPr>
          <p:cNvSpPr/>
          <p:nvPr/>
        </p:nvSpPr>
        <p:spPr>
          <a:xfrm>
            <a:off x="3230894" y="778136"/>
            <a:ext cx="1195085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5608855-22A9-F67C-2FE0-F86B725B2981}"/>
              </a:ext>
            </a:extLst>
          </p:cNvPr>
          <p:cNvSpPr/>
          <p:nvPr/>
        </p:nvSpPr>
        <p:spPr>
          <a:xfrm>
            <a:off x="4506027" y="778136"/>
            <a:ext cx="1195085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D414543-D12A-0B62-543C-7E9C900A0BD9}"/>
              </a:ext>
            </a:extLst>
          </p:cNvPr>
          <p:cNvSpPr/>
          <p:nvPr/>
        </p:nvSpPr>
        <p:spPr>
          <a:xfrm>
            <a:off x="5771636" y="778528"/>
            <a:ext cx="575211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631D205-86D5-86F6-1D98-E5F60D823FF7}"/>
              </a:ext>
            </a:extLst>
          </p:cNvPr>
          <p:cNvSpPr/>
          <p:nvPr/>
        </p:nvSpPr>
        <p:spPr>
          <a:xfrm>
            <a:off x="1372459" y="1001210"/>
            <a:ext cx="575211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7C982CB-65A1-FDB5-3DCF-0D6D207D19B0}"/>
              </a:ext>
            </a:extLst>
          </p:cNvPr>
          <p:cNvSpPr/>
          <p:nvPr/>
        </p:nvSpPr>
        <p:spPr>
          <a:xfrm>
            <a:off x="1991429" y="1004896"/>
            <a:ext cx="1195085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39">
            <a:extLst>
              <a:ext uri="{FF2B5EF4-FFF2-40B4-BE49-F238E27FC236}">
                <a16:creationId xmlns:a16="http://schemas.microsoft.com/office/drawing/2014/main" id="{570EB199-DFE9-4714-EB63-C3A0BD24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536" y="-42881"/>
            <a:ext cx="206150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位图信息头（</a:t>
            </a:r>
            <a:r>
              <a:rPr lang="en-US" altLang="zh-CN" sz="1600" dirty="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</a:t>
            </a:r>
            <a:r>
              <a:rPr lang="zh-CN" altLang="en-US" sz="1600" dirty="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字节）</a:t>
            </a:r>
            <a:endParaRPr lang="en-US" altLang="zh-CN" sz="1600" dirty="0">
              <a:solidFill>
                <a:srgbClr val="00B0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D49307-4961-2D4A-4C16-5F3B8297D1AB}"/>
              </a:ext>
            </a:extLst>
          </p:cNvPr>
          <p:cNvSpPr/>
          <p:nvPr/>
        </p:nvSpPr>
        <p:spPr>
          <a:xfrm>
            <a:off x="3234250" y="1004896"/>
            <a:ext cx="1191729" cy="18000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39">
            <a:extLst>
              <a:ext uri="{FF2B5EF4-FFF2-40B4-BE49-F238E27FC236}">
                <a16:creationId xmlns:a16="http://schemas.microsoft.com/office/drawing/2014/main" id="{D0659A3A-C7AC-A22E-C4AB-8684757A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884" y="857168"/>
            <a:ext cx="177692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</a:t>
            </a:r>
            <a:r>
              <a:rPr lang="zh-CN" altLang="en-US" sz="1600" dirty="0">
                <a:solidFill>
                  <a:schemeClr val="accent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掩码数据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E9ED1F4-D19A-E781-9C53-26C9B8D38A99}"/>
              </a:ext>
            </a:extLst>
          </p:cNvPr>
          <p:cNvSpPr/>
          <p:nvPr/>
        </p:nvSpPr>
        <p:spPr>
          <a:xfrm>
            <a:off x="4509383" y="1004896"/>
            <a:ext cx="1191729" cy="18000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3D85B9-0D88-10E2-33B4-0F18B6938274}"/>
              </a:ext>
            </a:extLst>
          </p:cNvPr>
          <p:cNvSpPr/>
          <p:nvPr/>
        </p:nvSpPr>
        <p:spPr>
          <a:xfrm>
            <a:off x="5771636" y="1001210"/>
            <a:ext cx="575211" cy="18000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AD09F09-9D82-790D-359B-C7C778FEFAF8}"/>
              </a:ext>
            </a:extLst>
          </p:cNvPr>
          <p:cNvCxnSpPr/>
          <p:nvPr/>
        </p:nvCxnSpPr>
        <p:spPr>
          <a:xfrm>
            <a:off x="6346847" y="759246"/>
            <a:ext cx="0" cy="432000"/>
          </a:xfrm>
          <a:prstGeom prst="line">
            <a:avLst/>
          </a:prstGeom>
          <a:ln w="12700">
            <a:solidFill>
              <a:srgbClr val="1616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BD54C01-3F31-2403-DF1F-D0B882C08F21}"/>
              </a:ext>
            </a:extLst>
          </p:cNvPr>
          <p:cNvSpPr/>
          <p:nvPr/>
        </p:nvSpPr>
        <p:spPr>
          <a:xfrm>
            <a:off x="1370573" y="1234369"/>
            <a:ext cx="575211" cy="18000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9B70D77-4EA9-2EE4-C1A5-B1CC30798220}"/>
              </a:ext>
            </a:extLst>
          </p:cNvPr>
          <p:cNvCxnSpPr/>
          <p:nvPr/>
        </p:nvCxnSpPr>
        <p:spPr>
          <a:xfrm>
            <a:off x="1370651" y="953584"/>
            <a:ext cx="0" cy="504000"/>
          </a:xfrm>
          <a:prstGeom prst="line">
            <a:avLst/>
          </a:prstGeom>
          <a:ln w="12700">
            <a:solidFill>
              <a:srgbClr val="1616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20C0E0A3-9B6F-95BE-6C3A-1D9EA5FDE484}"/>
              </a:ext>
            </a:extLst>
          </p:cNvPr>
          <p:cNvSpPr/>
          <p:nvPr/>
        </p:nvSpPr>
        <p:spPr>
          <a:xfrm>
            <a:off x="1994785" y="1234369"/>
            <a:ext cx="575211" cy="1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39">
            <a:extLst>
              <a:ext uri="{FF2B5EF4-FFF2-40B4-BE49-F238E27FC236}">
                <a16:creationId xmlns:a16="http://schemas.microsoft.com/office/drawing/2014/main" id="{015F4FB0-FD37-CABF-C6CE-CA2C6B019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775" y="1353678"/>
            <a:ext cx="2748732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左下角第一个像素点数据</a:t>
            </a:r>
          </a:p>
        </p:txBody>
      </p:sp>
    </p:spTree>
    <p:extLst>
      <p:ext uri="{BB962C8B-B14F-4D97-AF65-F5344CB8AC3E}">
        <p14:creationId xmlns:p14="http://schemas.microsoft.com/office/powerpoint/2010/main" val="87060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42" y="668382"/>
            <a:ext cx="589533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①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位图文件头（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字节）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5E1CC6-09B5-DFCF-BB82-63DF4409D61B}"/>
              </a:ext>
            </a:extLst>
          </p:cNvPr>
          <p:cNvSpPr/>
          <p:nvPr/>
        </p:nvSpPr>
        <p:spPr>
          <a:xfrm>
            <a:off x="823062" y="1328400"/>
            <a:ext cx="7497876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位图文件头提供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文件的类型、文件大小和位图数据起始位置等信息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DF1369-004D-AB53-A784-C52C814FF64A}"/>
              </a:ext>
            </a:extLst>
          </p:cNvPr>
          <p:cNvSpPr txBox="1"/>
          <p:nvPr/>
        </p:nvSpPr>
        <p:spPr>
          <a:xfrm>
            <a:off x="432719" y="2033748"/>
            <a:ext cx="8347487" cy="23083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BMP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文件头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__PACKED_STRUCT</a:t>
            </a: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uint16_t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bfType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位图文件标志，必须为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0x424D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，即字符串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BM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bfSize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位图文件大小，以字节为单位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uint16_t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bfReserved1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保留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uint16_t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bfReserved2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保留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bfOffBits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从文件开始到位图数据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(bitmap data)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开始之间的偏移量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BITMAPFILEHEADER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endParaRPr lang="en-US" altLang="zh-CN" sz="1600" dirty="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15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42" y="23531"/>
            <a:ext cx="589533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②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位图信息头（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40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字节）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5E1CC6-09B5-DFCF-BB82-63DF4409D61B}"/>
              </a:ext>
            </a:extLst>
          </p:cNvPr>
          <p:cNvSpPr/>
          <p:nvPr/>
        </p:nvSpPr>
        <p:spPr>
          <a:xfrm>
            <a:off x="823062" y="454921"/>
            <a:ext cx="7497876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位图信息头提供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BMP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图片的尺寸等信息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DF1369-004D-AB53-A784-C52C814FF64A}"/>
              </a:ext>
            </a:extLst>
          </p:cNvPr>
          <p:cNvSpPr txBox="1"/>
          <p:nvPr/>
        </p:nvSpPr>
        <p:spPr>
          <a:xfrm>
            <a:off x="373624" y="878307"/>
            <a:ext cx="8770376" cy="418576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BMP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信息头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__PACKED_STRUCT </a:t>
            </a: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biSize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       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说明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BITMAPINFOHEADER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结构所需要的字数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long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biWidth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       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说明图象的宽度，以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像素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为单位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long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biHeight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       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说明图象的高度，以像素为单位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uint16_t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biPlanes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       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为目标设备说明位面数，其值将总是被设为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 */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uint16_t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biBitCount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       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说明比特数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像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素，其值为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4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8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16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24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32 */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biCompression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说明图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像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数据压缩的类型。其值可以是下述值之一 ：</a:t>
            </a:r>
            <a:endParaRPr lang="en-US" altLang="zh-CN" sz="1400" dirty="0">
              <a:solidFill>
                <a:srgbClr val="8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	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 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BI_RGB(0)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：没有压缩 </a:t>
            </a:r>
            <a:endParaRPr lang="en-US" altLang="zh-CN" sz="1400" dirty="0">
              <a:solidFill>
                <a:srgbClr val="8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	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 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BI_RLE8(1)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：每个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像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素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8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比特的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RLE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压缩编码，压缩格式由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字节组成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重复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像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素计数和颜色索引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 </a:t>
            </a:r>
          </a:p>
          <a:p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                 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 BI_RLE4(2)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：每个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像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素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4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比特的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RLE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压缩编码，压缩格式由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字节组成 </a:t>
            </a:r>
            <a:endParaRPr lang="en-US" altLang="zh-CN" sz="1400" dirty="0">
              <a:solidFill>
                <a:srgbClr val="8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                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* 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BI_BITFIELDS(3)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：每个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像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素的比特由指定的掩码决定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biSizeImage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说明图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像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的大小，以字节为单位。当用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BI_RGB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格式时，可设置为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 */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long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biXPelsPerMeter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说明水平分辨率，用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像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素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米表示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long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biYPelsPerMeter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     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说明垂直分辨率，用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像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素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米表示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biClrUsed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     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说明位图实际使用的彩色表中的颜色索引数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biClrImportant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说明对图</a:t>
            </a:r>
            <a:r>
              <a:rPr lang="zh-CN" altLang="en-US" sz="14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像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显示有重要影响的颜色索引的数目，如果是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</a:t>
            </a:r>
            <a:r>
              <a:rPr lang="zh-CN" altLang="en-US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，表示都重要 *</a:t>
            </a:r>
            <a:r>
              <a:rPr lang="en-US" altLang="zh-CN" sz="14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BITMAPINFOHEADER </a:t>
            </a:r>
            <a:r>
              <a:rPr lang="en-US" altLang="zh-CN" sz="14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endParaRPr lang="en-US" altLang="zh-CN" sz="1200" dirty="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6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85" y="492614"/>
            <a:ext cx="589533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③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颜色表（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字节）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可选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5E1CC6-09B5-DFCF-BB82-63DF4409D61B}"/>
              </a:ext>
            </a:extLst>
          </p:cNvPr>
          <p:cNvSpPr/>
          <p:nvPr/>
        </p:nvSpPr>
        <p:spPr>
          <a:xfrm>
            <a:off x="371585" y="996734"/>
            <a:ext cx="8013487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颜色表用于说明位图的颜色，它有若干个表项，每一个表项是一个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RGBQUAD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类型的结构，定义一种颜色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DF1369-004D-AB53-A784-C52C814FF64A}"/>
              </a:ext>
            </a:extLst>
          </p:cNvPr>
          <p:cNvSpPr txBox="1"/>
          <p:nvPr/>
        </p:nvSpPr>
        <p:spPr>
          <a:xfrm>
            <a:off x="1605681" y="1834362"/>
            <a:ext cx="5545294" cy="18158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__PACKED_STRUCT </a:t>
            </a:r>
          </a:p>
          <a:p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uint8_t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rgbBlue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指定蓝色强度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uint8_t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rgbGreen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指定绿色强度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uint8_t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rgbRed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指定红色强度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uint8_t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rgbReserved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保留，设置为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 */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RGBQUAD 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endParaRPr lang="en-US" altLang="zh-CN" sz="1400" dirty="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94D89F-3E93-92DB-097B-FBEBFE0BD5F2}"/>
              </a:ext>
            </a:extLst>
          </p:cNvPr>
          <p:cNvSpPr/>
          <p:nvPr/>
        </p:nvSpPr>
        <p:spPr>
          <a:xfrm>
            <a:off x="371585" y="3649779"/>
            <a:ext cx="8013487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颜色表中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RGBQUAD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结构数据的个数由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biBitCount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来确定：当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biBitCount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时，分别有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个表项；当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biBitCount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大于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时，没有颜色表项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E4A119-167C-9A09-663D-037F5021F736}"/>
              </a:ext>
            </a:extLst>
          </p:cNvPr>
          <p:cNvSpPr/>
          <p:nvPr/>
        </p:nvSpPr>
        <p:spPr>
          <a:xfrm>
            <a:off x="371584" y="4383758"/>
            <a:ext cx="8772416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颜色表存在时，位图数据中存储的是各个像素的色彩在调色板中的索引值，查表才知道真实颜色</a:t>
            </a:r>
          </a:p>
        </p:txBody>
      </p:sp>
    </p:spTree>
    <p:extLst>
      <p:ext uri="{BB962C8B-B14F-4D97-AF65-F5344CB8AC3E}">
        <p14:creationId xmlns:p14="http://schemas.microsoft.com/office/powerpoint/2010/main" val="331678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34" y="607966"/>
            <a:ext cx="589533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位图信息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356000-79AF-4A78-A139-4ACDD4794B4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5E1CC6-09B5-DFCF-BB82-63DF4409D61B}"/>
              </a:ext>
            </a:extLst>
          </p:cNvPr>
          <p:cNvSpPr/>
          <p:nvPr/>
        </p:nvSpPr>
        <p:spPr>
          <a:xfrm>
            <a:off x="619235" y="1354935"/>
            <a:ext cx="589533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位图文件头、位图信息头和颜色表组成位图信息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DF1369-004D-AB53-A784-C52C814FF64A}"/>
              </a:ext>
            </a:extLst>
          </p:cNvPr>
          <p:cNvSpPr txBox="1"/>
          <p:nvPr/>
        </p:nvSpPr>
        <p:spPr>
          <a:xfrm>
            <a:off x="639021" y="1964654"/>
            <a:ext cx="7865958" cy="20621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位图信息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__PACKED_STRUCT </a:t>
            </a:r>
          </a:p>
          <a:p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BITMAPFILEHEADER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bmfHeader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我们将位图文件头也加进来，方便处理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BITMAPINFOHEADER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bmiHeader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	</a:t>
            </a:r>
            <a:r>
              <a:rPr lang="en-US" altLang="zh-CN" sz="16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位图信息*</a:t>
            </a:r>
            <a:r>
              <a:rPr lang="en-US" altLang="zh-CN" sz="1600" dirty="0">
                <a:solidFill>
                  <a:srgbClr val="8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endParaRPr lang="en-US" altLang="zh-CN" sz="1600" dirty="0">
              <a:solidFill>
                <a:srgbClr val="0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uint32_t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RGB_MASK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[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];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		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调色板用于存放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RGB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掩码 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</a:p>
          <a:p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//RGBQUAD </a:t>
            </a:r>
            <a:r>
              <a:rPr lang="en-US" altLang="zh-CN" sz="1600" dirty="0" err="1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bmiColors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[256];              /* </a:t>
            </a:r>
            <a:r>
              <a:rPr lang="zh-CN" altLang="en-US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颜色表*</a:t>
            </a:r>
            <a:r>
              <a:rPr lang="en-US" altLang="zh-CN" sz="1600" dirty="0">
                <a:solidFill>
                  <a:srgbClr val="8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</a:t>
            </a:r>
            <a:endParaRPr lang="en-US" altLang="zh-CN" sz="1600" dirty="0">
              <a:solidFill>
                <a:srgbClr val="800000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BITMAPINFO</a:t>
            </a:r>
            <a:r>
              <a:rPr lang="en-US" altLang="zh-CN" sz="1600" dirty="0">
                <a:solidFill>
                  <a:srgbClr val="00008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400" dirty="0"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50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66fa0e4-5077-414c-8be8-78fbd62cd2ef"/>
  <p:tag name="COMMONDATA" val="eyJoZGlkIjoiNjMyZTI0OTZlNjg5ZDAyNmIyYzY4NDljMDllMzEyNTk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5714</TotalTime>
  <Words>1822</Words>
  <Application>Microsoft Office PowerPoint</Application>
  <PresentationFormat>全屏显示(16:9)</PresentationFormat>
  <Paragraphs>222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等线 Light</vt:lpstr>
      <vt:lpstr>思源黑体 CN Bold</vt:lpstr>
      <vt:lpstr>思源黑体 CN Light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4425</cp:revision>
  <dcterms:created xsi:type="dcterms:W3CDTF">2021-03-21T09:45:00Z</dcterms:created>
  <dcterms:modified xsi:type="dcterms:W3CDTF">2023-04-28T02:55:25Z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FDAE0142D6474B12A3C0C64A81226808</vt:lpwstr>
  </property>
  <property fmtid="{D5CDD505-2E9C-101B-9397-08002B2CF9AE}" pid="3" name="KSOProductBuildVer">
    <vt:lpwstr>2052-11.1.0.12763</vt:lpwstr>
  </property>
</Properties>
</file>