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8" r:id="rId2"/>
    <p:sldId id="802" r:id="rId3"/>
    <p:sldId id="805" r:id="rId4"/>
    <p:sldId id="746" r:id="rId5"/>
    <p:sldId id="561" r:id="rId6"/>
    <p:sldId id="761" r:id="rId7"/>
    <p:sldId id="789" r:id="rId8"/>
    <p:sldId id="763" r:id="rId9"/>
    <p:sldId id="792" r:id="rId10"/>
    <p:sldId id="765" r:id="rId11"/>
    <p:sldId id="790" r:id="rId12"/>
    <p:sldId id="766" r:id="rId13"/>
    <p:sldId id="767" r:id="rId14"/>
    <p:sldId id="768" r:id="rId15"/>
    <p:sldId id="769" r:id="rId16"/>
    <p:sldId id="770" r:id="rId17"/>
    <p:sldId id="791" r:id="rId18"/>
    <p:sldId id="771" r:id="rId19"/>
    <p:sldId id="801" r:id="rId20"/>
    <p:sldId id="774" r:id="rId21"/>
    <p:sldId id="775" r:id="rId22"/>
    <p:sldId id="776" r:id="rId23"/>
    <p:sldId id="777" r:id="rId24"/>
    <p:sldId id="797" r:id="rId25"/>
    <p:sldId id="778" r:id="rId26"/>
    <p:sldId id="779" r:id="rId27"/>
    <p:sldId id="780" r:id="rId28"/>
    <p:sldId id="785" r:id="rId29"/>
    <p:sldId id="787" r:id="rId30"/>
    <p:sldId id="786" r:id="rId31"/>
    <p:sldId id="788" r:id="rId32"/>
    <p:sldId id="796" r:id="rId33"/>
    <p:sldId id="800" r:id="rId34"/>
    <p:sldId id="781" r:id="rId35"/>
    <p:sldId id="782" r:id="rId36"/>
    <p:sldId id="806" r:id="rId37"/>
    <p:sldId id="783" r:id="rId38"/>
    <p:sldId id="799" r:id="rId39"/>
    <p:sldId id="760" r:id="rId40"/>
    <p:sldId id="560" r:id="rId41"/>
    <p:sldId id="803" r:id="rId42"/>
    <p:sldId id="793" r:id="rId43"/>
    <p:sldId id="804" r:id="rId44"/>
    <p:sldId id="507" r:id="rId45"/>
    <p:sldId id="271" r:id="rId46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BFF"/>
    <a:srgbClr val="E98E45"/>
    <a:srgbClr val="92D050"/>
    <a:srgbClr val="FFFF00"/>
    <a:srgbClr val="FF6600"/>
    <a:srgbClr val="161616"/>
    <a:srgbClr val="FF3300"/>
    <a:srgbClr val="FF5050"/>
    <a:srgbClr val="FFFF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76202" autoAdjust="0"/>
  </p:normalViewPr>
  <p:slideViewPr>
    <p:cSldViewPr snapToGrid="0">
      <p:cViewPr varScale="1">
        <p:scale>
          <a:sx n="108" d="100"/>
          <a:sy n="108" d="100"/>
        </p:scale>
        <p:origin x="115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</a:t>
            </a:r>
            <a:r>
              <a:rPr lang="zh-CN" altLang="en-US" dirty="0"/>
              <a:t>列表用于描述编码该</a:t>
            </a:r>
            <a:r>
              <a:rPr lang="en-US" altLang="zh-CN" dirty="0"/>
              <a:t>AVI</a:t>
            </a:r>
            <a:r>
              <a:rPr lang="zh-CN" altLang="en-US" dirty="0"/>
              <a:t>文件的程序信息，包含一个</a:t>
            </a:r>
            <a:r>
              <a:rPr lang="en-US" altLang="zh-CN" dirty="0" err="1"/>
              <a:t>isft</a:t>
            </a:r>
            <a:r>
              <a:rPr lang="zh-CN" altLang="en-US" dirty="0"/>
              <a:t>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7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JUNK</a:t>
            </a:r>
            <a:r>
              <a:rPr lang="zh-CN" altLang="en-US" dirty="0"/>
              <a:t>块 是一些垃圾填充数据，用于内部数据的对齐</a:t>
            </a:r>
            <a:r>
              <a:rPr lang="en-US" altLang="zh-CN" dirty="0"/>
              <a:t>(</a:t>
            </a:r>
            <a:r>
              <a:rPr lang="zh-CN" altLang="en-US" dirty="0"/>
              <a:t>填充</a:t>
            </a:r>
            <a:r>
              <a:rPr lang="en-US" altLang="zh-CN" dirty="0"/>
              <a:t>)</a:t>
            </a:r>
            <a:r>
              <a:rPr lang="zh-CN" altLang="en-US" dirty="0"/>
              <a:t>，直接跳过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3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6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视频播放器实验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F74CF59-885A-066D-57D5-93AD6C82A444}"/>
              </a:ext>
            </a:extLst>
          </p:cNvPr>
          <p:cNvSpPr/>
          <p:nvPr/>
        </p:nvSpPr>
        <p:spPr>
          <a:xfrm>
            <a:off x="37476" y="382581"/>
            <a:ext cx="9069047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信息块</a:t>
            </a: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HeaderList</a:t>
            </a: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块，包含文件的通用信息：数据格式，所用的压缩算法等。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块还包括了一系列的子块，首先是：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块，用于记录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的全局信息，比如数据流数量，视频图像的宽度和高度等信息，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均包含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BlockSize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，下同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的定义如下：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A7D942-EE2D-6829-9F71-567D5FB18786}"/>
              </a:ext>
            </a:extLst>
          </p:cNvPr>
          <p:cNvSpPr txBox="1"/>
          <p:nvPr/>
        </p:nvSpPr>
        <p:spPr>
          <a:xfrm>
            <a:off x="469780" y="1560615"/>
            <a:ext cx="8401998" cy="35394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struct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avih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子块信息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块标志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: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avih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= 0x61766968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块大小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不包含最初的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SecPerFrame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视频帧间隔时间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单位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，可计算得到帧率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MaxByteSec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最大数据传输率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秒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PaddingGranularity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数据填充的粒度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Flags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AVI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文件的全局标记，比如是否含有索引块等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TotalFrame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文件总帧数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InitFrames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为交互格式指定初始帧数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非交互格式应该指定为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0)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Streams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包含的数据流种类个数，通常为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RefBufSize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建议读取本文件的缓存大小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应能容纳最大的块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Width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图像宽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Height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图像高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Reserved[4]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保留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AVIH_HEADER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6479B4D0-96F2-75FA-C206-CCCE9D09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6" y="0"/>
            <a:ext cx="479017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文件组成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0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64D5DC-2E74-58CA-350E-1B447E837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95"/>
          <a:stretch/>
        </p:blipFill>
        <p:spPr>
          <a:xfrm>
            <a:off x="656913" y="1323112"/>
            <a:ext cx="6134411" cy="357038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63D32B2-2580-C30C-9BA6-40FED2C25102}"/>
              </a:ext>
            </a:extLst>
          </p:cNvPr>
          <p:cNvSpPr/>
          <p:nvPr/>
        </p:nvSpPr>
        <p:spPr>
          <a:xfrm>
            <a:off x="1778963" y="1612611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A5F92F-9A03-AD50-4698-A165C84AE6B0}"/>
              </a:ext>
            </a:extLst>
          </p:cNvPr>
          <p:cNvSpPr/>
          <p:nvPr/>
        </p:nvSpPr>
        <p:spPr>
          <a:xfrm>
            <a:off x="2988858" y="1612611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文件大小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C71D48-18F6-F41C-13A9-CC9143438E64}"/>
              </a:ext>
            </a:extLst>
          </p:cNvPr>
          <p:cNvSpPr/>
          <p:nvPr/>
        </p:nvSpPr>
        <p:spPr>
          <a:xfrm>
            <a:off x="4179483" y="1612611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文件类型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07E24C-543C-8CCF-56D8-86A042C0FC82}"/>
              </a:ext>
            </a:extLst>
          </p:cNvPr>
          <p:cNvSpPr/>
          <p:nvPr/>
        </p:nvSpPr>
        <p:spPr>
          <a:xfrm>
            <a:off x="5409772" y="1612611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B7EB6A-0D92-CC1C-3A84-3FAB58789BCA}"/>
              </a:ext>
            </a:extLst>
          </p:cNvPr>
          <p:cNvSpPr/>
          <p:nvPr/>
        </p:nvSpPr>
        <p:spPr>
          <a:xfrm>
            <a:off x="1778963" y="1850448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363608-0A02-D006-0A8D-895FB3989D0F}"/>
              </a:ext>
            </a:extLst>
          </p:cNvPr>
          <p:cNvSpPr/>
          <p:nvPr/>
        </p:nvSpPr>
        <p:spPr>
          <a:xfrm>
            <a:off x="2988858" y="1850448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hdrl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171E23-A151-5A9C-C58B-FAC087905613}"/>
              </a:ext>
            </a:extLst>
          </p:cNvPr>
          <p:cNvSpPr/>
          <p:nvPr/>
        </p:nvSpPr>
        <p:spPr>
          <a:xfrm>
            <a:off x="4179483" y="1850448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avih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EB5682-B8A1-9EFD-5E5A-4CC5814A2253}"/>
              </a:ext>
            </a:extLst>
          </p:cNvPr>
          <p:cNvSpPr/>
          <p:nvPr/>
        </p:nvSpPr>
        <p:spPr>
          <a:xfrm>
            <a:off x="5409772" y="1863928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avi</a:t>
            </a:r>
            <a:r>
              <a:rPr lang="zh-CN" altLang="en-US" sz="1400" dirty="0">
                <a:solidFill>
                  <a:srgbClr val="FF0000"/>
                </a:solidFill>
              </a:rPr>
              <a:t>头部大小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0FF45D-AC82-AA72-A65B-BDE4F26F2CC0}"/>
              </a:ext>
            </a:extLst>
          </p:cNvPr>
          <p:cNvSpPr/>
          <p:nvPr/>
        </p:nvSpPr>
        <p:spPr>
          <a:xfrm>
            <a:off x="1778963" y="2731950"/>
            <a:ext cx="2400520" cy="2074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40A8C5-F82F-79BB-506B-39660D97654C}"/>
              </a:ext>
            </a:extLst>
          </p:cNvPr>
          <p:cNvSpPr/>
          <p:nvPr/>
        </p:nvSpPr>
        <p:spPr>
          <a:xfrm>
            <a:off x="1778963" y="2080299"/>
            <a:ext cx="4777797" cy="64986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FF66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800" dirty="0">
                <a:solidFill>
                  <a:srgbClr val="FF66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文件的信息</a:t>
            </a:r>
            <a:endParaRPr lang="en-US" altLang="zh-CN" sz="1800" dirty="0">
              <a:solidFill>
                <a:srgbClr val="FF66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A083FFC-1800-FDB8-5E8D-AF36954E698F}"/>
              </a:ext>
            </a:extLst>
          </p:cNvPr>
          <p:cNvCxnSpPr>
            <a:cxnSpLocks/>
          </p:cNvCxnSpPr>
          <p:nvPr/>
        </p:nvCxnSpPr>
        <p:spPr>
          <a:xfrm>
            <a:off x="1789456" y="2724333"/>
            <a:ext cx="2394000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08D0205-E13B-4181-58CD-E4E24AF1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-11606"/>
            <a:ext cx="5848350" cy="1104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8750F40-2B88-A8CF-7180-44BC81D4C4B9}"/>
              </a:ext>
            </a:extLst>
          </p:cNvPr>
          <p:cNvSpPr/>
          <p:nvPr/>
        </p:nvSpPr>
        <p:spPr>
          <a:xfrm>
            <a:off x="933450" y="-3500"/>
            <a:ext cx="847725" cy="841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B1530-E164-7654-88ED-EBA713D27297}"/>
              </a:ext>
            </a:extLst>
          </p:cNvPr>
          <p:cNvSpPr/>
          <p:nvPr/>
        </p:nvSpPr>
        <p:spPr>
          <a:xfrm>
            <a:off x="1774184" y="1605416"/>
            <a:ext cx="3564000" cy="23233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77A9900-109B-38F5-953C-0A6E57903A2E}"/>
              </a:ext>
            </a:extLst>
          </p:cNvPr>
          <p:cNvSpPr/>
          <p:nvPr/>
        </p:nvSpPr>
        <p:spPr>
          <a:xfrm>
            <a:off x="2181225" y="93067"/>
            <a:ext cx="1088993" cy="841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4603E-F2B1-CBAA-4628-BAD5380A0739}"/>
              </a:ext>
            </a:extLst>
          </p:cNvPr>
          <p:cNvSpPr/>
          <p:nvPr/>
        </p:nvSpPr>
        <p:spPr>
          <a:xfrm>
            <a:off x="5404760" y="1600495"/>
            <a:ext cx="1152000" cy="23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43AD18-C2F6-9589-29A9-EE4B6A4B0AB8}"/>
              </a:ext>
            </a:extLst>
          </p:cNvPr>
          <p:cNvSpPr/>
          <p:nvPr/>
        </p:nvSpPr>
        <p:spPr>
          <a:xfrm>
            <a:off x="1774184" y="1839296"/>
            <a:ext cx="2376000" cy="23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B6DEFB-976F-AD61-0B11-F0D1200D3769}"/>
              </a:ext>
            </a:extLst>
          </p:cNvPr>
          <p:cNvSpPr/>
          <p:nvPr/>
        </p:nvSpPr>
        <p:spPr>
          <a:xfrm>
            <a:off x="4181467" y="1853917"/>
            <a:ext cx="2376000" cy="234000"/>
          </a:xfrm>
          <a:prstGeom prst="rect">
            <a:avLst/>
          </a:prstGeom>
          <a:solidFill>
            <a:srgbClr val="E98E4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817228-B56A-AEE1-A154-200BA077C95B}"/>
              </a:ext>
            </a:extLst>
          </p:cNvPr>
          <p:cNvSpPr/>
          <p:nvPr/>
        </p:nvSpPr>
        <p:spPr>
          <a:xfrm>
            <a:off x="1789456" y="2086802"/>
            <a:ext cx="4767304" cy="637529"/>
          </a:xfrm>
          <a:prstGeom prst="rect">
            <a:avLst/>
          </a:prstGeom>
          <a:solidFill>
            <a:srgbClr val="E98E4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B4898C-3F94-6746-5CC2-40D623A34CF6}"/>
              </a:ext>
            </a:extLst>
          </p:cNvPr>
          <p:cNvSpPr/>
          <p:nvPr/>
        </p:nvSpPr>
        <p:spPr>
          <a:xfrm>
            <a:off x="1788749" y="2724860"/>
            <a:ext cx="2390734" cy="224974"/>
          </a:xfrm>
          <a:prstGeom prst="rect">
            <a:avLst/>
          </a:prstGeom>
          <a:solidFill>
            <a:srgbClr val="E98E4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EE2FB8F-8718-5BD4-16C3-A56E1B856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49" y="1956296"/>
            <a:ext cx="2499440" cy="301427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9D6B8F9-77A2-C8BD-FB5A-07A2B3A11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3" r="27923"/>
          <a:stretch/>
        </p:blipFill>
        <p:spPr>
          <a:xfrm>
            <a:off x="47625" y="1988620"/>
            <a:ext cx="1695219" cy="31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 animBg="1"/>
      <p:bldP spid="22" grpId="0" animBg="1"/>
      <p:bldP spid="25" grpId="0" animBg="1"/>
      <p:bldP spid="28" grpId="0" animBg="1"/>
      <p:bldP spid="30" grpId="0" animBg="1"/>
      <p:bldP spid="34" grpId="0" animBg="1"/>
      <p:bldP spid="35" grpId="0" animBg="1"/>
      <p:bldP spid="19" grpId="0" animBg="1"/>
      <p:bldP spid="24" grpId="0" animBg="1"/>
      <p:bldP spid="27" grpId="0" animBg="1"/>
      <p:bldP spid="29" grpId="0" animBg="1"/>
      <p:bldP spid="31" grpId="0" animBg="1"/>
      <p:bldP spid="33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4CF59-885A-066D-57D5-93AD6C82A444}"/>
              </a:ext>
            </a:extLst>
          </p:cNvPr>
          <p:cNvSpPr/>
          <p:nvPr/>
        </p:nvSpPr>
        <p:spPr>
          <a:xfrm>
            <a:off x="74953" y="505252"/>
            <a:ext cx="906904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块之后，有一个或者多个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子列表，文件中有多少种数据流（即前面的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Streams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 就有多少个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7B4DE5-91A9-3238-4044-C139D598FBA0}"/>
              </a:ext>
            </a:extLst>
          </p:cNvPr>
          <p:cNvSpPr/>
          <p:nvPr/>
        </p:nvSpPr>
        <p:spPr>
          <a:xfrm>
            <a:off x="74954" y="1398819"/>
            <a:ext cx="640064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子列表，至少包含一个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(Stream Header)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块和一个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(Stream Format)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块，另有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(Stream Name)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B67AAF-F366-96CF-C62C-850A9B7AC1D4}"/>
              </a:ext>
            </a:extLst>
          </p:cNvPr>
          <p:cNvSpPr/>
          <p:nvPr/>
        </p:nvSpPr>
        <p:spPr>
          <a:xfrm>
            <a:off x="74953" y="3266285"/>
            <a:ext cx="6400650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比如第一个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子列表说明的是第一个流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(Stream 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，假设是视频流，则表征视频数据块的四字符码为“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”，第二个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子列表说明的是第二个流（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Stream 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），假设是音频流，则表征音频数据块的四字符码位“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01wb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”，以此类推。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C138E35-5D86-1AF8-EF3B-02A3937C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25" y="1722596"/>
            <a:ext cx="2690501" cy="344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B495CF-8DFF-D8FB-DDE3-BD21F19C6BC0}"/>
              </a:ext>
            </a:extLst>
          </p:cNvPr>
          <p:cNvSpPr txBox="1"/>
          <p:nvPr/>
        </p:nvSpPr>
        <p:spPr>
          <a:xfrm>
            <a:off x="74953" y="2351578"/>
            <a:ext cx="6353684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注意：不同类型的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子列表内容不同，且出现的顺序与媒体流的编号是对应的（比如：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，前面的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，即媒体流编号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5E4567-F314-51B7-14CC-A61080E9F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919" r="4145"/>
          <a:stretch/>
        </p:blipFill>
        <p:spPr>
          <a:xfrm>
            <a:off x="6419347" y="952979"/>
            <a:ext cx="2707743" cy="7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A7D942-EE2D-6829-9F71-567D5FB18786}"/>
              </a:ext>
            </a:extLst>
          </p:cNvPr>
          <p:cNvSpPr txBox="1"/>
          <p:nvPr/>
        </p:nvSpPr>
        <p:spPr>
          <a:xfrm>
            <a:off x="88595" y="69750"/>
            <a:ext cx="8811565" cy="50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struct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				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块标志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: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strh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= 0x73747268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块大小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不包含最初的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StreamType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数据流种类，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vids(0x73646976):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视频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auds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(0x73647561):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音频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Handler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指定流的处理者，即解码器，如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MJPEG/H264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Flags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标记：是否允许这个流输出？调色板是否变化？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Priority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流优先级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有多个同类型的流时优先级最高的为默认流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Language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音频的语言代号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InitFrames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为交互格式指定初始帧数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Scale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数据量，视频每帧的大小或者音频的采样大小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Rate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scale/rate =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每秒采样数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Start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数据流开始播放的位置，单位为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scale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Length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数据流的数据量，单位为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scale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RefBufSize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建议使用的缓冲区大小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Quality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解压缩质量参数，值越大，质量越好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SampleSize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音频的样本大小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struct {	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视频帧所占的矩形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400" dirty="0">
              <a:solidFill>
                <a:srgbClr val="0000F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short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Left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short 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Top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short 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Right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endParaRPr lang="en-US" altLang="zh-CN" sz="1400" dirty="0">
              <a:solidFill>
                <a:srgbClr val="8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short 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Bottom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} Frame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STRH_HEADER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/* </a:t>
            </a:r>
            <a:r>
              <a:rPr lang="zh-CN" altLang="en-US" sz="12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说明这个流的头信息 *</a:t>
            </a:r>
            <a:r>
              <a:rPr lang="en-US" altLang="zh-CN" sz="12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70B151-7346-E6C4-F0D2-C082830A8E1B}"/>
              </a:ext>
            </a:extLst>
          </p:cNvPr>
          <p:cNvSpPr/>
          <p:nvPr/>
        </p:nvSpPr>
        <p:spPr>
          <a:xfrm>
            <a:off x="4676775" y="-66675"/>
            <a:ext cx="4333875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子列表情况，音频和视频内容会不同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D452513-5707-DD6E-290B-7E1238537C8F}"/>
              </a:ext>
            </a:extLst>
          </p:cNvPr>
          <p:cNvSpPr/>
          <p:nvPr/>
        </p:nvSpPr>
        <p:spPr>
          <a:xfrm>
            <a:off x="2316915" y="4093951"/>
            <a:ext cx="5724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Handler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时即为音频流，由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strf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确定音频格式（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WAV/MP3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9926F-933C-9ED8-D259-7B32FBF0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05" y="1756927"/>
            <a:ext cx="2598796" cy="33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E5A182-21E5-85F4-6B56-E78BEEFEF73E}"/>
              </a:ext>
            </a:extLst>
          </p:cNvPr>
          <p:cNvSpPr txBox="1"/>
          <p:nvPr/>
        </p:nvSpPr>
        <p:spPr>
          <a:xfrm>
            <a:off x="66675" y="24398"/>
            <a:ext cx="9017001" cy="509370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struct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3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BmpSize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bmp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结构体大小 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包含</a:t>
            </a:r>
            <a:r>
              <a:rPr lang="en-US" altLang="zh-CN" sz="13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BmpSize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在内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  <a:r>
              <a:rPr lang="zh-CN" altLang="en-US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 </a:t>
            </a:r>
            <a:r>
              <a:rPr lang="en-US" altLang="zh-CN" sz="13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Width </a:t>
            </a:r>
            <a:r>
              <a:rPr lang="en-US" altLang="zh-CN" sz="13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图像宽 </a:t>
            </a:r>
            <a:r>
              <a:rPr lang="zh-CN" altLang="en-US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 </a:t>
            </a:r>
            <a:r>
              <a:rPr lang="en-US" altLang="zh-CN" sz="13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Height </a:t>
            </a:r>
            <a:r>
              <a:rPr lang="en-US" altLang="zh-CN" sz="13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图像高 </a:t>
            </a:r>
            <a:r>
              <a:rPr lang="zh-CN" altLang="en-US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uint16_t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Planes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平面数，必须为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BitCount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像素位数，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0x0018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表示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24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Compression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压缩类型，比如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:MJPG/H264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 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SizeImage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图像大小*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long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XpixPerMeter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水平分辨率 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YpixPerMeter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垂直分辨率 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ClrUsed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实际使用了调色板中的颜色数，压缩格式中不使用 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ClrImportant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重要的颜色 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</a:p>
          <a:p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BMP_HEADER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3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 struct {		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颜色表*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F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rgbBlue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蓝色的亮度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值范围为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0~255)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rgbGreen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绿色的亮度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值范围为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0~255)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uint8_t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rgbRed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红色的亮度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值范围为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0~255)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rgbReserved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保留，必须为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 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AVIRGBQUAD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 struct {	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对于</a:t>
            </a:r>
            <a:r>
              <a:rPr lang="en-US" altLang="zh-CN" sz="13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strh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如果是视频流</a:t>
            </a:r>
            <a:r>
              <a:rPr lang="en-US" altLang="zh-CN" sz="13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strf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流格式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STRH_BMPHEADER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F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块标志，</a:t>
            </a:r>
            <a:r>
              <a:rPr lang="en-US" altLang="zh-CN" sz="13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strf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==0x73747266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块大小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不含前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字节，即</a:t>
            </a:r>
            <a:r>
              <a:rPr lang="en-US" altLang="zh-CN" sz="13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</a:t>
            </a:r>
            <a:r>
              <a:rPr lang="en-US" altLang="zh-CN" sz="13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不算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BMP_HEADER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bmiHeader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位图信息头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AVIRGBQUAD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bmColors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[1]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颜色表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3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en-US" altLang="zh-CN" sz="13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 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STRF_BMPHEADER </a:t>
            </a:r>
            <a:r>
              <a:rPr lang="en-US" altLang="zh-CN" sz="13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3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endParaRPr lang="en-US" altLang="zh-CN" sz="13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B43821-DF08-BA1D-AE26-D5765F1CC0D6}"/>
              </a:ext>
            </a:extLst>
          </p:cNvPr>
          <p:cNvSpPr/>
          <p:nvPr/>
        </p:nvSpPr>
        <p:spPr>
          <a:xfrm>
            <a:off x="3941850" y="519205"/>
            <a:ext cx="1260299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视频分辨率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31CD71-A8EB-93BB-CB22-19D7BF30C6E2}"/>
              </a:ext>
            </a:extLst>
          </p:cNvPr>
          <p:cNvSpPr/>
          <p:nvPr/>
        </p:nvSpPr>
        <p:spPr>
          <a:xfrm>
            <a:off x="5350304" y="1176430"/>
            <a:ext cx="1260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所用编码器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62F0DB-79BD-B05A-6F0A-DB615C33A9CF}"/>
              </a:ext>
            </a:extLst>
          </p:cNvPr>
          <p:cNvSpPr/>
          <p:nvPr/>
        </p:nvSpPr>
        <p:spPr>
          <a:xfrm>
            <a:off x="6285254" y="0"/>
            <a:ext cx="3173071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子列表为 视频流 情况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24FE89-F4B7-D8EE-8E72-7C447734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6" y="923424"/>
            <a:ext cx="20574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4CF59-885A-066D-57D5-93AD6C82A444}"/>
              </a:ext>
            </a:extLst>
          </p:cNvPr>
          <p:cNvSpPr/>
          <p:nvPr/>
        </p:nvSpPr>
        <p:spPr>
          <a:xfrm>
            <a:off x="47001" y="566727"/>
            <a:ext cx="906904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子块是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音频数据流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(Steam Type = 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auds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子块的内容定义情况：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7503C6-9593-9AC6-085E-A1717B129B9A}"/>
              </a:ext>
            </a:extLst>
          </p:cNvPr>
          <p:cNvSpPr txBox="1"/>
          <p:nvPr/>
        </p:nvSpPr>
        <p:spPr>
          <a:xfrm>
            <a:off x="373777" y="1087723"/>
            <a:ext cx="8073809" cy="246221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struct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对于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strh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，如果是音频流，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strf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流格式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STRF_WAVHEADER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块标志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: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strf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= 0x73747266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块大小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不包含最初的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BlockID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FormatTag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格式标志：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0x0001=PCM, 0x0055=MP3…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uint16_t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Channels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声道数，一般为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，表示立体声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SampleRate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音频采样率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BaudRate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波特率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BlockAlign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数据块对齐标志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Size </a:t>
            </a:r>
            <a:r>
              <a:rPr lang="en-US" altLang="zh-CN" sz="1400" dirty="0">
                <a:solidFill>
                  <a:srgbClr val="0000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结构体大小 *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STRF_WAVHEADER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D45B0B-5448-2CE8-1FF5-D510591626F7}"/>
              </a:ext>
            </a:extLst>
          </p:cNvPr>
          <p:cNvSpPr/>
          <p:nvPr/>
        </p:nvSpPr>
        <p:spPr>
          <a:xfrm>
            <a:off x="47001" y="3632391"/>
            <a:ext cx="9069047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本结构体对音频数据解码起决定性的作用，告诉我们音频信号的编码方式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FormatTag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、声道数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(Channels)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和采样率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SampleRate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等重要信息。例程仅支持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FormatTag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=0x0001)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的音频数据解码。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51BDF7-6C5F-8FC0-6F4D-C65D5326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1990208"/>
            <a:ext cx="1961061" cy="15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128C5-2A6A-F977-8712-A2843B4AF39D}"/>
              </a:ext>
            </a:extLst>
          </p:cNvPr>
          <p:cNvSpPr txBox="1"/>
          <p:nvPr/>
        </p:nvSpPr>
        <p:spPr>
          <a:xfrm>
            <a:off x="391674" y="440399"/>
            <a:ext cx="8457049" cy="26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数据块（</a:t>
            </a:r>
            <a:r>
              <a:rPr lang="en-US" altLang="zh-CN" sz="1600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MovieList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块，它包含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的音视频序列数据，是这个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文件的主体部分。音视频数据块交错的嵌入在“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块里面，通过标准类型码进行区分，标准类型码有如下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##db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”（非压缩视频帧）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##dc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”（压缩视频帧）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##pc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”（改用新的调色板）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##wb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”（音频帧）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5E5F61B7-070A-2C53-36A8-CDB9E408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73" y="2992957"/>
            <a:ext cx="8752326" cy="19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其中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##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是编号，得根据数据流顺序来确定，也就是前面的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块。比如，如果第一个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块是视频数据，那么对于视频帧，标准类型码就是：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00dc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。第二个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strl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块是音频数据，那么对于音频帧，标准类型码就是：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01wb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紧跟标准类型码的是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字节的数据长度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不含类型码和长度参数本身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，该长度必须是偶数，如果读到为奇数，则加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。读数据时，一般一次性要读完一个标准类型码所表征的数据，方便解码。</a:t>
            </a:r>
            <a:endParaRPr lang="zh-CN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FAB1EEF-0405-DA67-97C0-9AA17ECA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383400"/>
            <a:ext cx="5029200" cy="160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1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4" y="416792"/>
            <a:ext cx="479017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数据块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A5F9AA-C46A-1B77-CFB6-4DE98F5B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4" y="873688"/>
            <a:ext cx="2959036" cy="3885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FD5891-A4CF-299D-59B1-CBE7D69D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6" y="1569392"/>
            <a:ext cx="6923744" cy="31407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08CF86D-1E69-2B06-FEB9-DFB13218C99F}"/>
              </a:ext>
            </a:extLst>
          </p:cNvPr>
          <p:cNvSpPr/>
          <p:nvPr/>
        </p:nvSpPr>
        <p:spPr>
          <a:xfrm>
            <a:off x="6280595" y="1800604"/>
            <a:ext cx="972000" cy="20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B8BC0280-6A89-764C-8825-FF85DA46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12" y="1500960"/>
            <a:ext cx="928233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数据块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D8BAF4-222C-46E7-8A4E-68AEF067FA23}"/>
              </a:ext>
            </a:extLst>
          </p:cNvPr>
          <p:cNvSpPr/>
          <p:nvPr/>
        </p:nvSpPr>
        <p:spPr>
          <a:xfrm>
            <a:off x="3105150" y="1990725"/>
            <a:ext cx="972000" cy="20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0AC0F70C-C2E5-B702-03F1-85E0BF07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1691081"/>
            <a:ext cx="10291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数据块大小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34AF51-5DDB-298E-4C7F-01EC551F1E24}"/>
              </a:ext>
            </a:extLst>
          </p:cNvPr>
          <p:cNvSpPr/>
          <p:nvPr/>
        </p:nvSpPr>
        <p:spPr>
          <a:xfrm>
            <a:off x="4165939" y="1990725"/>
            <a:ext cx="972000" cy="20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39C78558-250E-1DA7-E1D0-C59919A40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090" y="1691081"/>
            <a:ext cx="10291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列表类型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235940-F061-9F73-EB9E-9BA677C5B1A2}"/>
              </a:ext>
            </a:extLst>
          </p:cNvPr>
          <p:cNvSpPr/>
          <p:nvPr/>
        </p:nvSpPr>
        <p:spPr>
          <a:xfrm>
            <a:off x="5215677" y="1998696"/>
            <a:ext cx="972000" cy="20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2FFADC57-5098-1B0A-6F81-23FAFA2C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790" y="1691081"/>
            <a:ext cx="10291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标准类型码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8FA163-24EC-5A92-8494-0EB9BD10FAB4}"/>
              </a:ext>
            </a:extLst>
          </p:cNvPr>
          <p:cNvSpPr/>
          <p:nvPr/>
        </p:nvSpPr>
        <p:spPr>
          <a:xfrm>
            <a:off x="6280595" y="2029915"/>
            <a:ext cx="972000" cy="20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A51A1CAB-2337-7D14-A749-A5C75255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315" y="2138756"/>
            <a:ext cx="102915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块大小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F5600816-B729-1378-93B1-2432B753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336" y="1117943"/>
            <a:ext cx="430597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第一帧是音频数据，大小为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4096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7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7AA4AE4-AE79-20FD-1B9D-4480B46E5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22" y="527877"/>
            <a:ext cx="8064500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③索引块（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 Chunk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9502BA-60C4-37A9-93C6-6BD6C8090814}"/>
              </a:ext>
            </a:extLst>
          </p:cNvPr>
          <p:cNvSpPr/>
          <p:nvPr/>
        </p:nvSpPr>
        <p:spPr>
          <a:xfrm>
            <a:off x="1517405" y="3449660"/>
            <a:ext cx="582168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文件的介绍，有兴趣的朋友可看 软件资料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AVI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学习资料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4B9357-1202-20FF-5D52-C0217B740CFC}"/>
              </a:ext>
            </a:extLst>
          </p:cNvPr>
          <p:cNvSpPr txBox="1"/>
          <p:nvPr/>
        </p:nvSpPr>
        <p:spPr>
          <a:xfrm>
            <a:off x="296022" y="1078527"/>
            <a:ext cx="8447928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最后，紧跟在‘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hdrl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列表和‘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列表之后的，就是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文件可选的索引块。这个索引块为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文件中每一个媒体数据块进行索引，并且记录它们在文件中的偏移（可能相对于‘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列表，也可能相对于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文件开头）。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有了索引块可以方便文件快进，如果没有索引块，再对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进行快进时需要计算位置。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本例程我们用不到索引块，这里就不详细介绍了。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59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031149"/>
            <a:ext cx="39670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视频播放步骤（熟悉）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1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031149"/>
            <a:ext cx="39670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视频播放步骤（熟悉）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5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64169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871BFC-39AF-8516-1ADD-E8EDFA444933}"/>
              </a:ext>
            </a:extLst>
          </p:cNvPr>
          <p:cNvSpPr/>
          <p:nvPr/>
        </p:nvSpPr>
        <p:spPr>
          <a:xfrm>
            <a:off x="824364" y="1278918"/>
            <a:ext cx="7556864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、什么是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VS TJPGD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解码步骤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ADF9D9-6010-31AE-AA37-22FABE4375CF}"/>
              </a:ext>
            </a:extLst>
          </p:cNvPr>
          <p:cNvSpPr/>
          <p:nvPr/>
        </p:nvSpPr>
        <p:spPr>
          <a:xfrm>
            <a:off x="3560444" y="693414"/>
            <a:ext cx="2847079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文件视频数据进行解码</a:t>
            </a:r>
          </a:p>
        </p:txBody>
      </p:sp>
    </p:spTree>
    <p:extLst>
      <p:ext uri="{BB962C8B-B14F-4D97-AF65-F5344CB8AC3E}">
        <p14:creationId xmlns:p14="http://schemas.microsoft.com/office/powerpoint/2010/main" val="36640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526555"/>
            <a:ext cx="179604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292227" y="2300990"/>
            <a:ext cx="885177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是一种基于静态图像压缩技术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发展起来的动态图像压缩技术，可以生成序列化的运动图像。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409AD2-3118-46C7-EBDF-721FA38EC684}"/>
              </a:ext>
            </a:extLst>
          </p:cNvPr>
          <p:cNvSpPr/>
          <p:nvPr/>
        </p:nvSpPr>
        <p:spPr>
          <a:xfrm>
            <a:off x="292227" y="3125548"/>
            <a:ext cx="885177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主要特点是：基本不考虑视频流中不同帧之间的变化，只单独对某一帧进行压缩，其压缩倍数为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20~80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倍，适合静态画面的压缩。缺点：压缩效率低，体积庞大。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84173F-49EF-C527-FDAF-A91B04C0FEBF}"/>
              </a:ext>
            </a:extLst>
          </p:cNvPr>
          <p:cNvSpPr/>
          <p:nvPr/>
        </p:nvSpPr>
        <p:spPr>
          <a:xfrm>
            <a:off x="292227" y="3950107"/>
            <a:ext cx="885177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实际上就是一连串的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图片组成的，所以我们只需要实现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解码，即可完成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F2019-4D31-A8DE-76FF-787E83F78C5D}"/>
              </a:ext>
            </a:extLst>
          </p:cNvPr>
          <p:cNvSpPr/>
          <p:nvPr/>
        </p:nvSpPr>
        <p:spPr>
          <a:xfrm>
            <a:off x="292229" y="967411"/>
            <a:ext cx="885177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要实现视频播放器，需要进行视频和音频进行解码。例程中解码的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文件其音频必须是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位线性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编码，而视频必须是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解码，直接按照音乐播放器实验的操作即可。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2302C5-95C5-BD0F-EDEB-704F65E82499}"/>
              </a:ext>
            </a:extLst>
          </p:cNvPr>
          <p:cNvSpPr/>
          <p:nvPr/>
        </p:nvSpPr>
        <p:spPr>
          <a:xfrm>
            <a:off x="292227" y="1845764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实验重点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：需要实现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的解码，即可完成视频播放器的设计。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15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526555"/>
            <a:ext cx="179604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F2019-4D31-A8DE-76FF-787E83F78C5D}"/>
              </a:ext>
            </a:extLst>
          </p:cNvPr>
          <p:cNvSpPr/>
          <p:nvPr/>
        </p:nvSpPr>
        <p:spPr>
          <a:xfrm>
            <a:off x="292227" y="1021206"/>
            <a:ext cx="885177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是一种完全用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语言编写的库，包含了被广泛使用的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编码和其他的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功能的实现。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4260EB-3B2B-D143-7194-B50FBEC90248}"/>
              </a:ext>
            </a:extLst>
          </p:cNvPr>
          <p:cNvSpPr/>
          <p:nvPr/>
        </p:nvSpPr>
        <p:spPr>
          <a:xfrm>
            <a:off x="292227" y="2011306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这个库由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IJG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组织（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Independent JPEG Group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独立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小组）提供并维护。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E90DE1-A1AB-F239-2CD6-92DE984BB8B0}"/>
              </a:ext>
            </a:extLst>
          </p:cNvPr>
          <p:cNvSpPr/>
          <p:nvPr/>
        </p:nvSpPr>
        <p:spPr>
          <a:xfrm>
            <a:off x="292227" y="2632074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目前最新版本为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v9e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http://www.ijg.org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这个网站下载到。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A92B73-084C-E1DE-05BB-D2AD4E9F04AC}"/>
              </a:ext>
            </a:extLst>
          </p:cNvPr>
          <p:cNvSpPr/>
          <p:nvPr/>
        </p:nvSpPr>
        <p:spPr>
          <a:xfrm>
            <a:off x="292226" y="3252842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具有稳定、兼容性强和解码速度较快等优点。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8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526555"/>
            <a:ext cx="314629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VS TJPGD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F2019-4D31-A8DE-76FF-787E83F78C5D}"/>
              </a:ext>
            </a:extLst>
          </p:cNvPr>
          <p:cNvSpPr/>
          <p:nvPr/>
        </p:nvSpPr>
        <p:spPr>
          <a:xfrm>
            <a:off x="292228" y="1100086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图片显示实验，使用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TJPGD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TJPGD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特点：占用资源少，解码速度慢。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4260EB-3B2B-D143-7194-B50FBEC90248}"/>
              </a:ext>
            </a:extLst>
          </p:cNvPr>
          <p:cNvSpPr/>
          <p:nvPr/>
        </p:nvSpPr>
        <p:spPr>
          <a:xfrm>
            <a:off x="292228" y="2881365"/>
            <a:ext cx="8137398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上，同样一张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240*160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图片，用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TJPGD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来解码，得要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，而用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20ms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左右即可完成解码，在速度上明显比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TJPGD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快不少，使得解码视频成为可能。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8A0B66-9EF5-9020-A9A6-E330CAAF3FD8}"/>
              </a:ext>
            </a:extLst>
          </p:cNvPr>
          <p:cNvSpPr/>
          <p:nvPr/>
        </p:nvSpPr>
        <p:spPr>
          <a:xfrm>
            <a:off x="292229" y="3977280"/>
            <a:ext cx="813739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实际上，经过优化后的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，在不超频的情况下，可以流畅播放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480*272@10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带音频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9F151233-4D66-706C-6FB9-9FE9127F2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91"/>
              </p:ext>
            </p:extLst>
          </p:nvPr>
        </p:nvGraphicFramePr>
        <p:xfrm>
          <a:off x="1524000" y="166026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421284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28955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37978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8669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TJPGD</a:t>
                      </a:r>
                      <a:endParaRPr lang="zh-CN" altLang="en-US" sz="1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libjpeg</a:t>
                      </a:r>
                      <a:endParaRPr lang="zh-CN" altLang="en-US" sz="1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</a:t>
                      </a:r>
                      <a:r>
                        <a:rPr lang="en-US" altLang="zh-CN" sz="18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endParaRPr lang="zh-CN" altLang="en-US" sz="1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36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STM32F407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54.3ms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22.1ms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没有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86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17.7ms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5.3ms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674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4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64169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871BFC-39AF-8516-1ADD-E8EDFA444933}"/>
              </a:ext>
            </a:extLst>
          </p:cNvPr>
          <p:cNvSpPr/>
          <p:nvPr/>
        </p:nvSpPr>
        <p:spPr>
          <a:xfrm>
            <a:off x="824364" y="1278918"/>
            <a:ext cx="7556864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、什么是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VS TJPGD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使用简介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解码步骤</a:t>
            </a:r>
          </a:p>
        </p:txBody>
      </p:sp>
    </p:spTree>
    <p:extLst>
      <p:ext uri="{BB962C8B-B14F-4D97-AF65-F5344CB8AC3E}">
        <p14:creationId xmlns:p14="http://schemas.microsoft.com/office/powerpoint/2010/main" val="33033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526555"/>
            <a:ext cx="314629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F2019-4D31-A8DE-76FF-787E83F78C5D}"/>
              </a:ext>
            </a:extLst>
          </p:cNvPr>
          <p:cNvSpPr/>
          <p:nvPr/>
        </p:nvSpPr>
        <p:spPr>
          <a:xfrm>
            <a:off x="292229" y="1128075"/>
            <a:ext cx="7527796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移植，直接参考光盘源码。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的移植和使用在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源码里面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就有介绍，重点查看：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readme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filelist.txt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install.txt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libjpeg.txt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等文件。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BFE080-6844-FA93-0342-57FCA064F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23"/>
          <a:stretch/>
        </p:blipFill>
        <p:spPr>
          <a:xfrm>
            <a:off x="4433128" y="2399185"/>
            <a:ext cx="2608611" cy="24299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BD269B-DA72-7306-B687-C11C030F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979" y="0"/>
            <a:ext cx="1414021" cy="5143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8A0B66-9EF5-9020-A9A6-E330CAAF3FD8}"/>
              </a:ext>
            </a:extLst>
          </p:cNvPr>
          <p:cNvSpPr/>
          <p:nvPr/>
        </p:nvSpPr>
        <p:spPr>
          <a:xfrm>
            <a:off x="292228" y="1949542"/>
            <a:ext cx="7406736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来实现一个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图片的解码，会在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example.c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文件中有实例，而在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libjpeg.txt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中有相关步骤说明。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19059F-EF21-C7BB-6F08-38D72886B6D3}"/>
              </a:ext>
            </a:extLst>
          </p:cNvPr>
          <p:cNvCxnSpPr>
            <a:cxnSpLocks/>
          </p:cNvCxnSpPr>
          <p:nvPr/>
        </p:nvCxnSpPr>
        <p:spPr>
          <a:xfrm>
            <a:off x="5379716" y="3177540"/>
            <a:ext cx="24403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9D57914-B0BC-7719-0FB3-D01DEC40C652}"/>
              </a:ext>
            </a:extLst>
          </p:cNvPr>
          <p:cNvSpPr/>
          <p:nvPr/>
        </p:nvSpPr>
        <p:spPr>
          <a:xfrm>
            <a:off x="5669280" y="2785067"/>
            <a:ext cx="106234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文件说明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3A789E-0980-0C3A-943B-3E3CAE1F2CE8}"/>
              </a:ext>
            </a:extLst>
          </p:cNvPr>
          <p:cNvSpPr/>
          <p:nvPr/>
        </p:nvSpPr>
        <p:spPr>
          <a:xfrm>
            <a:off x="5669280" y="3607950"/>
            <a:ext cx="215074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库（函数介绍）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863542-49A9-E09A-109E-A47D612D3A63}"/>
              </a:ext>
            </a:extLst>
          </p:cNvPr>
          <p:cNvSpPr/>
          <p:nvPr/>
        </p:nvSpPr>
        <p:spPr>
          <a:xfrm>
            <a:off x="5669280" y="3172067"/>
            <a:ext cx="215074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配置和安装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IJG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849623-DBB3-9B3D-1D53-1407F80C6CCF}"/>
              </a:ext>
            </a:extLst>
          </p:cNvPr>
          <p:cNvSpPr/>
          <p:nvPr/>
        </p:nvSpPr>
        <p:spPr>
          <a:xfrm>
            <a:off x="5669280" y="4441103"/>
            <a:ext cx="215074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自述文件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3E0DAA-07DD-ECBF-58EE-783984A57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83" y="2871317"/>
            <a:ext cx="2190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1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4" grpId="0"/>
      <p:bldP spid="15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922888-4FB4-8004-EEBC-DCD928B7A973}"/>
              </a:ext>
            </a:extLst>
          </p:cNvPr>
          <p:cNvSpPr/>
          <p:nvPr/>
        </p:nvSpPr>
        <p:spPr>
          <a:xfrm>
            <a:off x="217643" y="494583"/>
            <a:ext cx="8748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时，会用到一个非常重要的结构体：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jpeg_decompress_struct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，定义成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变量，该变量保存着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数据的详细信息，也保存着解码之后输出数据的详细信息。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759B34-DB8B-A5DB-AAC9-B8E41FDB8678}"/>
              </a:ext>
            </a:extLst>
          </p:cNvPr>
          <p:cNvSpPr/>
          <p:nvPr/>
        </p:nvSpPr>
        <p:spPr>
          <a:xfrm>
            <a:off x="217643" y="4022202"/>
            <a:ext cx="8748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一般情况下，每次调用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时都需要把这个变量作为第一个参数传入。另外用户也可以通过修改该变量来修改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行为，比如输出数据格式，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库可用的最大内存等等。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6E928B-5B2C-1610-A888-08849C0D605E}"/>
              </a:ext>
            </a:extLst>
          </p:cNvPr>
          <p:cNvSpPr txBox="1"/>
          <p:nvPr/>
        </p:nvSpPr>
        <p:spPr>
          <a:xfrm>
            <a:off x="791764" y="1326113"/>
            <a:ext cx="61614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jpeg_decompress_struct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{		/* 94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个结构体成员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jpeg_common_fields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   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struct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jpeg_source_mgr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b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</a:b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JDIMENSION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image_width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  	JDIMENSION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image_height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 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  	int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num_components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 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  	J_COLOR_SPACE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jpeg_color_space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……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  	struct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jpeg_color_deconverter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cconvert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  	struct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jpeg_color_quantizer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cquantize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42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8" y="469405"/>
            <a:ext cx="840409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解码步骤（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个步骤）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对应到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mjpegdec_decode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F2019-4D31-A8DE-76FF-787E83F78C5D}"/>
              </a:ext>
            </a:extLst>
          </p:cNvPr>
          <p:cNvSpPr/>
          <p:nvPr/>
        </p:nvSpPr>
        <p:spPr>
          <a:xfrm>
            <a:off x="292229" y="940586"/>
            <a:ext cx="482240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分配，并初始化解码对象结构体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F09020-1FBE-90E6-114D-1607AC061F5A}"/>
              </a:ext>
            </a:extLst>
          </p:cNvPr>
          <p:cNvSpPr txBox="1"/>
          <p:nvPr/>
        </p:nvSpPr>
        <p:spPr>
          <a:xfrm>
            <a:off x="292229" y="1353793"/>
            <a:ext cx="8404096" cy="227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这里做了两件事：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，错误管理，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，初始化解码对象。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首先，错误管理使用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setjmp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longjmp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机制（不懂请百度）来实现类似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C++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的异常处理功能，外部代码可以调用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longjmp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来跳转到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setjmp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位置，执行错误管理（释放内存，关闭文件等）。这里注册了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my_error_exit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函数，来执行错误退出处理，另外，使用：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my_emit_message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函数，来输出警告信息，方便调试代码。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然后，通过调用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jpeg_create_decompress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函数实现初始化解码对象结构体：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220A4F8-5FA0-AE45-6712-3AF6707449E1}"/>
              </a:ext>
            </a:extLst>
          </p:cNvPr>
          <p:cNvSpPr txBox="1"/>
          <p:nvPr/>
        </p:nvSpPr>
        <p:spPr>
          <a:xfrm>
            <a:off x="849455" y="3649707"/>
            <a:ext cx="6992384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>
              <a:defRPr/>
            </a:pP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-&gt;err =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jpeg_std_error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(&amp;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jerr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-&gt;pub);    		/*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错误处理流程 *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defRPr/>
            </a:pP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jerr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pub.error_exit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my_error_exit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   		/*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处理函数指向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my_error_exit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defRPr/>
            </a:pP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jerr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pub.emit_message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my_emit_message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	/*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输出警告信息 *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 </a:t>
            </a:r>
          </a:p>
          <a:p>
            <a:pPr>
              <a:defRPr/>
            </a:pP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jpeg_create_decompress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			/*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初始化解码对象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8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FA1BAA-E40C-FD58-2281-D724F82F6092}"/>
              </a:ext>
            </a:extLst>
          </p:cNvPr>
          <p:cNvSpPr/>
          <p:nvPr/>
        </p:nvSpPr>
        <p:spPr>
          <a:xfrm>
            <a:off x="208409" y="455771"/>
            <a:ext cx="436359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指定数据源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9AECEE-D9F4-E707-731B-CF25C336770E}"/>
              </a:ext>
            </a:extLst>
          </p:cNvPr>
          <p:cNvSpPr txBox="1"/>
          <p:nvPr/>
        </p:nvSpPr>
        <p:spPr>
          <a:xfrm>
            <a:off x="208409" y="804352"/>
            <a:ext cx="8060673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示例代码（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example.c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解码参考代码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read_JPEG_file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，下同）用的是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jpeg_stdio_src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函数。本例程，我们用另外一个函数实现：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A108D83D-99EC-6979-891D-9F5FC4DDA25D}"/>
              </a:ext>
            </a:extLst>
          </p:cNvPr>
          <p:cNvSpPr txBox="1"/>
          <p:nvPr/>
        </p:nvSpPr>
        <p:spPr>
          <a:xfrm>
            <a:off x="295423" y="1604070"/>
            <a:ext cx="8848578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解码数据源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 void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jpeg_filerw_src_init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j_decompress_ptr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if 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== NULL)     /* first time for this JPEG object?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{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jpeg_source_mgr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*) (*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-&gt;mem-&gt;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alloc_small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)((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j_common_ptr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JPOOL_PERMANENT,sizeof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jpeg_source_mgr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)); 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} 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init_source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init_source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fill_input_buffer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fill_input_buffer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用于填充数据给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skip_input_data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skip_input_data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用于跳过一定字节的数据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resync_to_restart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jpeg_resync_to_restart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	/* use default method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term_source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term_source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bytes_in_buffer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 					/* forces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fill_input_buffer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on first read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next_input_byte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NULL; 					/* until buffer loaded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473C4BB5-B053-707A-4DFC-67FE3F86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935" y="1576793"/>
            <a:ext cx="5038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主要设置了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各函数指针，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用于获取外部数据。</a:t>
            </a:r>
            <a:endParaRPr lang="zh-CN" altLang="en-US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6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9" grpId="0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49A72E-4BBE-2295-284F-631E621E6E3B}"/>
              </a:ext>
            </a:extLst>
          </p:cNvPr>
          <p:cNvSpPr/>
          <p:nvPr/>
        </p:nvSpPr>
        <p:spPr>
          <a:xfrm>
            <a:off x="174663" y="598646"/>
            <a:ext cx="436359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读取文件参数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251384-3085-FE2B-A351-A26A81BEA9A5}"/>
              </a:ext>
            </a:extLst>
          </p:cNvPr>
          <p:cNvSpPr/>
          <p:nvPr/>
        </p:nvSpPr>
        <p:spPr>
          <a:xfrm>
            <a:off x="174662" y="1082992"/>
            <a:ext cx="8079375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jpeg_read_header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函数实现，将读取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的很多参数（图像宽和高、色彩空间、颜色通道数等），必须解码前调用。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275436-7298-AA7D-8827-13D581AFE478}"/>
              </a:ext>
            </a:extLst>
          </p:cNvPr>
          <p:cNvSpPr/>
          <p:nvPr/>
        </p:nvSpPr>
        <p:spPr>
          <a:xfrm>
            <a:off x="174663" y="2189415"/>
            <a:ext cx="436359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设置解码参数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5D18A9E-9F9B-4D52-E8CA-4C78B42CB073}"/>
              </a:ext>
            </a:extLst>
          </p:cNvPr>
          <p:cNvSpPr txBox="1"/>
          <p:nvPr/>
        </p:nvSpPr>
        <p:spPr>
          <a:xfrm>
            <a:off x="548456" y="3215030"/>
            <a:ext cx="4798418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defRPr/>
            </a:pP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dct_method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JDCT_IFAST;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do_fancy_upsampling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   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85558A-14BB-3C56-76CC-5A353BF3DF6B}"/>
              </a:ext>
            </a:extLst>
          </p:cNvPr>
          <p:cNvSpPr/>
          <p:nvPr/>
        </p:nvSpPr>
        <p:spPr>
          <a:xfrm>
            <a:off x="174662" y="3933832"/>
            <a:ext cx="8527378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设置使用快速整型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DCT(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离散余弦变换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，并设置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do_fancy_upsampling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的值为假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，以提高解码速度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AC1B0-29BE-31F0-4686-FF004E691A31}"/>
              </a:ext>
            </a:extLst>
          </p:cNvPr>
          <p:cNvSpPr txBox="1"/>
          <p:nvPr/>
        </p:nvSpPr>
        <p:spPr>
          <a:xfrm>
            <a:off x="174662" y="2731439"/>
            <a:ext cx="7681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示例代码没有做任何设置（使用默认值）。本章代码则做了设置，如下：</a:t>
            </a:r>
          </a:p>
        </p:txBody>
      </p:sp>
    </p:spTree>
    <p:extLst>
      <p:ext uri="{BB962C8B-B14F-4D97-AF65-F5344CB8AC3E}">
        <p14:creationId xmlns:p14="http://schemas.microsoft.com/office/powerpoint/2010/main" val="29133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" grpId="0"/>
      <p:bldP spid="13" grpId="0" animBg="1"/>
      <p:bldP spid="21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467849"/>
            <a:ext cx="197634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参考资料：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871BFC-39AF-8516-1ADD-E8EDFA444933}"/>
              </a:ext>
            </a:extLst>
          </p:cNvPr>
          <p:cNvSpPr/>
          <p:nvPr/>
        </p:nvSpPr>
        <p:spPr>
          <a:xfrm>
            <a:off x="793568" y="1048007"/>
            <a:ext cx="7556864" cy="263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、开发板对应的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开发指南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》--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视频播放器实验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文件格式参考资料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资料盘：软件资料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学习资料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文件格式详解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.docx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libjpeg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参考资料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资料盘：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软件资料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学习资料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IJG(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libjpeg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资料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① 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IJG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读写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格式文件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② 源码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jpegsr9e.ziplibjpeg.txt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C2EA3C-2A00-73EB-2E34-955F9DC551FF}"/>
              </a:ext>
            </a:extLst>
          </p:cNvPr>
          <p:cNvSpPr/>
          <p:nvPr/>
        </p:nvSpPr>
        <p:spPr>
          <a:xfrm>
            <a:off x="0" y="3806794"/>
            <a:ext cx="9144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综合性比较强的例程还涉及到：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F(S)MC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ES8388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等相关知识，需要大家先学习。</a:t>
            </a:r>
          </a:p>
        </p:txBody>
      </p:sp>
    </p:spTree>
    <p:extLst>
      <p:ext uri="{BB962C8B-B14F-4D97-AF65-F5344CB8AC3E}">
        <p14:creationId xmlns:p14="http://schemas.microsoft.com/office/powerpoint/2010/main" val="7611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93A7C5-BBF7-1D46-937E-B9E606C05966}"/>
              </a:ext>
            </a:extLst>
          </p:cNvPr>
          <p:cNvSpPr/>
          <p:nvPr/>
        </p:nvSpPr>
        <p:spPr>
          <a:xfrm>
            <a:off x="315085" y="537221"/>
            <a:ext cx="33425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开始解码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20AFEC-81B9-ACFD-D7D9-B7A557E34276}"/>
              </a:ext>
            </a:extLst>
          </p:cNvPr>
          <p:cNvSpPr txBox="1"/>
          <p:nvPr/>
        </p:nvSpPr>
        <p:spPr>
          <a:xfrm>
            <a:off x="315085" y="960607"/>
            <a:ext cx="8828915" cy="227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示例代码里面先调用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jpeg_start_decompress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函数，然后计算样本输出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buffer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大小，并为其申请内存，为后续读取解码后的数据做准备。   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不过为了提高速度，本例程就没做这些处理了，而是直接修改底层函数：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h2v1_merged_upsample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h2v2_merged_upsample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jdmerge.c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里面），将输出的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数据转换成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，送给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。为了正确的输出到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，我们在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jpeg_start_decompress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函数之后，加入如下代码：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E5DB7FA5-F632-AA5A-8EA5-4C01B0CDD1E5}"/>
              </a:ext>
            </a:extLst>
          </p:cNvPr>
          <p:cNvSpPr txBox="1"/>
          <p:nvPr/>
        </p:nvSpPr>
        <p:spPr>
          <a:xfrm>
            <a:off x="315085" y="3341599"/>
            <a:ext cx="8706995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	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lcd_set_window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imgoffx,imgoffy,cinfo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output_width,cinfo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output_height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/*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设置开窗大小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      	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lcd_write_ram_prepare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   										/* </a:t>
            </a:r>
            <a:r>
              <a:rPr lang="zh-CN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开始写入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 */</a:t>
            </a:r>
            <a:endParaRPr lang="zh-CN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9D4696-4C2F-6E91-CC16-E3D254DEB71C}"/>
              </a:ext>
            </a:extLst>
          </p:cNvPr>
          <p:cNvSpPr txBox="1"/>
          <p:nvPr/>
        </p:nvSpPr>
        <p:spPr>
          <a:xfrm>
            <a:off x="315085" y="3975766"/>
            <a:ext cx="8706995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解码时，直接在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h2v1_merged_upsample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h2v2_merged_upsample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里面丢数据给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解码输出到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。（步骤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会调用执行）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DE2A8F-168C-BED3-F120-5456588DA6BD}"/>
              </a:ext>
            </a:extLst>
          </p:cNvPr>
          <p:cNvSpPr/>
          <p:nvPr/>
        </p:nvSpPr>
        <p:spPr>
          <a:xfrm>
            <a:off x="286509" y="2124205"/>
            <a:ext cx="5064631" cy="371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FE2AC8-25D7-87C7-0F4C-CF0DBCDA8BE2}"/>
              </a:ext>
            </a:extLst>
          </p:cNvPr>
          <p:cNvCxnSpPr/>
          <p:nvPr/>
        </p:nvCxnSpPr>
        <p:spPr>
          <a:xfrm flipV="1">
            <a:off x="5351140" y="1762125"/>
            <a:ext cx="840110" cy="3620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2DD2A5D-E14D-34ED-6B8A-B6795E3D94CF}"/>
              </a:ext>
            </a:extLst>
          </p:cNvPr>
          <p:cNvSpPr txBox="1"/>
          <p:nvPr/>
        </p:nvSpPr>
        <p:spPr>
          <a:xfrm>
            <a:off x="4667250" y="1368990"/>
            <a:ext cx="4478656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max_v_samp_factor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选择使用哪个</a:t>
            </a:r>
          </a:p>
        </p:txBody>
      </p:sp>
    </p:spTree>
    <p:extLst>
      <p:ext uri="{BB962C8B-B14F-4D97-AF65-F5344CB8AC3E}">
        <p14:creationId xmlns:p14="http://schemas.microsoft.com/office/powerpoint/2010/main" val="383638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20" grpId="0"/>
      <p:bldP spid="2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34C69-3E8D-2AF8-79B9-1E80ACC3356C}"/>
              </a:ext>
            </a:extLst>
          </p:cNvPr>
          <p:cNvSpPr/>
          <p:nvPr/>
        </p:nvSpPr>
        <p:spPr>
          <a:xfrm>
            <a:off x="262834" y="455771"/>
            <a:ext cx="33425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 循环读取数据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F6F1AE-B1A1-5CA3-D84E-2DE775868DF2}"/>
              </a:ext>
            </a:extLst>
          </p:cNvPr>
          <p:cNvSpPr/>
          <p:nvPr/>
        </p:nvSpPr>
        <p:spPr>
          <a:xfrm>
            <a:off x="262834" y="2376312"/>
            <a:ext cx="33425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 解码结束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6DCD43-6122-791B-0ED0-8DEBAC4E0C2A}"/>
              </a:ext>
            </a:extLst>
          </p:cNvPr>
          <p:cNvSpPr/>
          <p:nvPr/>
        </p:nvSpPr>
        <p:spPr>
          <a:xfrm>
            <a:off x="262834" y="3098432"/>
            <a:ext cx="33425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⑧ 释放解码对象资源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6659EC-9739-78CC-5840-09E26C374B1C}"/>
              </a:ext>
            </a:extLst>
          </p:cNvPr>
          <p:cNvSpPr txBox="1"/>
          <p:nvPr/>
        </p:nvSpPr>
        <p:spPr>
          <a:xfrm>
            <a:off x="262834" y="854666"/>
            <a:ext cx="8759246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jpeg_read_scanlines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函数，循环解码并读取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图片数据，实现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解码。示例代码通过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put_scanline_someplace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函数，输出到某个地方（如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，文件等），本例程则直接输出到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了，所以仅剩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jpeg_read_scanlines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函数，循环调用即可实现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的操作。最后要重新恢复窗口。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090F3D-4B97-D66A-EFCE-153D1601BED2}"/>
              </a:ext>
            </a:extLst>
          </p:cNvPr>
          <p:cNvSpPr txBox="1"/>
          <p:nvPr/>
        </p:nvSpPr>
        <p:spPr>
          <a:xfrm>
            <a:off x="262834" y="2737372"/>
            <a:ext cx="653796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解码完成后，通过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jpeg_finish_decompress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函数，结束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363027-E732-ACD4-56DA-EFF170069EE7}"/>
              </a:ext>
            </a:extLst>
          </p:cNvPr>
          <p:cNvSpPr txBox="1"/>
          <p:nvPr/>
        </p:nvSpPr>
        <p:spPr>
          <a:xfrm>
            <a:off x="262834" y="3459491"/>
            <a:ext cx="8759246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在所有操作完成后，通过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jpeg_destroy_decompress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，释放解码过程中用到的资源（比如释放内存）。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19C74F-3D37-9FA1-5049-A93A916BC421}"/>
              </a:ext>
            </a:extLst>
          </p:cNvPr>
          <p:cNvSpPr/>
          <p:nvPr/>
        </p:nvSpPr>
        <p:spPr>
          <a:xfrm>
            <a:off x="442354" y="4237218"/>
            <a:ext cx="8259292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经过这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步处理，即可完成一帧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图片的解码。详细的代码请参考本例程源码：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mjpeg.c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的使用，就介绍到这里。</a:t>
            </a:r>
          </a:p>
        </p:txBody>
      </p:sp>
    </p:spTree>
    <p:extLst>
      <p:ext uri="{BB962C8B-B14F-4D97-AF65-F5344CB8AC3E}">
        <p14:creationId xmlns:p14="http://schemas.microsoft.com/office/powerpoint/2010/main" val="16823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3" grpId="0"/>
      <p:bldP spid="25" grpId="0"/>
      <p:bldP spid="28" grpId="0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A51949-E3FF-C241-07CB-34717B772A19}"/>
              </a:ext>
            </a:extLst>
          </p:cNvPr>
          <p:cNvSpPr txBox="1"/>
          <p:nvPr/>
        </p:nvSpPr>
        <p:spPr>
          <a:xfrm>
            <a:off x="170496" y="625207"/>
            <a:ext cx="4320000" cy="338554"/>
          </a:xfrm>
          <a:prstGeom prst="rect">
            <a:avLst/>
          </a:prstGeom>
          <a:noFill/>
          <a:ln>
            <a:solidFill>
              <a:srgbClr val="159B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jpeg_read_scanlines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解码一行数据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FE6FD9-D4B8-9725-875A-B41C303954CC}"/>
              </a:ext>
            </a:extLst>
          </p:cNvPr>
          <p:cNvSpPr txBox="1"/>
          <p:nvPr/>
        </p:nvSpPr>
        <p:spPr>
          <a:xfrm>
            <a:off x="681596" y="1271534"/>
            <a:ext cx="8459153" cy="338554"/>
          </a:xfrm>
          <a:prstGeom prst="rect">
            <a:avLst/>
          </a:prstGeom>
          <a:noFill/>
          <a:ln>
            <a:solidFill>
              <a:srgbClr val="159B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-&gt;main-&gt;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process_data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scanlines, &amp;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row_ctr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max_lines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8983FB-4E3E-3CEA-62AD-A4CB7F6BF59B}"/>
              </a:ext>
            </a:extLst>
          </p:cNvPr>
          <p:cNvSpPr txBox="1"/>
          <p:nvPr/>
        </p:nvSpPr>
        <p:spPr>
          <a:xfrm>
            <a:off x="1040749" y="2226012"/>
            <a:ext cx="8100000" cy="1162049"/>
          </a:xfrm>
          <a:prstGeom prst="rect">
            <a:avLst/>
          </a:prstGeom>
          <a:noFill/>
          <a:ln>
            <a:solidFill>
              <a:srgbClr val="159BFF"/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-&gt;post-&gt;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post_process_data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-&gt;buffer,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做上采样和颜色转换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*/</a:t>
            </a:r>
          </a:p>
          <a:p>
            <a:pPr marL="0" lvl="2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     &amp;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rowgroup_ctr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rowgroups_avail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pPr marL="0" lvl="2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out_row_ctr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out_rows_avail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301544-CDD7-23A0-FC87-90380E81D1C1}"/>
              </a:ext>
            </a:extLst>
          </p:cNvPr>
          <p:cNvSpPr txBox="1"/>
          <p:nvPr/>
        </p:nvSpPr>
        <p:spPr>
          <a:xfrm>
            <a:off x="1580749" y="3978094"/>
            <a:ext cx="7560000" cy="338554"/>
          </a:xfrm>
          <a:prstGeom prst="rect">
            <a:avLst/>
          </a:prstGeom>
          <a:noFill/>
          <a:ln>
            <a:solidFill>
              <a:srgbClr val="159B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upsample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-&gt;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upmethod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cinfo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input_buf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in_row_group_ctr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work_ptrs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DFD89-7C64-0CE5-DC6A-7F5130A920A6}"/>
              </a:ext>
            </a:extLst>
          </p:cNvPr>
          <p:cNvSpPr txBox="1"/>
          <p:nvPr/>
        </p:nvSpPr>
        <p:spPr>
          <a:xfrm>
            <a:off x="2585561" y="1619163"/>
            <a:ext cx="2957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process_data_simple_main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A7587-C97C-6172-EE3D-9C4FC09850D4}"/>
              </a:ext>
            </a:extLst>
          </p:cNvPr>
          <p:cNvSpPr txBox="1"/>
          <p:nvPr/>
        </p:nvSpPr>
        <p:spPr>
          <a:xfrm>
            <a:off x="2585561" y="3402102"/>
            <a:ext cx="249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Merged_2v_upsample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0CA944-0AF4-085C-F4E4-07E3CBA70591}"/>
              </a:ext>
            </a:extLst>
          </p:cNvPr>
          <p:cNvSpPr txBox="1"/>
          <p:nvPr/>
        </p:nvSpPr>
        <p:spPr>
          <a:xfrm>
            <a:off x="2585561" y="4324827"/>
            <a:ext cx="2643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h2v2_merged_upsample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4496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031149"/>
            <a:ext cx="39670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视频播放步骤（熟悉）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F356AF3E-AD8E-E5D8-3943-64CF2AF8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64169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ABF7C-5209-47CE-C3FD-32EB2C4A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78" y="1126906"/>
            <a:ext cx="8398102" cy="79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本例程所设计的视频播放器，仅支持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格式视频，且音频必须为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，另外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视频分辨率必须≤屏幕分辨率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C87021-F826-48B5-B933-4A1D144D0999}"/>
              </a:ext>
            </a:extLst>
          </p:cNvPr>
          <p:cNvSpPr txBox="1"/>
          <p:nvPr/>
        </p:nvSpPr>
        <p:spPr>
          <a:xfrm>
            <a:off x="395378" y="2133347"/>
            <a:ext cx="8398102" cy="116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很难找到满足这些要求的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视频，所以我们需要用软件，将通用视频（任何视频都可以）转换为我们需要的格式，这里我们通过：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狸窝全能视频转换器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，这款软件来实现（光盘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软件资料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其它软件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视频转换软件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狸窝全能视频转换器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.exe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2B665DD-A8B1-C2C7-AEA7-6CC34ECF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3490737"/>
            <a:ext cx="723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ABF7C-5209-47CE-C3FD-32EB2C4A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910" y="450022"/>
            <a:ext cx="5539740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安装后，打开，并进行相关设置，如下图所示：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72AE84-4D66-4EFF-1343-9F4E2D54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2" y="878620"/>
            <a:ext cx="5539740" cy="36713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370DDA1-8281-ED60-5BE1-7A9FABEFA443}"/>
              </a:ext>
            </a:extLst>
          </p:cNvPr>
          <p:cNvSpPr/>
          <p:nvPr/>
        </p:nvSpPr>
        <p:spPr>
          <a:xfrm>
            <a:off x="579120" y="1026519"/>
            <a:ext cx="487680" cy="214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C679D5-663E-FB0E-6240-6C4C97CEBEBC}"/>
              </a:ext>
            </a:extLst>
          </p:cNvPr>
          <p:cNvSpPr/>
          <p:nvPr/>
        </p:nvSpPr>
        <p:spPr>
          <a:xfrm>
            <a:off x="548640" y="3517262"/>
            <a:ext cx="1310640" cy="214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972934-79E8-CBC4-6422-E855FDF72563}"/>
              </a:ext>
            </a:extLst>
          </p:cNvPr>
          <p:cNvSpPr/>
          <p:nvPr/>
        </p:nvSpPr>
        <p:spPr>
          <a:xfrm>
            <a:off x="1135380" y="3839067"/>
            <a:ext cx="1440000" cy="214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062649-3C35-E835-0870-83A2CB9FD20B}"/>
              </a:ext>
            </a:extLst>
          </p:cNvPr>
          <p:cNvSpPr/>
          <p:nvPr/>
        </p:nvSpPr>
        <p:spPr>
          <a:xfrm>
            <a:off x="1135380" y="4256516"/>
            <a:ext cx="1440000" cy="214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A17784-E79C-0F29-70C8-8C3CB6DCFA56}"/>
              </a:ext>
            </a:extLst>
          </p:cNvPr>
          <p:cNvSpPr/>
          <p:nvPr/>
        </p:nvSpPr>
        <p:spPr>
          <a:xfrm>
            <a:off x="3794760" y="3839067"/>
            <a:ext cx="252000" cy="214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CE8B8D-C0FF-88E7-8037-2F0450B310DD}"/>
              </a:ext>
            </a:extLst>
          </p:cNvPr>
          <p:cNvSpPr/>
          <p:nvPr/>
        </p:nvSpPr>
        <p:spPr>
          <a:xfrm>
            <a:off x="5227319" y="3854028"/>
            <a:ext cx="683251" cy="617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AF7F6FCD-9E6E-9E04-58EB-D206AED7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" y="1877666"/>
            <a:ext cx="1969590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添加视频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726F145-0A5D-553C-32CF-4809F26C7725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822960" y="1241512"/>
            <a:ext cx="767625" cy="6361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">
            <a:extLst>
              <a:ext uri="{FF2B5EF4-FFF2-40B4-BE49-F238E27FC236}">
                <a16:creationId xmlns:a16="http://schemas.microsoft.com/office/drawing/2014/main" id="{1C46A394-A325-6BDA-424A-B6DFE7D9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21" y="3082815"/>
            <a:ext cx="2221878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有字幕就选择字幕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23093381-03F8-BD91-A86D-06B694EF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20" y="3411367"/>
            <a:ext cx="2221878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选择视频格式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5CCEDBE4-3A63-6346-8ACD-3B72536DF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280" y="3411367"/>
            <a:ext cx="2221878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设置视频参数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0929CBA1-F378-E69C-133D-B001D667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" y="4422212"/>
            <a:ext cx="2486431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设置视频输出路径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0ED252B8-A001-FB8B-B55E-999FFE6A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93" y="4054551"/>
            <a:ext cx="1440000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转换视频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D934D81-0721-96B9-72C4-CBB82E3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58" y="0"/>
            <a:ext cx="4413941" cy="344360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E40C0BB-D3BB-B838-CD44-0DFB916EB71F}"/>
              </a:ext>
            </a:extLst>
          </p:cNvPr>
          <p:cNvSpPr/>
          <p:nvPr/>
        </p:nvSpPr>
        <p:spPr>
          <a:xfrm>
            <a:off x="5354953" y="715990"/>
            <a:ext cx="54037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27F0D-5F04-D319-626B-8D1145A83565}"/>
              </a:ext>
            </a:extLst>
          </p:cNvPr>
          <p:cNvSpPr/>
          <p:nvPr/>
        </p:nvSpPr>
        <p:spPr>
          <a:xfrm>
            <a:off x="5354953" y="1156234"/>
            <a:ext cx="54037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050445-4E4F-5345-A137-3F4AA080CFC8}"/>
              </a:ext>
            </a:extLst>
          </p:cNvPr>
          <p:cNvSpPr/>
          <p:nvPr/>
        </p:nvSpPr>
        <p:spPr>
          <a:xfrm>
            <a:off x="5354953" y="1372472"/>
            <a:ext cx="54037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B154EE-734F-F0A2-A2A2-907BC2D3F734}"/>
              </a:ext>
            </a:extLst>
          </p:cNvPr>
          <p:cNvSpPr/>
          <p:nvPr/>
        </p:nvSpPr>
        <p:spPr>
          <a:xfrm>
            <a:off x="5354952" y="1603712"/>
            <a:ext cx="54037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3CA4B1-5049-0783-4497-57B98B8C3706}"/>
              </a:ext>
            </a:extLst>
          </p:cNvPr>
          <p:cNvSpPr/>
          <p:nvPr/>
        </p:nvSpPr>
        <p:spPr>
          <a:xfrm>
            <a:off x="7566133" y="708648"/>
            <a:ext cx="54037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AFB557-19AE-2DE0-E4EE-411727C38B75}"/>
              </a:ext>
            </a:extLst>
          </p:cNvPr>
          <p:cNvSpPr/>
          <p:nvPr/>
        </p:nvSpPr>
        <p:spPr>
          <a:xfrm>
            <a:off x="7564753" y="1369594"/>
            <a:ext cx="54037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4706F07-8FF2-D1A5-07C6-29AD5F344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780" y="2202934"/>
            <a:ext cx="4571999" cy="7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视频参数设置得看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能不能处理过来</a:t>
            </a:r>
            <a:endParaRPr lang="en-US" altLang="zh-CN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音频参数设置参考源视频音频参数，否则声音比较奇怪</a:t>
            </a:r>
            <a:endParaRPr lang="en-US" altLang="zh-CN" sz="14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FA44EA-41A0-38AE-FF4D-79C025A479CF}"/>
              </a:ext>
            </a:extLst>
          </p:cNvPr>
          <p:cNvSpPr txBox="1"/>
          <p:nvPr/>
        </p:nvSpPr>
        <p:spPr>
          <a:xfrm>
            <a:off x="4043682" y="4556243"/>
            <a:ext cx="5100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STM32F407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可流畅播放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480*272@10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带音频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D934D81-0721-96B9-72C4-CBB82E3A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3" y="542925"/>
            <a:ext cx="5144190" cy="401331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9FA44EA-41A0-38AE-FF4D-79C025A479CF}"/>
              </a:ext>
            </a:extLst>
          </p:cNvPr>
          <p:cNvSpPr txBox="1"/>
          <p:nvPr/>
        </p:nvSpPr>
        <p:spPr>
          <a:xfrm>
            <a:off x="133349" y="3041768"/>
            <a:ext cx="8241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视频编码器：选择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。本例程仅支持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视频解码，所以选择这个编码器。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D92D75-7714-F174-08F9-2A8606444070}"/>
              </a:ext>
            </a:extLst>
          </p:cNvPr>
          <p:cNvSpPr txBox="1"/>
          <p:nvPr/>
        </p:nvSpPr>
        <p:spPr>
          <a:xfrm>
            <a:off x="133349" y="3537671"/>
            <a:ext cx="7655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视频尺寸：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480x272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。根据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分辨率来选择。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E7EF9-6042-2355-0604-16940B6E9FBB}"/>
              </a:ext>
            </a:extLst>
          </p:cNvPr>
          <p:cNvSpPr txBox="1"/>
          <p:nvPr/>
        </p:nvSpPr>
        <p:spPr>
          <a:xfrm>
            <a:off x="133349" y="4033574"/>
            <a:ext cx="9143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比特率：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。设置越大，视频质量越好，解码越慢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可能会卡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，综合得到较好的效果。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DAF0D-B969-A203-35F4-92D310E44612}"/>
              </a:ext>
            </a:extLst>
          </p:cNvPr>
          <p:cNvSpPr txBox="1"/>
          <p:nvPr/>
        </p:nvSpPr>
        <p:spPr>
          <a:xfrm>
            <a:off x="133349" y="4529477"/>
            <a:ext cx="8995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。每秒钟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帧。若想提高帧率：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、降低分辨率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、降低比特率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、降低音频采样率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624DDC-A1CB-D38C-A232-8671C599EA3A}"/>
              </a:ext>
            </a:extLst>
          </p:cNvPr>
          <p:cNvSpPr txBox="1"/>
          <p:nvPr/>
        </p:nvSpPr>
        <p:spPr>
          <a:xfrm>
            <a:off x="5261953" y="1262907"/>
            <a:ext cx="3410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音频编码器：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 S16LE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467526-8BE6-8ACA-E3B1-241D2E374C14}"/>
              </a:ext>
            </a:extLst>
          </p:cNvPr>
          <p:cNvSpPr txBox="1"/>
          <p:nvPr/>
        </p:nvSpPr>
        <p:spPr>
          <a:xfrm>
            <a:off x="5261953" y="1657279"/>
            <a:ext cx="3866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采样率：设置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44100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44.1KHz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（采样率越高，声音质量越好，转换文件变大，视频可能变卡）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941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ABF7C-5209-47CE-C3FD-32EB2C4A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789"/>
            <a:ext cx="5539740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视频转换中：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3E8710F-30D0-54D3-5532-4A0FEA829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3009"/>
            <a:ext cx="9022080" cy="79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转换结束后，将转好的视频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(.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拷贝到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卡：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VIDEO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内，然后将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卡插入开发板的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卡接口，即可完成视频播放实验的准备工作。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19A704-7E2A-5CC7-F6D1-205367506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85175"/>
            <a:ext cx="6904283" cy="31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031149"/>
            <a:ext cx="39670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视频播放步骤（熟悉）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8A4584-709A-45B7-1AF6-7F5A1479CB86}"/>
              </a:ext>
            </a:extLst>
          </p:cNvPr>
          <p:cNvSpPr/>
          <p:nvPr/>
        </p:nvSpPr>
        <p:spPr>
          <a:xfrm>
            <a:off x="213213" y="1126970"/>
            <a:ext cx="3191792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，初始化各外设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3BA746-9114-3AFE-F3A5-D1BC4622C066}"/>
              </a:ext>
            </a:extLst>
          </p:cNvPr>
          <p:cNvSpPr/>
          <p:nvPr/>
        </p:nvSpPr>
        <p:spPr>
          <a:xfrm>
            <a:off x="213213" y="1809031"/>
            <a:ext cx="319179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文件并解析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128C5-2A6A-F977-8712-A2843B4AF39D}"/>
              </a:ext>
            </a:extLst>
          </p:cNvPr>
          <p:cNvSpPr txBox="1"/>
          <p:nvPr/>
        </p:nvSpPr>
        <p:spPr>
          <a:xfrm>
            <a:off x="3410242" y="978231"/>
            <a:ext cx="572423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要解码视频，相关外设肯定要先初始化好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(SDIO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ES8388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和按键等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A7B5C9-4FDB-8035-A4AB-CBC629BBB3F6}"/>
              </a:ext>
            </a:extLst>
          </p:cNvPr>
          <p:cNvSpPr/>
          <p:nvPr/>
        </p:nvSpPr>
        <p:spPr>
          <a:xfrm>
            <a:off x="213213" y="2633967"/>
            <a:ext cx="319179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，根据解析结果，设置相关参数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F356AF3E-AD8E-E5D8-3943-64CF2AF8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64169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视频播放步骤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21078E-01DC-8415-4CD1-07A1D1060E2C}"/>
              </a:ext>
            </a:extLst>
          </p:cNvPr>
          <p:cNvSpPr/>
          <p:nvPr/>
        </p:nvSpPr>
        <p:spPr>
          <a:xfrm>
            <a:off x="213213" y="3382703"/>
            <a:ext cx="319179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，读取数据流，开始解码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591491-C67A-BE35-1EAF-A92D0AD6D4DB}"/>
              </a:ext>
            </a:extLst>
          </p:cNvPr>
          <p:cNvSpPr/>
          <p:nvPr/>
        </p:nvSpPr>
        <p:spPr>
          <a:xfrm>
            <a:off x="213213" y="4321939"/>
            <a:ext cx="3191794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，解码完成，释放资源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7AE8CC-D80B-E37A-93E2-7CA341557AD8}"/>
              </a:ext>
            </a:extLst>
          </p:cNvPr>
          <p:cNvSpPr txBox="1"/>
          <p:nvPr/>
        </p:nvSpPr>
        <p:spPr>
          <a:xfrm>
            <a:off x="3410242" y="1661725"/>
            <a:ext cx="572423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要解码，先读取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文件，首先读出音视频关键信息。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音频参数、视频参数、数据流起始地址等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315E93-6CC8-6DB5-BB1E-18002D96BFA1}"/>
              </a:ext>
            </a:extLst>
          </p:cNvPr>
          <p:cNvSpPr txBox="1"/>
          <p:nvPr/>
        </p:nvSpPr>
        <p:spPr>
          <a:xfrm>
            <a:off x="3410242" y="2333953"/>
            <a:ext cx="5724233" cy="95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步解析结果，设置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的音频采样率和位数，设置视频显示在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中间区域，根据图片尺寸，设置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开窗时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x,y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方向的偏移量。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F158BB-C37D-B11B-C63D-793EAEDECC76}"/>
              </a:ext>
            </a:extLst>
          </p:cNvPr>
          <p:cNvSpPr txBox="1"/>
          <p:nvPr/>
        </p:nvSpPr>
        <p:spPr>
          <a:xfrm>
            <a:off x="3410242" y="3263943"/>
            <a:ext cx="572423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步完成，就可以正式开始播放视频。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根据音视频流数据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，根据类型码执行音频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视频解码。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F5222E-AA4C-2015-29CC-3294BE16073E}"/>
              </a:ext>
            </a:extLst>
          </p:cNvPr>
          <p:cNvSpPr txBox="1"/>
          <p:nvPr/>
        </p:nvSpPr>
        <p:spPr>
          <a:xfrm>
            <a:off x="3410242" y="4175379"/>
            <a:ext cx="583091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文件读取完后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或者出错了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，需要释放申请的内存，恢复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窗口、关闭定时器、停止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播放音乐和关闭文件等一系列操作。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130B71-CB45-AF4E-5923-55DED40B0BA5}"/>
              </a:ext>
            </a:extLst>
          </p:cNvPr>
          <p:cNvSpPr/>
          <p:nvPr/>
        </p:nvSpPr>
        <p:spPr>
          <a:xfrm>
            <a:off x="3492404" y="3882793"/>
            <a:ext cx="5571337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音频数据直接填充到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缓冲区，视频数据使用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libjpeg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6" grpId="0" animBg="1"/>
      <p:bldP spid="13" grpId="0" animBg="1"/>
      <p:bldP spid="15" grpId="0" animBg="1"/>
      <p:bldP spid="20" grpId="0"/>
      <p:bldP spid="21" grpId="0"/>
      <p:bldP spid="22" grpId="0"/>
      <p:bldP spid="2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64169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871BFC-39AF-8516-1ADD-E8EDFA444933}"/>
              </a:ext>
            </a:extLst>
          </p:cNvPr>
          <p:cNvSpPr/>
          <p:nvPr/>
        </p:nvSpPr>
        <p:spPr>
          <a:xfrm>
            <a:off x="824364" y="1278918"/>
            <a:ext cx="7556864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、什么是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格式简介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文件结构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97" y="697071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（熟悉）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B0AEC3-A264-3CC4-5A57-732FFADDFB96}"/>
              </a:ext>
            </a:extLst>
          </p:cNvPr>
          <p:cNvSpPr/>
          <p:nvPr/>
        </p:nvSpPr>
        <p:spPr>
          <a:xfrm>
            <a:off x="915219" y="1245181"/>
            <a:ext cx="426638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，开发板例程源码解读（探索者开发板）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5058BF-B237-2705-B44A-41F75AD20676}"/>
              </a:ext>
            </a:extLst>
          </p:cNvPr>
          <p:cNvSpPr/>
          <p:nvPr/>
        </p:nvSpPr>
        <p:spPr>
          <a:xfrm>
            <a:off x="935772" y="1910514"/>
            <a:ext cx="7920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解析源码讲解：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avi_srarch_id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avi_get_streaminfo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0E6B5C-AD4B-2272-C96E-81F7E34F2213}"/>
              </a:ext>
            </a:extLst>
          </p:cNvPr>
          <p:cNvSpPr/>
          <p:nvPr/>
        </p:nvSpPr>
        <p:spPr>
          <a:xfrm>
            <a:off x="935772" y="2881656"/>
            <a:ext cx="7920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解析源码讲解：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mjpegdec_init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jpeg_filerw_src_init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mjpegdec_decode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865B80-1306-8DF1-0E31-01E6C70FFA6D}"/>
              </a:ext>
            </a:extLst>
          </p:cNvPr>
          <p:cNvSpPr/>
          <p:nvPr/>
        </p:nvSpPr>
        <p:spPr>
          <a:xfrm>
            <a:off x="935772" y="3852799"/>
            <a:ext cx="79200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视频播放源码讲解：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audio_i2s_dma_callback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video_play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video_play_mjpeg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34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031149"/>
            <a:ext cx="39670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视频播放步骤（熟悉）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2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97" y="697071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（熟悉）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B0AEC3-A264-3CC4-5A57-732FFADDFB96}"/>
              </a:ext>
            </a:extLst>
          </p:cNvPr>
          <p:cNvSpPr/>
          <p:nvPr/>
        </p:nvSpPr>
        <p:spPr>
          <a:xfrm>
            <a:off x="915218" y="1323936"/>
            <a:ext cx="532497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 Pro H750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5058BF-B237-2705-B44A-41F75AD20676}"/>
              </a:ext>
            </a:extLst>
          </p:cNvPr>
          <p:cNvSpPr/>
          <p:nvPr/>
        </p:nvSpPr>
        <p:spPr>
          <a:xfrm>
            <a:off x="3713295" y="765532"/>
            <a:ext cx="484968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重点：先熟悉掌握硬件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解码图片实验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FA5C3A-5CF4-44D8-FB7D-D7CBE859A09D}"/>
              </a:ext>
            </a:extLst>
          </p:cNvPr>
          <p:cNvSpPr/>
          <p:nvPr/>
        </p:nvSpPr>
        <p:spPr>
          <a:xfrm>
            <a:off x="915218" y="2525830"/>
            <a:ext cx="4333057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视频解码性能：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800x480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分辨率视频 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1024x600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分辨率视频 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1280x800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分辨率视频 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52C757-B386-2C29-D8CB-EB06A6A32249}"/>
              </a:ext>
            </a:extLst>
          </p:cNvPr>
          <p:cNvSpPr/>
          <p:nvPr/>
        </p:nvSpPr>
        <p:spPr>
          <a:xfrm>
            <a:off x="915218" y="4234736"/>
            <a:ext cx="732390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注意：转换的视频分辨率，一定要根据自己的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设置，不能超过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的尺寸。</a:t>
            </a:r>
          </a:p>
        </p:txBody>
      </p:sp>
    </p:spTree>
    <p:extLst>
      <p:ext uri="{BB962C8B-B14F-4D97-AF65-F5344CB8AC3E}">
        <p14:creationId xmlns:p14="http://schemas.microsoft.com/office/powerpoint/2010/main" val="42018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031149"/>
            <a:ext cx="39670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libjpeg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，视频转换软件使用（熟悉）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视频播放步骤（熟悉）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5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868" y="2298793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视频播放器实验（课堂总结）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60FA1778-8192-9A93-F350-4383DA93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97" y="697071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5" y="576651"/>
            <a:ext cx="179604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292229" y="1210099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Audio Video Interleaved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）是微软开发的一种符合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文件规范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的数字音视频交错文件格式。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9E2E5F-4878-1E00-9CAA-46DDE6963D6F}"/>
              </a:ext>
            </a:extLst>
          </p:cNvPr>
          <p:cNvSpPr/>
          <p:nvPr/>
        </p:nvSpPr>
        <p:spPr>
          <a:xfrm>
            <a:off x="292229" y="1997397"/>
            <a:ext cx="8851771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格式允许视频和音频交错在一起同步播放，支持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色和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压缩，但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文件并未限定压缩标准，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仅仅是一个容器，用不同压缩算法（比如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:H.264/MPEG4/MJPEG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等）生成的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文件，必须使用相应的解压缩算法才能播放出来。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3BEC6F-2FCF-1A14-8554-FFDFC6AD5B2F}"/>
              </a:ext>
            </a:extLst>
          </p:cNvPr>
          <p:cNvSpPr/>
          <p:nvPr/>
        </p:nvSpPr>
        <p:spPr>
          <a:xfrm>
            <a:off x="292229" y="3558420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，其音频数据采用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位线性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未压缩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，而视频数据则采用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编码方式。</a:t>
            </a:r>
          </a:p>
        </p:txBody>
      </p:sp>
    </p:spTree>
    <p:extLst>
      <p:ext uri="{BB962C8B-B14F-4D97-AF65-F5344CB8AC3E}">
        <p14:creationId xmlns:p14="http://schemas.microsoft.com/office/powerpoint/2010/main" val="25625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9" y="464262"/>
            <a:ext cx="1917817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292227" y="876832"/>
            <a:ext cx="8640000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Resource Interchange File Format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资源互换文件格式）是微软定义的一种用于管理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环境中多媒体数据的文件格式，波形音频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WAVE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和数字视频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都采用这种格式存储。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69A8B-5294-936F-0450-A9AB48DC41F8}"/>
              </a:ext>
            </a:extLst>
          </p:cNvPr>
          <p:cNvSpPr/>
          <p:nvPr/>
        </p:nvSpPr>
        <p:spPr>
          <a:xfrm>
            <a:off x="292226" y="2018274"/>
            <a:ext cx="923712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文件的基本单元叫做数据块（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Chunk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），每个数据块包含固定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个部分及可选的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个部分：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434F0-2287-28E5-EE2B-C2A90F387A99}"/>
              </a:ext>
            </a:extLst>
          </p:cNvPr>
          <p:cNvSpPr/>
          <p:nvPr/>
        </p:nvSpPr>
        <p:spPr>
          <a:xfrm>
            <a:off x="835884" y="2438140"/>
            <a:ext cx="4212000" cy="12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、数据块标记（数据块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、数据块的大小（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（形式类型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列表类型（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字节）可选）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D8759B-7796-1E68-BBBB-931C9596052C}"/>
              </a:ext>
            </a:extLst>
          </p:cNvPr>
          <p:cNvSpPr/>
          <p:nvPr/>
        </p:nvSpPr>
        <p:spPr>
          <a:xfrm>
            <a:off x="292227" y="3659876"/>
            <a:ext cx="8640000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整个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文件可以看成一个数据块，其数据块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”，称为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块。一个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文件中只有一个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块中包含一系列的子块，其中有一种子块的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”，称为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块中可以再包含一系列的子块，但除了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块外的其他所有子块都不能再包含子块。</a:t>
            </a:r>
          </a:p>
        </p:txBody>
      </p:sp>
      <p:graphicFrame>
        <p:nvGraphicFramePr>
          <p:cNvPr id="10" name="表格 12">
            <a:extLst>
              <a:ext uri="{FF2B5EF4-FFF2-40B4-BE49-F238E27FC236}">
                <a16:creationId xmlns:a16="http://schemas.microsoft.com/office/drawing/2014/main" id="{CBA29F56-87EB-2885-3C12-31D410C3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9454"/>
              </p:ext>
            </p:extLst>
          </p:nvPr>
        </p:nvGraphicFramePr>
        <p:xfrm>
          <a:off x="4863918" y="3040435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1562939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021542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22532206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0165953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6188184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33041764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5310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 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56028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DBBD0C0D-114F-534E-61C2-2FC91C3CB318}"/>
              </a:ext>
            </a:extLst>
          </p:cNvPr>
          <p:cNvSpPr/>
          <p:nvPr/>
        </p:nvSpPr>
        <p:spPr>
          <a:xfrm>
            <a:off x="5291102" y="3411275"/>
            <a:ext cx="2802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    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              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E5E63-7B69-AA56-EDC0-14F21349A9F8}"/>
              </a:ext>
            </a:extLst>
          </p:cNvPr>
          <p:cNvSpPr/>
          <p:nvPr/>
        </p:nvSpPr>
        <p:spPr>
          <a:xfrm>
            <a:off x="7468243" y="2764509"/>
            <a:ext cx="3890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4DDBA6A-B172-62E3-0579-C5DD99611056}"/>
              </a:ext>
            </a:extLst>
          </p:cNvPr>
          <p:cNvSpPr/>
          <p:nvPr/>
        </p:nvSpPr>
        <p:spPr>
          <a:xfrm>
            <a:off x="924569" y="3071674"/>
            <a:ext cx="3826185" cy="26711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CFA0C0-9609-C0CF-AD2F-9E529448F857}"/>
              </a:ext>
            </a:extLst>
          </p:cNvPr>
          <p:cNvSpPr/>
          <p:nvPr/>
        </p:nvSpPr>
        <p:spPr>
          <a:xfrm>
            <a:off x="-41890" y="3080824"/>
            <a:ext cx="999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179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2" grpId="0"/>
      <p:bldP spid="15" grpId="0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406527" y="952743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文件是目前使用的最复杂的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文件，它能同时存储同步表示的音频视频数据。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7E8682-85FB-0EEF-ED21-3719E782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1" y="1587824"/>
            <a:ext cx="3296712" cy="2727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21A7D6-49A4-17DA-1437-FC046A9E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4" y="1587824"/>
            <a:ext cx="5473540" cy="204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DA731FE-D544-04C1-9121-FF3E98F3CA69}"/>
              </a:ext>
            </a:extLst>
          </p:cNvPr>
          <p:cNvSpPr/>
          <p:nvPr/>
        </p:nvSpPr>
        <p:spPr>
          <a:xfrm>
            <a:off x="5248275" y="3267071"/>
            <a:ext cx="866775" cy="161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89843C-CA96-7258-18FB-763AA6C9D09E}"/>
              </a:ext>
            </a:extLst>
          </p:cNvPr>
          <p:cNvSpPr/>
          <p:nvPr/>
        </p:nvSpPr>
        <p:spPr>
          <a:xfrm>
            <a:off x="991132" y="3809996"/>
            <a:ext cx="1437743" cy="200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8CAAFC-CEB7-3D94-2134-9270F7B39250}"/>
              </a:ext>
            </a:extLst>
          </p:cNvPr>
          <p:cNvSpPr/>
          <p:nvPr/>
        </p:nvSpPr>
        <p:spPr>
          <a:xfrm>
            <a:off x="4118418" y="3874115"/>
            <a:ext cx="422910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文件大小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+ 8(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ID+Size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40,729,190 = 40,729,182  + 8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5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89" y="443005"/>
            <a:ext cx="479017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文件结构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292227" y="865212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文件是目前使用的最复杂的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文件，它能同时存储同步表示的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音视频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9E2E5F-4878-1E00-9CAA-46DDE6963D6F}"/>
              </a:ext>
            </a:extLst>
          </p:cNvPr>
          <p:cNvSpPr/>
          <p:nvPr/>
        </p:nvSpPr>
        <p:spPr>
          <a:xfrm>
            <a:off x="292227" y="1290704"/>
            <a:ext cx="885177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块的形式类型（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Form Type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，它一般包含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个子块，如下所述：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3BEC6F-2FCF-1A14-8554-FFDFC6AD5B2F}"/>
              </a:ext>
            </a:extLst>
          </p:cNvPr>
          <p:cNvSpPr/>
          <p:nvPr/>
        </p:nvSpPr>
        <p:spPr>
          <a:xfrm>
            <a:off x="699354" y="1745594"/>
            <a:ext cx="8444644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、信息块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HeaderList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块，定义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文件的数据格式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、数据块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MovieList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块，包含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的音视频序列数据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、索引块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(Index Chunk)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idxl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”的子块，定义“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块的索引数据（可选）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20EFDB-5B61-021E-DB56-38AC8043C4D1}"/>
              </a:ext>
            </a:extLst>
          </p:cNvPr>
          <p:cNvSpPr/>
          <p:nvPr/>
        </p:nvSpPr>
        <p:spPr>
          <a:xfrm>
            <a:off x="292227" y="2924448"/>
            <a:ext cx="523989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块信息定义（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不包括其数据域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）如下所示：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D83F79-8246-02C1-E0AB-FAB6CD6C09C1}"/>
              </a:ext>
            </a:extLst>
          </p:cNvPr>
          <p:cNvSpPr txBox="1"/>
          <p:nvPr/>
        </p:nvSpPr>
        <p:spPr>
          <a:xfrm>
            <a:off x="699354" y="3372775"/>
            <a:ext cx="7620995" cy="13849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struct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ListID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ListID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==‘LIST’== 0x4C495354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块大小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不包含最初的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即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ListID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BlockSize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不计算在内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ListType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LIST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子块类型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:</a:t>
            </a:r>
            <a:r>
              <a:rPr lang="en-US" altLang="zh-CN" sz="14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hdrl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信息块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/ </a:t>
            </a:r>
            <a:r>
              <a:rPr lang="en-US" altLang="zh-CN" sz="1400" dirty="0" err="1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movi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数据块</a:t>
            </a:r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LIST_HEADER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5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3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64169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AVI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871BFC-39AF-8516-1ADD-E8EDFA444933}"/>
              </a:ext>
            </a:extLst>
          </p:cNvPr>
          <p:cNvSpPr/>
          <p:nvPr/>
        </p:nvSpPr>
        <p:spPr>
          <a:xfrm>
            <a:off x="824364" y="1278918"/>
            <a:ext cx="7556864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、什么是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文件结构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AVI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文件组成</a:t>
            </a:r>
          </a:p>
        </p:txBody>
      </p:sp>
    </p:spTree>
    <p:extLst>
      <p:ext uri="{BB962C8B-B14F-4D97-AF65-F5344CB8AC3E}">
        <p14:creationId xmlns:p14="http://schemas.microsoft.com/office/powerpoint/2010/main" val="340112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16675</TotalTime>
  <Words>3336</Words>
  <Application>Microsoft Office PowerPoint</Application>
  <PresentationFormat>全屏显示(16:9)</PresentationFormat>
  <Paragraphs>519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等线</vt:lpstr>
      <vt:lpstr>等线 Light</vt:lpstr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4964</cp:revision>
  <dcterms:created xsi:type="dcterms:W3CDTF">2021-03-21T09:45:00Z</dcterms:created>
  <dcterms:modified xsi:type="dcterms:W3CDTF">2023-05-19T04:26:42Z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