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94" r:id="rId4"/>
    <p:sldId id="289" r:id="rId5"/>
    <p:sldId id="531" r:id="rId6"/>
    <p:sldId id="562" r:id="rId7"/>
    <p:sldId id="561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89" r:id="rId18"/>
    <p:sldId id="559" r:id="rId19"/>
    <p:sldId id="560" r:id="rId20"/>
    <p:sldId id="590" r:id="rId21"/>
    <p:sldId id="532" r:id="rId22"/>
    <p:sldId id="591" r:id="rId23"/>
    <p:sldId id="576" r:id="rId24"/>
    <p:sldId id="572" r:id="rId25"/>
    <p:sldId id="580" r:id="rId26"/>
    <p:sldId id="573" r:id="rId27"/>
    <p:sldId id="574" r:id="rId28"/>
    <p:sldId id="577" r:id="rId29"/>
    <p:sldId id="578" r:id="rId30"/>
    <p:sldId id="579" r:id="rId31"/>
    <p:sldId id="581" r:id="rId32"/>
    <p:sldId id="595" r:id="rId33"/>
    <p:sldId id="575" r:id="rId34"/>
    <p:sldId id="582" r:id="rId35"/>
    <p:sldId id="584" r:id="rId36"/>
    <p:sldId id="583" r:id="rId37"/>
    <p:sldId id="585" r:id="rId38"/>
    <p:sldId id="587" r:id="rId39"/>
    <p:sldId id="593" r:id="rId40"/>
    <p:sldId id="586" r:id="rId41"/>
    <p:sldId id="588" r:id="rId42"/>
    <p:sldId id="507" r:id="rId43"/>
    <p:sldId id="27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5DE"/>
    <a:srgbClr val="FFFFFF"/>
    <a:srgbClr val="1969B2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音频编解码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1445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SCI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53F6F0-FFB1-46D3-909A-98C56BC07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140"/>
              </p:ext>
            </p:extLst>
          </p:nvPr>
        </p:nvGraphicFramePr>
        <p:xfrm>
          <a:off x="1097057" y="559712"/>
          <a:ext cx="6949885" cy="428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358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SCI</a:t>
                      </a:r>
                      <a:r>
                        <a:rPr lang="zh-CN" sz="14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  <a:endParaRPr lang="zh-CN" sz="12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缩写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MODE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模式控制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0X000C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STATUS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</a:t>
                      </a:r>
                      <a:endParaRPr lang="zh-CN" sz="12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BASS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内置低音</a:t>
                      </a: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高音控制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CLOCKF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时钟频率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</a:t>
                      </a: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倍频数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DECODE_TIME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解码时间长度（秒）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0X5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AUDATA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各种音频数据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0X6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WRAM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 </a:t>
                      </a: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0X7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WRAMADDR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 </a:t>
                      </a: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读的基址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0X8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HDAT0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流的数据标头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0X9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HDAT1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流的数据标头</a:t>
                      </a: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0XA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AIADDR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应用程序起始地址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0XB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VOL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音量控制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0XC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AICTRL0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应用控制寄存器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0XD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AICTRL1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应用控制寄存器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0XE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AICTRL2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应用控制寄存器</a:t>
                      </a: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0XF</a:t>
                      </a:r>
                      <a:endParaRPr lang="zh-CN" sz="12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AICTRL3</a:t>
                      </a:r>
                      <a:endParaRPr lang="zh-CN" sz="12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应用控制寄存器</a:t>
                      </a: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2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3008" marR="5300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08" y="9664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MODE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(0X00)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1586325" y="4024536"/>
            <a:ext cx="6742665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SM_RESET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：软件复位，建议在每播放一首歌曲之后，软复位一次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SM_SDINEW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：模式设置位，设置为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VS1002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新模式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本地模式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12C091DE-A68E-4C6C-9F3E-C76AA0437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5" y="645260"/>
            <a:ext cx="8038734" cy="3281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B6ABC7B-C55B-64D1-EC5F-4CEFDC268394}"/>
              </a:ext>
            </a:extLst>
          </p:cNvPr>
          <p:cNvSpPr/>
          <p:nvPr/>
        </p:nvSpPr>
        <p:spPr>
          <a:xfrm>
            <a:off x="2892287" y="645261"/>
            <a:ext cx="844826" cy="1849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28C4D5-4C7B-79D3-5FF1-80E087ECF0B1}"/>
              </a:ext>
            </a:extLst>
          </p:cNvPr>
          <p:cNvSpPr/>
          <p:nvPr/>
        </p:nvSpPr>
        <p:spPr>
          <a:xfrm>
            <a:off x="3737112" y="2494720"/>
            <a:ext cx="1198743" cy="1431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1808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BASS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2396096" y="3343534"/>
            <a:ext cx="537769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该寄存器用于设置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的高低音效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EarSpeaker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效果由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寄存器控制</a:t>
            </a:r>
          </a:p>
        </p:txBody>
      </p:sp>
      <p:pic>
        <p:nvPicPr>
          <p:cNvPr id="12" name="图片 8">
            <a:extLst>
              <a:ext uri="{FF2B5EF4-FFF2-40B4-BE49-F238E27FC236}">
                <a16:creationId xmlns:a16="http://schemas.microsoft.com/office/drawing/2014/main" id="{82440A08-112E-4AE9-B253-90B932E8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22" y="1502733"/>
            <a:ext cx="6298155" cy="1563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1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46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CLOCKF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845297" y="3111260"/>
            <a:ext cx="7628143" cy="1674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该寄存器用于设置时钟频率、倍频等相关信息。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其中：当外部时钟是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12.288MHz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的时候，设置为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即可；否则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SC_FREQ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位域用于描述外部时钟频率的，并且以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4KHz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为步进进行记录。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XTALI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是外部晶振的时钟频率（单位为：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Hz 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是内部时钟频率。由于我们使用的是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12.288M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的晶振，在这里设置此寄存器的值为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0X9800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，也就是设置内部时钟频率为输入时钟频率的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倍，倍频增量为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倍。</a:t>
            </a:r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62935AB0-7E17-4BB0-B6D4-BA6FD1A5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2" y="996858"/>
            <a:ext cx="7197235" cy="205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64" y="67738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DECODE_TIME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775653" y="3364761"/>
            <a:ext cx="7592693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这两个寄存器，是数据流头寄存器，不同的音频文件，读出来的值意义不一样，我们可以通过这两个寄存器来获取音频文件的码率，从而可以计算音频文件的总长度。详细介绍，请参考：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《VS1053B.pdf》 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A2555D-0599-432E-B685-6169B5FA5543}"/>
              </a:ext>
            </a:extLst>
          </p:cNvPr>
          <p:cNvSpPr/>
          <p:nvPr/>
        </p:nvSpPr>
        <p:spPr>
          <a:xfrm>
            <a:off x="775653" y="1197714"/>
            <a:ext cx="7592693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该寄存器用于存放解码时间，以秒钟为单位，我们通过读取该寄存器的值，就可以得到解码时间。不过，它是一个累计时间，在每首歌播放之前，需要把它清空一下，以得到这首歌的准确解码时间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654E911F-A2D4-431F-A6EB-3E6DF22D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64" y="2802823"/>
            <a:ext cx="505993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HDAT0&amp;HDAT1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0X08&amp;0X09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7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8" y="84027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VOL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A2555D-0599-432E-B685-6169B5FA5543}"/>
              </a:ext>
            </a:extLst>
          </p:cNvPr>
          <p:cNvSpPr/>
          <p:nvPr/>
        </p:nvSpPr>
        <p:spPr>
          <a:xfrm>
            <a:off x="567559" y="1806059"/>
            <a:ext cx="8008882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该寄存器用于控制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的输出音量，可以分别控制左右声道的音量，每个声道的控制范围为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0~254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，每个增量代表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0.5db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的衰减，所以该值越小，代表音量越大。比如设置为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则音量最大，而设置为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0XFEFE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则音量最小。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注意：如果设置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的值为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，将使芯片进入掉电模式！ </a:t>
            </a:r>
          </a:p>
        </p:txBody>
      </p:sp>
    </p:spTree>
    <p:extLst>
      <p:ext uri="{BB962C8B-B14F-4D97-AF65-F5344CB8AC3E}">
        <p14:creationId xmlns:p14="http://schemas.microsoft.com/office/powerpoint/2010/main" val="1151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46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初始化步骤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A2555D-0599-432E-B685-6169B5FA5543}"/>
              </a:ext>
            </a:extLst>
          </p:cNvPr>
          <p:cNvSpPr/>
          <p:nvPr/>
        </p:nvSpPr>
        <p:spPr>
          <a:xfrm>
            <a:off x="540759" y="1011113"/>
            <a:ext cx="8283202" cy="374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①复位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建议在每首歌曲播放之前都执行一次软件复位，以便更好的播放音乐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②配置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的相关寄存器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这里我们配置的寄存器包括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的模式寄存器（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）、时钟寄存器（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）、音调寄存器（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BASS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）、音量寄存器（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）等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③发送音频数据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往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发送音频数据，只要是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支持的音频格式，直接往里面丢就可以了，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会自动识别，并进行播放。不过，发送数据要在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信号的控制下有序的进行，不能乱发。这个规则很简单：只要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变高，就向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个字节。然后继续等待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变高，直到音频数据发送完</a:t>
            </a:r>
          </a:p>
        </p:txBody>
      </p:sp>
    </p:spTree>
    <p:extLst>
      <p:ext uri="{BB962C8B-B14F-4D97-AF65-F5344CB8AC3E}">
        <p14:creationId xmlns:p14="http://schemas.microsoft.com/office/powerpoint/2010/main" val="13873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34" y="800313"/>
            <a:ext cx="4931092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，战舰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V4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板载的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原理图（熟悉）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，音乐播放器实验源码介绍（了解）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，音乐播放器实验演示（了解）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，录音机实验源码介绍（了解）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，录音机实验演示（了解）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5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31D5B5-0DF1-A199-BF3E-91A6A4F4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4" y="0"/>
            <a:ext cx="667838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6" y="0"/>
            <a:ext cx="66869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板载的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原理图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D87D4F-9220-0A70-7902-096FA906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6" y="459210"/>
            <a:ext cx="2832644" cy="241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008CB3-F134-CECB-33F5-AAF17BD5DD5B}"/>
              </a:ext>
            </a:extLst>
          </p:cNvPr>
          <p:cNvSpPr txBox="1"/>
          <p:nvPr/>
        </p:nvSpPr>
        <p:spPr>
          <a:xfrm>
            <a:off x="4808276" y="3980150"/>
            <a:ext cx="1776619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SPK_CTRL</a:t>
            </a: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控制板载喇叭，由程序控制</a:t>
            </a:r>
            <a:endParaRPr lang="en-US" altLang="zh-CN" sz="14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92BC19-8527-BA45-E3A0-9AC71C1AA142}"/>
              </a:ext>
            </a:extLst>
          </p:cNvPr>
          <p:cNvCxnSpPr>
            <a:cxnSpLocks/>
          </p:cNvCxnSpPr>
          <p:nvPr/>
        </p:nvCxnSpPr>
        <p:spPr>
          <a:xfrm flipV="1">
            <a:off x="5188226" y="2571750"/>
            <a:ext cx="407504" cy="1437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926D78C-E841-6ECE-9CA4-520AB3586EB3}"/>
              </a:ext>
            </a:extLst>
          </p:cNvPr>
          <p:cNvSpPr txBox="1"/>
          <p:nvPr/>
        </p:nvSpPr>
        <p:spPr>
          <a:xfrm>
            <a:off x="159110" y="3334874"/>
            <a:ext cx="2306504" cy="102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模块，硬件连接请参考：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《ATK-MO1053</a:t>
            </a: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模块使用说明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5B0D6A-70F3-24E1-90A7-BDAC834D8DB9}"/>
              </a:ext>
            </a:extLst>
          </p:cNvPr>
          <p:cNvSpPr txBox="1"/>
          <p:nvPr/>
        </p:nvSpPr>
        <p:spPr>
          <a:xfrm>
            <a:off x="4435337" y="187130"/>
            <a:ext cx="752889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167C59-0434-413B-0493-2C42FE75D806}"/>
              </a:ext>
            </a:extLst>
          </p:cNvPr>
          <p:cNvSpPr/>
          <p:nvPr/>
        </p:nvSpPr>
        <p:spPr>
          <a:xfrm>
            <a:off x="5096109" y="339725"/>
            <a:ext cx="999242" cy="339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6" y="533850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，音乐播放器实验源码介绍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ED0E196-C4FF-1F66-9AA7-3B73241B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84418"/>
              </p:ext>
            </p:extLst>
          </p:nvPr>
        </p:nvGraphicFramePr>
        <p:xfrm>
          <a:off x="396070" y="1071139"/>
          <a:ext cx="835185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74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5649785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VS_RST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VS_DREQ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VS_XCS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VS_XDCS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VS_MISO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VS_MOSI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VS_SCK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引脚的初始化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vs10xx_reset()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vs10xx_soft_reset()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软件件复位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vs10xx_write_cmd()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写命令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58850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vs10xx_read_reg()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07334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vs10xx_get_bitrate()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获取当前音频的码率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446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vs10xx_send_music_data()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发送一次音频数据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1410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vs10xx_restart_play()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切歌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73946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vs10xx_set_all()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各种参数：音量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高低音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空间效果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板载喇叭输出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5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34" y="800313"/>
            <a:ext cx="4931092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板载的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，音乐播放器实验源码介绍（了解）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，音乐播放器实验演示（了解）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，录音机实验源码介绍（了解）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，录音机实验演示（了解）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34" y="800313"/>
            <a:ext cx="4931092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板载的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，音乐播放器实验源码介绍（了解）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，音乐播放器实验演示（了解）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，录音机实验源码介绍（了解）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，录音机实验演示（了解）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78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701402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，音乐播放器实验演示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904FE9-92F2-4EF4-9CB1-0BFF7A5FFCC3}"/>
              </a:ext>
            </a:extLst>
          </p:cNvPr>
          <p:cNvSpPr/>
          <p:nvPr/>
        </p:nvSpPr>
        <p:spPr>
          <a:xfrm>
            <a:off x="1361661" y="1469822"/>
            <a:ext cx="6599582" cy="7927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准备工作：需要准备一张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卡，然后在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卡根目录下新建一个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MUSIC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文件夹，并在里面存放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支持的歌曲文件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9E212A-57D2-CCB2-002A-546366F3D554}"/>
              </a:ext>
            </a:extLst>
          </p:cNvPr>
          <p:cNvSpPr/>
          <p:nvPr/>
        </p:nvSpPr>
        <p:spPr>
          <a:xfrm>
            <a:off x="1361661" y="2769713"/>
            <a:ext cx="6599582" cy="116204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实验功能：在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上显示歌曲名字、播放时间、歌曲总时间、歌曲总数目、当前歌曲的编号等信息。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用于选择下一曲，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用于选择上一曲，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KEY_UP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用来调节音量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6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34" y="800313"/>
            <a:ext cx="4931092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板载的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，音乐播放器实验源码介绍（了解）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，音乐播放器实验演示（了解）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，录音机实验源码介绍（了解）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，录音机实验演示（了解）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5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87514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53" y="1531442"/>
            <a:ext cx="6298319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文件构成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数据结构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录音步骤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3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BE05F3-88C3-71B7-273B-9D1E38EB8424}"/>
              </a:ext>
            </a:extLst>
          </p:cNvPr>
          <p:cNvSpPr/>
          <p:nvPr/>
        </p:nvSpPr>
        <p:spPr>
          <a:xfrm>
            <a:off x="860166" y="1284509"/>
            <a:ext cx="7423667" cy="337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文件，是最常用的数字化声音文件格式之一，其扩展名为“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.wav”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环境下，大部分多媒体文件都依循着一种结构来存放信息，这种结构称为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资源互换文件格式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”(Resources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lnterchange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File Format)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，简称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就是一种非常简单的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格式还支持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 ADPCM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CCITT  A LAW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等多种压缩运算法，支持多种音频数字，取样频率和声道。标准格式化的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格式一样，也是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44.1K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的取样频率，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位量化数字，因此在声音文件质量和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相差无几！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9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PCM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格式的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文件构成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F2A38C-5974-1832-D8F1-FB43B88B1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4" b="1176"/>
          <a:stretch/>
        </p:blipFill>
        <p:spPr bwMode="auto">
          <a:xfrm>
            <a:off x="3974775" y="2176"/>
            <a:ext cx="5108713" cy="5141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2F85817-A7F3-57FE-A798-82C778B96AE5}"/>
              </a:ext>
            </a:extLst>
          </p:cNvPr>
          <p:cNvSpPr/>
          <p:nvPr/>
        </p:nvSpPr>
        <p:spPr>
          <a:xfrm>
            <a:off x="435173" y="1304761"/>
            <a:ext cx="3424718" cy="301351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的参数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采样率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每秒钟对声音样本采样的次数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采样位数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每个采样的样本用多少位二进制数表示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声道数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声音通道的个数，如：单声道、立体声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采频率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采样位数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声道数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(bps)</a:t>
            </a:r>
          </a:p>
        </p:txBody>
      </p:sp>
    </p:spTree>
    <p:extLst>
      <p:ext uri="{BB962C8B-B14F-4D97-AF65-F5344CB8AC3E}">
        <p14:creationId xmlns:p14="http://schemas.microsoft.com/office/powerpoint/2010/main" val="33414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数据结构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259776" y="1156625"/>
            <a:ext cx="876230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是由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 WAVE 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Format 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Fact Chunk(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57B43A-430F-BBD8-D3C9-80795309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7" y="2261595"/>
            <a:ext cx="3826565" cy="104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1048127" y="3676083"/>
            <a:ext cx="739019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注意：这个长度不包含块标识符和数据大小的长度，即不包含最前面的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个字节，所以实际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的大小为数据大小加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9D9099-3F9C-A917-1E53-6721BEEE673A}"/>
              </a:ext>
            </a:extLst>
          </p:cNvPr>
          <p:cNvSpPr txBox="1"/>
          <p:nvPr/>
        </p:nvSpPr>
        <p:spPr>
          <a:xfrm>
            <a:off x="1048127" y="1707629"/>
            <a:ext cx="74914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由块标识符、数据大小和数据三部分组成，如下图所示：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5276CA-EC6C-7ED5-A0B7-E3C744DEB2CF}"/>
              </a:ext>
            </a:extLst>
          </p:cNvPr>
          <p:cNvCxnSpPr>
            <a:cxnSpLocks/>
          </p:cNvCxnSpPr>
          <p:nvPr/>
        </p:nvCxnSpPr>
        <p:spPr>
          <a:xfrm flipH="1">
            <a:off x="4532173" y="2429798"/>
            <a:ext cx="6361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7CA1DE7-F54C-9B47-43B0-F8708219272D}"/>
              </a:ext>
            </a:extLst>
          </p:cNvPr>
          <p:cNvSpPr/>
          <p:nvPr/>
        </p:nvSpPr>
        <p:spPr>
          <a:xfrm>
            <a:off x="5201447" y="2212550"/>
            <a:ext cx="197188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码构成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448B9C-EC74-FD72-BF75-F79DB76C0445}"/>
              </a:ext>
            </a:extLst>
          </p:cNvPr>
          <p:cNvCxnSpPr>
            <a:cxnSpLocks/>
          </p:cNvCxnSpPr>
          <p:nvPr/>
        </p:nvCxnSpPr>
        <p:spPr>
          <a:xfrm flipH="1">
            <a:off x="4529468" y="2777668"/>
            <a:ext cx="6361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1AD33DF-F396-01C1-604F-326983F00C90}"/>
              </a:ext>
            </a:extLst>
          </p:cNvPr>
          <p:cNvSpPr/>
          <p:nvPr/>
        </p:nvSpPr>
        <p:spPr>
          <a:xfrm>
            <a:off x="5201447" y="2565975"/>
            <a:ext cx="344546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标出其后的数据长度（单位为字节）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C11C0B-05B7-AB91-DCEA-49203D4AF517}"/>
              </a:ext>
            </a:extLst>
          </p:cNvPr>
          <p:cNvCxnSpPr>
            <a:cxnSpLocks/>
          </p:cNvCxnSpPr>
          <p:nvPr/>
        </p:nvCxnSpPr>
        <p:spPr>
          <a:xfrm flipV="1">
            <a:off x="6584956" y="2989361"/>
            <a:ext cx="0" cy="684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70608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①RIFF WAVE Chunk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725772" y="1440435"/>
            <a:ext cx="783181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该块以“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作为标识符，紧跟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文件大小（该大小是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文件的总大小减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），然后数据段为“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WAVE”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，表示文件的格式类型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19E44-ED37-3739-E948-E1BDCB44C51E}"/>
              </a:ext>
            </a:extLst>
          </p:cNvPr>
          <p:cNvSpPr txBox="1"/>
          <p:nvPr/>
        </p:nvSpPr>
        <p:spPr>
          <a:xfrm>
            <a:off x="815224" y="2546318"/>
            <a:ext cx="7513552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</a:t>
            </a:r>
          </a:p>
          <a:p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ChunkID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chunk id;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这里固定为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"RIFF",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0X46464952 */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ChunkSize 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集合大小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文件总大小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-8 */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Format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格式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;WAVE,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0X45564157 */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ChunkRIFF 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6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4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62" y="145467"/>
            <a:ext cx="563555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② Format Chunk 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617087" y="666757"/>
            <a:ext cx="807965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该块以“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fmt 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作为标识符（注意有个空格！），一般情况下，该段的大小为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个字节，但是有些软件生成的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格式，该部分可能有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个字节，含有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个字节的附加信息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19E44-ED37-3739-E948-E1BDCB44C51E}"/>
              </a:ext>
            </a:extLst>
          </p:cNvPr>
          <p:cNvSpPr txBox="1"/>
          <p:nvPr/>
        </p:nvSpPr>
        <p:spPr>
          <a:xfrm>
            <a:off x="283481" y="1521555"/>
            <a:ext cx="8577038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ChunkID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chunk id;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这里固定为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"</a:t>
            </a:r>
            <a:r>
              <a:rPr lang="en-US" altLang="zh-CN" sz="16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fmt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",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0X20746D66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ChunkSize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子集合大小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不包括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Size)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AudioFormat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音频格式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;0X01,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表示线性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PCM;0X11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IMA ADPCM */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NumOfChannels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通道数量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;1,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表示单声道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;2,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表示双声道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SampleRate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采样率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;0X1F40,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8Khz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ByteRate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字节速率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采样率*通道数*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(ADC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位数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/8)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BlockAlign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块对齐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)=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通道数*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(ADC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位数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/8)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BitsPerSample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单个采样的位数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;16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PCM,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设置为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// uint16_t </a:t>
            </a:r>
            <a:r>
              <a:rPr lang="en-US" altLang="zh-CN" sz="16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ByteExtraData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 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附加的数据字节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;2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线性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PCM,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没有这个参数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</a:p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ChunkFMT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en-US" altLang="zh-CN" sz="16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fmt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zh-CN" altLang="en-US" sz="16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7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③Fact Chunk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607150" y="1078591"/>
            <a:ext cx="792885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该块为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块，以“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fact”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作为标识符，不是每个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文件都有，在非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格式的文件中，一般会在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结构后面加入一个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Fact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19E44-ED37-3739-E948-E1BDCB44C51E}"/>
              </a:ext>
            </a:extLst>
          </p:cNvPr>
          <p:cNvSpPr txBox="1"/>
          <p:nvPr/>
        </p:nvSpPr>
        <p:spPr>
          <a:xfrm>
            <a:off x="698317" y="1964200"/>
            <a:ext cx="7662205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ChunkID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chunk id;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这里固定为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"fact",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0X74636166; */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ChunkSize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子集合大小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不包括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Size);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这里为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:4</a:t>
            </a:r>
            <a:r>
              <a:rPr lang="en-US" altLang="zh-CN" sz="160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DataFactSize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数据转换为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PCM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格式后的大小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ChunkFACT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fact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zh-CN" altLang="en-US" sz="14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FD86B-3325-9906-1C1A-CC4A1367ACEA}"/>
              </a:ext>
            </a:extLst>
          </p:cNvPr>
          <p:cNvSpPr/>
          <p:nvPr/>
        </p:nvSpPr>
        <p:spPr>
          <a:xfrm>
            <a:off x="608863" y="3626751"/>
            <a:ext cx="792885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如果是某种压缩格式的声音文件，那么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DataFactSize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表示它解压缩后的大小。不过我们例程使用的是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格式，所以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不存在这个块</a:t>
            </a:r>
          </a:p>
        </p:txBody>
      </p:sp>
    </p:spTree>
    <p:extLst>
      <p:ext uri="{BB962C8B-B14F-4D97-AF65-F5344CB8AC3E}">
        <p14:creationId xmlns:p14="http://schemas.microsoft.com/office/powerpoint/2010/main" val="23667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A2FF7975-ADC9-512E-6C0A-F88AB1B8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530" y="951975"/>
            <a:ext cx="66869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正点原子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开发板音频编解码芯片整体情况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A52B74C-5085-8E8E-3770-9E6C79A57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99713"/>
              </p:ext>
            </p:extLst>
          </p:nvPr>
        </p:nvGraphicFramePr>
        <p:xfrm>
          <a:off x="571925" y="1706478"/>
          <a:ext cx="8000150" cy="202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16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330341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2123481555"/>
                    </a:ext>
                  </a:extLst>
                </a:gridCol>
                <a:gridCol w="1699637">
                  <a:extLst>
                    <a:ext uri="{9D8B030D-6E8A-4147-A177-3AD203B41FA5}">
                      <a16:colId xmlns:a16="http://schemas.microsoft.com/office/drawing/2014/main" val="1134084708"/>
                    </a:ext>
                  </a:extLst>
                </a:gridCol>
              </a:tblGrid>
              <a:tr h="5055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音频编解码方式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50558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板载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战舰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音乐播放器实验、录音机实验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50558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板载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ES8388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探索者、阿波罗、北极星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I2S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SAI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4682"/>
                  </a:ext>
                </a:extLst>
              </a:tr>
              <a:tr h="50558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音乐模块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所有正点原子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开发板都可以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音乐播放器实验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3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④Data Chunk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547082" y="1225080"/>
            <a:ext cx="823910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该块是真正保存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数据的地方，以“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的标识符，然后是数据的大小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19E44-ED37-3739-E948-E1BDCB44C51E}"/>
              </a:ext>
            </a:extLst>
          </p:cNvPr>
          <p:cNvSpPr txBox="1"/>
          <p:nvPr/>
        </p:nvSpPr>
        <p:spPr>
          <a:xfrm>
            <a:off x="740897" y="1975889"/>
            <a:ext cx="7662205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ChunkID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chunk id;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这里固定为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"data",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0X61746164 */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ChunkSize 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子集合大小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不包括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Size) */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ChunkDATA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data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zh-CN" altLang="en-US" sz="14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FD86B-3325-9906-1C1A-CC4A1367ACEA}"/>
              </a:ext>
            </a:extLst>
          </p:cNvPr>
          <p:cNvSpPr/>
          <p:nvPr/>
        </p:nvSpPr>
        <p:spPr>
          <a:xfrm>
            <a:off x="608863" y="3626751"/>
            <a:ext cx="795866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ChunkSize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的大小就是音频数据的大小（仅指音频数据大小，不包括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 ID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之类的数据），在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ChunkSize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之后，紧跟音频数据</a:t>
            </a:r>
          </a:p>
        </p:txBody>
      </p:sp>
    </p:spTree>
    <p:extLst>
      <p:ext uri="{BB962C8B-B14F-4D97-AF65-F5344CB8AC3E}">
        <p14:creationId xmlns:p14="http://schemas.microsoft.com/office/powerpoint/2010/main" val="2662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537139" y="935743"/>
            <a:ext cx="823910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Format 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中的声道数以及采样位数，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位可以分成如下几种形式：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74BAE2-4A55-CBBD-8869-08C50361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67" y="1438532"/>
            <a:ext cx="5822066" cy="2621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F1BF39E-9AEC-0384-8E5D-69B411705D4F}"/>
              </a:ext>
            </a:extLst>
          </p:cNvPr>
          <p:cNvSpPr/>
          <p:nvPr/>
        </p:nvSpPr>
        <p:spPr>
          <a:xfrm>
            <a:off x="408234" y="4043001"/>
            <a:ext cx="849691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本实验，采用的是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位，单声道录音，所以每个取样为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个字节，低字节在前，高字节在后。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我们将从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读到的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数据，按顺序保存在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Chunk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块后面，就实现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文件的录音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233884-AA1C-DA4B-1284-2C478BDCC1D5}"/>
              </a:ext>
            </a:extLst>
          </p:cNvPr>
          <p:cNvSpPr/>
          <p:nvPr/>
        </p:nvSpPr>
        <p:spPr>
          <a:xfrm>
            <a:off x="1660967" y="2587115"/>
            <a:ext cx="5822066" cy="576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6CFA2868-45FE-1326-C057-868ADB3F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87514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53" y="1531442"/>
            <a:ext cx="6298319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文件构成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数据结构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录音步骤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2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" y="756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相关寄存器介绍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485442" y="461220"/>
            <a:ext cx="817311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要实现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涉及到的寄存器有：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MODE(0X00)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AICTRL0(0X0C)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AICTRL1(0X0D)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AICTRL2(0X0E)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AICTRL3(0X0F)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BASS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等寄存器，前面已经介绍过</a:t>
            </a:r>
          </a:p>
        </p:txBody>
      </p:sp>
      <p:pic>
        <p:nvPicPr>
          <p:cNvPr id="2" name="图片 7">
            <a:extLst>
              <a:ext uri="{FF2B5EF4-FFF2-40B4-BE49-F238E27FC236}">
                <a16:creationId xmlns:a16="http://schemas.microsoft.com/office/drawing/2014/main" id="{9235E4DA-7950-C33C-8758-CB1F16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8" y="1286240"/>
            <a:ext cx="7081838" cy="2890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0710E7-D63F-95CA-786D-20C5E4F12F6F}"/>
              </a:ext>
            </a:extLst>
          </p:cNvPr>
          <p:cNvSpPr/>
          <p:nvPr/>
        </p:nvSpPr>
        <p:spPr>
          <a:xfrm>
            <a:off x="876027" y="4177077"/>
            <a:ext cx="748420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SM_RESET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：控制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软复位；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SM_SDINEW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：控制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模式； 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SM_ADPCM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：控制是否使能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（录音）；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SM_LINE1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：控制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LINE1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脚的作用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7A7564-6336-9AD2-AA9D-6310A37F898B}"/>
              </a:ext>
            </a:extLst>
          </p:cNvPr>
          <p:cNvSpPr/>
          <p:nvPr/>
        </p:nvSpPr>
        <p:spPr>
          <a:xfrm>
            <a:off x="3032567" y="1286240"/>
            <a:ext cx="734363" cy="158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543CA2-C20F-38C9-2F47-5AF8D4C99244}"/>
              </a:ext>
            </a:extLst>
          </p:cNvPr>
          <p:cNvSpPr/>
          <p:nvPr/>
        </p:nvSpPr>
        <p:spPr>
          <a:xfrm>
            <a:off x="3766929" y="2872409"/>
            <a:ext cx="1918253" cy="1285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2C1A1-773A-E492-BF2F-DA9FE546E724}"/>
              </a:ext>
            </a:extLst>
          </p:cNvPr>
          <p:cNvSpPr/>
          <p:nvPr/>
        </p:nvSpPr>
        <p:spPr>
          <a:xfrm>
            <a:off x="6301409" y="2872409"/>
            <a:ext cx="785192" cy="1285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08" y="57461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AICTRL0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607150" y="1210047"/>
            <a:ext cx="79297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该寄存器在录音的时候，用于设置采样率。我们用的是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的采样率，所以设置这个寄存器的值为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E91C5511-ABEC-47EB-E8B4-531AF2A3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08" y="226431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AICTRL1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0X0D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4994C-BCFB-7406-2D52-E3E35428D2C1}"/>
              </a:ext>
            </a:extLst>
          </p:cNvPr>
          <p:cNvSpPr/>
          <p:nvPr/>
        </p:nvSpPr>
        <p:spPr>
          <a:xfrm>
            <a:off x="607150" y="2838219"/>
            <a:ext cx="7929700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该寄存器在录音的时候，用于设置录音增益（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相当于数字增加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则相当于数字增加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，则表示使用自动增益（自动增益的最大值由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控制）。对于我们开发板，建议大家设置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4*1024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）左右比较合适</a:t>
            </a:r>
          </a:p>
        </p:txBody>
      </p:sp>
    </p:spTree>
    <p:extLst>
      <p:ext uri="{BB962C8B-B14F-4D97-AF65-F5344CB8AC3E}">
        <p14:creationId xmlns:p14="http://schemas.microsoft.com/office/powerpoint/2010/main" val="22379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46" y="56836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AICTRL2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 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607150" y="1028576"/>
            <a:ext cx="7929700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该寄存器在录音的时候，用于设置录音增益（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）的最大值。同样也是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，当设置为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时，表示最大值是：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65536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），仅当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AICTRL1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，使用自动增益时，该寄存器的设置才有效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E91C5511-ABEC-47EB-E8B4-531AF2A3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46" y="219062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AICTRL3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0X0F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 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4994C-BCFB-7406-2D52-E3E35428D2C1}"/>
              </a:ext>
            </a:extLst>
          </p:cNvPr>
          <p:cNvSpPr/>
          <p:nvPr/>
        </p:nvSpPr>
        <p:spPr>
          <a:xfrm>
            <a:off x="607150" y="3471201"/>
            <a:ext cx="79297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我们采用单声道，线性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，所以设置该寄存器的值为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，即：线性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模式，左通道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52E81B-594A-3622-0A48-64CAE2A0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33466"/>
            <a:ext cx="7181850" cy="785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F45EFD-5236-EE2E-2848-7B7305C6A04F}"/>
              </a:ext>
            </a:extLst>
          </p:cNvPr>
          <p:cNvSpPr/>
          <p:nvPr/>
        </p:nvSpPr>
        <p:spPr>
          <a:xfrm>
            <a:off x="804043" y="3944285"/>
            <a:ext cx="7535914" cy="7927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经过这几个寄存器的设置，即可激活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录音，不过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录音有一个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，必须加载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patch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（由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VLSI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提供）才能解决，否则不输出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1887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如何从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读取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PCM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数据？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770714" y="1426788"/>
            <a:ext cx="7602572" cy="263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在激活了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录音之后，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有了新的功能。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采样缓冲区由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位数据组成，如果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，则说明可以从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读取至少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位数据，如果数据没有被及时读取，那么将溢出，并返回空的状态。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注意：如果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SCI_HDAT1≥896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，最好等待缓冲区溢出，以免数据混叠。   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所以，我们只需要先判断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的值非零，然后，从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读取对应长度的数据，即完成一次数据读取，以此循环，即可实现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数据的持续采集。</a:t>
            </a:r>
          </a:p>
        </p:txBody>
      </p:sp>
    </p:spTree>
    <p:extLst>
      <p:ext uri="{BB962C8B-B14F-4D97-AF65-F5344CB8AC3E}">
        <p14:creationId xmlns:p14="http://schemas.microsoft.com/office/powerpoint/2010/main" val="23312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录音步骤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556592" y="1140177"/>
            <a:ext cx="8199782" cy="337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①设置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 PCM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采样参数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的格式（线性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）、采样率（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）、位数（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位）、通道数（单声道）等重要参数，同时还要选择采样通道（咪头），还包括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设置等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②激活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模式，加载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patch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通过激活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格式，让其开始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数据采集，同时，由于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，我们需要加载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patch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，以实现正常的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数据接收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③创建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文件，并保存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完成前两个步骤后，我们即可正常的从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读取我们需要的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数据，而在此之前，我们需要先创建一个新文件，并写入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头，然后才能开始写入我们的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7672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录音步骤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5DA1-5D2C-90FF-6A67-25FD98930F3B}"/>
              </a:ext>
            </a:extLst>
          </p:cNvPr>
          <p:cNvSpPr/>
          <p:nvPr/>
        </p:nvSpPr>
        <p:spPr>
          <a:xfrm>
            <a:off x="541683" y="1255206"/>
            <a:ext cx="8060634" cy="300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④读取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不停的从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读取数据（读取数据量，由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SCI_HDAT1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决定），然后存入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文件即可。不过这里我们还需要做文件大小统计，在最后的时候写入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头里面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⑤计算整个文件大小，重新保存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头并关闭文件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在结束录音的时候，我们必须知道本次录音的大小（数据大小和整个文件大小），然后更新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头，重新写入文件。注意：因为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，在文件创建之后，必须调用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，文件才会真正体现在文件系统里面，否则是不会写入的！所以最后还需要调用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，以保存文件</a:t>
            </a:r>
          </a:p>
        </p:txBody>
      </p:sp>
    </p:spTree>
    <p:extLst>
      <p:ext uri="{BB962C8B-B14F-4D97-AF65-F5344CB8AC3E}">
        <p14:creationId xmlns:p14="http://schemas.microsoft.com/office/powerpoint/2010/main" val="20899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34" y="800313"/>
            <a:ext cx="4931092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，音频编解码芯片介绍（了解）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板载的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，音乐播放器实验源码介绍（了解）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，音乐播放器实验演示（了解）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WAV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，录音机实验源码介绍（了解）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，录音机实验演示（了解）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70500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，音频编解码芯片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51" y="1411497"/>
            <a:ext cx="6298319" cy="29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引脚与战舰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V4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主控接线方法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1.6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1.7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初始化步骤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53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2" y="625627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，录音机实验源码介绍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0F476A-3658-30A3-4391-E89929AA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36236"/>
              </p:ext>
            </p:extLst>
          </p:nvPr>
        </p:nvGraphicFramePr>
        <p:xfrm>
          <a:off x="1548291" y="1565910"/>
          <a:ext cx="615067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882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299791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recoder_wav_init()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WAV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recoder_enter_rec_mode()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激活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PCM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进入录音模式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rec_play_wav()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播放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WAV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recoder_play()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录音机功能函数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2642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，录音机实验演示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711DF9-20F6-0284-8882-CE6053AA498E}"/>
              </a:ext>
            </a:extLst>
          </p:cNvPr>
          <p:cNvSpPr/>
          <p:nvPr/>
        </p:nvSpPr>
        <p:spPr>
          <a:xfrm>
            <a:off x="1138520" y="1477342"/>
            <a:ext cx="7066394" cy="42338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准备工作：需要准备一张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BA0D63-77C4-A18E-1A36-13425998ED1D}"/>
              </a:ext>
            </a:extLst>
          </p:cNvPr>
          <p:cNvSpPr/>
          <p:nvPr/>
        </p:nvSpPr>
        <p:spPr>
          <a:xfrm>
            <a:off x="1138520" y="2305154"/>
            <a:ext cx="7066395" cy="190071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实验功能：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用于开始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暂停录音，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用于保存并停止录音，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WK_UP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增加、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减小，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TPAD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用于播放最近一次的录音。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当我们按下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的时候，可以在屏幕上看到录音文件的名字，以及录音时间，然后通过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可以保存该文件，同时停止录音（文件名和时间也都将清零），在完成一个录音后，我们可以通过按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TPAD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按键，来试听刚刚的录音。</a:t>
            </a:r>
          </a:p>
        </p:txBody>
      </p:sp>
    </p:spTree>
    <p:extLst>
      <p:ext uri="{BB962C8B-B14F-4D97-AF65-F5344CB8AC3E}">
        <p14:creationId xmlns:p14="http://schemas.microsoft.com/office/powerpoint/2010/main" val="21499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14593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音频编解码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156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FDC831-3524-43B3-AEC2-BE832FE8455B}"/>
              </a:ext>
            </a:extLst>
          </p:cNvPr>
          <p:cNvSpPr/>
          <p:nvPr/>
        </p:nvSpPr>
        <p:spPr>
          <a:xfrm>
            <a:off x="677825" y="1494918"/>
            <a:ext cx="1537854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解码音频格式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AF2E952-C453-4A1C-BFF6-A7125C16942B}"/>
              </a:ext>
            </a:extLst>
          </p:cNvPr>
          <p:cNvSpPr/>
          <p:nvPr/>
        </p:nvSpPr>
        <p:spPr>
          <a:xfrm>
            <a:off x="677825" y="1973654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编码音频格式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331122-604D-4829-AE1B-0D20AE2F54F2}"/>
              </a:ext>
            </a:extLst>
          </p:cNvPr>
          <p:cNvSpPr/>
          <p:nvPr/>
        </p:nvSpPr>
        <p:spPr>
          <a:xfrm>
            <a:off x="2215682" y="1475457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MP3/OGG/WMA/WAV/AAC/MIDI/FLAC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（需加载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patch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EE0AF6-C328-429E-8529-3193FE2FE119}"/>
              </a:ext>
            </a:extLst>
          </p:cNvPr>
          <p:cNvSpPr/>
          <p:nvPr/>
        </p:nvSpPr>
        <p:spPr>
          <a:xfrm>
            <a:off x="2215679" y="1953655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OGG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（需加载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patch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/IMA ADPCM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D8448C-7C12-4530-8337-C8829FAD1F2B}"/>
              </a:ext>
            </a:extLst>
          </p:cNvPr>
          <p:cNvSpPr/>
          <p:nvPr/>
        </p:nvSpPr>
        <p:spPr>
          <a:xfrm>
            <a:off x="677824" y="2455646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音频输出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38D7868-3F2E-431B-ACC1-8EA00A72512C}"/>
              </a:ext>
            </a:extLst>
          </p:cNvPr>
          <p:cNvSpPr/>
          <p:nvPr/>
        </p:nvSpPr>
        <p:spPr>
          <a:xfrm>
            <a:off x="677823" y="2940249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音频输入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1FE0CD-93D7-4A5E-8B71-C5DDE9EC76F1}"/>
              </a:ext>
            </a:extLst>
          </p:cNvPr>
          <p:cNvSpPr/>
          <p:nvPr/>
        </p:nvSpPr>
        <p:spPr>
          <a:xfrm>
            <a:off x="2215679" y="2453527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内部带一个高性能立体声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及音频耳机放大器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0B757C-4FDD-400A-9AFF-7514BEB363BA}"/>
              </a:ext>
            </a:extLst>
          </p:cNvPr>
          <p:cNvSpPr/>
          <p:nvPr/>
        </p:nvSpPr>
        <p:spPr>
          <a:xfrm>
            <a:off x="2215679" y="2918715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内部带一个可变采样率的立体声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（支持咪头或线路输入）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A9574B3-3EE4-41B1-AF74-D433F4BCE6E2}"/>
              </a:ext>
            </a:extLst>
          </p:cNvPr>
          <p:cNvSpPr/>
          <p:nvPr/>
        </p:nvSpPr>
        <p:spPr>
          <a:xfrm>
            <a:off x="677822" y="3416374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995BD42-A69A-48CD-A738-D6DDE1F872E2}"/>
              </a:ext>
            </a:extLst>
          </p:cNvPr>
          <p:cNvSpPr/>
          <p:nvPr/>
        </p:nvSpPr>
        <p:spPr>
          <a:xfrm>
            <a:off x="677821" y="3895209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通信接口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D6F8AF-FF18-4A63-9B1C-8D2BF84ED0B2}"/>
              </a:ext>
            </a:extLst>
          </p:cNvPr>
          <p:cNvSpPr/>
          <p:nvPr/>
        </p:nvSpPr>
        <p:spPr>
          <a:xfrm>
            <a:off x="2215679" y="3418198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16KB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0.5KB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95297A-CC67-4A00-A5F2-CDAD429D6474}"/>
              </a:ext>
            </a:extLst>
          </p:cNvPr>
          <p:cNvSpPr/>
          <p:nvPr/>
        </p:nvSpPr>
        <p:spPr>
          <a:xfrm>
            <a:off x="2215679" y="3849852"/>
            <a:ext cx="57385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接口控制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传输数据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0E9C3DF-252D-4B78-93BF-D6732AC446E0}"/>
              </a:ext>
            </a:extLst>
          </p:cNvPr>
          <p:cNvSpPr/>
          <p:nvPr/>
        </p:nvSpPr>
        <p:spPr>
          <a:xfrm>
            <a:off x="677825" y="1008240"/>
            <a:ext cx="1537854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F8D464-A520-45E5-B7F1-69DBBCC257F1}"/>
              </a:ext>
            </a:extLst>
          </p:cNvPr>
          <p:cNvSpPr/>
          <p:nvPr/>
        </p:nvSpPr>
        <p:spPr>
          <a:xfrm>
            <a:off x="2215682" y="974439"/>
            <a:ext cx="692831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是一款高性能音频编解码芯片，可做主机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自动解码音频数据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4E73B21-5723-4C1F-87D4-2E48F2B61732}"/>
              </a:ext>
            </a:extLst>
          </p:cNvPr>
          <p:cNvSpPr/>
          <p:nvPr/>
        </p:nvSpPr>
        <p:spPr>
          <a:xfrm>
            <a:off x="677820" y="4373945"/>
            <a:ext cx="1537855" cy="38446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其它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9B28CA-7AF5-4D87-BC6E-619E1488190C}"/>
              </a:ext>
            </a:extLst>
          </p:cNvPr>
          <p:cNvSpPr/>
          <p:nvPr/>
        </p:nvSpPr>
        <p:spPr>
          <a:xfrm>
            <a:off x="2222914" y="4368667"/>
            <a:ext cx="680639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个通用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口（可作为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接口外接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，获得更高音质），一个串口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72AB23-B321-C9F7-E539-B0E795A116B8}"/>
              </a:ext>
            </a:extLst>
          </p:cNvPr>
          <p:cNvSpPr/>
          <p:nvPr/>
        </p:nvSpPr>
        <p:spPr>
          <a:xfrm>
            <a:off x="5893905" y="525322"/>
            <a:ext cx="325009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更多请参考：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《VS1053B.pdf》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84439"/>
            <a:ext cx="521172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引脚与战舰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主控接线方法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AC2C9EBC-3C56-486D-925A-26BC2FA1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35125"/>
              </p:ext>
            </p:extLst>
          </p:nvPr>
        </p:nvGraphicFramePr>
        <p:xfrm>
          <a:off x="241479" y="1212294"/>
          <a:ext cx="86415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284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4008554808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4033135184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3366913002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2785536144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1801979046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2123481555"/>
                    </a:ext>
                  </a:extLst>
                </a:gridCol>
              </a:tblGrid>
              <a:tr h="249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芯片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VS1053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VS_MISO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VS_MOSI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VS_CSK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VS_XCS</a:t>
                      </a:r>
                      <a:endParaRPr lang="zh-CN" altLang="en-US" sz="1400">
                        <a:solidFill>
                          <a:schemeClr val="accent2">
                            <a:lumMod val="75000"/>
                          </a:schemeClr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VS_XDCS</a:t>
                      </a:r>
                      <a:endParaRPr lang="zh-CN" altLang="en-US" sz="1400">
                        <a:solidFill>
                          <a:schemeClr val="accent2">
                            <a:lumMod val="75000"/>
                          </a:schemeClr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VS_RST</a:t>
                      </a:r>
                      <a:endParaRPr lang="zh-CN" altLang="en-US" sz="1400">
                        <a:solidFill>
                          <a:schemeClr val="accent2">
                            <a:lumMod val="75000"/>
                          </a:schemeClr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VS_DREQ</a:t>
                      </a:r>
                      <a:endParaRPr lang="zh-CN" altLang="en-US" sz="1400">
                        <a:solidFill>
                          <a:schemeClr val="accent2">
                            <a:lumMod val="75000"/>
                          </a:schemeClr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STM32F103ZET6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PA6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PA7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PA5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PF7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PF6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PE6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PC13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4682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引脚功能模式</a:t>
                      </a:r>
                      <a:endParaRPr lang="en-US" altLang="zh-CN" sz="1400" b="1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引脚（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IO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通用输出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通用输入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3691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D4B9B61-F60C-4775-8EC2-BD10EA76AB36}"/>
              </a:ext>
            </a:extLst>
          </p:cNvPr>
          <p:cNvSpPr/>
          <p:nvPr/>
        </p:nvSpPr>
        <p:spPr>
          <a:xfrm>
            <a:off x="529396" y="2571750"/>
            <a:ext cx="8226978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VS_MISO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VS_MOSI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VS_SCK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信号线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VS_XCS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：命令片选（低电平有效）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VS_XDCS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：数据片选（低电平有效）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VS_RST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的复位信号线，低电平有效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VS_DREQ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：数据请求信号（高电平有效），用来通知主机，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是否可以接收数据 </a:t>
            </a:r>
          </a:p>
        </p:txBody>
      </p:sp>
    </p:spTree>
    <p:extLst>
      <p:ext uri="{BB962C8B-B14F-4D97-AF65-F5344CB8AC3E}">
        <p14:creationId xmlns:p14="http://schemas.microsoft.com/office/powerpoint/2010/main" val="361026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46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VS1053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SPI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工作模式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904FE9-92F2-4EF4-9CB1-0BFF7A5FFCC3}"/>
              </a:ext>
            </a:extLst>
          </p:cNvPr>
          <p:cNvSpPr/>
          <p:nvPr/>
        </p:nvSpPr>
        <p:spPr>
          <a:xfrm>
            <a:off x="319777" y="992766"/>
            <a:ext cx="8551048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支持两种工作模式：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VS1002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有效模式（即新模式，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）；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VS1001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兼容模式（不推荐）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在新模式下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信号线功能描述如下表所示：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261366" y="3984122"/>
            <a:ext cx="876071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传输还受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控制，主机识别到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为高电平后，发送数据即可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一次可以发送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BD2A4418-64E3-4539-9172-CEC47FFCE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72426"/>
              </p:ext>
            </p:extLst>
          </p:nvPr>
        </p:nvGraphicFramePr>
        <p:xfrm>
          <a:off x="319777" y="1867233"/>
          <a:ext cx="8584455" cy="197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53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859120">
                  <a:extLst>
                    <a:ext uri="{9D8B030D-6E8A-4147-A177-3AD203B41FA5}">
                      <a16:colId xmlns:a16="http://schemas.microsoft.com/office/drawing/2014/main" val="1595485333"/>
                    </a:ext>
                  </a:extLst>
                </a:gridCol>
                <a:gridCol w="6811482">
                  <a:extLst>
                    <a:ext uri="{9D8B030D-6E8A-4147-A177-3AD203B41FA5}">
                      <a16:colId xmlns:a16="http://schemas.microsoft.com/office/drawing/2014/main" val="2123481555"/>
                    </a:ext>
                  </a:extLst>
                </a:gridCol>
              </a:tblGrid>
              <a:tr h="215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SDI</a:t>
                      </a:r>
                      <a:r>
                        <a:rPr lang="zh-CN" altLang="en-US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SCI</a:t>
                      </a:r>
                      <a:r>
                        <a:rPr lang="zh-CN" altLang="en-US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4726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XDCS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低电平有效片选输入信号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。高电平强制串行接口结束当前操作，并进入备用模式，它将强行使串行输出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进入高阻状态。如果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SM_SDISHARE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，则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XDCS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是不使用的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47264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串行时钟输入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。此时钟也用作内部寄存器接口的主时钟。在任何情况下，只要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XCS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变成低电平后，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SCK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上的第一个上升沿将被定义为数据的首个位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4682"/>
                  </a:ext>
                </a:extLst>
              </a:tr>
              <a:tr h="241681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串行输入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。如果片选有效，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就在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SCK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的上升沿处采样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36916"/>
                  </a:ext>
                </a:extLst>
              </a:tr>
              <a:tr h="32666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串行输出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。在读操作时，数据在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SCK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的下降沿处从此脚移出，在写操作时为高阻态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7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46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SCI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319778" y="3780977"/>
            <a:ext cx="8504443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串行总线命令接口包含了</a:t>
            </a:r>
            <a:r>
              <a:rPr lang="zh-CN" altLang="en-US" sz="140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一个指令字节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40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一个地址字节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4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4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位的数据字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。读写操作可以读写单个寄存器，在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SCK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的上升沿读出数据位，所以主机必须在下降沿刷新数据。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的字节数据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在前，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LSB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在后。第一个字节指令字节，只有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个指令，也就是读和写，</a:t>
            </a: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读为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写为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B83C61-9D7A-A2F6-E842-9E8D9658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60" y="947075"/>
            <a:ext cx="7006880" cy="2820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71231D-467A-F75C-230E-9BB8E2345FFD}"/>
              </a:ext>
            </a:extLst>
          </p:cNvPr>
          <p:cNvSpPr/>
          <p:nvPr/>
        </p:nvSpPr>
        <p:spPr>
          <a:xfrm>
            <a:off x="1648530" y="1063487"/>
            <a:ext cx="1830166" cy="2584174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00B4D7-99FD-9A4C-CA18-B301445EB1CB}"/>
              </a:ext>
            </a:extLst>
          </p:cNvPr>
          <p:cNvSpPr/>
          <p:nvPr/>
        </p:nvSpPr>
        <p:spPr>
          <a:xfrm>
            <a:off x="3478696" y="1063487"/>
            <a:ext cx="1749287" cy="258417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68D97E-B603-055A-D140-2A362890B767}"/>
              </a:ext>
            </a:extLst>
          </p:cNvPr>
          <p:cNvSpPr/>
          <p:nvPr/>
        </p:nvSpPr>
        <p:spPr>
          <a:xfrm>
            <a:off x="5227984" y="1063487"/>
            <a:ext cx="1908312" cy="2584174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B1B4CB-A10C-6DD4-62A9-3BD1F6EF4620}"/>
              </a:ext>
            </a:extLst>
          </p:cNvPr>
          <p:cNvSpPr/>
          <p:nvPr/>
        </p:nvSpPr>
        <p:spPr>
          <a:xfrm>
            <a:off x="7136296" y="1063487"/>
            <a:ext cx="477078" cy="2584174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6DFA0D-CB6E-BD79-CE7B-80BF8806EDBE}"/>
              </a:ext>
            </a:extLst>
          </p:cNvPr>
          <p:cNvSpPr/>
          <p:nvPr/>
        </p:nvSpPr>
        <p:spPr>
          <a:xfrm>
            <a:off x="7490507" y="1670230"/>
            <a:ext cx="1621950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读写操作前，先判断一下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是否为高电平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29F02B-3401-B97B-9C7E-58DA1B5EE23F}"/>
              </a:ext>
            </a:extLst>
          </p:cNvPr>
          <p:cNvCxnSpPr>
            <a:cxnSpLocks/>
          </p:cNvCxnSpPr>
          <p:nvPr/>
        </p:nvCxnSpPr>
        <p:spPr>
          <a:xfrm flipH="1">
            <a:off x="7490506" y="2711784"/>
            <a:ext cx="481414" cy="380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46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SCI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4A47FB-4FC8-4F48-B434-BA79AD062C48}"/>
              </a:ext>
            </a:extLst>
          </p:cNvPr>
          <p:cNvSpPr/>
          <p:nvPr/>
        </p:nvSpPr>
        <p:spPr>
          <a:xfrm>
            <a:off x="1015833" y="4234868"/>
            <a:ext cx="683412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写指令为：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VS1053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则一直维持低电平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2EE52-52F4-0E6F-E543-CA36EEBF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33" y="1116937"/>
            <a:ext cx="7120423" cy="2909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26E1CB-9D8B-C3B3-95C7-8E9E6E14F000}"/>
              </a:ext>
            </a:extLst>
          </p:cNvPr>
          <p:cNvSpPr/>
          <p:nvPr/>
        </p:nvSpPr>
        <p:spPr>
          <a:xfrm>
            <a:off x="1609457" y="1154064"/>
            <a:ext cx="1863992" cy="2782935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5A1C4B-D8C4-C42F-3A6F-68966CF37CE2}"/>
              </a:ext>
            </a:extLst>
          </p:cNvPr>
          <p:cNvSpPr/>
          <p:nvPr/>
        </p:nvSpPr>
        <p:spPr>
          <a:xfrm>
            <a:off x="3473450" y="1154065"/>
            <a:ext cx="1797050" cy="278293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D2E73-A55C-1110-A736-6664E5B52A10}"/>
              </a:ext>
            </a:extLst>
          </p:cNvPr>
          <p:cNvSpPr/>
          <p:nvPr/>
        </p:nvSpPr>
        <p:spPr>
          <a:xfrm>
            <a:off x="5270500" y="1154065"/>
            <a:ext cx="1797050" cy="2782934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B53159-E547-A480-7B15-E35D10643A47}"/>
              </a:ext>
            </a:extLst>
          </p:cNvPr>
          <p:cNvSpPr/>
          <p:nvPr/>
        </p:nvSpPr>
        <p:spPr>
          <a:xfrm>
            <a:off x="7067549" y="1154064"/>
            <a:ext cx="685801" cy="2782933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5E2939-7711-7410-B20F-A73B2C320508}"/>
              </a:ext>
            </a:extLst>
          </p:cNvPr>
          <p:cNvCxnSpPr>
            <a:cxnSpLocks/>
          </p:cNvCxnSpPr>
          <p:nvPr/>
        </p:nvCxnSpPr>
        <p:spPr>
          <a:xfrm flipH="1">
            <a:off x="7512644" y="2828753"/>
            <a:ext cx="240706" cy="395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CA65C98-B627-B2D1-CD98-4C0CAEC91D76}"/>
              </a:ext>
            </a:extLst>
          </p:cNvPr>
          <p:cNvSpPr/>
          <p:nvPr/>
        </p:nvSpPr>
        <p:spPr>
          <a:xfrm>
            <a:off x="7410449" y="1856441"/>
            <a:ext cx="1621950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SCI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读写操作前，先判断一下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DREQ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是否为高电平</a:t>
            </a:r>
          </a:p>
        </p:txBody>
      </p:sp>
    </p:spTree>
    <p:extLst>
      <p:ext uri="{BB962C8B-B14F-4D97-AF65-F5344CB8AC3E}">
        <p14:creationId xmlns:p14="http://schemas.microsoft.com/office/powerpoint/2010/main" val="29560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8" grpId="0" animBg="1"/>
      <p:bldP spid="10" grpId="0" animBg="1"/>
      <p:bldP spid="12" grpId="0" animBg="1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141560</TotalTime>
  <Words>5217</Words>
  <Application>Microsoft Office PowerPoint</Application>
  <PresentationFormat>全屏显示(16:9)</PresentationFormat>
  <Paragraphs>511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3237</cp:revision>
  <dcterms:created xsi:type="dcterms:W3CDTF">2021-03-21T09:45:45Z</dcterms:created>
  <dcterms:modified xsi:type="dcterms:W3CDTF">2023-04-27T08:20:05Z</dcterms:modified>
</cp:coreProperties>
</file>