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2" r:id="rId3"/>
    <p:sldId id="508" r:id="rId4"/>
    <p:sldId id="509" r:id="rId5"/>
    <p:sldId id="516" r:id="rId6"/>
    <p:sldId id="512" r:id="rId7"/>
    <p:sldId id="517" r:id="rId8"/>
    <p:sldId id="511" r:id="rId9"/>
    <p:sldId id="497" r:id="rId10"/>
    <p:sldId id="507" r:id="rId11"/>
    <p:sldId id="271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ZHUNING" initials="L" lastIdx="1" clrIdx="0">
    <p:extLst>
      <p:ext uri="{19B8F6BF-5375-455C-9EA6-DF929625EA0E}">
        <p15:presenceInfo xmlns:p15="http://schemas.microsoft.com/office/powerpoint/2012/main" userId="LINGZHUN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969B2"/>
    <a:srgbClr val="5AA5DE"/>
    <a:srgbClr val="B4C7E7"/>
    <a:srgbClr val="117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9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97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-1" y="4835727"/>
            <a:ext cx="53938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864" y="2223969"/>
            <a:ext cx="4288271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1"/>
              </a:spcBef>
              <a:defRPr/>
            </a:pPr>
            <a:r>
              <a:rPr lang="en-US" altLang="zh-CN" sz="32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FPU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692D5C6B-97F5-4B98-AE34-0706FF111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86" y="59549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0628B3-98F1-44D1-BB2D-AEA8FC3D8ED5}"/>
              </a:ext>
            </a:extLst>
          </p:cNvPr>
          <p:cNvSpPr txBox="1"/>
          <p:nvPr/>
        </p:nvSpPr>
        <p:spPr>
          <a:xfrm>
            <a:off x="2054151" y="2339346"/>
            <a:ext cx="5035698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FPU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（课堂总结）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625034-26E9-4E0C-B0C9-91439544283B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919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227E72-5309-4F72-B156-E5C98241FB88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250" y="1522578"/>
            <a:ext cx="5340550" cy="184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FPU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FPU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开启的方法（掌握）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FPU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测试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(Julia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分形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)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实验简介（了解）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6B9B65-3265-473E-91E0-2F165A9D864B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13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FPU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简介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DF83FD-36B2-4D9A-B126-ED980DF05CFA}"/>
              </a:ext>
            </a:extLst>
          </p:cNvPr>
          <p:cNvSpPr/>
          <p:nvPr/>
        </p:nvSpPr>
        <p:spPr>
          <a:xfrm>
            <a:off x="737235" y="1177396"/>
            <a:ext cx="64007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FPU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Float Point Unit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，浮点运算单元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A165B81-7B95-40C4-89C0-5B9C342C363B}"/>
              </a:ext>
            </a:extLst>
          </p:cNvPr>
          <p:cNvSpPr/>
          <p:nvPr/>
        </p:nvSpPr>
        <p:spPr>
          <a:xfrm>
            <a:off x="526220" y="2930173"/>
            <a:ext cx="1462770" cy="356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浮点数运算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21FA50B-BF00-4739-B717-DFC4C875D509}"/>
              </a:ext>
            </a:extLst>
          </p:cNvPr>
          <p:cNvSpPr/>
          <p:nvPr/>
        </p:nvSpPr>
        <p:spPr>
          <a:xfrm>
            <a:off x="3025399" y="1916253"/>
            <a:ext cx="2871309" cy="722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要按照</a:t>
            </a:r>
            <a:r>
              <a:rPr lang="en-US" altLang="zh-CN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IEEE-754</a:t>
            </a:r>
            <a:r>
              <a:rPr lang="zh-CN" altLang="en-US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标准的算法来完成运算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713C3DF-F36E-4227-B03B-6387D590FF49}"/>
              </a:ext>
            </a:extLst>
          </p:cNvPr>
          <p:cNvSpPr/>
          <p:nvPr/>
        </p:nvSpPr>
        <p:spPr>
          <a:xfrm>
            <a:off x="3025398" y="3585554"/>
            <a:ext cx="2871310" cy="722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执行几条指令，等待硬件运行</a:t>
            </a:r>
            <a:endParaRPr lang="en-US" altLang="zh-CN" sz="16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兼容</a:t>
            </a:r>
            <a:r>
              <a:rPr lang="en-US" altLang="zh-CN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IEEE-754</a:t>
            </a:r>
            <a:r>
              <a:rPr lang="zh-CN" altLang="en-US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标准</a:t>
            </a:r>
            <a:r>
              <a:rPr lang="en-US" altLang="zh-CN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492FEE2-C959-41BC-8C88-9ED975A5D278}"/>
              </a:ext>
            </a:extLst>
          </p:cNvPr>
          <p:cNvSpPr/>
          <p:nvPr/>
        </p:nvSpPr>
        <p:spPr>
          <a:xfrm>
            <a:off x="6732980" y="2924228"/>
            <a:ext cx="1753553" cy="356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得到运算结果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09A861D-AC5A-4F3E-B77C-913319B6F9D6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1988990" y="2277351"/>
            <a:ext cx="1036409" cy="831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BA93AB5-9E5C-4606-A843-E8604EC9F963}"/>
              </a:ext>
            </a:extLst>
          </p:cNvPr>
          <p:cNvCxnSpPr>
            <a:cxnSpLocks/>
            <a:stCxn id="38" idx="3"/>
            <a:endCxn id="40" idx="1"/>
          </p:cNvCxnSpPr>
          <p:nvPr/>
        </p:nvCxnSpPr>
        <p:spPr>
          <a:xfrm>
            <a:off x="5896708" y="2277351"/>
            <a:ext cx="836272" cy="8251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F18B4736-B6F7-4F49-8AE1-582F3B94B4DE}"/>
              </a:ext>
            </a:extLst>
          </p:cNvPr>
          <p:cNvSpPr/>
          <p:nvPr/>
        </p:nvSpPr>
        <p:spPr>
          <a:xfrm>
            <a:off x="3110920" y="2638448"/>
            <a:ext cx="25457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消耗资源多，运算时间长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9140E34-69E2-4765-9E92-DDF60DC3AD95}"/>
              </a:ext>
            </a:extLst>
          </p:cNvPr>
          <p:cNvSpPr/>
          <p:nvPr/>
        </p:nvSpPr>
        <p:spPr>
          <a:xfrm>
            <a:off x="2771920" y="4324835"/>
            <a:ext cx="37908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运算性能比无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FPU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高数倍乃至数十倍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6202EC7-4E6F-4C8E-8F58-D3EA030F0A43}"/>
              </a:ext>
            </a:extLst>
          </p:cNvPr>
          <p:cNvSpPr/>
          <p:nvPr/>
        </p:nvSpPr>
        <p:spPr>
          <a:xfrm>
            <a:off x="4097001" y="1586473"/>
            <a:ext cx="9499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FPU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60BA486-347E-4671-9536-38DCA34254CF}"/>
              </a:ext>
            </a:extLst>
          </p:cNvPr>
          <p:cNvSpPr/>
          <p:nvPr/>
        </p:nvSpPr>
        <p:spPr>
          <a:xfrm>
            <a:off x="3221522" y="3246996"/>
            <a:ext cx="25332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有单精度或者双精度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FPU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C4CC4CF-E1E9-4CBE-B50F-04BF14C0297D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5896708" y="3102507"/>
            <a:ext cx="836272" cy="8441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CC0023F-849E-4952-8A80-4CEF0C0F2F1A}"/>
              </a:ext>
            </a:extLst>
          </p:cNvPr>
          <p:cNvCxnSpPr>
            <a:cxnSpLocks/>
            <a:stCxn id="27" idx="3"/>
            <a:endCxn id="39" idx="1"/>
          </p:cNvCxnSpPr>
          <p:nvPr/>
        </p:nvCxnSpPr>
        <p:spPr>
          <a:xfrm>
            <a:off x="1988990" y="3108452"/>
            <a:ext cx="1036408" cy="838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24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 animBg="1"/>
      <p:bldP spid="38" grpId="0" animBg="1"/>
      <p:bldP spid="39" grpId="0" animBg="1"/>
      <p:bldP spid="40" grpId="0" animBg="1"/>
      <p:bldP spid="46" grpId="0"/>
      <p:bldP spid="47" grpId="0"/>
      <p:bldP spid="48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665" y="1293308"/>
            <a:ext cx="375685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F1/F4/F7/H7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的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FPU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情况对比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7E82FEE7-D6E4-4CB5-9E36-FAAD0A9EE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830230"/>
              </p:ext>
            </p:extLst>
          </p:nvPr>
        </p:nvGraphicFramePr>
        <p:xfrm>
          <a:off x="1180732" y="1982125"/>
          <a:ext cx="6782536" cy="134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7548">
                  <a:extLst>
                    <a:ext uri="{9D8B030D-6E8A-4147-A177-3AD203B41FA5}">
                      <a16:colId xmlns:a16="http://schemas.microsoft.com/office/drawing/2014/main" val="107443588"/>
                    </a:ext>
                  </a:extLst>
                </a:gridCol>
                <a:gridCol w="1128747">
                  <a:extLst>
                    <a:ext uri="{9D8B030D-6E8A-4147-A177-3AD203B41FA5}">
                      <a16:colId xmlns:a16="http://schemas.microsoft.com/office/drawing/2014/main" val="2964890757"/>
                    </a:ext>
                  </a:extLst>
                </a:gridCol>
                <a:gridCol w="1128747">
                  <a:extLst>
                    <a:ext uri="{9D8B030D-6E8A-4147-A177-3AD203B41FA5}">
                      <a16:colId xmlns:a16="http://schemas.microsoft.com/office/drawing/2014/main" val="4009224405"/>
                    </a:ext>
                  </a:extLst>
                </a:gridCol>
                <a:gridCol w="1128747">
                  <a:extLst>
                    <a:ext uri="{9D8B030D-6E8A-4147-A177-3AD203B41FA5}">
                      <a16:colId xmlns:a16="http://schemas.microsoft.com/office/drawing/2014/main" val="3429780186"/>
                    </a:ext>
                  </a:extLst>
                </a:gridCol>
                <a:gridCol w="1128747">
                  <a:extLst>
                    <a:ext uri="{9D8B030D-6E8A-4147-A177-3AD203B41FA5}">
                      <a16:colId xmlns:a16="http://schemas.microsoft.com/office/drawing/2014/main" val="2171817300"/>
                    </a:ext>
                  </a:extLst>
                </a:gridCol>
              </a:tblGrid>
              <a:tr h="337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对比项</a:t>
                      </a:r>
                      <a:endParaRPr lang="en-US" altLang="zh-CN" sz="1600" b="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F1</a:t>
                      </a:r>
                      <a:endParaRPr lang="zh-CN" altLang="zh-CN" sz="1600" b="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F4</a:t>
                      </a:r>
                      <a:endParaRPr lang="zh-CN" altLang="zh-CN" sz="1600" b="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F7</a:t>
                      </a:r>
                      <a:endParaRPr lang="zh-CN" altLang="zh-CN" sz="1600" b="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H7</a:t>
                      </a:r>
                      <a:endParaRPr lang="zh-CN" altLang="zh-CN" sz="1600" b="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578308"/>
                  </a:ext>
                </a:extLst>
              </a:tr>
              <a:tr h="337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有无</a:t>
                      </a:r>
                      <a:r>
                        <a:rPr lang="en-US" altLang="zh-CN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FPU</a:t>
                      </a:r>
                      <a:endParaRPr lang="zh-CN" altLang="zh-CN" sz="16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无</a:t>
                      </a:r>
                      <a:endParaRPr lang="zh-CN" alt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有</a:t>
                      </a:r>
                      <a:endParaRPr lang="zh-CN" alt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有</a:t>
                      </a:r>
                      <a:endParaRPr lang="zh-CN" alt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有</a:t>
                      </a:r>
                      <a:endParaRPr lang="zh-CN" alt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595464"/>
                  </a:ext>
                </a:extLst>
              </a:tr>
              <a:tr h="337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是否支持单精度</a:t>
                      </a:r>
                      <a:r>
                        <a:rPr lang="en-US" altLang="zh-CN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FPU</a:t>
                      </a:r>
                      <a:endParaRPr lang="zh-CN" altLang="zh-CN" sz="16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不支持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支持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支持</a:t>
                      </a:r>
                      <a:endParaRPr lang="zh-CN" alt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支持</a:t>
                      </a:r>
                      <a:endParaRPr lang="zh-CN" alt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756109"/>
                  </a:ext>
                </a:extLst>
              </a:tr>
              <a:tr h="337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是否支持双精度</a:t>
                      </a:r>
                      <a:r>
                        <a:rPr lang="en-US" altLang="zh-CN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FPU</a:t>
                      </a:r>
                      <a:endParaRPr lang="zh-CN" altLang="zh-CN" sz="16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不支持</a:t>
                      </a:r>
                      <a:endParaRPr lang="zh-CN" alt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不支持</a:t>
                      </a:r>
                      <a:endParaRPr lang="zh-CN" alt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支持</a:t>
                      </a:r>
                      <a:endParaRPr lang="zh-CN" alt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支持</a:t>
                      </a:r>
                      <a:endParaRPr lang="zh-CN" alt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513619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523D409B-B827-4E6B-B3EA-77B57CC1B9DB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953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23D409B-B827-4E6B-B3EA-77B57CC1B9DB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D809CD-F789-4328-A357-FB6F92CD3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967" y="455771"/>
            <a:ext cx="5822066" cy="43525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083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2151F0AC-925D-4500-A47A-B1B230AA25C3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5" name="矩形 39">
            <a:extLst>
              <a:ext uri="{FF2B5EF4-FFF2-40B4-BE49-F238E27FC236}">
                <a16:creationId xmlns:a16="http://schemas.microsoft.com/office/drawing/2014/main" id="{9B64D22A-A5DB-47F4-A2D1-5831384C1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FPU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开启的方法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B2FACE90-7AA2-436F-9A6D-10F362AE2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878" y="1041200"/>
            <a:ext cx="7047742" cy="1387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ts val="3500"/>
              </a:lnSpc>
              <a:spcBef>
                <a:spcPct val="0"/>
              </a:spcBef>
              <a:buClrTx/>
              <a:buNone/>
            </a:pP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开启硬件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FPU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的两个要点：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 eaLnBrk="1" hangingPunct="1">
              <a:lnSpc>
                <a:spcPts val="3500"/>
              </a:lnSpc>
              <a:spcBef>
                <a:spcPct val="0"/>
              </a:spcBef>
              <a:buClr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，设置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CPACR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bit20~23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，使能硬件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FPU</a:t>
            </a:r>
          </a:p>
          <a:p>
            <a:pPr marL="0" indent="0" eaLnBrk="1" hangingPunct="1">
              <a:lnSpc>
                <a:spcPts val="3500"/>
              </a:lnSpc>
              <a:spcBef>
                <a:spcPct val="0"/>
              </a:spcBef>
              <a:buClr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Floating Point Hardware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设置为：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Single Precision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或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Double Precision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D363E80-1287-47A8-A393-5F18976DDA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" t="774" r="490"/>
          <a:stretch/>
        </p:blipFill>
        <p:spPr>
          <a:xfrm>
            <a:off x="1462088" y="2450306"/>
            <a:ext cx="5915025" cy="22966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979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2151F0AC-925D-4500-A47A-B1B230AA25C3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EAC096-6410-4B6B-975C-63A8B815C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31" y="1703050"/>
            <a:ext cx="8452338" cy="11612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矩形 39">
            <a:extLst>
              <a:ext uri="{FF2B5EF4-FFF2-40B4-BE49-F238E27FC236}">
                <a16:creationId xmlns:a16="http://schemas.microsoft.com/office/drawing/2014/main" id="{2769961D-DE04-4A7A-B774-1A2F73318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31" y="903440"/>
            <a:ext cx="6425239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协处理器控制寄存器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(SCB-&gt;CPACR)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268FBB-70A7-4A14-B788-4F993BBCA4E2}"/>
              </a:ext>
            </a:extLst>
          </p:cNvPr>
          <p:cNvSpPr/>
          <p:nvPr/>
        </p:nvSpPr>
        <p:spPr>
          <a:xfrm>
            <a:off x="865067" y="3136126"/>
            <a:ext cx="7719646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复位后，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CP10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CP11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四个位默认为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，此时禁止访问协处理器（禁止硬件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FPU)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将这四个位设置为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，即可完全访问协处理器，从而可以开启硬件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FPU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功能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868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0F9F2884-2FCC-4951-A2AE-2FE963728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HAL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库的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FPU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相关配置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B025D31-44CC-4C52-8575-7D489F3109E1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312970A-4725-4444-90ED-E0051D2F07DA}"/>
              </a:ext>
            </a:extLst>
          </p:cNvPr>
          <p:cNvSpPr txBox="1"/>
          <p:nvPr/>
        </p:nvSpPr>
        <p:spPr>
          <a:xfrm>
            <a:off x="415981" y="1197463"/>
            <a:ext cx="831203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SystemInit</a:t>
            </a:r>
            <a:r>
              <a:rPr lang="en-US" altLang="zh-CN" sz="18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void</a:t>
            </a:r>
            <a:r>
              <a:rPr lang="en-US" altLang="zh-CN" sz="18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</a:t>
            </a:r>
          </a:p>
          <a:p>
            <a:r>
              <a:rPr lang="en-US" altLang="zh-CN" sz="18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{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</a:t>
            </a:r>
            <a:r>
              <a:rPr lang="en-US" altLang="zh-CN" sz="18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FPU settings ------------------------------------------------------------*/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#if (__FPU_PRESENT == 1) &amp;&amp; (__FPU_USED == 1) </a:t>
            </a:r>
          </a:p>
          <a:p>
            <a:r>
              <a:rPr lang="en-US" altLang="zh-CN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SCB</a:t>
            </a:r>
            <a:r>
              <a:rPr lang="en-US" altLang="zh-CN" sz="18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-&gt;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CPACR </a:t>
            </a:r>
            <a:r>
              <a:rPr lang="en-US" altLang="zh-CN" sz="18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|=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8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((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3UL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8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10</a:t>
            </a:r>
            <a:r>
              <a:rPr lang="en-US" altLang="zh-CN" sz="18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*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</a:t>
            </a:r>
            <a:r>
              <a:rPr lang="en-US" altLang="zh-CN" sz="18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)|(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3UL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8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11</a:t>
            </a:r>
            <a:r>
              <a:rPr lang="en-US" altLang="zh-CN" sz="18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*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</a:t>
            </a:r>
            <a:r>
              <a:rPr lang="en-US" altLang="zh-CN" sz="18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));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 </a:t>
            </a:r>
            <a:r>
              <a:rPr lang="en-US" altLang="zh-CN" sz="18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8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设置</a:t>
            </a:r>
            <a:r>
              <a:rPr lang="en-US" altLang="zh-CN" sz="18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FPU</a:t>
            </a:r>
            <a:r>
              <a:rPr lang="zh-CN" altLang="en-US" sz="18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完全访问权限</a:t>
            </a:r>
            <a:r>
              <a:rPr lang="en-US" altLang="zh-CN" sz="18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*/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#endif </a:t>
            </a:r>
          </a:p>
          <a:p>
            <a:r>
              <a:rPr lang="en-US" altLang="zh-CN" dirty="0">
                <a:solidFill>
                  <a:srgbClr val="0000FF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</a:t>
            </a:r>
            <a:r>
              <a:rPr lang="en-US" altLang="zh-CN" sz="18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......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8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}</a:t>
            </a:r>
            <a:endParaRPr lang="en-US" altLang="zh-CN" dirty="0"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19A6351-A100-4AB9-A895-2EC810F24BE7}"/>
              </a:ext>
            </a:extLst>
          </p:cNvPr>
          <p:cNvSpPr txBox="1"/>
          <p:nvPr/>
        </p:nvSpPr>
        <p:spPr>
          <a:xfrm>
            <a:off x="415981" y="3878147"/>
            <a:ext cx="8312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#define   __FPU_PRESENT       1             </a:t>
            </a:r>
            <a:r>
              <a:rPr lang="en-US" altLang="zh-CN" sz="18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8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在</a:t>
            </a:r>
            <a:r>
              <a:rPr lang="en-US" altLang="zh-CN" sz="18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STM32F/</a:t>
            </a:r>
            <a:r>
              <a:rPr lang="en-US" altLang="zh-CN" sz="1800" dirty="0" err="1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Hxxxxx.h</a:t>
            </a:r>
            <a:r>
              <a:rPr lang="zh-CN" altLang="en-US" sz="18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中被定义 </a:t>
            </a:r>
            <a:r>
              <a:rPr lang="en-US" altLang="zh-CN" sz="18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82734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矩形 39">
            <a:extLst>
              <a:ext uri="{FF2B5EF4-FFF2-40B4-BE49-F238E27FC236}">
                <a16:creationId xmlns:a16="http://schemas.microsoft.com/office/drawing/2014/main" id="{23644EA5-775B-45BB-B997-C3D3E9CE2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 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FPU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测试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(Julia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分形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)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实验简介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1F02FAE-C300-4F5E-960D-85554058FD22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D66632E6-838D-4031-9FF5-FAA3D2C6C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4773" y="2435103"/>
            <a:ext cx="4934453" cy="496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ts val="3500"/>
              </a:lnSpc>
              <a:spcBef>
                <a:spcPct val="0"/>
              </a:spcBef>
              <a:buClrTx/>
              <a:buNone/>
            </a:pPr>
            <a:r>
              <a:rPr lang="zh-CN" altLang="en-US" sz="2000" b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参考： </a:t>
            </a:r>
            <a:r>
              <a:rPr lang="en-US" altLang="zh-CN" sz="2000" b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FPU</a:t>
            </a:r>
            <a:r>
              <a:rPr lang="zh-CN" altLang="en-US" sz="2000" b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测试（</a:t>
            </a:r>
            <a:r>
              <a:rPr lang="en-US" altLang="zh-CN" sz="2000" b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Julia</a:t>
            </a:r>
            <a:r>
              <a:rPr lang="zh-CN" altLang="en-US" sz="2000" b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分形）实验源码</a:t>
            </a:r>
            <a:endParaRPr lang="en-US" altLang="zh-CN" sz="2000" b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835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92989</TotalTime>
  <Words>648</Words>
  <Application>Microsoft Office PowerPoint</Application>
  <PresentationFormat>全屏显示(16:9)</PresentationFormat>
  <Paragraphs>93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等线</vt:lpstr>
      <vt:lpstr>等线 Light</vt:lpstr>
      <vt:lpstr>思源黑体 CN Bold</vt:lpstr>
      <vt:lpstr>思源黑体 CN Light</vt:lpstr>
      <vt:lpstr>思源黑体 CN Normal</vt:lpstr>
      <vt:lpstr>思源黑体 CN Regular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fae login</cp:lastModifiedBy>
  <cp:revision>2060</cp:revision>
  <dcterms:created xsi:type="dcterms:W3CDTF">2021-03-21T09:45:45Z</dcterms:created>
  <dcterms:modified xsi:type="dcterms:W3CDTF">2022-11-17T03:55:10Z</dcterms:modified>
</cp:coreProperties>
</file>