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16" r:id="rId5"/>
    <p:sldId id="518" r:id="rId6"/>
    <p:sldId id="520" r:id="rId7"/>
    <p:sldId id="519" r:id="rId8"/>
    <p:sldId id="512" r:id="rId9"/>
    <p:sldId id="509" r:id="rId10"/>
    <p:sldId id="517" r:id="rId11"/>
    <p:sldId id="497" r:id="rId12"/>
    <p:sldId id="523" r:id="rId13"/>
    <p:sldId id="524" r:id="rId14"/>
    <p:sldId id="521" r:id="rId15"/>
    <p:sldId id="522" r:id="rId16"/>
    <p:sldId id="507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>
        <p:scale>
          <a:sx n="75" d="100"/>
          <a:sy n="75" d="100"/>
        </p:scale>
        <p:origin x="53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>
            <a:extLst>
              <a:ext uri="{FF2B5EF4-FFF2-40B4-BE49-F238E27FC236}">
                <a16:creationId xmlns:a16="http://schemas.microsoft.com/office/drawing/2014/main" id="{2769961D-DE04-4A7A-B774-1A2F73318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3" y="-51885"/>
            <a:ext cx="642523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DSP_Lib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8EA34553-3A7A-4EB3-9CA6-A6DEA864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82" y="37785"/>
            <a:ext cx="6530592" cy="81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Lib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库路径：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A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盘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8</a:t>
            </a:r>
            <a:r>
              <a:rPr lang="zh-CN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，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</a:t>
            </a:r>
            <a:r>
              <a:rPr lang="zh-CN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参考资料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\1</a:t>
            </a:r>
            <a:r>
              <a:rPr lang="zh-CN" altLang="en-US" sz="1400" b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，</a:t>
            </a:r>
            <a:r>
              <a:rPr lang="en-US" altLang="zh-CN" sz="1400" b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STM32CubeFx</a:t>
            </a:r>
            <a:r>
              <a:rPr lang="zh-CN" altLang="en-US" sz="1400" b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固件包</a:t>
            </a:r>
            <a:r>
              <a:rPr lang="en-US" altLang="zh-CN" sz="1400" b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STM32Cube_FW_FX_Vx.yz.n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\Drivers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CMSIS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Lib  ARM</a:t>
            </a:r>
            <a:endParaRPr lang="zh-CN" altLang="en-US" sz="1400" b="0" dirty="0">
              <a:solidFill>
                <a:srgbClr val="002060"/>
              </a:solidFill>
              <a:latin typeface="思源黑体 CN Normal"/>
              <a:ea typeface="宋体" panose="02010600030101010101" pitchFamily="2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489F16FF-2F24-47BD-BFF8-F913EBA4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674" y="1653219"/>
            <a:ext cx="6789900" cy="1346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arm_cortexM4b_math.lib (Cortex-M4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arm_cortexM4l_math.lib (Cortex-M4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arm_cortexM4bf_math.lib (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Cortex-M4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arm_cortexM4lf_math.lib (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Cortex-M4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小端模式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A395539E-674C-4C9A-A8EF-D9F9DF04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674" y="3056349"/>
            <a:ext cx="6789901" cy="199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arm_cortexM7b_math.lib  (Cortex-M7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arm_cortexM7l_math.lib  (Cortex-M7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arm_cortexM7bfdp_math.lib (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Cortex-M7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arm_cortexM7lfdp_math.lib (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Cortex-M7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小端模式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arm_cortexM7bfsp_math.lib (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Cortex-M7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arm_cortexM7lfsp_math.lib (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Cortex-M7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72CEC7F-1CAA-44FC-9CE5-F0B6BD5D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674" y="880954"/>
            <a:ext cx="6789900" cy="700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arm_cortexM3b_math.lib (Cortex-M3</a:t>
            </a:r>
            <a:r>
              <a:rPr lang="zh-CN" altLang="en-US" sz="14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大端</a:t>
            </a:r>
            <a:r>
              <a:rPr lang="zh-CN" altLang="en-US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arm_cortexM3l_math.lib (Cortex-M3</a:t>
            </a:r>
            <a:r>
              <a:rPr lang="zh-CN" altLang="en-US" sz="1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6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，搭建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库运行环境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66632E6-838D-4031-9FF5-FAA3D2C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5" y="1123439"/>
            <a:ext cx="4934453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添加文件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3CC39-129B-4DE8-8DF5-C533981B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75" y="3043451"/>
            <a:ext cx="4993484" cy="1148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EC8E7-867D-4327-8329-AFA8A6D2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75" y="1825840"/>
            <a:ext cx="4993484" cy="732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66632E6-838D-4031-9FF5-FAA3D2C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77" y="709547"/>
            <a:ext cx="5426184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DSP_Lib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库到工程，添加头文件包含路径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076F52-60DB-4C8A-97B4-1B259EF7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4" y="1647078"/>
            <a:ext cx="2894741" cy="2381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8CE72-94B4-48A7-8E82-89BE05880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49" y="2312846"/>
            <a:ext cx="5222909" cy="138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8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66632E6-838D-4031-9FF5-FAA3D2C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63" y="532488"/>
            <a:ext cx="4934453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添加全局宏定义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3E6C61A-149A-4504-B375-E900990B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757" y="1100311"/>
            <a:ext cx="5895331" cy="22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为了使用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库的所有功能，我们需要添加几个全局宏定义：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__FPU_USED   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__FPU_</a:t>
            </a:r>
            <a:r>
              <a:rPr lang="en-US" altLang="zh-CN" sz="16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PRESENT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b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ARM_MATH_DSP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ARM_MATH_MATRIX_CHECK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b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ARM_MATH_ROUNDING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0E1C5E-590E-40A2-A628-7A561823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3" y="3468529"/>
            <a:ext cx="5972175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1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库测试实例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6EF81335-DB0A-43C8-ADBC-12343B1F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89" y="1371945"/>
            <a:ext cx="3133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/>
              </a:rPr>
              <a:t>sin(x)</a:t>
            </a:r>
            <a:r>
              <a:rPr lang="en-US" altLang="zh-CN" sz="2000" b="0" baseline="3000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/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/>
              </a:rPr>
              <a:t>+cos(x)</a:t>
            </a:r>
            <a:r>
              <a:rPr lang="en-US" altLang="zh-CN" sz="2000" b="0" baseline="3000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/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/>
              </a:rPr>
              <a:t>=1</a:t>
            </a:r>
            <a:endParaRPr lang="zh-CN" altLang="zh-CN" sz="2000" b="0" dirty="0">
              <a:solidFill>
                <a:srgbClr val="FF0000"/>
              </a:solidFill>
              <a:latin typeface="Arial" panose="020B0604020202020204" pitchFamily="34" charset="0"/>
              <a:ea typeface="思源黑体 CN Normal" panose="020B040000000000000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4AC77A8-0425-4134-96FC-D44DF87C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18550"/>
              </p:ext>
            </p:extLst>
          </p:nvPr>
        </p:nvGraphicFramePr>
        <p:xfrm>
          <a:off x="659181" y="2011931"/>
          <a:ext cx="7825633" cy="169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62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96112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986899">
                  <a:extLst>
                    <a:ext uri="{9D8B030D-6E8A-4147-A177-3AD203B41FA5}">
                      <a16:colId xmlns:a16="http://schemas.microsoft.com/office/drawing/2014/main" val="1446435054"/>
                    </a:ext>
                  </a:extLst>
                </a:gridCol>
              </a:tblGrid>
              <a:tr h="3056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函数</a:t>
                      </a:r>
                      <a:endParaRPr lang="en-US" altLang="zh-CN" sz="14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所属库</a:t>
                      </a:r>
                      <a:endParaRPr lang="zh-CN" altLang="zh-CN" sz="14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描述</a:t>
                      </a:r>
                      <a:endParaRPr lang="zh-CN" altLang="zh-CN" sz="14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sin</a:t>
                      </a:r>
                      <a:r>
                        <a:rPr lang="zh-CN" altLang="en-US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cos</a:t>
                      </a:r>
                      <a:r>
                        <a:rPr lang="zh-CN" altLang="en-US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、</a:t>
                      </a:r>
                      <a:r>
                        <a:rPr lang="en-US" altLang="zh-CN" sz="1600" b="0" kern="100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sinf</a:t>
                      </a:r>
                      <a:r>
                        <a:rPr lang="zh-CN" altLang="en-US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、</a:t>
                      </a:r>
                      <a:r>
                        <a:rPr lang="en-US" altLang="zh-CN" sz="1600" b="0" kern="100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cosf</a:t>
                      </a:r>
                      <a:endParaRPr lang="zh-CN" altLang="zh-CN" sz="16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MDK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的标准库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带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f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的表示单精度浮点型运算，即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float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型，而不带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f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的表示双精度浮点型，即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double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arm_sin_f32</a:t>
                      </a:r>
                      <a:r>
                        <a:rPr lang="zh-CN" altLang="en-US" sz="1600" b="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arm_cos_f32</a:t>
                      </a:r>
                      <a:endParaRPr lang="zh-CN" altLang="zh-CN" sz="16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DSP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库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注意：需要添加：</a:t>
                      </a:r>
                      <a:r>
                        <a:rPr lang="en-US" altLang="zh-CN" sz="1600" b="0" kern="100" dirty="0" err="1">
                          <a:solidFill>
                            <a:schemeClr val="accent2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arm_math.h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头文件才可使用。两个函数也是单精度浮点型的，用法同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sinf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cosf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一模一样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</a:tbl>
          </a:graphicData>
        </a:graphic>
      </p:graphicFrame>
      <p:sp>
        <p:nvSpPr>
          <p:cNvPr id="14" name="TextBox 1">
            <a:extLst>
              <a:ext uri="{FF2B5EF4-FFF2-40B4-BE49-F238E27FC236}">
                <a16:creationId xmlns:a16="http://schemas.microsoft.com/office/drawing/2014/main" id="{9D11A393-1759-4849-A4A0-6887C086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159" y="4056754"/>
            <a:ext cx="7299678" cy="42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下面来测试一下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arm_sin_f32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arm_cos_f32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和 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sinf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、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cosf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思源黑体 CN Normal" panose="020B0400000000000000"/>
              </a:rPr>
              <a:t>的速度差距</a:t>
            </a:r>
          </a:p>
        </p:txBody>
      </p:sp>
    </p:spTree>
    <p:extLst>
      <p:ext uri="{BB962C8B-B14F-4D97-AF65-F5344CB8AC3E}">
        <p14:creationId xmlns:p14="http://schemas.microsoft.com/office/powerpoint/2010/main" val="194807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66632E6-838D-4031-9FF5-FAA3D2C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982" y="2397472"/>
            <a:ext cx="4934453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en-US" altLang="zh-CN" sz="20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 FFT</a:t>
            </a:r>
            <a:r>
              <a:rPr lang="zh-CN" altLang="en-US" sz="20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测试大家参考教程自行测试</a:t>
            </a:r>
            <a:endParaRPr lang="en-US" altLang="zh-CN" sz="20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56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250" y="1522578"/>
            <a:ext cx="5340550" cy="2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功能简介（了解）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源码库简介（了解）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，搭建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库运行环境（熟悉）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库测试实例（了解）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功能简介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737234" y="1469782"/>
            <a:ext cx="6400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Digital Signal Processing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，数字信号处理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416014-0840-4D48-9E02-86D9F88645F2}"/>
              </a:ext>
            </a:extLst>
          </p:cNvPr>
          <p:cNvSpPr/>
          <p:nvPr/>
        </p:nvSpPr>
        <p:spPr>
          <a:xfrm>
            <a:off x="737232" y="2766716"/>
            <a:ext cx="797710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等内核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单元，并集成了专用的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指令集（如：单周期乘加指令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(MAC)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、优化的单指令多数据流指令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(SIMD)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、饱和算术运算等多种数字信号处理指令）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CF5B5A-1DB3-4D6B-9BC1-5EB8B59D5347}"/>
              </a:ext>
            </a:extLst>
          </p:cNvPr>
          <p:cNvSpPr/>
          <p:nvPr/>
        </p:nvSpPr>
        <p:spPr>
          <a:xfrm>
            <a:off x="737234" y="3864152"/>
            <a:ext cx="8120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M4/M7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指令可以在单周期内完成，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则需要多个指令和多个周期才能完成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CE635-6DAF-4AAA-B1C2-5E3E3E4D6A70}"/>
              </a:ext>
            </a:extLst>
          </p:cNvPr>
          <p:cNvSpPr/>
          <p:nvPr/>
        </p:nvSpPr>
        <p:spPr>
          <a:xfrm>
            <a:off x="737233" y="2118249"/>
            <a:ext cx="6400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内核没有硬件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，也没有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指令集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699C1F-9CF4-4832-AB64-679B2DF4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77" y="455773"/>
            <a:ext cx="6356446" cy="437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39">
            <a:extLst>
              <a:ext uri="{FF2B5EF4-FFF2-40B4-BE49-F238E27FC236}">
                <a16:creationId xmlns:a16="http://schemas.microsoft.com/office/drawing/2014/main" id="{A2DFE80F-2ACA-4E07-B45E-290A8EEA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548" y="3598303"/>
            <a:ext cx="1873470" cy="2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DSP(SIMD,MAC)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977F843D-D7F2-4C32-B471-5FB5AFBE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944" y="3408933"/>
            <a:ext cx="1570899" cy="27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FPU(</a:t>
            </a:r>
            <a:r>
              <a:rPr lang="zh-CN" altLang="en-US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浮点指令集</a:t>
            </a:r>
            <a:r>
              <a:rPr lang="en-US" altLang="zh-CN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8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显著增强的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指令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CE96BA9-AF23-44A1-9762-264AD4F3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b="2425"/>
          <a:stretch/>
        </p:blipFill>
        <p:spPr bwMode="auto">
          <a:xfrm>
            <a:off x="1414703" y="965418"/>
            <a:ext cx="6314593" cy="3819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5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指令示例：单周期的乘加运算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E9F2F26-D339-4833-BF08-85B2A3A47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t="12787" r="1294"/>
          <a:stretch/>
        </p:blipFill>
        <p:spPr bwMode="auto">
          <a:xfrm>
            <a:off x="1541124" y="911541"/>
            <a:ext cx="5959598" cy="3924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39">
            <a:extLst>
              <a:ext uri="{FF2B5EF4-FFF2-40B4-BE49-F238E27FC236}">
                <a16:creationId xmlns:a16="http://schemas.microsoft.com/office/drawing/2014/main" id="{CD242360-0839-42F0-BAF4-1BB349D3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101" y="911541"/>
            <a:ext cx="1570899" cy="3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Normal" panose="020B0400000000000000"/>
              </a:rPr>
              <a:t>M7</a:t>
            </a:r>
          </a:p>
        </p:txBody>
      </p:sp>
    </p:spTree>
    <p:extLst>
      <p:ext uri="{BB962C8B-B14F-4D97-AF65-F5344CB8AC3E}">
        <p14:creationId xmlns:p14="http://schemas.microsoft.com/office/powerpoint/2010/main" val="17600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8" name="图片 4" descr="17607195421045">
            <a:extLst>
              <a:ext uri="{FF2B5EF4-FFF2-40B4-BE49-F238E27FC236}">
                <a16:creationId xmlns:a16="http://schemas.microsoft.com/office/drawing/2014/main" id="{F16A23A2-7199-44CF-BFC4-506EA41C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79" y="1801145"/>
            <a:ext cx="4678042" cy="228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8BB5DE0-37A8-4486-9EC3-DECA289D092C}"/>
              </a:ext>
            </a:extLst>
          </p:cNvPr>
          <p:cNvSpPr/>
          <p:nvPr/>
        </p:nvSpPr>
        <p:spPr>
          <a:xfrm>
            <a:off x="1168748" y="4251616"/>
            <a:ext cx="7615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SUM = SUM +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A* 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*D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），可以被编译成由一条单周期指令完成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19CADF-17D0-4A16-8387-ECBE83DC5ED0}"/>
              </a:ext>
            </a:extLst>
          </p:cNvPr>
          <p:cNvSpPr/>
          <p:nvPr/>
        </p:nvSpPr>
        <p:spPr>
          <a:xfrm>
            <a:off x="922170" y="843519"/>
            <a:ext cx="747181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受益于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指令的支持，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M4/M7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处理器能在单周期内完成高达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32×32+64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的运算，为其他任务释放处理器的带宽，而不是被乘法和加法消耗运算资源</a:t>
            </a:r>
          </a:p>
        </p:txBody>
      </p:sp>
    </p:spTree>
    <p:extLst>
      <p:ext uri="{BB962C8B-B14F-4D97-AF65-F5344CB8AC3E}">
        <p14:creationId xmlns:p14="http://schemas.microsoft.com/office/powerpoint/2010/main" val="35059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9B64D22A-A5DB-47F4-A2D1-5831384C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源码库简介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B2FACE90-7AA2-436F-9A6D-10F362AE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48" y="1760747"/>
            <a:ext cx="6509225" cy="8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DSP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库路径：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盘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参考资料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\1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STM32CubeFx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固件包</a:t>
            </a:r>
            <a:endParaRPr lang="en-US" altLang="zh-CN" sz="1600" b="0" dirty="0">
              <a:solidFill>
                <a:srgbClr val="002060"/>
              </a:solidFill>
              <a:latin typeface="思源黑体 CN Normal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STM32Cube_FW_FX_Vx.yz.n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\Drivers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CMSIS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  <a:sym typeface="Wingdings" panose="05000000000000000000" pitchFamily="2" charset="2"/>
              </a:rPr>
              <a:t> 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/>
                <a:ea typeface="宋体" panose="02010600030101010101" pitchFamily="2" charset="-122"/>
              </a:rPr>
              <a:t>DSP</a:t>
            </a:r>
            <a:endParaRPr lang="zh-CN" altLang="en-US" sz="1600" b="0" dirty="0">
              <a:solidFill>
                <a:srgbClr val="002060"/>
              </a:solidFill>
              <a:latin typeface="思源黑体 CN Normal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512358-C441-4786-8EE6-94F9BB24EDF9}"/>
              </a:ext>
            </a:extLst>
          </p:cNvPr>
          <p:cNvSpPr/>
          <p:nvPr/>
        </p:nvSpPr>
        <p:spPr>
          <a:xfrm>
            <a:off x="597331" y="2952658"/>
            <a:ext cx="6430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Source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库源码，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Examples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文件夹是一些测试实例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118ABB-7686-4F1C-9047-438ABF19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93" y="0"/>
            <a:ext cx="2189807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52" y="86106"/>
            <a:ext cx="375685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DSP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E82FEE7-D6E4-4CB5-9E36-FAAD0A9E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67795"/>
              </p:ext>
            </p:extLst>
          </p:nvPr>
        </p:nvGraphicFramePr>
        <p:xfrm>
          <a:off x="154730" y="583670"/>
          <a:ext cx="8834540" cy="397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477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6819063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</a:tblGrid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文件夹</a:t>
                      </a:r>
                      <a:endParaRPr lang="en-US" altLang="zh-CN" sz="14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描述</a:t>
                      </a:r>
                      <a:endParaRPr lang="zh-CN" altLang="zh-CN" sz="14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BasicMathFunctions</a:t>
                      </a:r>
                      <a:endParaRPr lang="zh-CN" altLang="zh-CN" sz="14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基本数学函数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提供浮点数的各种基本运算函数，如向量加减乘除等运算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4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CommonTables</a:t>
                      </a:r>
                      <a:endParaRPr lang="zh-CN" altLang="zh-CN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arm_common_tables.c</a:t>
                      </a:r>
                      <a:r>
                        <a:rPr lang="zh-CN" altLang="zh-CN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思源黑体 CN Normal" panose="020B0400000000000000"/>
                          <a:cs typeface="+mn-cs"/>
                        </a:rPr>
                        <a:t>文件提供位翻转或相关参数表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ComplexMathFunctions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复杂数学功能，如向量处理，求模运算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51361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ControllerFunctions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控制功能函数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包括正弦余弦，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PID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电机控制，矢量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Clarke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变换，矢量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Clarke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逆变换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等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52894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FastMathFunctions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快速数学功能函数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提供了一种快速的近似正弦，余弦和平方根等相比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CMSIS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计算库要快的数学函数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3103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FilteringFunctions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滤波函数功能，主要为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FIR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和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LMS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（最小均方根）等滤波函数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858826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MatrixFunctions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矩阵处理函数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包括矩阵加法、矩阵初始化、矩阵反、矩阵乘法、矩阵规模、矩阵减法、矩阵转置等函数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93774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StatisticsFunctions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统计功能函数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如求平均值、最大值、最小值、计算均方根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RMS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、计算方差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/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标准差等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41105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SupportFunctions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支持功能函数，如数据拷贝，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Q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格式和浮点格式相互转换，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Q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任意格式相互转换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997566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TransformFunctions</a:t>
                      </a:r>
                      <a:endParaRPr lang="zh-CN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思源黑体 CN Normal" panose="020B040000000000000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变换功能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，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包括复数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（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）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/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复数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逆运算（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CIFFT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）、实数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（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RFFT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）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/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实数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逆运算（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RIFFT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）、和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DCT</a:t>
                      </a:r>
                      <a:r>
                        <a:rPr lang="zh-CN" altLang="zh-CN" sz="1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思源黑体 CN Normal" panose="020B0400000000000000"/>
                        </a:rPr>
                        <a:t>（离散余弦变换）和配套的初始化函数</a:t>
                      </a:r>
                      <a:endParaRPr lang="zh-CN" alt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2887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40C2504-D314-44B6-AC43-A25D61C24A7F}"/>
              </a:ext>
            </a:extLst>
          </p:cNvPr>
          <p:cNvSpPr/>
          <p:nvPr/>
        </p:nvSpPr>
        <p:spPr>
          <a:xfrm>
            <a:off x="712177" y="4563991"/>
            <a:ext cx="771964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库源码量很大，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把上表的功能函数封装为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.lib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库的形式，方便用户使用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5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97314</TotalTime>
  <Words>1446</Words>
  <Application>Microsoft Office PowerPoint</Application>
  <PresentationFormat>全屏显示(16:9)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思源黑体 CN Bold</vt:lpstr>
      <vt:lpstr>思源黑体 CN Normal</vt:lpstr>
      <vt:lpstr>思源黑体 CN Regular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2175</cp:revision>
  <dcterms:created xsi:type="dcterms:W3CDTF">2021-03-21T09:45:45Z</dcterms:created>
  <dcterms:modified xsi:type="dcterms:W3CDTF">2022-12-06T04:35:57Z</dcterms:modified>
</cp:coreProperties>
</file>