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72" r:id="rId3"/>
    <p:sldId id="508" r:id="rId4"/>
    <p:sldId id="516" r:id="rId5"/>
    <p:sldId id="520" r:id="rId6"/>
    <p:sldId id="512" r:id="rId7"/>
    <p:sldId id="507" r:id="rId8"/>
    <p:sldId id="271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GZHUNING" initials="L" lastIdx="1" clrIdx="0">
    <p:extLst>
      <p:ext uri="{19B8F6BF-5375-455C-9EA6-DF929625EA0E}">
        <p15:presenceInfo xmlns:p15="http://schemas.microsoft.com/office/powerpoint/2012/main" userId="LINGZHUNI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969B2"/>
    <a:srgbClr val="5AA5DE"/>
    <a:srgbClr val="B4C7E7"/>
    <a:srgbClr val="1174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64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71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01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027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273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64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97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901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49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61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431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54D0E-B397-44A9-9DEC-6D5F0C511797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287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-1" y="4835727"/>
            <a:ext cx="53938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36899BE1-AA56-4470-8952-F397C1E78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7864" y="2223969"/>
            <a:ext cx="4288271" cy="695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277" tIns="17138" rIns="34277" bIns="1713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lnSpc>
                <a:spcPct val="150000"/>
              </a:lnSpc>
              <a:spcBef>
                <a:spcPts val="281"/>
              </a:spcBef>
              <a:defRPr/>
            </a:pPr>
            <a:r>
              <a:rPr lang="en-US" altLang="zh-CN" sz="32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T9</a:t>
            </a:r>
            <a:r>
              <a:rPr lang="zh-CN" altLang="en-US" sz="32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拼音输入法实验</a:t>
            </a:r>
            <a:endParaRPr lang="en-US" altLang="zh-CN" sz="32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6172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8E44F88-1E7E-4916-8DD0-6F4F14C601E9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4A9CBC-B0FB-4630-914C-BD0EF8A6AF4A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6A3AA250-99A3-4100-98FA-809068560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6621" y="1775966"/>
            <a:ext cx="5340550" cy="1844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T9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拼音输入法简介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（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了解）</a:t>
            </a:r>
            <a:endParaRPr lang="en-US" altLang="zh-CN" sz="2000" b="1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T9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拼音输入法实现原理简介（熟悉）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实验讲解（了解）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课堂总结（了解）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16B9B65-3265-473E-91E0-2F165A9D864B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8138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6" name="矩形 39">
            <a:extLst>
              <a:ext uri="{FF2B5EF4-FFF2-40B4-BE49-F238E27FC236}">
                <a16:creationId xmlns:a16="http://schemas.microsoft.com/office/drawing/2014/main" id="{C83701C4-2A03-4CF8-A908-0255D6A36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77" y="568369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1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T9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拼音输入法简介</a:t>
            </a:r>
            <a:endParaRPr lang="en-US" altLang="zh-CN" sz="2000" b="1" dirty="0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CDF83FD-36B2-4D9A-B126-ED980DF05CFA}"/>
              </a:ext>
            </a:extLst>
          </p:cNvPr>
          <p:cNvSpPr/>
          <p:nvPr/>
        </p:nvSpPr>
        <p:spPr>
          <a:xfrm>
            <a:off x="616308" y="1243716"/>
            <a:ext cx="8092441" cy="792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T9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输入法是由美国特捷通讯（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Tegic Communications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）软件公司开发的，该输入法解决了小型掌上设备的文字输入问题，已经成为全球手机文字输入的标准之一</a:t>
            </a:r>
            <a:endParaRPr lang="zh-CN" altLang="zh-CN" sz="1600" b="0" kern="100" baseline="0" dirty="0">
              <a:ln>
                <a:noFill/>
              </a:ln>
              <a:solidFill>
                <a:srgbClr val="00206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1356000-79AF-4A78-A139-4ACDD4794B47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39BEEC7E-2067-4D32-A774-F2EF6C138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056" y="2386597"/>
            <a:ext cx="2596445" cy="21885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0A691493-E0FE-4982-AB1F-46EF8F548700}"/>
              </a:ext>
            </a:extLst>
          </p:cNvPr>
          <p:cNvSpPr/>
          <p:nvPr/>
        </p:nvSpPr>
        <p:spPr>
          <a:xfrm>
            <a:off x="4270443" y="2319584"/>
            <a:ext cx="4333429" cy="227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输入“中”字，只需要输入：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9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6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6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，即可实现输入“中”字，在选择中字之后，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T9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会联想出一系列同中字组合的次，如文、国、断、山等。这样输入“国”字，我们直接选择即可，所以输入“国”字按键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次，这样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T9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总共只需要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次按键</a:t>
            </a:r>
          </a:p>
        </p:txBody>
      </p:sp>
    </p:spTree>
    <p:extLst>
      <p:ext uri="{BB962C8B-B14F-4D97-AF65-F5344CB8AC3E}">
        <p14:creationId xmlns:p14="http://schemas.microsoft.com/office/powerpoint/2010/main" val="153324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23D409B-B827-4E6B-B3EA-77B57CC1B9DB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9" name="矩形 39">
            <a:extLst>
              <a:ext uri="{FF2B5EF4-FFF2-40B4-BE49-F238E27FC236}">
                <a16:creationId xmlns:a16="http://schemas.microsoft.com/office/drawing/2014/main" id="{46A8E565-2F99-4105-8D79-65A069886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411" y="568369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2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T9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拼音输入法实现原理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ACA3217-AF79-41E4-9FCC-4E74AAE27E9F}"/>
              </a:ext>
            </a:extLst>
          </p:cNvPr>
          <p:cNvSpPr/>
          <p:nvPr/>
        </p:nvSpPr>
        <p:spPr>
          <a:xfrm>
            <a:off x="2327691" y="1126534"/>
            <a:ext cx="963038" cy="459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数字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3B9F9AE-19AB-40C1-87CB-5F41DBA1111A}"/>
              </a:ext>
            </a:extLst>
          </p:cNvPr>
          <p:cNvCxnSpPr>
            <a:cxnSpLocks/>
          </p:cNvCxnSpPr>
          <p:nvPr/>
        </p:nvCxnSpPr>
        <p:spPr>
          <a:xfrm flipV="1">
            <a:off x="3333413" y="1356136"/>
            <a:ext cx="658096" cy="65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3996085B-64CA-441A-AF95-04D742004210}"/>
              </a:ext>
            </a:extLst>
          </p:cNvPr>
          <p:cNvSpPr/>
          <p:nvPr/>
        </p:nvSpPr>
        <p:spPr>
          <a:xfrm>
            <a:off x="4039570" y="1126534"/>
            <a:ext cx="963038" cy="459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拼音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589ABD0-C06F-49C9-A564-A47B6CD37C55}"/>
              </a:ext>
            </a:extLst>
          </p:cNvPr>
          <p:cNvSpPr/>
          <p:nvPr/>
        </p:nvSpPr>
        <p:spPr>
          <a:xfrm>
            <a:off x="5751448" y="1126532"/>
            <a:ext cx="1729121" cy="459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查找对应汉字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35A10D34-EBF3-4923-A07C-C3E1FA1F7538}"/>
              </a:ext>
            </a:extLst>
          </p:cNvPr>
          <p:cNvCxnSpPr>
            <a:cxnSpLocks/>
          </p:cNvCxnSpPr>
          <p:nvPr/>
        </p:nvCxnSpPr>
        <p:spPr>
          <a:xfrm flipV="1">
            <a:off x="5050668" y="1356137"/>
            <a:ext cx="658096" cy="65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75C28F73-56EC-45F0-9D50-15426B02EF7A}"/>
              </a:ext>
            </a:extLst>
          </p:cNvPr>
          <p:cNvSpPr/>
          <p:nvPr/>
        </p:nvSpPr>
        <p:spPr>
          <a:xfrm>
            <a:off x="346730" y="2070374"/>
            <a:ext cx="4092632" cy="207065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zh-CN" sz="1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拼音索引表 *</a:t>
            </a:r>
            <a:r>
              <a:rPr lang="en-US" altLang="zh-CN" sz="1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</a:p>
          <a:p>
            <a:pPr eaLnBrk="1" hangingPunct="1">
              <a:defRPr/>
            </a:pPr>
            <a:r>
              <a:rPr lang="en-US" altLang="zh-CN" sz="1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const py_index py_index3[]=</a:t>
            </a:r>
          </a:p>
          <a:p>
            <a:pPr eaLnBrk="1" hangingPunct="1">
              <a:defRPr/>
            </a:pPr>
            <a:r>
              <a:rPr lang="en-US" altLang="zh-CN" sz="1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</a:p>
          <a:p>
            <a:pPr eaLnBrk="1" hangingPunct="1">
              <a:defRPr/>
            </a:pPr>
            <a:r>
              <a:rPr lang="en-US" altLang="zh-CN" sz="1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{"" ,"",(char*)PY_mb_space},</a:t>
            </a:r>
          </a:p>
          <a:p>
            <a:pPr eaLnBrk="1" hangingPunct="1">
              <a:defRPr/>
            </a:pPr>
            <a:r>
              <a:rPr lang="en-US" altLang="zh-CN" sz="1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{"2","a",(char*)PY_mb_a},</a:t>
            </a:r>
          </a:p>
          <a:p>
            <a:pPr eaLnBrk="1" hangingPunct="1">
              <a:defRPr/>
            </a:pPr>
            <a:r>
              <a:rPr lang="en-US" altLang="zh-CN" sz="1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……</a:t>
            </a:r>
          </a:p>
          <a:p>
            <a:pPr eaLnBrk="1" hangingPunct="1">
              <a:defRPr/>
            </a:pPr>
            <a:r>
              <a:rPr lang="en-US" altLang="zh-CN" sz="1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{"748264","shuang",(char*)PY_mb_shuang},</a:t>
            </a:r>
          </a:p>
          <a:p>
            <a:pPr eaLnBrk="1" hangingPunct="1">
              <a:defRPr/>
            </a:pPr>
            <a:r>
              <a:rPr lang="en-US" altLang="zh-CN" sz="1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{"948264","zhuang",(char*)PY_mb_zhuang},</a:t>
            </a:r>
          </a:p>
          <a:p>
            <a:pPr eaLnBrk="1" hangingPunct="1">
              <a:defRPr/>
            </a:pPr>
            <a:r>
              <a:rPr lang="en-US" altLang="zh-CN" sz="1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</a:t>
            </a:r>
            <a:endParaRPr lang="zh-CN" altLang="en-US" sz="1400">
              <a:solidFill>
                <a:srgbClr val="FFFFFF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91839B8-0029-4CDB-8FF3-FC3FF84D447D}"/>
              </a:ext>
            </a:extLst>
          </p:cNvPr>
          <p:cNvSpPr/>
          <p:nvPr/>
        </p:nvSpPr>
        <p:spPr>
          <a:xfrm>
            <a:off x="4521089" y="1698340"/>
            <a:ext cx="4450080" cy="164008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zh-CN" sz="1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汉字排列表（码表） *</a:t>
            </a:r>
            <a:r>
              <a:rPr lang="en-US" altLang="zh-CN" sz="1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</a:p>
          <a:p>
            <a:pPr eaLnBrk="1" hangingPunct="1">
              <a:defRPr/>
            </a:pPr>
            <a:r>
              <a:rPr lang="en-US" altLang="zh-CN" sz="1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const char PY_mb_space []={""};</a:t>
            </a:r>
          </a:p>
          <a:p>
            <a:pPr eaLnBrk="1" hangingPunct="1">
              <a:defRPr/>
            </a:pPr>
            <a:r>
              <a:rPr lang="en-US" altLang="zh-CN" sz="1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const char PY_mb_a     []={"</a:t>
            </a:r>
            <a:r>
              <a:rPr lang="zh-CN" altLang="en-US" sz="1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啊阿腌吖锕厑嗄錒呵腌</a:t>
            </a:r>
            <a:r>
              <a:rPr lang="en-US" altLang="zh-CN" sz="1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"}; </a:t>
            </a:r>
          </a:p>
          <a:p>
            <a:pPr eaLnBrk="1" hangingPunct="1">
              <a:defRPr/>
            </a:pPr>
            <a:r>
              <a:rPr lang="en-US" altLang="zh-CN" sz="1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……</a:t>
            </a:r>
          </a:p>
          <a:p>
            <a:pPr eaLnBrk="1" hangingPunct="1">
              <a:defRPr/>
            </a:pPr>
            <a:r>
              <a:rPr lang="en-US" altLang="zh-CN" sz="1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const char PY_mb_zun   []={"</a:t>
            </a:r>
            <a:r>
              <a:rPr lang="zh-CN" altLang="en-US" sz="1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尊遵樽鳟撙</a:t>
            </a:r>
            <a:r>
              <a:rPr lang="en-US" altLang="zh-CN" sz="1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"};</a:t>
            </a:r>
          </a:p>
          <a:p>
            <a:pPr eaLnBrk="1" hangingPunct="1">
              <a:defRPr/>
            </a:pPr>
            <a:r>
              <a:rPr lang="en-US" altLang="zh-CN" sz="1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const char PY_mb_zuo   []={"</a:t>
            </a:r>
            <a:r>
              <a:rPr lang="zh-CN" altLang="en-US" sz="1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左佐做作坐座昨撮唑柞阼琢嘬怍胙祚砟酢</a:t>
            </a:r>
            <a:r>
              <a:rPr lang="en-US" altLang="zh-CN" sz="140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"};</a:t>
            </a:r>
            <a:endParaRPr lang="zh-CN" altLang="en-US" sz="1400">
              <a:solidFill>
                <a:srgbClr val="FFFFFF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7" name="TextBox 6">
            <a:extLst>
              <a:ext uri="{FF2B5EF4-FFF2-40B4-BE49-F238E27FC236}">
                <a16:creationId xmlns:a16="http://schemas.microsoft.com/office/drawing/2014/main" id="{B83A8E31-8010-420E-8911-A84E0CA75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1089" y="3409136"/>
            <a:ext cx="3313112" cy="1384995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400" b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typedef struct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400" b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400" b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char *py_input;    /* </a:t>
            </a:r>
            <a:r>
              <a:rPr lang="zh-CN" altLang="en-US" sz="1400" b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输入的字符串 *</a:t>
            </a:r>
            <a:r>
              <a:rPr lang="en-US" altLang="zh-CN" sz="1400" b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400" b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char *py;                 /* </a:t>
            </a:r>
            <a:r>
              <a:rPr lang="zh-CN" altLang="en-US" sz="1400" b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对应的拼音 *</a:t>
            </a:r>
            <a:r>
              <a:rPr lang="en-US" altLang="zh-CN" sz="1400" b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400" b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char *pymb;         /* </a:t>
            </a:r>
            <a:r>
              <a:rPr lang="zh-CN" altLang="en-US" sz="1400" b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码表 *</a:t>
            </a:r>
            <a:r>
              <a:rPr lang="en-US" altLang="zh-CN" sz="1400" b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400" b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}py_index;</a:t>
            </a:r>
            <a:endParaRPr lang="zh-CN" altLang="en-US" sz="1400" b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083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8" grpId="0" animBg="1"/>
      <p:bldP spid="30" grpId="0" animBg="1"/>
      <p:bldP spid="35" grpId="0" animBg="1"/>
      <p:bldP spid="36" grpId="0" animBg="1"/>
      <p:bldP spid="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6" name="矩形 39">
            <a:extLst>
              <a:ext uri="{FF2B5EF4-FFF2-40B4-BE49-F238E27FC236}">
                <a16:creationId xmlns:a16="http://schemas.microsoft.com/office/drawing/2014/main" id="{C83701C4-2A03-4CF8-A908-0255D6A36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580" y="899356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T9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拼音输入步骤</a:t>
            </a:r>
            <a:endParaRPr lang="en-US" altLang="zh-CN" sz="2000" b="1" dirty="0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1356000-79AF-4A78-A139-4ACDD4794B47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17FA178-4AC5-46CC-8B44-2B20238EED9D}"/>
              </a:ext>
            </a:extLst>
          </p:cNvPr>
          <p:cNvSpPr txBox="1"/>
          <p:nvPr/>
        </p:nvSpPr>
        <p:spPr>
          <a:xfrm>
            <a:off x="2057178" y="1880055"/>
            <a:ext cx="5822066" cy="1531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① 输入拼音数字串</a:t>
            </a:r>
            <a:endParaRPr lang="en-US" altLang="zh-CN" sz="16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② 在拼音索引表里面查找和输入字符串匹配的项，并记录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③ 显示匹配清单里面所有可能的汉字，供用户选择 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④ 用户选择匹配项，并选择对应的汉字</a:t>
            </a:r>
            <a:endParaRPr lang="en-US" altLang="zh-CN" sz="18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0037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2151F0AC-925D-4500-A47A-B1B230AA25C3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5" name="矩形 39">
            <a:extLst>
              <a:ext uri="{FF2B5EF4-FFF2-40B4-BE49-F238E27FC236}">
                <a16:creationId xmlns:a16="http://schemas.microsoft.com/office/drawing/2014/main" id="{9B64D22A-A5DB-47F4-A2D1-5831384C1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77" y="568369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3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，实验讲解</a:t>
            </a:r>
            <a:endParaRPr lang="en-US" altLang="zh-CN" sz="2000" b="1" dirty="0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3512358-C441-4786-8EE6-94F9BB24EDF9}"/>
              </a:ext>
            </a:extLst>
          </p:cNvPr>
          <p:cNvSpPr/>
          <p:nvPr/>
        </p:nvSpPr>
        <p:spPr>
          <a:xfrm>
            <a:off x="1523019" y="2402473"/>
            <a:ext cx="64301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打开正点原子任意开发板的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T9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拼音输入法实验即可</a:t>
            </a:r>
            <a:endParaRPr lang="zh-CN" altLang="zh-CN" b="0" kern="100" baseline="0" dirty="0">
              <a:ln>
                <a:noFill/>
              </a:ln>
              <a:solidFill>
                <a:srgbClr val="00206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979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矩形 39">
            <a:extLst>
              <a:ext uri="{FF2B5EF4-FFF2-40B4-BE49-F238E27FC236}">
                <a16:creationId xmlns:a16="http://schemas.microsoft.com/office/drawing/2014/main" id="{692D5C6B-97F5-4B98-AE34-0706FF111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286" y="595491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课堂总结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70628B3-98F1-44D1-BB2D-AEA8FC3D8ED5}"/>
              </a:ext>
            </a:extLst>
          </p:cNvPr>
          <p:cNvSpPr txBox="1"/>
          <p:nvPr/>
        </p:nvSpPr>
        <p:spPr>
          <a:xfrm>
            <a:off x="2054151" y="2339346"/>
            <a:ext cx="5035698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T9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拼音输入法实验（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课堂总结）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.pdf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（脑图）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5625034-26E9-4E0C-B0C9-91439544283B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4919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812969C5-AE61-47D1-8859-6D3AA39BA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870" y="1475704"/>
            <a:ext cx="4264259" cy="21015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2A94CA9-9750-4E7B-B0E2-4DBA6C49E315}"/>
              </a:ext>
            </a:extLst>
          </p:cNvPr>
          <p:cNvSpPr txBox="1"/>
          <p:nvPr/>
        </p:nvSpPr>
        <p:spPr>
          <a:xfrm>
            <a:off x="1985008" y="3773924"/>
            <a:ext cx="56273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1800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版权所有：广州市星翼电子科技有限公司</a:t>
            </a:r>
            <a:endParaRPr lang="en-US" altLang="zh-CN" sz="1800" b="1" spc="50" dirty="0">
              <a:solidFill>
                <a:srgbClr val="00206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eaLnBrk="1" hangingPunct="1">
              <a:defRPr/>
            </a:pPr>
            <a:r>
              <a:rPr lang="zh-CN" altLang="en-US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天猫店铺：</a:t>
            </a:r>
            <a:r>
              <a:rPr lang="en-US" altLang="zh-CN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https://zhengdianyuanzi.tmall.com</a:t>
            </a:r>
            <a:endParaRPr lang="en-US" altLang="zh-CN" sz="1800" b="1" spc="50" dirty="0">
              <a:solidFill>
                <a:srgbClr val="00206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C227E72-5309-4F72-B156-E5C98241FB88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0863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100396</TotalTime>
  <Words>700</Words>
  <Application>Microsoft Office PowerPoint</Application>
  <PresentationFormat>全屏显示(16:9)</PresentationFormat>
  <Paragraphs>68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思源黑体 CN Bold</vt:lpstr>
      <vt:lpstr>思源黑体 CN Normal</vt:lpstr>
      <vt:lpstr>思源黑体 CN Regular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LINGZHUNING</cp:lastModifiedBy>
  <cp:revision>2286</cp:revision>
  <dcterms:created xsi:type="dcterms:W3CDTF">2021-03-21T09:45:45Z</dcterms:created>
  <dcterms:modified xsi:type="dcterms:W3CDTF">2022-12-08T06:34:37Z</dcterms:modified>
</cp:coreProperties>
</file>