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22" r:id="rId5"/>
    <p:sldId id="521" r:id="rId6"/>
    <p:sldId id="524" r:id="rId7"/>
    <p:sldId id="530" r:id="rId8"/>
    <p:sldId id="525" r:id="rId9"/>
    <p:sldId id="526" r:id="rId10"/>
    <p:sldId id="528" r:id="rId11"/>
    <p:sldId id="527" r:id="rId12"/>
    <p:sldId id="529" r:id="rId13"/>
    <p:sldId id="531" r:id="rId14"/>
    <p:sldId id="512" r:id="rId15"/>
    <p:sldId id="507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50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penedv.com/posts/list/39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IAP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7262C98-EFEE-4F71-BE19-4669A5DE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4" y="999002"/>
            <a:ext cx="5072121" cy="3808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6" y="568369"/>
            <a:ext cx="598199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①设置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APP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程序的起始地址和存储空间大小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CDE9D1-C295-4FB2-96BE-F60F956F8DF8}"/>
              </a:ext>
            </a:extLst>
          </p:cNvPr>
          <p:cNvSpPr/>
          <p:nvPr/>
        </p:nvSpPr>
        <p:spPr>
          <a:xfrm>
            <a:off x="578614" y="4363438"/>
            <a:ext cx="149559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SRAM_APP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8D76DE-AC95-4C24-94E8-A62EC434CD2C}"/>
              </a:ext>
            </a:extLst>
          </p:cNvPr>
          <p:cNvSpPr/>
          <p:nvPr/>
        </p:nvSpPr>
        <p:spPr>
          <a:xfrm>
            <a:off x="5811373" y="2071251"/>
            <a:ext cx="3132602" cy="307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228B15-F15D-419C-B0D8-F3C885719884}"/>
              </a:ext>
            </a:extLst>
          </p:cNvPr>
          <p:cNvSpPr/>
          <p:nvPr/>
        </p:nvSpPr>
        <p:spPr>
          <a:xfrm>
            <a:off x="5811373" y="2071251"/>
            <a:ext cx="341777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06DC8A-2432-4A8F-B891-F15C968ED809}"/>
              </a:ext>
            </a:extLst>
          </p:cNvPr>
          <p:cNvSpPr/>
          <p:nvPr/>
        </p:nvSpPr>
        <p:spPr>
          <a:xfrm>
            <a:off x="5744698" y="1465768"/>
            <a:ext cx="149559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0x20000000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C7498C-7CDE-4B99-9148-7BA80E1757B1}"/>
              </a:ext>
            </a:extLst>
          </p:cNvPr>
          <p:cNvSpPr/>
          <p:nvPr/>
        </p:nvSpPr>
        <p:spPr>
          <a:xfrm>
            <a:off x="7820884" y="1465768"/>
            <a:ext cx="132311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0x20010000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D6313B-EFA5-440D-BD85-FAD842452EF8}"/>
              </a:ext>
            </a:extLst>
          </p:cNvPr>
          <p:cNvSpPr/>
          <p:nvPr/>
        </p:nvSpPr>
        <p:spPr>
          <a:xfrm>
            <a:off x="6153150" y="2070350"/>
            <a:ext cx="200977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50F6B4-D6E4-427E-9E70-DE60B7340B40}"/>
              </a:ext>
            </a:extLst>
          </p:cNvPr>
          <p:cNvSpPr/>
          <p:nvPr/>
        </p:nvSpPr>
        <p:spPr>
          <a:xfrm>
            <a:off x="8163654" y="2070349"/>
            <a:ext cx="780321" cy="30777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00696-3831-4879-9A3B-04288C5AAEE1}"/>
              </a:ext>
            </a:extLst>
          </p:cNvPr>
          <p:cNvSpPr/>
          <p:nvPr/>
        </p:nvSpPr>
        <p:spPr>
          <a:xfrm>
            <a:off x="5650735" y="2755542"/>
            <a:ext cx="3493265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Bootloader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程序运行预留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4KB SRAM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程序预留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48KB SRAM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程序运行预留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12KB SRAM</a:t>
            </a:r>
          </a:p>
        </p:txBody>
      </p:sp>
    </p:spTree>
    <p:extLst>
      <p:ext uri="{BB962C8B-B14F-4D97-AF65-F5344CB8AC3E}">
        <p14:creationId xmlns:p14="http://schemas.microsoft.com/office/powerpoint/2010/main" val="34620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7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6" y="568369"/>
            <a:ext cx="598199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② 设置中断向量表偏移量 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805152" y="1510723"/>
            <a:ext cx="8092441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存放在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中的设置方法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SCB-&gt;VTOR = FLASH_BASE | 0x10000; 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存放在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中的设置方法	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SCB-&gt;VTOR = SRAM_BASE | 0x1000;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2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9" y="417034"/>
            <a:ext cx="640938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③ 设置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编译后运行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fromelf.exe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，生成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.bin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466726" y="4405821"/>
            <a:ext cx="842200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D:\MDK5.36\ARM\ARMCC\bin\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fromelf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--bin -o ..\..\Output\@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L.bin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..\..\Output\%L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64FBDD-BBF3-4CE9-95E2-18A48648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40" y="824600"/>
            <a:ext cx="4845119" cy="363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905" y="1418815"/>
            <a:ext cx="451493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三种烧录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方式（了解）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IAP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应用原理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APP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程序的生成步骤（掌握）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讲解（熟悉）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02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151F0AC-925D-4500-A47A-B1B230AA25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9B64D22A-A5DB-47F4-A2D1-5831384C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，实验讲解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512358-C441-4786-8EE6-94F9BB24EDF9}"/>
              </a:ext>
            </a:extLst>
          </p:cNvPr>
          <p:cNvSpPr/>
          <p:nvPr/>
        </p:nvSpPr>
        <p:spPr>
          <a:xfrm>
            <a:off x="1523019" y="2402473"/>
            <a:ext cx="6430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讲解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Bootloader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程序相关代码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145931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IAP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905" y="1418815"/>
            <a:ext cx="451493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三种烧录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方式（了解）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IAP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应用原理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APP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程序的生成步骤（掌握）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讲解（熟悉）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6216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三种烧录方式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434613" y="945515"/>
            <a:ext cx="8274773" cy="38397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①ISP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 System Programming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（在系统编程）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执行芯片厂商的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Bootloader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程序进入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ISP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模式，进入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ISP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模式后，用户可选择官方提供的烧录通信接口（如：串口），并配合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ISP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编程工具（如：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FlyMcu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）对闪存进行烧录。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②ICP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 Circuit Programing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（在线编程）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JTAG/SWD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接口对闪存进行烧录。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③IAP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 Application Programming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（在应用编程）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使用用户的应用程序（也称为：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Bootloader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程序）对闪存进行烧录。该应用程序需要通过一种通信接口（如：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\USB\CAN\UART\I2C\SPI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等）对闪存进行烧录（即把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程序烧录到闪存）。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IAP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通常被开发者用作远程升级的手段。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IAP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应用原理介绍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48CAB82-3ECB-47B7-B626-EDF5DD240021}"/>
              </a:ext>
            </a:extLst>
          </p:cNvPr>
          <p:cNvSpPr/>
          <p:nvPr/>
        </p:nvSpPr>
        <p:spPr>
          <a:xfrm>
            <a:off x="1125701" y="3813416"/>
            <a:ext cx="1842765" cy="5658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闪存起始地址</a:t>
            </a:r>
            <a:endParaRPr lang="en-US" altLang="zh-CN" sz="16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0x08000000</a:t>
            </a:r>
            <a:endParaRPr lang="en-US" altLang="zh-CN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圆角矩形 9">
            <a:extLst>
              <a:ext uri="{FF2B5EF4-FFF2-40B4-BE49-F238E27FC236}">
                <a16:creationId xmlns:a16="http://schemas.microsoft.com/office/drawing/2014/main" id="{E5C2ED0A-E40B-4EC1-8BB2-AAE340BC4B94}"/>
              </a:ext>
            </a:extLst>
          </p:cNvPr>
          <p:cNvSpPr/>
          <p:nvPr/>
        </p:nvSpPr>
        <p:spPr>
          <a:xfrm>
            <a:off x="557789" y="2521542"/>
            <a:ext cx="931284" cy="32115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串口</a:t>
            </a:r>
            <a:r>
              <a:rPr lang="en-US" altLang="zh-CN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649A8A4-CBC9-4D1A-81E1-2656DA8B9736}"/>
              </a:ext>
            </a:extLst>
          </p:cNvPr>
          <p:cNvSpPr/>
          <p:nvPr/>
        </p:nvSpPr>
        <p:spPr>
          <a:xfrm>
            <a:off x="410203" y="1258681"/>
            <a:ext cx="3384550" cy="331645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A2CAC817-9E89-4DE6-ABDF-4E4A91437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690" y="1579161"/>
            <a:ext cx="2305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 b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934284-EAEA-4ACA-885A-B290057B3FBE}"/>
              </a:ext>
            </a:extLst>
          </p:cNvPr>
          <p:cNvSpPr/>
          <p:nvPr/>
        </p:nvSpPr>
        <p:spPr>
          <a:xfrm>
            <a:off x="4768283" y="1579162"/>
            <a:ext cx="1600994" cy="3132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66D6DF6-6B1E-49B1-B1F2-55764767ED9F}"/>
              </a:ext>
            </a:extLst>
          </p:cNvPr>
          <p:cNvSpPr/>
          <p:nvPr/>
        </p:nvSpPr>
        <p:spPr>
          <a:xfrm>
            <a:off x="4768283" y="3477811"/>
            <a:ext cx="1600994" cy="884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应用程序存放区域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A5F369-10B1-4DE8-8BA2-228FC8A99B12}"/>
              </a:ext>
            </a:extLst>
          </p:cNvPr>
          <p:cNvSpPr/>
          <p:nvPr/>
        </p:nvSpPr>
        <p:spPr>
          <a:xfrm>
            <a:off x="4768283" y="1579158"/>
            <a:ext cx="1600994" cy="993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用户编写的</a:t>
            </a:r>
            <a:r>
              <a:rPr lang="en-US" altLang="zh-CN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Bootloader</a:t>
            </a:r>
            <a:r>
              <a:rPr lang="zh-CN" altLang="en-US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程序存放区域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A7791F-526C-4814-B7CF-99BEAA9E3ED8}"/>
              </a:ext>
            </a:extLst>
          </p:cNvPr>
          <p:cNvSpPr/>
          <p:nvPr/>
        </p:nvSpPr>
        <p:spPr>
          <a:xfrm>
            <a:off x="7169774" y="1617274"/>
            <a:ext cx="1600993" cy="676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应用程序</a:t>
            </a:r>
            <a:r>
              <a:rPr lang="en-US" altLang="zh-CN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(APP)</a:t>
            </a:r>
          </a:p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.bin</a:t>
            </a:r>
            <a:r>
              <a:rPr lang="zh-CN" altLang="en-US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B1565C-EA6C-4E38-9CFA-DB5546C52410}"/>
              </a:ext>
            </a:extLst>
          </p:cNvPr>
          <p:cNvSpPr/>
          <p:nvPr/>
        </p:nvSpPr>
        <p:spPr>
          <a:xfrm>
            <a:off x="5543775" y="673206"/>
            <a:ext cx="2665413" cy="696913"/>
          </a:xfrm>
          <a:prstGeom prst="rect">
            <a:avLst/>
          </a:prstGeom>
          <a:solidFill>
            <a:schemeClr val="accent6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IO,CAN,USB,UART,I2C,SPI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等通信接口</a:t>
            </a:r>
          </a:p>
        </p:txBody>
      </p:sp>
      <p:sp>
        <p:nvSpPr>
          <p:cNvPr id="46" name="右弧形箭头 20">
            <a:extLst>
              <a:ext uri="{FF2B5EF4-FFF2-40B4-BE49-F238E27FC236}">
                <a16:creationId xmlns:a16="http://schemas.microsoft.com/office/drawing/2014/main" id="{32DBDC7B-1CFA-477A-8329-84291CC9E1B3}"/>
              </a:ext>
            </a:extLst>
          </p:cNvPr>
          <p:cNvSpPr/>
          <p:nvPr/>
        </p:nvSpPr>
        <p:spPr>
          <a:xfrm>
            <a:off x="6369277" y="2271312"/>
            <a:ext cx="1152525" cy="199260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16EFBDD-2871-4DD7-B630-F4A7F45B47AD}"/>
              </a:ext>
            </a:extLst>
          </p:cNvPr>
          <p:cNvSpPr txBox="1"/>
          <p:nvPr/>
        </p:nvSpPr>
        <p:spPr>
          <a:xfrm>
            <a:off x="1125701" y="1364434"/>
            <a:ext cx="1096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</a:t>
            </a:r>
            <a:endParaRPr lang="zh-CN" altLang="en-US" sz="16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F94227-5904-4519-9A84-691ED68D25BE}"/>
              </a:ext>
            </a:extLst>
          </p:cNvPr>
          <p:cNvSpPr txBox="1"/>
          <p:nvPr/>
        </p:nvSpPr>
        <p:spPr>
          <a:xfrm>
            <a:off x="2394486" y="1363879"/>
            <a:ext cx="1096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</a:t>
            </a:r>
            <a:endParaRPr lang="zh-CN" altLang="en-US" sz="16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14AAEF7-1F4D-4595-9BE4-B0177DD49A3D}"/>
              </a:ext>
            </a:extLst>
          </p:cNvPr>
          <p:cNvSpPr/>
          <p:nvPr/>
        </p:nvSpPr>
        <p:spPr>
          <a:xfrm>
            <a:off x="837744" y="1719124"/>
            <a:ext cx="1373532" cy="6512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Bootloader</a:t>
            </a:r>
          </a:p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系统存储器</a:t>
            </a:r>
            <a:r>
              <a:rPr lang="en-US" altLang="zh-CN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圆角矩形 9">
            <a:extLst>
              <a:ext uri="{FF2B5EF4-FFF2-40B4-BE49-F238E27FC236}">
                <a16:creationId xmlns:a16="http://schemas.microsoft.com/office/drawing/2014/main" id="{99FBFDC8-3659-40A0-94BA-463CD0547450}"/>
              </a:ext>
            </a:extLst>
          </p:cNvPr>
          <p:cNvSpPr/>
          <p:nvPr/>
        </p:nvSpPr>
        <p:spPr>
          <a:xfrm>
            <a:off x="557788" y="2856868"/>
            <a:ext cx="931285" cy="32115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FlyMcu</a:t>
            </a: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35C5540-3404-4378-8F44-0AFA81D0C228}"/>
              </a:ext>
            </a:extLst>
          </p:cNvPr>
          <p:cNvSpPr/>
          <p:nvPr/>
        </p:nvSpPr>
        <p:spPr>
          <a:xfrm>
            <a:off x="2320255" y="1718642"/>
            <a:ext cx="1096550" cy="6512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IDE(MDK)</a:t>
            </a: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圆角矩形 9">
            <a:extLst>
              <a:ext uri="{FF2B5EF4-FFF2-40B4-BE49-F238E27FC236}">
                <a16:creationId xmlns:a16="http://schemas.microsoft.com/office/drawing/2014/main" id="{375F8F05-7146-45CB-9C68-88BCD97E70B8}"/>
              </a:ext>
            </a:extLst>
          </p:cNvPr>
          <p:cNvSpPr/>
          <p:nvPr/>
        </p:nvSpPr>
        <p:spPr>
          <a:xfrm>
            <a:off x="554718" y="3263405"/>
            <a:ext cx="931284" cy="321158"/>
          </a:xfrm>
          <a:prstGeom prst="round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</a:t>
            </a:r>
            <a:r>
              <a:rPr lang="zh-CN" altLang="en-US" sz="11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</a:t>
            </a:r>
          </a:p>
        </p:txBody>
      </p:sp>
      <p:sp>
        <p:nvSpPr>
          <p:cNvPr id="55" name="圆角矩形 9">
            <a:extLst>
              <a:ext uri="{FF2B5EF4-FFF2-40B4-BE49-F238E27FC236}">
                <a16:creationId xmlns:a16="http://schemas.microsoft.com/office/drawing/2014/main" id="{78D3F979-AC8F-436A-A602-05A66797022F}"/>
              </a:ext>
            </a:extLst>
          </p:cNvPr>
          <p:cNvSpPr/>
          <p:nvPr/>
        </p:nvSpPr>
        <p:spPr>
          <a:xfrm>
            <a:off x="2722198" y="2521542"/>
            <a:ext cx="932257" cy="3211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JTAG</a:t>
            </a: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圆角矩形 9">
            <a:extLst>
              <a:ext uri="{FF2B5EF4-FFF2-40B4-BE49-F238E27FC236}">
                <a16:creationId xmlns:a16="http://schemas.microsoft.com/office/drawing/2014/main" id="{606CD5BB-5EFA-4EAC-AE82-601E5D1E0B4B}"/>
              </a:ext>
            </a:extLst>
          </p:cNvPr>
          <p:cNvSpPr/>
          <p:nvPr/>
        </p:nvSpPr>
        <p:spPr>
          <a:xfrm>
            <a:off x="2722195" y="2842700"/>
            <a:ext cx="932260" cy="32115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SWD</a:t>
            </a:r>
            <a:endParaRPr lang="zh-CN" altLang="en-US" sz="1600" dirty="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圆角矩形 9">
            <a:extLst>
              <a:ext uri="{FF2B5EF4-FFF2-40B4-BE49-F238E27FC236}">
                <a16:creationId xmlns:a16="http://schemas.microsoft.com/office/drawing/2014/main" id="{3B4D54F9-8378-48FC-A8F1-8890B4702B75}"/>
              </a:ext>
            </a:extLst>
          </p:cNvPr>
          <p:cNvSpPr/>
          <p:nvPr/>
        </p:nvSpPr>
        <p:spPr>
          <a:xfrm>
            <a:off x="2722195" y="3255421"/>
            <a:ext cx="932261" cy="321158"/>
          </a:xfrm>
          <a:prstGeom prst="round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</a:t>
            </a:r>
            <a:r>
              <a:rPr lang="zh-CN" altLang="en-US" sz="11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C757D5-174C-4046-B72D-1D7E3CDA8C5C}"/>
              </a:ext>
            </a:extLst>
          </p:cNvPr>
          <p:cNvCxnSpPr>
            <a:cxnSpLocks/>
          </p:cNvCxnSpPr>
          <p:nvPr/>
        </p:nvCxnSpPr>
        <p:spPr>
          <a:xfrm>
            <a:off x="2977104" y="4122636"/>
            <a:ext cx="1306765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74ACEB0-1F10-4CF5-A17A-A90645798EC3}"/>
              </a:ext>
            </a:extLst>
          </p:cNvPr>
          <p:cNvCxnSpPr>
            <a:cxnSpLocks/>
          </p:cNvCxnSpPr>
          <p:nvPr/>
        </p:nvCxnSpPr>
        <p:spPr>
          <a:xfrm>
            <a:off x="1587500" y="2432976"/>
            <a:ext cx="0" cy="13797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EA96CC1-4851-45C2-866E-B72C51BA2DBE}"/>
              </a:ext>
            </a:extLst>
          </p:cNvPr>
          <p:cNvCxnSpPr>
            <a:cxnSpLocks/>
          </p:cNvCxnSpPr>
          <p:nvPr/>
        </p:nvCxnSpPr>
        <p:spPr>
          <a:xfrm>
            <a:off x="2616433" y="2432976"/>
            <a:ext cx="0" cy="13797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36B4E00-87EB-4B95-814E-03A702A36F9C}"/>
              </a:ext>
            </a:extLst>
          </p:cNvPr>
          <p:cNvCxnSpPr>
            <a:cxnSpLocks/>
          </p:cNvCxnSpPr>
          <p:nvPr/>
        </p:nvCxnSpPr>
        <p:spPr>
          <a:xfrm>
            <a:off x="4208690" y="2104920"/>
            <a:ext cx="559593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8251E7B-9A96-454E-89A8-4BC389C790A9}"/>
              </a:ext>
            </a:extLst>
          </p:cNvPr>
          <p:cNvCxnSpPr>
            <a:cxnSpLocks/>
          </p:cNvCxnSpPr>
          <p:nvPr/>
        </p:nvCxnSpPr>
        <p:spPr>
          <a:xfrm>
            <a:off x="4244680" y="2072296"/>
            <a:ext cx="0" cy="20503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6CCFF0D-F647-4B20-9FBC-DCB0842573A7}"/>
              </a:ext>
            </a:extLst>
          </p:cNvPr>
          <p:cNvCxnSpPr>
            <a:cxnSpLocks/>
          </p:cNvCxnSpPr>
          <p:nvPr/>
        </p:nvCxnSpPr>
        <p:spPr>
          <a:xfrm>
            <a:off x="6876482" y="1364434"/>
            <a:ext cx="0" cy="55328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021B2DC-3BD3-4CE5-867A-D4B8028881B4}"/>
              </a:ext>
            </a:extLst>
          </p:cNvPr>
          <p:cNvCxnSpPr>
            <a:cxnSpLocks/>
          </p:cNvCxnSpPr>
          <p:nvPr/>
        </p:nvCxnSpPr>
        <p:spPr>
          <a:xfrm flipH="1">
            <a:off x="6369277" y="1955412"/>
            <a:ext cx="79844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8" grpId="0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2514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，程序正常运行过程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211A11-BD08-4472-A61C-B5ACA0C8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148" y="567049"/>
            <a:ext cx="5601415" cy="4157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1A7C372-E065-4881-9EF6-A45ED26370D7}"/>
              </a:ext>
            </a:extLst>
          </p:cNvPr>
          <p:cNvSpPr/>
          <p:nvPr/>
        </p:nvSpPr>
        <p:spPr>
          <a:xfrm>
            <a:off x="427311" y="1458285"/>
            <a:ext cx="2706299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①跳转到复位中断服务函数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②跳转到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③发生中断时，会强制跳转到中断向量表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④根据中断源，跳转到对应的中断服务函数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⑤执行中断服务程序后，回到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函数原来的位置执行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69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14" y="289858"/>
            <a:ext cx="405911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，加入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IAP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后程序运行过程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A7C372-E065-4881-9EF6-A45ED26370D7}"/>
              </a:ext>
            </a:extLst>
          </p:cNvPr>
          <p:cNvSpPr/>
          <p:nvPr/>
        </p:nvSpPr>
        <p:spPr>
          <a:xfrm>
            <a:off x="259290" y="1038926"/>
            <a:ext cx="4059110" cy="374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①执行复位中断服务函数后，跳转到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IAP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②执行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IAP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过程，跳转到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中断向量表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③跳转到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④发生中断时，会强制跳转到地址为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0x08000000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的中断向量表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⑤根据设置的中断向量表偏移量，跳转到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对应的中断服务函数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⑥执行中断服务程序后，回到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函数原来的位置执行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65C5DA-C935-46D8-8ABC-121B9788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875" y="0"/>
            <a:ext cx="4566311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3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905" y="1418815"/>
            <a:ext cx="451493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三种烧录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方式（了解）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IAP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应用原理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APP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程序的生成步骤（掌握）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讲解（熟悉）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94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APP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程序的生成步骤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556674" y="1510723"/>
            <a:ext cx="8338848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程序的起始地址和存储空间大小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设置中断向量表偏移量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SCB-&gt;VTOR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的值即可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编译后运行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fromelf.exe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，生成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.bin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选项卡，设置编译后调用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fromelf.exe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.axf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文件生成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.bin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文件，用于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IAP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更新 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2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13E238F-228F-472D-8859-B6771752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943278"/>
            <a:ext cx="5207690" cy="390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71" y="501554"/>
            <a:ext cx="598199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①设置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APP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程序的起始地址和存储空间大小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CDE9D1-C295-4FB2-96BE-F60F956F8DF8}"/>
              </a:ext>
            </a:extLst>
          </p:cNvPr>
          <p:cNvSpPr/>
          <p:nvPr/>
        </p:nvSpPr>
        <p:spPr>
          <a:xfrm>
            <a:off x="566737" y="4412337"/>
            <a:ext cx="149559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FLASH_APP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20D5ED-C479-40BC-8237-280D5F2D3FB1}"/>
              </a:ext>
            </a:extLst>
          </p:cNvPr>
          <p:cNvSpPr/>
          <p:nvPr/>
        </p:nvSpPr>
        <p:spPr>
          <a:xfrm>
            <a:off x="5895331" y="2132550"/>
            <a:ext cx="3087035" cy="153138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起始地址要注意的点：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要在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BootLoader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后面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，内存不能出现重叠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偏移量是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0x200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的倍数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8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109204</TotalTime>
  <Words>1236</Words>
  <Application>Microsoft Office PowerPoint</Application>
  <PresentationFormat>全屏显示(16:9)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2442</cp:revision>
  <dcterms:created xsi:type="dcterms:W3CDTF">2021-03-21T09:45:45Z</dcterms:created>
  <dcterms:modified xsi:type="dcterms:W3CDTF">2022-12-30T04:40:44Z</dcterms:modified>
</cp:coreProperties>
</file>