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9" r:id="rId1"/>
  </p:sldMasterIdLst>
  <p:notesMasterIdLst>
    <p:notesMasterId r:id="rId32"/>
  </p:notesMasterIdLst>
  <p:handoutMasterIdLst>
    <p:handoutMasterId r:id="rId33"/>
  </p:handoutMasterIdLst>
  <p:sldIdLst>
    <p:sldId id="259" r:id="rId2"/>
    <p:sldId id="414" r:id="rId3"/>
    <p:sldId id="482" r:id="rId4"/>
    <p:sldId id="483" r:id="rId5"/>
    <p:sldId id="484" r:id="rId6"/>
    <p:sldId id="488" r:id="rId7"/>
    <p:sldId id="485" r:id="rId8"/>
    <p:sldId id="486" r:id="rId9"/>
    <p:sldId id="487" r:id="rId10"/>
    <p:sldId id="489" r:id="rId11"/>
    <p:sldId id="415" r:id="rId12"/>
    <p:sldId id="490" r:id="rId13"/>
    <p:sldId id="491" r:id="rId14"/>
    <p:sldId id="492" r:id="rId15"/>
    <p:sldId id="493" r:id="rId16"/>
    <p:sldId id="494" r:id="rId17"/>
    <p:sldId id="495" r:id="rId18"/>
    <p:sldId id="498" r:id="rId19"/>
    <p:sldId id="496" r:id="rId20"/>
    <p:sldId id="497" r:id="rId21"/>
    <p:sldId id="502" r:id="rId22"/>
    <p:sldId id="500" r:id="rId23"/>
    <p:sldId id="501" r:id="rId24"/>
    <p:sldId id="503" r:id="rId25"/>
    <p:sldId id="504" r:id="rId26"/>
    <p:sldId id="505" r:id="rId27"/>
    <p:sldId id="506" r:id="rId28"/>
    <p:sldId id="507" r:id="rId29"/>
    <p:sldId id="508" r:id="rId30"/>
    <p:sldId id="50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  <p14:sldId id="414"/>
            <p14:sldId id="482"/>
            <p14:sldId id="483"/>
            <p14:sldId id="484"/>
            <p14:sldId id="488"/>
            <p14:sldId id="485"/>
            <p14:sldId id="486"/>
            <p14:sldId id="487"/>
            <p14:sldId id="489"/>
            <p14:sldId id="415"/>
            <p14:sldId id="490"/>
            <p14:sldId id="491"/>
            <p14:sldId id="492"/>
            <p14:sldId id="493"/>
            <p14:sldId id="494"/>
            <p14:sldId id="495"/>
            <p14:sldId id="498"/>
            <p14:sldId id="496"/>
            <p14:sldId id="497"/>
            <p14:sldId id="502"/>
            <p14:sldId id="500"/>
            <p14:sldId id="501"/>
            <p14:sldId id="503"/>
            <p14:sldId id="504"/>
            <p14:sldId id="505"/>
            <p14:sldId id="506"/>
            <p14:sldId id="507"/>
            <p14:sldId id="508"/>
            <p14:sldId id="509"/>
          </p14:sldIdLst>
        </p14:section>
        <p14:section name="附录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4584"/>
    <a:srgbClr val="183E76"/>
    <a:srgbClr val="99FF33"/>
    <a:srgbClr val="1A4380"/>
    <a:srgbClr val="99FF66"/>
    <a:srgbClr val="FFFFFF"/>
    <a:srgbClr val="046676"/>
    <a:srgbClr val="005381"/>
    <a:srgbClr val="1D4D93"/>
    <a:srgbClr val="1C498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 autoAdjust="0"/>
    <p:restoredTop sz="91556" autoAdjust="0"/>
  </p:normalViewPr>
  <p:slideViewPr>
    <p:cSldViewPr>
      <p:cViewPr varScale="1">
        <p:scale>
          <a:sx n="104" d="100"/>
          <a:sy n="104" d="100"/>
        </p:scale>
        <p:origin x="19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6/2/2017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25386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2017/6/2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535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en-US" altLang="zh-CN" dirty="0"/>
              <a:t>00:00-00:00</a:t>
            </a:r>
            <a:r>
              <a:rPr lang="en-US" altLang="zh-CN" baseline="0" dirty="0"/>
              <a:t> </a:t>
            </a:r>
            <a:r>
              <a:rPr lang="zh-CN" altLang="en-US" baseline="0" dirty="0"/>
              <a:t>本节课开始新一章的学习，了解现在真正常用的实现复杂逻辑功能的器件。</a:t>
            </a:r>
            <a:endParaRPr lang="zh-CN" dirty="0"/>
          </a:p>
          <a:p>
            <a:endParaRPr lang="zh-CN" dirty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88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8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39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0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0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3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37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00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29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3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00:00-01:00</a:t>
            </a:r>
            <a:r>
              <a:rPr lang="en-US" altLang="zh-CN" baseline="0" dirty="0"/>
              <a:t> </a:t>
            </a:r>
            <a:r>
              <a:rPr lang="zh-CN" altLang="en-US" baseline="0" dirty="0"/>
              <a:t>本章分四个内容，前三节课堂讲授，第四节在实验室进行。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24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83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6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6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32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44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19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2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72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5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5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2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1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0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3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0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7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altLang="zh-CN" smtClean="0"/>
              <a:pPr/>
              <a:t>6/2/2017</a:t>
            </a:fld>
            <a:endParaRPr kumimoji="0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162412068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吴森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12374"/>
            <a:ext cx="9144000" cy="1052736"/>
            <a:chOff x="0" y="0"/>
            <a:chExt cx="9144000" cy="1052736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1052736"/>
            </a:xfrm>
            <a:prstGeom prst="rect">
              <a:avLst/>
            </a:prstGeom>
            <a:solidFill>
              <a:srgbClr val="0053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24188"/>
              <a:ext cx="1023044" cy="10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矩形 5"/>
          <p:cNvSpPr/>
          <p:nvPr userDrawn="1"/>
        </p:nvSpPr>
        <p:spPr>
          <a:xfrm>
            <a:off x="-4584" y="6597352"/>
            <a:ext cx="9144000" cy="270832"/>
          </a:xfrm>
          <a:prstGeom prst="rect">
            <a:avLst/>
          </a:prstGeom>
          <a:solidFill>
            <a:srgbClr val="0053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b="1" dirty="0"/>
              <a:t>天津大学精密仪器与光电子工程学院      </a:t>
            </a:r>
            <a:r>
              <a:rPr lang="en-US" altLang="zh-CN" sz="1400" dirty="0"/>
              <a:t>School of Precision Instrument &amp; </a:t>
            </a:r>
            <a:r>
              <a:rPr lang="en-US" altLang="zh-CN" sz="1400" dirty="0" err="1"/>
              <a:t>Opto</a:t>
            </a:r>
            <a:r>
              <a:rPr lang="en-US" altLang="zh-CN" sz="1400" dirty="0"/>
              <a:t>-electronics Engineering, Tianjin University</a:t>
            </a:r>
            <a:endParaRPr lang="zh-CN" altLang="en-US" sz="1400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-15246" y="32450"/>
            <a:ext cx="7251542" cy="99081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5477050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altLang="zh-CN" smtClean="0"/>
              <a:pPr/>
              <a:t>6/2/2017</a:t>
            </a:fld>
            <a:endParaRPr kumimoji="0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91428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1" r:id="rId2"/>
    <p:sldLayoutId id="2147483782" r:id="rId3"/>
  </p:sldLayoutIdLst>
  <p:transition spd="slow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95" y="21266"/>
            <a:ext cx="1019175" cy="1009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4584" y="6597352"/>
            <a:ext cx="9144000" cy="270832"/>
          </a:xfrm>
          <a:prstGeom prst="rect">
            <a:avLst/>
          </a:prstGeom>
          <a:solidFill>
            <a:srgbClr val="0053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b="1" dirty="0"/>
              <a:t>天津大学精密仪器与光电子工程学院      </a:t>
            </a:r>
            <a:r>
              <a:rPr lang="en-US" altLang="zh-CN" sz="1400" dirty="0"/>
              <a:t>School of Precision Instrument &amp; </a:t>
            </a:r>
            <a:r>
              <a:rPr lang="en-US" altLang="zh-CN" sz="1400" dirty="0" err="1"/>
              <a:t>Opto</a:t>
            </a:r>
            <a:r>
              <a:rPr lang="en-US" altLang="zh-CN" sz="1400" dirty="0"/>
              <a:t>-electronics Engineering, Tianjin University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45" y="4105703"/>
            <a:ext cx="3435895" cy="2275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7704" y="1886967"/>
            <a:ext cx="6984776" cy="2262113"/>
          </a:xfrm>
        </p:spPr>
        <p:txBody>
          <a:bodyPr>
            <a:normAutofit/>
          </a:bodyPr>
          <a:lstStyle/>
          <a:p>
            <a:r>
              <a:rPr lang="zh-CN" altLang="en-US" dirty="0"/>
              <a:t>实验讲义   通用异步收发器</a:t>
            </a:r>
            <a:br>
              <a:rPr lang="en-US" altLang="zh-CN" dirty="0"/>
            </a:br>
            <a:r>
              <a:rPr lang="zh-CN" altLang="en-US" sz="3100" dirty="0">
                <a:latin typeface="+mn-lt"/>
              </a:rPr>
              <a:t>（</a:t>
            </a:r>
            <a:r>
              <a:rPr lang="en-US" altLang="zh-CN" sz="3100" b="0" cap="none" dirty="0">
                <a:latin typeface="+mn-lt"/>
                <a:cs typeface="Times New Roman" pitchFamily="18" charset="0"/>
              </a:rPr>
              <a:t>UART - Universal Asynchronous Receiver/Transmitter</a:t>
            </a:r>
            <a:r>
              <a:rPr lang="zh-CN" altLang="en-US" sz="3100" dirty="0">
                <a:latin typeface="+mn-lt"/>
              </a:rPr>
              <a:t>）</a:t>
            </a:r>
            <a:endParaRPr lang="zh-CN" sz="31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86" y="1642934"/>
            <a:ext cx="7632848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单端信号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信号幅度以地电平作为参考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通信双方必须建立共同的参考地电平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干扰造成的信号幅度变化可能导致错误解释</a:t>
            </a:r>
          </a:p>
          <a:p>
            <a:pPr lvl="1">
              <a:lnSpc>
                <a:spcPct val="90000"/>
              </a:lnSpc>
            </a:pPr>
            <a:endParaRPr lang="zh-CN" alt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差分信号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每个信号使用两根线传输，信号的值由两个线上的电平的差值表示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通信方不需要共同的参考地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对干扰抑止能力强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传输速率高</a:t>
            </a:r>
          </a:p>
        </p:txBody>
      </p:sp>
    </p:spTree>
    <p:extLst>
      <p:ext uri="{BB962C8B-B14F-4D97-AF65-F5344CB8AC3E}">
        <p14:creationId xmlns:p14="http://schemas.microsoft.com/office/powerpoint/2010/main" val="2971654223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346" y="1652825"/>
            <a:ext cx="7632848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主从式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只有主端可以发起数据传输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从端等待主端的允许才能传输数据</a:t>
            </a:r>
          </a:p>
          <a:p>
            <a:pPr lvl="1">
              <a:lnSpc>
                <a:spcPct val="90000"/>
              </a:lnSpc>
            </a:pP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对等式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任何节点可以发起数据传输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需要建立冲突检测和仲裁机制</a:t>
            </a:r>
          </a:p>
        </p:txBody>
      </p:sp>
    </p:spTree>
    <p:extLst>
      <p:ext uri="{BB962C8B-B14F-4D97-AF65-F5344CB8AC3E}">
        <p14:creationId xmlns:p14="http://schemas.microsoft.com/office/powerpoint/2010/main" val="3159169990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478508"/>
            <a:ext cx="7632848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 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通用异步收发传输器（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Universal Asynchronous Receiver/Transmitter)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，是一种通用串行数据总线，用于异步通信。该总线双向通信，可以实现全双工传输和接收。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常用于主机与辅助设备通信。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1259632" y="3717032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数据总线接口及控制逻辑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240317" y="5120542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波特率发生器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3527842" y="3698807"/>
            <a:ext cx="1305894" cy="76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发送缓冲器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3527842" y="5132424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接收缓冲器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5634118" y="3693100"/>
            <a:ext cx="1368152" cy="688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发送移位寄存器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5634118" y="5140639"/>
            <a:ext cx="1368152" cy="688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接收移位寄存器</a:t>
            </a:r>
          </a:p>
        </p:txBody>
      </p:sp>
      <p:cxnSp>
        <p:nvCxnSpPr>
          <p:cNvPr id="5" name="直接箭头连接符 4"/>
          <p:cNvCxnSpPr>
            <a:stCxn id="11" idx="3"/>
          </p:cNvCxnSpPr>
          <p:nvPr/>
        </p:nvCxnSpPr>
        <p:spPr>
          <a:xfrm flipV="1">
            <a:off x="7002270" y="4037114"/>
            <a:ext cx="6840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endCxn id="12" idx="3"/>
          </p:cNvCxnSpPr>
          <p:nvPr/>
        </p:nvCxnSpPr>
        <p:spPr>
          <a:xfrm flipH="1">
            <a:off x="7002270" y="5484653"/>
            <a:ext cx="5940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35757" y="363224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TX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66438" y="499129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RX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2671998" y="4113076"/>
            <a:ext cx="85584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 flipV="1">
            <a:off x="1924393" y="4581128"/>
            <a:ext cx="0" cy="497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4969542" y="4045714"/>
            <a:ext cx="60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H="1">
            <a:off x="4969542" y="5484653"/>
            <a:ext cx="60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9920" y="4113076"/>
            <a:ext cx="0" cy="14035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>
            <a:off x="3080605" y="5510646"/>
            <a:ext cx="411275" cy="17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59225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043" y="1286926"/>
            <a:ext cx="7632848" cy="272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RS-232C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接口标准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800" dirty="0">
                <a:solidFill>
                  <a:schemeClr val="accent2"/>
                </a:solidFill>
              </a:rPr>
              <a:t>      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RS-232C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（美国电子工业协会）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1969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年修订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RS-232C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标准。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RS-232C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定义了数据终端设备（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DTE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）与数据通信设备（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DCE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）之间的物理接口标准。是目前最常用的异步串行通信标准，用来实现计算机与计算机之间、计算机与外设之间的数据通信 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accent2"/>
              </a:solidFill>
            </a:endParaRPr>
          </a:p>
        </p:txBody>
      </p:sp>
      <p:pic>
        <p:nvPicPr>
          <p:cNvPr id="13" name="Picture 4" descr="db9-sl-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04" y="3933597"/>
            <a:ext cx="2039938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2" y="4007671"/>
            <a:ext cx="3239219" cy="215763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49846" y="6212316"/>
            <a:ext cx="891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RS-232-C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接口标准有</a:t>
            </a:r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根线，采用标准</a:t>
            </a:r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</a:t>
            </a:r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型插头座  </a:t>
            </a:r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上使用简化的</a:t>
            </a:r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</a:t>
            </a:r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型插座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73016"/>
            <a:ext cx="2827821" cy="26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05586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185" y="1226647"/>
            <a:ext cx="763284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RS-232-C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电平采用负逻辑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-15V,</a:t>
            </a:r>
          </a:p>
          <a:p>
            <a:pPr eaLnBrk="0" hangingPunct="0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+15V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（需要电平转换）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22137" y="6116098"/>
            <a:ext cx="368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rPr>
              <a:t>3.3V CMOS level   VS    RS232 level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07236" y="2813292"/>
            <a:ext cx="936104" cy="608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Logic 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7236" y="3421676"/>
            <a:ext cx="936104" cy="1839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7236" y="5261564"/>
            <a:ext cx="93610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Logic 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9377" y="2696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3.3V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9377" y="320941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3.2V</a:t>
            </a:r>
            <a:endParaRPr lang="zh-CN" altLang="en-US" dirty="0"/>
          </a:p>
        </p:txBody>
      </p:sp>
      <p:sp>
        <p:nvSpPr>
          <p:cNvPr id="16" name="文本框 7"/>
          <p:cNvSpPr txBox="1"/>
          <p:nvPr/>
        </p:nvSpPr>
        <p:spPr>
          <a:xfrm>
            <a:off x="399377" y="509437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0.1V</a:t>
            </a:r>
            <a:endParaRPr lang="zh-CN" altLang="en-US" dirty="0"/>
          </a:p>
        </p:txBody>
      </p:sp>
      <p:sp>
        <p:nvSpPr>
          <p:cNvPr id="17" name="文本框 7"/>
          <p:cNvSpPr txBox="1"/>
          <p:nvPr/>
        </p:nvSpPr>
        <p:spPr>
          <a:xfrm>
            <a:off x="399377" y="551890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0V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33177" y="2808602"/>
            <a:ext cx="936104" cy="1272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Logic 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33177" y="4081566"/>
            <a:ext cx="936104" cy="8475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33177" y="4929125"/>
            <a:ext cx="936104" cy="759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Logic 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769281" y="26434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3.3V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769281" y="39084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2.0V</a:t>
            </a:r>
            <a:endParaRPr lang="zh-CN" altLang="en-US" dirty="0"/>
          </a:p>
        </p:txBody>
      </p:sp>
      <p:sp>
        <p:nvSpPr>
          <p:cNvPr id="23" name="文本框 7"/>
          <p:cNvSpPr txBox="1"/>
          <p:nvPr/>
        </p:nvSpPr>
        <p:spPr>
          <a:xfrm>
            <a:off x="3755897" y="476062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0.7V</a:t>
            </a:r>
            <a:endParaRPr lang="zh-CN" altLang="en-US" dirty="0"/>
          </a:p>
        </p:txBody>
      </p:sp>
      <p:sp>
        <p:nvSpPr>
          <p:cNvPr id="24" name="文本框 7"/>
          <p:cNvSpPr txBox="1"/>
          <p:nvPr/>
        </p:nvSpPr>
        <p:spPr>
          <a:xfrm>
            <a:off x="3769281" y="54656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0V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89496" y="2834421"/>
            <a:ext cx="936104" cy="98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Logic 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89496" y="3819521"/>
            <a:ext cx="936104" cy="977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89496" y="4797152"/>
            <a:ext cx="936104" cy="9175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Logic 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81637" y="271779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15V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39345" y="362650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5V</a:t>
            </a:r>
            <a:endParaRPr lang="zh-CN" altLang="en-US" dirty="0"/>
          </a:p>
        </p:txBody>
      </p:sp>
      <p:sp>
        <p:nvSpPr>
          <p:cNvPr id="30" name="文本框 7"/>
          <p:cNvSpPr txBox="1"/>
          <p:nvPr/>
        </p:nvSpPr>
        <p:spPr>
          <a:xfrm>
            <a:off x="4804079" y="473872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-5V</a:t>
            </a:r>
            <a:endParaRPr lang="zh-CN" altLang="en-US" dirty="0"/>
          </a:p>
        </p:txBody>
      </p:sp>
      <p:sp>
        <p:nvSpPr>
          <p:cNvPr id="31" name="文本框 7"/>
          <p:cNvSpPr txBox="1"/>
          <p:nvPr/>
        </p:nvSpPr>
        <p:spPr>
          <a:xfrm>
            <a:off x="4781637" y="55400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-15V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00422" y="2808602"/>
            <a:ext cx="936104" cy="11614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Logic 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00422" y="3970022"/>
            <a:ext cx="936104" cy="61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200422" y="4582205"/>
            <a:ext cx="936104" cy="1106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Logic 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136526" y="26434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15V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136526" y="37658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3V</a:t>
            </a:r>
            <a:endParaRPr lang="zh-CN" altLang="en-US" dirty="0"/>
          </a:p>
        </p:txBody>
      </p:sp>
      <p:sp>
        <p:nvSpPr>
          <p:cNvPr id="37" name="文本框 7"/>
          <p:cNvSpPr txBox="1"/>
          <p:nvPr/>
        </p:nvSpPr>
        <p:spPr>
          <a:xfrm>
            <a:off x="8110238" y="437064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-3V</a:t>
            </a:r>
            <a:endParaRPr lang="zh-CN" altLang="en-US" dirty="0"/>
          </a:p>
        </p:txBody>
      </p:sp>
      <p:sp>
        <p:nvSpPr>
          <p:cNvPr id="38" name="文本框 7"/>
          <p:cNvSpPr txBox="1"/>
          <p:nvPr/>
        </p:nvSpPr>
        <p:spPr>
          <a:xfrm>
            <a:off x="8110238" y="541940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-15V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839345" y="414904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0V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145504" y="40314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0V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6325600" y="3819521"/>
            <a:ext cx="6226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423896" y="3995841"/>
            <a:ext cx="6226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36270" y="3145323"/>
            <a:ext cx="114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2V noise immunity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254064" y="4833271"/>
            <a:ext cx="110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2V noise immunity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6423896" y="4613592"/>
            <a:ext cx="6226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336610" y="4797152"/>
            <a:ext cx="6226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989060" y="3429060"/>
            <a:ext cx="6226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110722" y="4062147"/>
            <a:ext cx="6226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050026" y="4909707"/>
            <a:ext cx="6226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943340" y="5261564"/>
            <a:ext cx="6226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850844" y="2758718"/>
            <a:ext cx="124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1.2V noise immunity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81103" y="4211723"/>
            <a:ext cx="124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0.6V noise immunity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5389" y="5757064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driver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266310" y="5698881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receiver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509187" y="5695371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driver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751813" y="569361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receiver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2376113" y="3493673"/>
            <a:ext cx="1" cy="54212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</p:cNvCxnSpPr>
          <p:nvPr/>
        </p:nvCxnSpPr>
        <p:spPr>
          <a:xfrm>
            <a:off x="2355287" y="4945293"/>
            <a:ext cx="0" cy="29206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</p:cNvCxnSpPr>
          <p:nvPr/>
        </p:nvCxnSpPr>
        <p:spPr>
          <a:xfrm>
            <a:off x="6716619" y="3811175"/>
            <a:ext cx="0" cy="19225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</p:cNvCxnSpPr>
          <p:nvPr/>
        </p:nvCxnSpPr>
        <p:spPr>
          <a:xfrm>
            <a:off x="6716619" y="4604896"/>
            <a:ext cx="0" cy="19225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02018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717" y="1214069"/>
            <a:ext cx="7632848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RC-232C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接口存在的问题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抗干扰能力差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采用单端输入输出，在传输过程中干扰和噪声信号很容易混在正常的信号中。为提高信噪比，不得不采用较大的电压摆幅。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有电平偏移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要求收发方共地，通信距离较大时，收发双方的地电位差别较大，在信号地上将有比较大的地电流。传输距离最大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米。</a:t>
            </a:r>
          </a:p>
          <a:p>
            <a:pPr eaLnBrk="0" hangingPunct="0"/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56" name="流程图: 预定义过程 55"/>
          <p:cNvSpPr/>
          <p:nvPr/>
        </p:nvSpPr>
        <p:spPr>
          <a:xfrm>
            <a:off x="4716016" y="4815613"/>
            <a:ext cx="1224136" cy="1584175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设备</a:t>
            </a:r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57" name="流程图: 预定义过程 56"/>
          <p:cNvSpPr/>
          <p:nvPr/>
        </p:nvSpPr>
        <p:spPr>
          <a:xfrm>
            <a:off x="7072846" y="4815613"/>
            <a:ext cx="1224136" cy="1584175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设备</a:t>
            </a:r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cxnSp>
        <p:nvCxnSpPr>
          <p:cNvPr id="46" name="直接箭头连接符 45"/>
          <p:cNvCxnSpPr>
            <a:cxnSpLocks/>
          </p:cNvCxnSpPr>
          <p:nvPr/>
        </p:nvCxnSpPr>
        <p:spPr>
          <a:xfrm>
            <a:off x="5940152" y="5031637"/>
            <a:ext cx="11105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cxnSpLocks/>
          </p:cNvCxnSpPr>
          <p:nvPr/>
        </p:nvCxnSpPr>
        <p:spPr>
          <a:xfrm>
            <a:off x="5940152" y="5415680"/>
            <a:ext cx="11105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</p:cNvCxnSpPr>
          <p:nvPr/>
        </p:nvCxnSpPr>
        <p:spPr>
          <a:xfrm flipH="1">
            <a:off x="5948536" y="5799723"/>
            <a:ext cx="1124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</p:cNvCxnSpPr>
          <p:nvPr/>
        </p:nvCxnSpPr>
        <p:spPr>
          <a:xfrm flipH="1">
            <a:off x="5948536" y="6183765"/>
            <a:ext cx="1124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962247" y="467726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T+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591237" y="467726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R+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962247" y="510750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T-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6591237" y="510750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R-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979217" y="551129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R+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608207" y="551129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T+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990494" y="58545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R+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619484" y="58545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T+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294358" y="4820442"/>
            <a:ext cx="39022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RS422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RS485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采用差分信号传输，若传输过程中混入干扰和噪声，由于差分放大器的作用，可使干扰和噪声相互抵消。传输距离可达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米。</a:t>
            </a:r>
          </a:p>
        </p:txBody>
      </p:sp>
    </p:spTree>
    <p:extLst>
      <p:ext uri="{BB962C8B-B14F-4D97-AF65-F5344CB8AC3E}">
        <p14:creationId xmlns:p14="http://schemas.microsoft.com/office/powerpoint/2010/main" val="2597663738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59903"/>
            <a:ext cx="8280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开发板上集成的串口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CP2102 </a:t>
            </a:r>
            <a:r>
              <a:rPr lang="zh-CN" altLang="en-US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芯片，将 </a:t>
            </a:r>
            <a:r>
              <a:rPr lang="en-US" altLang="zh-CN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（串口）转换成 </a:t>
            </a:r>
            <a:r>
              <a:rPr lang="en-US" altLang="zh-CN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 </a:t>
            </a:r>
            <a:r>
              <a:rPr lang="zh-CN" altLang="en-US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接口，插上主机的 </a:t>
            </a:r>
            <a:r>
              <a:rPr lang="en-US" altLang="zh-CN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 </a:t>
            </a:r>
            <a:r>
              <a:rPr lang="zh-CN" altLang="en-US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时，主机会将这个接口识别为串行器件，对于主机而言， 它与串行接口等同。</a:t>
            </a:r>
            <a:r>
              <a:rPr lang="zh-CN" altLang="en-US" sz="24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80052"/>
            <a:ext cx="5316255" cy="326282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507253"/>
            <a:ext cx="792590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0154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121" y="4260701"/>
            <a:ext cx="8415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波特率：串口传输的传输速度。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常用的波特率有 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9600 bps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115200 bps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 per second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srgbClr val="1A45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“ 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9600 bps”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表示每秒可以传输 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9600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1A45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一个位的周期 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1/9600= 0.000104167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  <a:endParaRPr lang="en-US" altLang="zh-CN" sz="2000" dirty="0">
              <a:solidFill>
                <a:srgbClr val="1A45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一帧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位数据，就需要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0.000104167 ×11=0.00114583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  <a:endParaRPr lang="en-US" altLang="zh-CN" sz="2000" dirty="0">
              <a:solidFill>
                <a:srgbClr val="1A45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那么一秒内可传输 </a:t>
            </a:r>
            <a:r>
              <a:rPr lang="en-US" altLang="zh-CN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1/0.00114583≈873 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个帧数据（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2000" dirty="0">
                <a:solidFill>
                  <a:srgbClr val="1A45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br>
              <a:rPr lang="zh-CN" altLang="en-US" sz="2400" dirty="0"/>
            </a:b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653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82941"/>
            <a:ext cx="7611414" cy="22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1274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908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7293" y="2111073"/>
            <a:ext cx="8901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、开发板通过板载 串口转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 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 与计算机相连，在计算机上使用串口调试助手 与开发板通信。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、计算机通过串口向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发送一个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位数据（例如：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0XF0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收到后点亮相应的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灯。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、当按下开发板上的某个按键后，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位拨码开关的值，并将其通过串口发送到计算机上。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、按一次按键发送一次。（需要按键消抖）</a:t>
            </a:r>
          </a:p>
        </p:txBody>
      </p:sp>
    </p:spTree>
    <p:extLst>
      <p:ext uri="{BB962C8B-B14F-4D97-AF65-F5344CB8AC3E}">
        <p14:creationId xmlns:p14="http://schemas.microsoft.com/office/powerpoint/2010/main" val="222147313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59694" y="3694506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7933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串口接收模块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19734" y="2700533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电平检测模块</a:t>
            </a:r>
            <a:endParaRPr lang="en-US" altLang="zh-CN" dirty="0"/>
          </a:p>
          <a:p>
            <a:pPr algn="ctr"/>
            <a:r>
              <a:rPr lang="en-US" altLang="zh-CN" dirty="0"/>
              <a:t>detect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1419734" y="4127200"/>
            <a:ext cx="18722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波特率定时模块</a:t>
            </a:r>
            <a:endParaRPr lang="en-US" altLang="zh-CN" dirty="0"/>
          </a:p>
          <a:p>
            <a:pPr algn="ctr"/>
            <a:r>
              <a:rPr lang="en-US" altLang="zh-CN" dirty="0" err="1"/>
              <a:t>rx_bps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4660094" y="2780928"/>
            <a:ext cx="2808312" cy="206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接收控制</a:t>
            </a:r>
            <a:endParaRPr lang="en-US" altLang="zh-CN" dirty="0"/>
          </a:p>
          <a:p>
            <a:pPr algn="ctr"/>
            <a:r>
              <a:rPr lang="en-US" altLang="zh-CN" dirty="0" err="1"/>
              <a:t>rx_control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4" idx="1"/>
          </p:cNvCxnSpPr>
          <p:nvPr/>
        </p:nvCxnSpPr>
        <p:spPr>
          <a:xfrm>
            <a:off x="483630" y="3060573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51682" y="3767160"/>
            <a:ext cx="360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951682" y="3060573"/>
            <a:ext cx="0" cy="7065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363950" y="3060573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363950" y="4342901"/>
            <a:ext cx="1188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435958" y="4703264"/>
            <a:ext cx="1116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9533" y="267354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rx_pin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674181" y="267354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h_l_sig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18161" y="3906530"/>
            <a:ext cx="108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count_sig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607809" y="4357052"/>
            <a:ext cx="88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bps_clk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522412" y="3413582"/>
            <a:ext cx="792088" cy="6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</p:cNvCxnSpPr>
          <p:nvPr/>
        </p:nvCxnSpPr>
        <p:spPr>
          <a:xfrm>
            <a:off x="7522412" y="384962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528737" y="4248807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522412" y="30428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rx_en_sig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442133" y="3452516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rx_done_sig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522412" y="3879475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rx_en_data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020901" y="535133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串口接收模块结构框图</a:t>
            </a:r>
          </a:p>
        </p:txBody>
      </p:sp>
    </p:spTree>
    <p:extLst>
      <p:ext uri="{BB962C8B-B14F-4D97-AF65-F5344CB8AC3E}">
        <p14:creationId xmlns:p14="http://schemas.microsoft.com/office/powerpoint/2010/main" val="415869760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4584" y="6597352"/>
            <a:ext cx="9144000" cy="270832"/>
          </a:xfrm>
          <a:prstGeom prst="rect">
            <a:avLst/>
          </a:prstGeom>
          <a:solidFill>
            <a:srgbClr val="0053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b="1" dirty="0"/>
              <a:t>天津大学精密仪器与光电子工程学院      </a:t>
            </a:r>
            <a:r>
              <a:rPr lang="en-US" altLang="zh-CN" sz="1400" dirty="0"/>
              <a:t>School of Precision Instrument &amp; </a:t>
            </a:r>
            <a:r>
              <a:rPr lang="en-US" altLang="zh-CN" sz="1400" dirty="0" err="1"/>
              <a:t>Opto</a:t>
            </a:r>
            <a:r>
              <a:rPr lang="en-US" altLang="zh-CN" sz="1400" dirty="0"/>
              <a:t>-electronics Engineering, Tianjin University</a:t>
            </a:r>
            <a:endParaRPr lang="zh-CN" altLang="en-US" sz="1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4188"/>
            <a:ext cx="1023044" cy="10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0" y="0"/>
            <a:ext cx="9144000" cy="1052736"/>
            <a:chOff x="0" y="0"/>
            <a:chExt cx="9144000" cy="1052736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9144000" cy="1052736"/>
            </a:xfrm>
            <a:prstGeom prst="rect">
              <a:avLst/>
            </a:prstGeom>
            <a:solidFill>
              <a:srgbClr val="0053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24188"/>
              <a:ext cx="1023044" cy="10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rgbClr val="0070C0"/>
                </a:solidFill>
              </a:rPr>
              <a:t>  </a:t>
            </a:r>
            <a:r>
              <a:rPr lang="zh-CN" altLang="en-US" sz="4000" dirty="0">
                <a:solidFill>
                  <a:schemeClr val="bg1"/>
                </a:solidFill>
              </a:rPr>
              <a:t>内容提要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288" y="1844824"/>
            <a:ext cx="8208962" cy="388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zh-CN" sz="4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331640" y="2101183"/>
            <a:ext cx="2952328" cy="6480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概念和协议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331640" y="3163301"/>
            <a:ext cx="2952328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程序设计思路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1331640" y="4240196"/>
            <a:ext cx="2911516" cy="660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程序实例</a:t>
            </a:r>
          </a:p>
        </p:txBody>
      </p:sp>
      <p:sp>
        <p:nvSpPr>
          <p:cNvPr id="5" name="菱形 4"/>
          <p:cNvSpPr/>
          <p:nvPr/>
        </p:nvSpPr>
        <p:spPr>
          <a:xfrm>
            <a:off x="611436" y="2191193"/>
            <a:ext cx="432048" cy="4680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菱形 18"/>
          <p:cNvSpPr/>
          <p:nvPr/>
        </p:nvSpPr>
        <p:spPr>
          <a:xfrm>
            <a:off x="611436" y="3253311"/>
            <a:ext cx="432048" cy="4680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菱形 19"/>
          <p:cNvSpPr/>
          <p:nvPr/>
        </p:nvSpPr>
        <p:spPr>
          <a:xfrm>
            <a:off x="611436" y="4336488"/>
            <a:ext cx="432048" cy="4680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16414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908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串口接收时序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584" y="5380672"/>
            <a:ext cx="7287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9600 bps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传输速度使一位数据的周期是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0.000104167s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。以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100Mhz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时钟频率要得到上述的定时需要： </a:t>
            </a:r>
            <a:b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pt-BR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= 0.000104167 / ( 1 / 100Mhz ) =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10418</a:t>
            </a:r>
            <a:r>
              <a:rPr lang="pt-BR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什么时候数据是最稳定的？每位数据的中间  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5209</a:t>
            </a:r>
            <a:b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12598"/>
            <a:ext cx="8168172" cy="35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92975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12776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 </a:t>
            </a:r>
            <a:r>
              <a:rPr lang="en-US" altLang="zh-CN" dirty="0">
                <a:solidFill>
                  <a:srgbClr val="C00000"/>
                </a:solidFill>
              </a:rPr>
              <a:t>parameter </a:t>
            </a:r>
            <a:r>
              <a:rPr lang="en-US" altLang="zh-CN" dirty="0"/>
              <a:t>Bps_9600    = 10418;</a:t>
            </a:r>
          </a:p>
          <a:p>
            <a:r>
              <a:rPr lang="en-US" altLang="zh-CN" dirty="0"/>
              <a:t>	 </a:t>
            </a:r>
            <a:r>
              <a:rPr lang="en-US" altLang="zh-CN" dirty="0">
                <a:solidFill>
                  <a:srgbClr val="C00000"/>
                </a:solidFill>
              </a:rPr>
              <a:t>parameter</a:t>
            </a:r>
            <a:r>
              <a:rPr lang="en-US" altLang="zh-CN" dirty="0"/>
              <a:t> Bps_9600_2    = 5209;</a:t>
            </a:r>
          </a:p>
          <a:p>
            <a:r>
              <a:rPr lang="en-US" altLang="zh-CN" dirty="0"/>
              <a:t>	 </a:t>
            </a:r>
            <a:r>
              <a:rPr lang="en-US" altLang="zh-CN" dirty="0">
                <a:solidFill>
                  <a:srgbClr val="C00000"/>
                </a:solidFill>
              </a:rPr>
              <a:t>parameter</a:t>
            </a:r>
            <a:r>
              <a:rPr lang="en-US" altLang="zh-CN" dirty="0"/>
              <a:t> Bps_115200  = 868;</a:t>
            </a:r>
          </a:p>
          <a:p>
            <a:r>
              <a:rPr lang="en-US" altLang="zh-CN" dirty="0"/>
              <a:t>	 </a:t>
            </a:r>
            <a:r>
              <a:rPr lang="en-US" altLang="zh-CN" dirty="0" err="1"/>
              <a:t>reg</a:t>
            </a:r>
            <a:r>
              <a:rPr lang="en-US" altLang="zh-CN" dirty="0"/>
              <a:t> [13:0]</a:t>
            </a:r>
            <a:r>
              <a:rPr lang="en-US" altLang="zh-CN" dirty="0" err="1"/>
              <a:t>Count_BPS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	 </a:t>
            </a:r>
          </a:p>
          <a:p>
            <a:r>
              <a:rPr lang="en-US" altLang="zh-CN" dirty="0"/>
              <a:t>	 always @ ( </a:t>
            </a:r>
            <a:r>
              <a:rPr lang="en-US" altLang="zh-CN" dirty="0" err="1">
                <a:solidFill>
                  <a:srgbClr val="1A4584"/>
                </a:solidFill>
              </a:rPr>
              <a:t>posedge</a:t>
            </a:r>
            <a:r>
              <a:rPr lang="en-US" altLang="zh-CN" dirty="0"/>
              <a:t> CLK or </a:t>
            </a:r>
            <a:r>
              <a:rPr lang="en-US" altLang="zh-CN" dirty="0" err="1">
                <a:solidFill>
                  <a:srgbClr val="1A4584"/>
                </a:solidFill>
              </a:rPr>
              <a:t>negedge</a:t>
            </a:r>
            <a:r>
              <a:rPr lang="en-US" altLang="zh-CN" dirty="0"/>
              <a:t> </a:t>
            </a:r>
            <a:r>
              <a:rPr lang="en-US" altLang="zh-CN" dirty="0" err="1"/>
              <a:t>RSTn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	    if( !</a:t>
            </a:r>
            <a:r>
              <a:rPr lang="en-US" altLang="zh-CN" dirty="0" err="1"/>
              <a:t>RSTn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Count_BPS</a:t>
            </a:r>
            <a:r>
              <a:rPr lang="en-US" altLang="zh-CN" dirty="0"/>
              <a:t> &lt;= 14'd0;</a:t>
            </a:r>
          </a:p>
          <a:p>
            <a:r>
              <a:rPr lang="en-US" altLang="zh-CN" dirty="0"/>
              <a:t>		 else if( </a:t>
            </a:r>
            <a:r>
              <a:rPr lang="en-US" altLang="zh-CN" dirty="0" err="1"/>
              <a:t>Count_BPS</a:t>
            </a:r>
            <a:r>
              <a:rPr lang="en-US" altLang="zh-CN" dirty="0"/>
              <a:t> == Bps_9600 )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Count_BPS</a:t>
            </a:r>
            <a:r>
              <a:rPr lang="en-US" altLang="zh-CN" dirty="0"/>
              <a:t> &lt;= 14'd0;</a:t>
            </a:r>
          </a:p>
          <a:p>
            <a:r>
              <a:rPr lang="en-US" altLang="zh-CN" dirty="0"/>
              <a:t>		 else if( </a:t>
            </a:r>
            <a:r>
              <a:rPr lang="en-US" altLang="zh-CN" dirty="0" err="1"/>
              <a:t>Count_Sig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Count_BPS</a:t>
            </a:r>
            <a:r>
              <a:rPr lang="en-US" altLang="zh-CN" dirty="0"/>
              <a:t> &lt;= </a:t>
            </a:r>
            <a:r>
              <a:rPr lang="en-US" altLang="zh-CN" dirty="0" err="1"/>
              <a:t>Count_BPS</a:t>
            </a:r>
            <a:r>
              <a:rPr lang="en-US" altLang="zh-CN" dirty="0"/>
              <a:t> + 1'b1;</a:t>
            </a:r>
          </a:p>
          <a:p>
            <a:r>
              <a:rPr lang="en-US" altLang="zh-CN" dirty="0"/>
              <a:t>		 else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Count_BPS</a:t>
            </a:r>
            <a:r>
              <a:rPr lang="en-US" altLang="zh-CN" dirty="0"/>
              <a:t> &lt;= 14'd0;</a:t>
            </a:r>
          </a:p>
          <a:p>
            <a:r>
              <a:rPr lang="zh-CN" altLang="en-US" dirty="0"/>
              <a:t>			  </a:t>
            </a:r>
          </a:p>
          <a:p>
            <a:r>
              <a:rPr lang="en-US" altLang="zh-CN" dirty="0"/>
              <a:t>                  </a:t>
            </a:r>
            <a:r>
              <a:rPr lang="en-US" altLang="zh-CN" dirty="0">
                <a:solidFill>
                  <a:srgbClr val="1A4584"/>
                </a:solidFill>
              </a:rPr>
              <a:t>assign</a:t>
            </a:r>
            <a:r>
              <a:rPr lang="en-US" altLang="zh-CN" dirty="0"/>
              <a:t> BPS_CLK = ( </a:t>
            </a:r>
            <a:r>
              <a:rPr lang="en-US" altLang="zh-CN" dirty="0" err="1"/>
              <a:t>Count_BPS</a:t>
            </a:r>
            <a:r>
              <a:rPr lang="en-US" altLang="zh-CN" dirty="0"/>
              <a:t> == Bps_9600_2 ) ? 1'b1 : 1'b0;</a:t>
            </a:r>
          </a:p>
          <a:p>
            <a:endParaRPr lang="en-US" altLang="zh-CN" sz="1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216217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24744" y="1340768"/>
            <a:ext cx="13609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</a:rPr>
              <a:t>                               </a:t>
            </a:r>
            <a:r>
              <a:rPr lang="en-US" altLang="zh-CN" sz="1400" dirty="0">
                <a:solidFill>
                  <a:srgbClr val="1A4584"/>
                </a:solidFill>
              </a:rPr>
              <a:t>else if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RX_En_Sig</a:t>
            </a:r>
            <a:r>
              <a:rPr lang="en-US" altLang="zh-CN" sz="1400" dirty="0"/>
              <a:t> )           //</a:t>
            </a:r>
            <a:r>
              <a:rPr lang="zh-CN" altLang="en-US" sz="1400" dirty="0"/>
              <a:t>使能信号为高电平时，开始接收数据</a:t>
            </a:r>
          </a:p>
          <a:p>
            <a:r>
              <a:rPr lang="en-US" altLang="zh-CN" sz="1400" dirty="0"/>
              <a:t>		                             case (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)</a:t>
            </a:r>
          </a:p>
          <a:p>
            <a:r>
              <a:rPr lang="zh-CN" altLang="en-US" sz="1400" dirty="0"/>
              <a:t>				</a:t>
            </a:r>
          </a:p>
          <a:p>
            <a:r>
              <a:rPr lang="en-US" altLang="zh-CN" sz="1400" dirty="0"/>
              <a:t>			        4'd0 :</a:t>
            </a:r>
          </a:p>
          <a:p>
            <a:r>
              <a:rPr lang="en-US" altLang="zh-CN" sz="1400" dirty="0"/>
              <a:t>				 if( </a:t>
            </a:r>
            <a:r>
              <a:rPr lang="en-US" altLang="zh-CN" sz="1400" dirty="0" err="1"/>
              <a:t>H_L_Sig</a:t>
            </a:r>
            <a:r>
              <a:rPr lang="en-US" altLang="zh-CN" sz="1400" dirty="0"/>
              <a:t> ) begin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+ 1'b1; </a:t>
            </a:r>
            <a:r>
              <a:rPr lang="en-US" altLang="zh-CN" sz="1400" dirty="0" err="1"/>
              <a:t>isCount</a:t>
            </a:r>
            <a:r>
              <a:rPr lang="en-US" altLang="zh-CN" sz="1400" dirty="0"/>
              <a:t> &lt;= 1'b1; end    //</a:t>
            </a:r>
            <a:r>
              <a:rPr lang="zh-CN" altLang="en-US" sz="1400" dirty="0"/>
              <a:t>检测到上升沿时开始 波特率时钟 的计数</a:t>
            </a:r>
          </a:p>
          <a:p>
            <a:r>
              <a:rPr lang="zh-CN" altLang="en-US" sz="1400" dirty="0"/>
              <a:t>					 </a:t>
            </a:r>
          </a:p>
          <a:p>
            <a:r>
              <a:rPr lang="en-US" altLang="zh-CN" sz="1400" dirty="0"/>
              <a:t>			        4'd1 : </a:t>
            </a:r>
          </a:p>
          <a:p>
            <a:r>
              <a:rPr lang="en-US" altLang="zh-CN" sz="1400" dirty="0"/>
              <a:t>				 if( BPS_CLK ) begin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+ 1'b1; end                          //</a:t>
            </a:r>
            <a:r>
              <a:rPr lang="zh-CN" altLang="en-US" sz="1400" dirty="0"/>
              <a:t>起始位忽略</a:t>
            </a:r>
          </a:p>
          <a:p>
            <a:r>
              <a:rPr lang="zh-CN" altLang="en-US" sz="1400" dirty="0"/>
              <a:t>					 </a:t>
            </a:r>
          </a:p>
          <a:p>
            <a:r>
              <a:rPr lang="zh-CN" altLang="en-US" sz="1400" dirty="0"/>
              <a:t>			        </a:t>
            </a:r>
            <a:r>
              <a:rPr lang="en-US" altLang="zh-CN" sz="1400" dirty="0"/>
              <a:t>4'd2, 4'd3, 4'd4, 4'd5, 4'd6, 4'd7, 4'd8, 4'd9 :                //</a:t>
            </a:r>
            <a:r>
              <a:rPr lang="zh-CN" altLang="en-US" sz="1400" dirty="0"/>
              <a:t>接收</a:t>
            </a:r>
            <a:r>
              <a:rPr lang="en-US" altLang="zh-CN" sz="1400" dirty="0"/>
              <a:t>8</a:t>
            </a:r>
            <a:r>
              <a:rPr lang="zh-CN" altLang="en-US" sz="1400" dirty="0"/>
              <a:t>位数据（先接收低位，再接收高位）</a:t>
            </a:r>
          </a:p>
          <a:p>
            <a:r>
              <a:rPr lang="en-US" altLang="zh-CN" sz="1400" dirty="0"/>
              <a:t>				 if( BPS_CLK ) begin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+ 1'b1; </a:t>
            </a:r>
            <a:r>
              <a:rPr lang="en-US" altLang="zh-CN" sz="1400" dirty="0" err="1"/>
              <a:t>rData</a:t>
            </a:r>
            <a:r>
              <a:rPr lang="en-US" altLang="zh-CN" sz="1400" dirty="0"/>
              <a:t>[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- 2 ] &lt;= </a:t>
            </a:r>
            <a:r>
              <a:rPr lang="en-US" altLang="zh-CN" sz="1400" dirty="0" err="1"/>
              <a:t>RX_Pin_In</a:t>
            </a:r>
            <a:r>
              <a:rPr lang="en-US" altLang="zh-CN" sz="1400" dirty="0"/>
              <a:t>; end</a:t>
            </a:r>
          </a:p>
          <a:p>
            <a:r>
              <a:rPr lang="zh-CN" altLang="en-US" sz="1400" dirty="0"/>
              <a:t>					 </a:t>
            </a:r>
          </a:p>
          <a:p>
            <a:r>
              <a:rPr lang="en-US" altLang="zh-CN" sz="1400" dirty="0"/>
              <a:t>			        4'd10 :                                                         //</a:t>
            </a:r>
            <a:r>
              <a:rPr lang="zh-CN" altLang="en-US" sz="1400" dirty="0"/>
              <a:t>校验位忽略</a:t>
            </a:r>
          </a:p>
          <a:p>
            <a:r>
              <a:rPr lang="en-US" altLang="zh-CN" sz="1400" dirty="0"/>
              <a:t>				 if( BPS_CLK ) begin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+ 1'b1; end</a:t>
            </a:r>
          </a:p>
          <a:p>
            <a:r>
              <a:rPr lang="zh-CN" altLang="en-US" sz="1400" dirty="0"/>
              <a:t>					 </a:t>
            </a:r>
          </a:p>
          <a:p>
            <a:r>
              <a:rPr lang="en-US" altLang="zh-CN" sz="1400" dirty="0"/>
              <a:t>			        4'd11 :                                                         //</a:t>
            </a:r>
            <a:r>
              <a:rPr lang="zh-CN" altLang="en-US" sz="1400" dirty="0"/>
              <a:t>停止位忽略</a:t>
            </a:r>
          </a:p>
          <a:p>
            <a:r>
              <a:rPr lang="en-US" altLang="zh-CN" sz="1400" dirty="0"/>
              <a:t>				 if( BPS_CLK ) begin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+ 1'b1; end</a:t>
            </a:r>
          </a:p>
          <a:p>
            <a:r>
              <a:rPr lang="zh-CN" altLang="en-US" sz="1400" dirty="0"/>
              <a:t>					 </a:t>
            </a:r>
          </a:p>
          <a:p>
            <a:r>
              <a:rPr lang="zh-CN" altLang="en-US" sz="1400" dirty="0"/>
              <a:t>			        </a:t>
            </a:r>
            <a:r>
              <a:rPr lang="en-US" altLang="zh-CN" sz="1400" dirty="0"/>
              <a:t>4'd12 :                                                        //</a:t>
            </a:r>
            <a:r>
              <a:rPr lang="zh-CN" altLang="en-US" sz="1400" dirty="0"/>
              <a:t>接收完成，拉高完成标志位</a:t>
            </a:r>
          </a:p>
          <a:p>
            <a:r>
              <a:rPr lang="en-US" altLang="zh-CN" sz="1400" dirty="0"/>
              <a:t>				 begin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+ 1'b1; </a:t>
            </a:r>
            <a:r>
              <a:rPr lang="en-US" altLang="zh-CN" sz="1400" dirty="0" err="1"/>
              <a:t>isDone</a:t>
            </a:r>
            <a:r>
              <a:rPr lang="en-US" altLang="zh-CN" sz="1400" dirty="0"/>
              <a:t> &lt;= 1'b1; </a:t>
            </a:r>
            <a:r>
              <a:rPr lang="en-US" altLang="zh-CN" sz="1400" dirty="0" err="1"/>
              <a:t>isCount</a:t>
            </a:r>
            <a:r>
              <a:rPr lang="en-US" altLang="zh-CN" sz="1400" dirty="0"/>
              <a:t> &lt;= 1'b0; end</a:t>
            </a:r>
          </a:p>
          <a:p>
            <a:r>
              <a:rPr lang="zh-CN" altLang="en-US" sz="1400" dirty="0"/>
              <a:t>					 </a:t>
            </a:r>
          </a:p>
          <a:p>
            <a:r>
              <a:rPr lang="zh-CN" altLang="en-US" sz="1400" dirty="0"/>
              <a:t>			        </a:t>
            </a:r>
            <a:r>
              <a:rPr lang="en-US" altLang="zh-CN" sz="1400" dirty="0"/>
              <a:t>4'd13 :                                                        //</a:t>
            </a:r>
            <a:r>
              <a:rPr lang="zh-CN" altLang="en-US" sz="1400" dirty="0"/>
              <a:t>拉低完成标志位</a:t>
            </a:r>
          </a:p>
          <a:p>
            <a:r>
              <a:rPr lang="en-US" altLang="zh-CN" sz="1400" dirty="0"/>
              <a:t>				 begin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4'd0; </a:t>
            </a:r>
            <a:r>
              <a:rPr lang="en-US" altLang="zh-CN" sz="1400" dirty="0" err="1"/>
              <a:t>isDone</a:t>
            </a:r>
            <a:r>
              <a:rPr lang="en-US" altLang="zh-CN" sz="1400" dirty="0"/>
              <a:t> &lt;= 1'b0; end</a:t>
            </a:r>
            <a:endParaRPr lang="zh-CN" altLang="en-US" sz="1400" dirty="0"/>
          </a:p>
          <a:p>
            <a:r>
              <a:rPr lang="en-US" altLang="zh-CN" sz="1400" dirty="0"/>
              <a:t>			        </a:t>
            </a:r>
            <a:r>
              <a:rPr lang="en-US" altLang="zh-CN" sz="1400" dirty="0" err="1"/>
              <a:t>endcase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51365072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程序实例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3428354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908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串口发送模块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249113" y="2615129"/>
            <a:ext cx="1872208" cy="856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波特率定时模块</a:t>
            </a:r>
            <a:endParaRPr lang="en-US" altLang="zh-CN" dirty="0"/>
          </a:p>
          <a:p>
            <a:pPr algn="ctr"/>
            <a:r>
              <a:rPr lang="en-US" altLang="zh-CN" dirty="0" err="1"/>
              <a:t>tx_bps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4572000" y="2564904"/>
            <a:ext cx="2808312" cy="2448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发送控制</a:t>
            </a:r>
            <a:endParaRPr lang="en-US" altLang="zh-CN" dirty="0"/>
          </a:p>
          <a:p>
            <a:pPr algn="ctr"/>
            <a:r>
              <a:rPr lang="en-US" altLang="zh-CN" dirty="0" err="1"/>
              <a:t>tx_control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1331640" y="4633315"/>
            <a:ext cx="31323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1331640" y="4253167"/>
            <a:ext cx="3138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 flipV="1">
            <a:off x="3966808" y="3339945"/>
            <a:ext cx="0" cy="9092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203848" y="2794421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7380312" y="364502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431755" y="327337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tx_pin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190186" y="2956856"/>
            <a:ext cx="108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count_sig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398834" y="2433687"/>
            <a:ext cx="88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bps_clk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166381" y="3341073"/>
            <a:ext cx="792088" cy="6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380312" y="400971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713699" y="386644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tx_en_sig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418349" y="362208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tx_done_sig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713699" y="425316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tx_data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20901" y="535133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串口发送模块结构框图</a:t>
            </a:r>
          </a:p>
        </p:txBody>
      </p:sp>
    </p:spTree>
    <p:extLst>
      <p:ext uri="{BB962C8B-B14F-4D97-AF65-F5344CB8AC3E}">
        <p14:creationId xmlns:p14="http://schemas.microsoft.com/office/powerpoint/2010/main" val="2265325290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2908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串口发送时序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37815" cy="35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35147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556792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parameter</a:t>
            </a:r>
            <a:r>
              <a:rPr lang="en-US" altLang="zh-CN" dirty="0"/>
              <a:t> Bps_9600   = 10418;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C00000"/>
                </a:solidFill>
              </a:rPr>
              <a:t>parameter</a:t>
            </a:r>
            <a:r>
              <a:rPr lang="en-US" altLang="zh-CN" dirty="0"/>
              <a:t> Bps_115200 = 868;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1A4584"/>
                </a:solidFill>
              </a:rPr>
              <a:t> </a:t>
            </a:r>
            <a:r>
              <a:rPr lang="en-US" altLang="zh-CN" dirty="0" err="1"/>
              <a:t>reg</a:t>
            </a:r>
            <a:r>
              <a:rPr lang="en-US" altLang="zh-CN" dirty="0">
                <a:solidFill>
                  <a:srgbClr val="1A4584"/>
                </a:solidFill>
              </a:rPr>
              <a:t> </a:t>
            </a:r>
            <a:r>
              <a:rPr lang="en-US" altLang="zh-CN" dirty="0"/>
              <a:t>[13:0]</a:t>
            </a:r>
            <a:r>
              <a:rPr lang="en-US" altLang="zh-CN" dirty="0" err="1"/>
              <a:t>Count_BPS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	 </a:t>
            </a:r>
          </a:p>
          <a:p>
            <a:r>
              <a:rPr lang="en-US" altLang="zh-CN" dirty="0"/>
              <a:t>	 always @ ( </a:t>
            </a:r>
            <a:r>
              <a:rPr lang="en-US" altLang="zh-CN" dirty="0" err="1">
                <a:solidFill>
                  <a:srgbClr val="1A4584"/>
                </a:solidFill>
              </a:rPr>
              <a:t>posedge</a:t>
            </a:r>
            <a:r>
              <a:rPr lang="en-US" altLang="zh-CN" dirty="0"/>
              <a:t> CLK or </a:t>
            </a:r>
            <a:r>
              <a:rPr lang="en-US" altLang="zh-CN" dirty="0" err="1">
                <a:solidFill>
                  <a:srgbClr val="1A4584"/>
                </a:solidFill>
              </a:rPr>
              <a:t>negedge</a:t>
            </a:r>
            <a:r>
              <a:rPr lang="en-US" altLang="zh-CN" dirty="0"/>
              <a:t> </a:t>
            </a:r>
            <a:r>
              <a:rPr lang="en-US" altLang="zh-CN" dirty="0" err="1"/>
              <a:t>RSTn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	    if( !</a:t>
            </a:r>
            <a:r>
              <a:rPr lang="en-US" altLang="zh-CN" dirty="0" err="1"/>
              <a:t>RSTn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Count_BPS</a:t>
            </a:r>
            <a:r>
              <a:rPr lang="en-US" altLang="zh-CN" dirty="0"/>
              <a:t> &lt;= 14'd0;</a:t>
            </a:r>
          </a:p>
          <a:p>
            <a:r>
              <a:rPr lang="en-US" altLang="zh-CN" dirty="0"/>
              <a:t>		 else if( </a:t>
            </a:r>
            <a:r>
              <a:rPr lang="en-US" altLang="zh-CN" dirty="0" err="1"/>
              <a:t>Count_BPS</a:t>
            </a:r>
            <a:r>
              <a:rPr lang="en-US" altLang="zh-CN" dirty="0"/>
              <a:t> == Bps_9600 )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Count_BPS</a:t>
            </a:r>
            <a:r>
              <a:rPr lang="en-US" altLang="zh-CN" dirty="0"/>
              <a:t> &lt;= 14'd0;</a:t>
            </a:r>
          </a:p>
          <a:p>
            <a:r>
              <a:rPr lang="en-US" altLang="zh-CN" dirty="0"/>
              <a:t>		 else if( </a:t>
            </a:r>
            <a:r>
              <a:rPr lang="en-US" altLang="zh-CN" dirty="0" err="1"/>
              <a:t>Count_Sig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Count_BPS</a:t>
            </a:r>
            <a:r>
              <a:rPr lang="en-US" altLang="zh-CN" dirty="0"/>
              <a:t> &lt;= </a:t>
            </a:r>
            <a:r>
              <a:rPr lang="en-US" altLang="zh-CN" dirty="0" err="1"/>
              <a:t>Count_BPS</a:t>
            </a:r>
            <a:r>
              <a:rPr lang="en-US" altLang="zh-CN" dirty="0"/>
              <a:t> + 1'b1;</a:t>
            </a:r>
          </a:p>
          <a:p>
            <a:r>
              <a:rPr lang="en-US" altLang="zh-CN" dirty="0"/>
              <a:t>		 else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Count_BPS</a:t>
            </a:r>
            <a:r>
              <a:rPr lang="en-US" altLang="zh-CN" dirty="0"/>
              <a:t> &lt;= 14'd0;</a:t>
            </a:r>
          </a:p>
          <a:p>
            <a:r>
              <a:rPr lang="zh-CN" altLang="en-US" dirty="0"/>
              <a:t>			  </a:t>
            </a:r>
          </a:p>
          <a:p>
            <a:r>
              <a:rPr lang="zh-CN" altLang="en-US" dirty="0"/>
              <a:t>	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1A4584"/>
                </a:solidFill>
              </a:rPr>
              <a:t>assign</a:t>
            </a:r>
            <a:r>
              <a:rPr lang="en-US" altLang="zh-CN" dirty="0"/>
              <a:t> BPS_CLK = ( </a:t>
            </a:r>
            <a:r>
              <a:rPr lang="en-US" altLang="zh-CN" dirty="0" err="1"/>
              <a:t>Count_BPS</a:t>
            </a:r>
            <a:r>
              <a:rPr lang="en-US" altLang="zh-CN" dirty="0"/>
              <a:t> == 1) ? 1'b1 : 1'b0;</a:t>
            </a:r>
          </a:p>
        </p:txBody>
      </p:sp>
    </p:spTree>
    <p:extLst>
      <p:ext uri="{BB962C8B-B14F-4D97-AF65-F5344CB8AC3E}">
        <p14:creationId xmlns:p14="http://schemas.microsoft.com/office/powerpoint/2010/main" val="1873620489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988840" y="1052736"/>
            <a:ext cx="136815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	                    </a:t>
            </a:r>
            <a:r>
              <a:rPr lang="da-DK" altLang="zh-CN" dirty="0"/>
              <a:t>else if( TX_En_Sig )</a:t>
            </a:r>
          </a:p>
          <a:p>
            <a:r>
              <a:rPr lang="en-US" altLang="zh-CN" dirty="0"/>
              <a:t>		                                     case ( </a:t>
            </a:r>
            <a:r>
              <a:rPr lang="en-US" altLang="zh-CN" dirty="0" err="1"/>
              <a:t>i</a:t>
            </a:r>
            <a:r>
              <a:rPr lang="en-US" altLang="zh-CN" dirty="0"/>
              <a:t> )</a:t>
            </a:r>
            <a:endParaRPr lang="zh-CN" altLang="en-US" dirty="0"/>
          </a:p>
          <a:p>
            <a:r>
              <a:rPr lang="en-US" altLang="zh-CN" dirty="0"/>
              <a:t>			                    4'd0 :</a:t>
            </a:r>
          </a:p>
          <a:p>
            <a:r>
              <a:rPr lang="en-US" altLang="zh-CN" dirty="0"/>
              <a:t>					 if( BPS_CLK ) begin </a:t>
            </a:r>
            <a:r>
              <a:rPr lang="en-US" altLang="zh-CN" dirty="0" err="1"/>
              <a:t>i</a:t>
            </a:r>
            <a:r>
              <a:rPr lang="en-US" altLang="zh-CN" dirty="0"/>
              <a:t> &lt;= </a:t>
            </a:r>
            <a:r>
              <a:rPr lang="en-US" altLang="zh-CN" dirty="0" err="1"/>
              <a:t>i</a:t>
            </a:r>
            <a:r>
              <a:rPr lang="en-US" altLang="zh-CN" dirty="0"/>
              <a:t> + 1'b1; </a:t>
            </a:r>
            <a:r>
              <a:rPr lang="en-US" altLang="zh-CN" dirty="0" err="1"/>
              <a:t>rTX</a:t>
            </a:r>
            <a:r>
              <a:rPr lang="en-US" altLang="zh-CN" dirty="0"/>
              <a:t> &lt;= 1'b0; end        //</a:t>
            </a:r>
            <a:r>
              <a:rPr lang="zh-CN" altLang="en-US" dirty="0"/>
              <a:t>开始发送，忽略起始位</a:t>
            </a:r>
          </a:p>
          <a:p>
            <a:r>
              <a:rPr lang="zh-CN" altLang="en-US" dirty="0"/>
              <a:t>					 </a:t>
            </a:r>
          </a:p>
          <a:p>
            <a:r>
              <a:rPr lang="zh-CN" altLang="en-US" dirty="0"/>
              <a:t>				   </a:t>
            </a:r>
            <a:r>
              <a:rPr lang="en-US" altLang="zh-CN" dirty="0"/>
              <a:t>4'd1, 4'd2, 4'd3, 4'd4, 4'd5, 4'd6, 4'd7, 4'd8 :    //</a:t>
            </a:r>
            <a:r>
              <a:rPr lang="zh-CN" altLang="en-US" dirty="0"/>
              <a:t>发送</a:t>
            </a:r>
            <a:r>
              <a:rPr lang="en-US" altLang="zh-CN" dirty="0"/>
              <a:t>8</a:t>
            </a:r>
            <a:r>
              <a:rPr lang="zh-CN" altLang="en-US" dirty="0"/>
              <a:t>位数据（低位在前，高位在后） </a:t>
            </a:r>
          </a:p>
          <a:p>
            <a:r>
              <a:rPr lang="en-US" altLang="zh-CN" dirty="0"/>
              <a:t>					 if( BPS_CLK ) begin </a:t>
            </a:r>
            <a:r>
              <a:rPr lang="en-US" altLang="zh-CN" dirty="0" err="1"/>
              <a:t>i</a:t>
            </a:r>
            <a:r>
              <a:rPr lang="en-US" altLang="zh-CN" dirty="0"/>
              <a:t> &lt;= </a:t>
            </a:r>
            <a:r>
              <a:rPr lang="en-US" altLang="zh-CN" dirty="0" err="1"/>
              <a:t>i</a:t>
            </a:r>
            <a:r>
              <a:rPr lang="en-US" altLang="zh-CN" dirty="0"/>
              <a:t> + 1'b1; </a:t>
            </a:r>
            <a:r>
              <a:rPr lang="en-US" altLang="zh-CN" dirty="0" err="1"/>
              <a:t>rTX</a:t>
            </a:r>
            <a:r>
              <a:rPr lang="en-US" altLang="zh-CN" dirty="0"/>
              <a:t> &lt;= </a:t>
            </a:r>
            <a:r>
              <a:rPr lang="en-US" altLang="zh-CN" dirty="0" err="1"/>
              <a:t>TX_Data</a:t>
            </a:r>
            <a:r>
              <a:rPr lang="en-US" altLang="zh-CN" dirty="0"/>
              <a:t>[ </a:t>
            </a:r>
            <a:r>
              <a:rPr lang="en-US" altLang="zh-CN" dirty="0" err="1"/>
              <a:t>i</a:t>
            </a:r>
            <a:r>
              <a:rPr lang="en-US" altLang="zh-CN" dirty="0"/>
              <a:t> - 1 ]; end</a:t>
            </a:r>
          </a:p>
          <a:p>
            <a:r>
              <a:rPr lang="zh-CN" altLang="en-US" dirty="0"/>
              <a:t>					 </a:t>
            </a:r>
          </a:p>
          <a:p>
            <a:r>
              <a:rPr lang="en-US" altLang="zh-CN" dirty="0"/>
              <a:t>				   4'd9 :                                                        //</a:t>
            </a:r>
            <a:r>
              <a:rPr lang="zh-CN" altLang="en-US" dirty="0"/>
              <a:t>忽略校验位</a:t>
            </a:r>
          </a:p>
          <a:p>
            <a:r>
              <a:rPr lang="en-US" altLang="zh-CN" dirty="0"/>
              <a:t>					 if( BPS_CLK ) begin </a:t>
            </a:r>
            <a:r>
              <a:rPr lang="en-US" altLang="zh-CN" dirty="0" err="1"/>
              <a:t>i</a:t>
            </a:r>
            <a:r>
              <a:rPr lang="en-US" altLang="zh-CN" dirty="0"/>
              <a:t> &lt;= </a:t>
            </a:r>
            <a:r>
              <a:rPr lang="en-US" altLang="zh-CN" dirty="0" err="1"/>
              <a:t>i</a:t>
            </a:r>
            <a:r>
              <a:rPr lang="en-US" altLang="zh-CN" dirty="0"/>
              <a:t> + 1'b1; </a:t>
            </a:r>
            <a:r>
              <a:rPr lang="en-US" altLang="zh-CN" dirty="0" err="1"/>
              <a:t>rTX</a:t>
            </a:r>
            <a:r>
              <a:rPr lang="en-US" altLang="zh-CN" dirty="0"/>
              <a:t> &lt;= 1'b1; end</a:t>
            </a:r>
          </a:p>
          <a:p>
            <a:r>
              <a:rPr lang="zh-CN" altLang="en-US" dirty="0"/>
              <a:t>					 			 </a:t>
            </a:r>
          </a:p>
          <a:p>
            <a:r>
              <a:rPr lang="en-US" altLang="zh-CN" dirty="0"/>
              <a:t>				   4'd10 :                                                       //</a:t>
            </a:r>
            <a:r>
              <a:rPr lang="zh-CN" altLang="en-US" dirty="0"/>
              <a:t>忽略停止位</a:t>
            </a:r>
          </a:p>
          <a:p>
            <a:r>
              <a:rPr lang="en-US" altLang="zh-CN" dirty="0"/>
              <a:t>					 if( BPS_CLK ) begin </a:t>
            </a:r>
            <a:r>
              <a:rPr lang="en-US" altLang="zh-CN" dirty="0" err="1"/>
              <a:t>i</a:t>
            </a:r>
            <a:r>
              <a:rPr lang="en-US" altLang="zh-CN" dirty="0"/>
              <a:t> &lt;= </a:t>
            </a:r>
            <a:r>
              <a:rPr lang="en-US" altLang="zh-CN" dirty="0" err="1"/>
              <a:t>i</a:t>
            </a:r>
            <a:r>
              <a:rPr lang="en-US" altLang="zh-CN" dirty="0"/>
              <a:t> + 1'b1; </a:t>
            </a:r>
            <a:r>
              <a:rPr lang="en-US" altLang="zh-CN" dirty="0" err="1"/>
              <a:t>rTX</a:t>
            </a:r>
            <a:r>
              <a:rPr lang="en-US" altLang="zh-CN" dirty="0"/>
              <a:t> &lt;= 1'b1; end</a:t>
            </a:r>
          </a:p>
          <a:p>
            <a:r>
              <a:rPr lang="zh-CN" altLang="en-US" dirty="0"/>
              <a:t>					 </a:t>
            </a:r>
          </a:p>
          <a:p>
            <a:r>
              <a:rPr lang="zh-CN" altLang="en-US" dirty="0"/>
              <a:t>				   </a:t>
            </a:r>
            <a:r>
              <a:rPr lang="en-US" altLang="zh-CN" dirty="0"/>
              <a:t>4'd11 :                                                       //</a:t>
            </a:r>
            <a:r>
              <a:rPr lang="zh-CN" altLang="en-US" dirty="0"/>
              <a:t>发送完成，拉高完成标志位</a:t>
            </a:r>
          </a:p>
          <a:p>
            <a:r>
              <a:rPr lang="en-US" altLang="zh-CN" dirty="0"/>
              <a:t>					 if( BPS_CLK ) begin </a:t>
            </a:r>
            <a:r>
              <a:rPr lang="en-US" altLang="zh-CN" dirty="0" err="1"/>
              <a:t>i</a:t>
            </a:r>
            <a:r>
              <a:rPr lang="en-US" altLang="zh-CN" dirty="0"/>
              <a:t> &lt;= </a:t>
            </a:r>
            <a:r>
              <a:rPr lang="en-US" altLang="zh-CN" dirty="0" err="1"/>
              <a:t>i</a:t>
            </a:r>
            <a:r>
              <a:rPr lang="en-US" altLang="zh-CN" dirty="0"/>
              <a:t> + 1'b1; </a:t>
            </a:r>
            <a:r>
              <a:rPr lang="en-US" altLang="zh-CN" dirty="0" err="1"/>
              <a:t>isDone</a:t>
            </a:r>
            <a:r>
              <a:rPr lang="en-US" altLang="zh-CN" dirty="0"/>
              <a:t> &lt;= 1'b1; end</a:t>
            </a:r>
          </a:p>
          <a:p>
            <a:r>
              <a:rPr lang="zh-CN" altLang="en-US" dirty="0"/>
              <a:t>					 </a:t>
            </a:r>
          </a:p>
          <a:p>
            <a:r>
              <a:rPr lang="zh-CN" altLang="en-US" dirty="0"/>
              <a:t>				   </a:t>
            </a:r>
            <a:r>
              <a:rPr lang="en-US" altLang="zh-CN" dirty="0"/>
              <a:t>4'd12 :                                                       //</a:t>
            </a:r>
            <a:r>
              <a:rPr lang="zh-CN" altLang="en-US" dirty="0"/>
              <a:t>拉低完成标志位</a:t>
            </a:r>
          </a:p>
          <a:p>
            <a:r>
              <a:rPr lang="en-US" altLang="zh-CN" dirty="0"/>
              <a:t>					 begin </a:t>
            </a:r>
            <a:r>
              <a:rPr lang="en-US" altLang="zh-CN" dirty="0" err="1"/>
              <a:t>i</a:t>
            </a:r>
            <a:r>
              <a:rPr lang="en-US" altLang="zh-CN" dirty="0"/>
              <a:t> &lt;= 4'd0; </a:t>
            </a:r>
            <a:r>
              <a:rPr lang="en-US" altLang="zh-CN" dirty="0" err="1"/>
              <a:t>isDone</a:t>
            </a:r>
            <a:r>
              <a:rPr lang="en-US" altLang="zh-CN" dirty="0"/>
              <a:t> &lt;= 1'b0; end</a:t>
            </a:r>
            <a:endParaRPr lang="zh-CN" altLang="en-US" dirty="0"/>
          </a:p>
          <a:p>
            <a:r>
              <a:rPr lang="en-US" altLang="zh-CN" dirty="0"/>
              <a:t>				 </a:t>
            </a:r>
            <a:r>
              <a:rPr lang="en-US" altLang="zh-CN" dirty="0" err="1"/>
              <a:t>endcase</a:t>
            </a:r>
            <a:endParaRPr lang="en-US" altLang="zh-CN" dirty="0"/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106316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255601"/>
            <a:ext cx="6336704" cy="489364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200" dirty="0"/>
              <a:t>module </a:t>
            </a:r>
            <a:r>
              <a:rPr lang="en-US" altLang="zh-CN" sz="1200" dirty="0" err="1"/>
              <a:t>rx_module</a:t>
            </a:r>
            <a:r>
              <a:rPr lang="en-US" altLang="zh-CN" sz="1200" dirty="0"/>
              <a:t>             //</a:t>
            </a:r>
            <a:r>
              <a:rPr lang="zh-CN" altLang="en-US" sz="1200" dirty="0"/>
              <a:t>串口接收模块</a:t>
            </a:r>
          </a:p>
          <a:p>
            <a:r>
              <a:rPr lang="en-US" altLang="zh-CN" sz="1200" dirty="0"/>
              <a:t>(</a:t>
            </a:r>
          </a:p>
          <a:p>
            <a:r>
              <a:rPr lang="en-US" altLang="zh-CN" sz="1200" dirty="0"/>
              <a:t>    CLK,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,</a:t>
            </a:r>
          </a:p>
          <a:p>
            <a:r>
              <a:rPr lang="sv-SE" altLang="zh-CN" sz="1200" dirty="0"/>
              <a:t>    RX_Pin_In, RX_En_Sig,</a:t>
            </a:r>
          </a:p>
          <a:p>
            <a:r>
              <a:rPr lang="da-DK" altLang="zh-CN" sz="1200" dirty="0"/>
              <a:t>    RX_Done_Sig, RX_Data</a:t>
            </a:r>
          </a:p>
          <a:p>
            <a:r>
              <a:rPr lang="en-US" altLang="zh-CN" sz="1200" dirty="0"/>
              <a:t>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input CLK;</a:t>
            </a:r>
          </a:p>
          <a:p>
            <a:r>
              <a:rPr lang="en-US" altLang="zh-CN" sz="1200" dirty="0"/>
              <a:t> input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input </a:t>
            </a:r>
            <a:r>
              <a:rPr lang="en-US" altLang="zh-CN" sz="1200" dirty="0" err="1"/>
              <a:t>RX_Pin_In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input </a:t>
            </a:r>
            <a:r>
              <a:rPr lang="en-US" altLang="zh-CN" sz="1200" dirty="0" err="1"/>
              <a:t>RX_En_Sig</a:t>
            </a:r>
            <a:r>
              <a:rPr lang="en-US" altLang="zh-CN" sz="1200" dirty="0"/>
              <a:t>;</a:t>
            </a:r>
          </a:p>
          <a:p>
            <a:r>
              <a:rPr lang="zh-CN" altLang="en-US" sz="1200" dirty="0"/>
              <a:t>	 </a:t>
            </a:r>
          </a:p>
          <a:p>
            <a:r>
              <a:rPr lang="en-US" altLang="zh-CN" sz="1200" dirty="0"/>
              <a:t> output [7:0]</a:t>
            </a:r>
            <a:r>
              <a:rPr lang="en-US" altLang="zh-CN" sz="1200" dirty="0" err="1"/>
              <a:t>RX_Data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output </a:t>
            </a:r>
            <a:r>
              <a:rPr lang="en-US" altLang="zh-CN" sz="1200" dirty="0" err="1"/>
              <a:t>RX_Done_Sig</a:t>
            </a:r>
            <a:r>
              <a:rPr lang="en-US" altLang="zh-CN" sz="1200" dirty="0"/>
              <a:t>;</a:t>
            </a:r>
          </a:p>
          <a:p>
            <a:r>
              <a:rPr lang="zh-CN" altLang="en-US" sz="1200" dirty="0"/>
              <a:t>	 	 </a:t>
            </a:r>
          </a:p>
          <a:p>
            <a:r>
              <a:rPr lang="en-US" altLang="zh-CN" sz="1200" dirty="0"/>
              <a:t> wire </a:t>
            </a:r>
            <a:r>
              <a:rPr lang="en-US" altLang="zh-CN" sz="1200" dirty="0" err="1"/>
              <a:t>H_L_Sig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wire BPS_CLK;</a:t>
            </a:r>
          </a:p>
          <a:p>
            <a:r>
              <a:rPr lang="en-US" altLang="zh-CN" sz="1200" dirty="0"/>
              <a:t> wire </a:t>
            </a:r>
            <a:r>
              <a:rPr lang="en-US" altLang="zh-CN" sz="1200" dirty="0" err="1"/>
              <a:t>Count_Sig</a:t>
            </a:r>
            <a:r>
              <a:rPr lang="en-US" altLang="zh-CN" sz="1200" dirty="0"/>
              <a:t>; </a:t>
            </a:r>
          </a:p>
          <a:p>
            <a:r>
              <a:rPr lang="zh-CN" altLang="en-US" sz="1200" dirty="0"/>
              <a:t>	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rx_detect_module</a:t>
            </a:r>
            <a:r>
              <a:rPr lang="en-US" altLang="zh-CN" sz="1200" dirty="0"/>
              <a:t> U1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</a:p>
          <a:p>
            <a:r>
              <a:rPr lang="en-US" altLang="zh-CN" sz="1200" dirty="0"/>
              <a:t>     .CLK( CLK ),</a:t>
            </a:r>
          </a:p>
          <a:p>
            <a:r>
              <a:rPr lang="en-US" altLang="zh-CN" sz="1200" dirty="0"/>
              <a:t>     .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 ),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RX_Pin_In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RX_Pin_In</a:t>
            </a:r>
            <a:r>
              <a:rPr lang="en-US" altLang="zh-CN" sz="1200" dirty="0"/>
              <a:t> ),   </a:t>
            </a:r>
          </a:p>
          <a:p>
            <a:r>
              <a:rPr lang="sv-SE" altLang="zh-CN" sz="1200" dirty="0"/>
              <a:t>    .H_L_Sig( H_L_Sig )        </a:t>
            </a:r>
          </a:p>
          <a:p>
            <a:r>
              <a:rPr lang="sv-SE" altLang="zh-CN" sz="1200" dirty="0"/>
              <a:t> </a:t>
            </a:r>
            <a:r>
              <a:rPr lang="zh-CN" altLang="en-US" sz="1200" dirty="0"/>
              <a:t> </a:t>
            </a:r>
            <a:r>
              <a:rPr lang="en-US" altLang="zh-CN" sz="1200" dirty="0"/>
              <a:t>);</a:t>
            </a:r>
          </a:p>
          <a:p>
            <a:r>
              <a:rPr lang="zh-CN" altLang="en-US" sz="1200" dirty="0"/>
              <a:t>	 </a:t>
            </a:r>
          </a:p>
          <a:p>
            <a:endParaRPr lang="en-US" altLang="zh-CN" sz="1200" dirty="0"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2153" y="1255601"/>
            <a:ext cx="487184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	 </a:t>
            </a:r>
            <a:r>
              <a:rPr lang="en-US" altLang="zh-CN" sz="1200" dirty="0" err="1"/>
              <a:t>rx_bps_module</a:t>
            </a:r>
            <a:r>
              <a:rPr lang="en-US" altLang="zh-CN" sz="1200" dirty="0"/>
              <a:t> U2</a:t>
            </a:r>
          </a:p>
          <a:p>
            <a:r>
              <a:rPr lang="zh-CN" altLang="en-US" sz="1200" dirty="0"/>
              <a:t>	 </a:t>
            </a:r>
            <a:r>
              <a:rPr lang="en-US" altLang="zh-CN" sz="1200" dirty="0"/>
              <a:t>(</a:t>
            </a:r>
          </a:p>
          <a:p>
            <a:r>
              <a:rPr lang="en-US" altLang="zh-CN" sz="1200" dirty="0"/>
              <a:t>	     .CLK( CLK ),</a:t>
            </a:r>
          </a:p>
          <a:p>
            <a:r>
              <a:rPr lang="en-US" altLang="zh-CN" sz="1200" dirty="0"/>
              <a:t>	     .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 ),</a:t>
            </a:r>
          </a:p>
          <a:p>
            <a:r>
              <a:rPr lang="en-US" altLang="zh-CN" sz="1200" dirty="0"/>
              <a:t>	     .</a:t>
            </a:r>
            <a:r>
              <a:rPr lang="en-US" altLang="zh-CN" sz="1200" dirty="0" err="1"/>
              <a:t>Count_Sig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Count_Sig</a:t>
            </a:r>
            <a:r>
              <a:rPr lang="en-US" altLang="zh-CN" sz="1200" dirty="0"/>
              <a:t> ),   </a:t>
            </a:r>
          </a:p>
          <a:p>
            <a:r>
              <a:rPr lang="en-US" altLang="zh-CN" sz="1200" dirty="0"/>
              <a:t>	     .BPS_CLK( BPS_CLK )        </a:t>
            </a:r>
          </a:p>
          <a:p>
            <a:r>
              <a:rPr lang="zh-CN" altLang="en-US" sz="1200" dirty="0"/>
              <a:t>	 </a:t>
            </a:r>
            <a:r>
              <a:rPr lang="en-US" altLang="zh-CN" sz="1200" dirty="0"/>
              <a:t>);</a:t>
            </a:r>
          </a:p>
          <a:p>
            <a:r>
              <a:rPr lang="zh-CN" altLang="en-US" sz="1200" dirty="0"/>
              <a:t>	 </a:t>
            </a:r>
          </a:p>
          <a:p>
            <a:r>
              <a:rPr lang="en-US" altLang="zh-CN" sz="1200" dirty="0"/>
              <a:t>	 </a:t>
            </a:r>
            <a:r>
              <a:rPr lang="en-US" altLang="zh-CN" sz="1200" dirty="0" err="1"/>
              <a:t>rx_control_module</a:t>
            </a:r>
            <a:r>
              <a:rPr lang="en-US" altLang="zh-CN" sz="1200" dirty="0"/>
              <a:t> U3</a:t>
            </a:r>
          </a:p>
          <a:p>
            <a:r>
              <a:rPr lang="zh-CN" altLang="en-US" sz="1200" dirty="0"/>
              <a:t>	 </a:t>
            </a:r>
            <a:r>
              <a:rPr lang="en-US" altLang="zh-CN" sz="1200" dirty="0"/>
              <a:t>(</a:t>
            </a:r>
          </a:p>
          <a:p>
            <a:r>
              <a:rPr lang="en-US" altLang="zh-CN" sz="1200" dirty="0"/>
              <a:t>	     .CLK( CLK ),</a:t>
            </a:r>
          </a:p>
          <a:p>
            <a:r>
              <a:rPr lang="en-US" altLang="zh-CN" sz="1200" dirty="0"/>
              <a:t>	     .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 ),</a:t>
            </a:r>
          </a:p>
          <a:p>
            <a:r>
              <a:rPr lang="zh-CN" altLang="en-US" sz="1200" dirty="0"/>
              <a:t>	     </a:t>
            </a:r>
            <a:r>
              <a:rPr lang="sv-SE" altLang="zh-CN" sz="1200" dirty="0"/>
              <a:t>.H_L_Sig( H_L_Sig ),      </a:t>
            </a:r>
          </a:p>
          <a:p>
            <a:r>
              <a:rPr lang="en-US" altLang="zh-CN" sz="1200" dirty="0"/>
              <a:t>	     .</a:t>
            </a:r>
            <a:r>
              <a:rPr lang="en-US" altLang="zh-CN" sz="1200" dirty="0" err="1"/>
              <a:t>RX_En_Sig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RX_En_Sig</a:t>
            </a:r>
            <a:r>
              <a:rPr lang="en-US" altLang="zh-CN" sz="1200" dirty="0"/>
              <a:t> ), </a:t>
            </a:r>
          </a:p>
          <a:p>
            <a:r>
              <a:rPr lang="en-US" altLang="zh-CN" sz="1200" dirty="0"/>
              <a:t>                               .</a:t>
            </a:r>
            <a:r>
              <a:rPr lang="en-US" altLang="zh-CN" sz="1200" dirty="0" err="1"/>
              <a:t>RX_Pin_In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RX_Pin_In</a:t>
            </a:r>
            <a:r>
              <a:rPr lang="en-US" altLang="zh-CN" sz="1200" dirty="0"/>
              <a:t> ),  </a:t>
            </a:r>
          </a:p>
          <a:p>
            <a:r>
              <a:rPr lang="en-US" altLang="zh-CN" sz="1200" dirty="0"/>
              <a:t>	     .BPS_CLK( BPS_CLK ),      </a:t>
            </a:r>
          </a:p>
          <a:p>
            <a:r>
              <a:rPr lang="en-US" altLang="zh-CN" sz="1200" dirty="0"/>
              <a:t>	     .</a:t>
            </a:r>
            <a:r>
              <a:rPr lang="en-US" altLang="zh-CN" sz="1200" dirty="0" err="1"/>
              <a:t>Count_Sig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Count_Sig</a:t>
            </a:r>
            <a:r>
              <a:rPr lang="en-US" altLang="zh-CN" sz="1200" dirty="0"/>
              <a:t> ),   </a:t>
            </a:r>
          </a:p>
          <a:p>
            <a:r>
              <a:rPr lang="en-US" altLang="zh-CN" sz="1200" dirty="0"/>
              <a:t>	     .</a:t>
            </a:r>
            <a:r>
              <a:rPr lang="en-US" altLang="zh-CN" sz="1200" dirty="0" err="1"/>
              <a:t>RX_Data</a:t>
            </a:r>
            <a:r>
              <a:rPr lang="en-US" altLang="zh-CN" sz="1200" dirty="0"/>
              <a:t>( </a:t>
            </a:r>
            <a:r>
              <a:rPr lang="en-US" altLang="zh-CN" sz="1200" dirty="0" err="1"/>
              <a:t>RX_Data</a:t>
            </a:r>
            <a:r>
              <a:rPr lang="en-US" altLang="zh-CN" sz="1200" dirty="0"/>
              <a:t> ),       </a:t>
            </a:r>
          </a:p>
          <a:p>
            <a:r>
              <a:rPr lang="da-DK" altLang="zh-CN" sz="1200" dirty="0"/>
              <a:t>	     .RX_Done_Sig( RX_Done_Sig ) </a:t>
            </a:r>
            <a:r>
              <a:rPr lang="zh-CN" altLang="en-US" sz="1200" dirty="0"/>
              <a:t>		  </a:t>
            </a:r>
          </a:p>
          <a:p>
            <a:r>
              <a:rPr lang="zh-CN" altLang="en-US" sz="1200" dirty="0"/>
              <a:t>	   </a:t>
            </a:r>
            <a:r>
              <a:rPr lang="en-US" altLang="zh-CN" sz="1200" dirty="0"/>
              <a:t>);</a:t>
            </a:r>
          </a:p>
          <a:p>
            <a:r>
              <a:rPr lang="zh-CN" altLang="en-US" sz="1200" dirty="0"/>
              <a:t>	 </a:t>
            </a:r>
          </a:p>
          <a:p>
            <a:r>
              <a:rPr lang="en-US" altLang="zh-CN" sz="1200" dirty="0"/>
              <a:t>                      </a:t>
            </a:r>
            <a:r>
              <a:rPr lang="en-US" altLang="zh-CN" sz="1200" dirty="0" err="1"/>
              <a:t>endmodule</a:t>
            </a:r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5108890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469" y="1222369"/>
            <a:ext cx="6336704" cy="489364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400" dirty="0"/>
              <a:t>module </a:t>
            </a:r>
            <a:r>
              <a:rPr lang="en-US" altLang="zh-CN" sz="1400" dirty="0" err="1"/>
              <a:t>tx_module</a:t>
            </a:r>
            <a:r>
              <a:rPr lang="en-US" altLang="zh-CN" sz="1400" dirty="0"/>
              <a:t>         //</a:t>
            </a:r>
            <a:r>
              <a:rPr lang="zh-CN" altLang="en-US" sz="1400" dirty="0"/>
              <a:t>串口发送模块</a:t>
            </a:r>
            <a:endParaRPr lang="en-US" altLang="zh-CN" sz="1400" dirty="0"/>
          </a:p>
          <a:p>
            <a:r>
              <a:rPr lang="en-US" altLang="zh-CN" sz="1400" dirty="0"/>
              <a:t>(</a:t>
            </a:r>
          </a:p>
          <a:p>
            <a:r>
              <a:rPr lang="en-US" altLang="zh-CN" sz="1400" dirty="0"/>
              <a:t>     CLK, </a:t>
            </a:r>
            <a:r>
              <a:rPr lang="en-US" altLang="zh-CN" sz="1400" dirty="0" err="1"/>
              <a:t>RSTn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    </a:t>
            </a:r>
            <a:r>
              <a:rPr lang="da-DK" altLang="zh-CN" sz="1400" dirty="0"/>
              <a:t> TX_Data, TX_En_Sig,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TX_Done_Sig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TX_Pin_Out</a:t>
            </a:r>
            <a:endParaRPr lang="en-US" altLang="zh-CN" sz="1400" dirty="0"/>
          </a:p>
          <a:p>
            <a:r>
              <a:rPr lang="en-US" altLang="zh-CN" sz="1400" dirty="0"/>
              <a:t>);</a:t>
            </a:r>
          </a:p>
          <a:p>
            <a:r>
              <a:rPr lang="zh-CN" altLang="en-US" sz="1400" dirty="0"/>
              <a:t> </a:t>
            </a:r>
          </a:p>
          <a:p>
            <a:r>
              <a:rPr lang="en-US" altLang="zh-CN" sz="1400" dirty="0"/>
              <a:t>      input CLK;</a:t>
            </a:r>
          </a:p>
          <a:p>
            <a:r>
              <a:rPr lang="en-US" altLang="zh-CN" sz="1400" dirty="0"/>
              <a:t>      input </a:t>
            </a:r>
            <a:r>
              <a:rPr lang="en-US" altLang="zh-CN" sz="1400" dirty="0" err="1"/>
              <a:t>RSTn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input [7:0]</a:t>
            </a:r>
            <a:r>
              <a:rPr lang="en-US" altLang="zh-CN" sz="1400" dirty="0" err="1"/>
              <a:t>TX_Data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input </a:t>
            </a:r>
            <a:r>
              <a:rPr lang="en-US" altLang="zh-CN" sz="1400" dirty="0" err="1"/>
              <a:t>TX_En_Sig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output </a:t>
            </a:r>
            <a:r>
              <a:rPr lang="en-US" altLang="zh-CN" sz="1400" dirty="0" err="1"/>
              <a:t>TX_Done_Sig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output </a:t>
            </a:r>
            <a:r>
              <a:rPr lang="en-US" altLang="zh-CN" sz="1400" dirty="0" err="1"/>
              <a:t>TX_Pin_Out</a:t>
            </a:r>
            <a:r>
              <a:rPr lang="en-US" altLang="zh-CN" sz="1400" dirty="0"/>
              <a:t>;</a:t>
            </a:r>
          </a:p>
          <a:p>
            <a:r>
              <a:rPr lang="zh-CN" altLang="en-US" sz="1400" dirty="0"/>
              <a:t>	  </a:t>
            </a:r>
          </a:p>
          <a:p>
            <a:r>
              <a:rPr lang="en-US" altLang="zh-CN" sz="1400" dirty="0"/>
              <a:t>      wire BPS_CLK;</a:t>
            </a:r>
          </a:p>
          <a:p>
            <a:r>
              <a:rPr lang="zh-CN" altLang="en-US" sz="1400" dirty="0"/>
              <a:t>	  </a:t>
            </a:r>
          </a:p>
          <a:p>
            <a:r>
              <a:rPr lang="en-US" altLang="zh-CN" sz="1400" dirty="0"/>
              <a:t>      </a:t>
            </a:r>
            <a:r>
              <a:rPr lang="en-US" altLang="zh-CN" sz="1400" dirty="0" err="1"/>
              <a:t>tx_bps_module</a:t>
            </a:r>
            <a:r>
              <a:rPr lang="en-US" altLang="zh-CN" sz="1400" dirty="0"/>
              <a:t> U1</a:t>
            </a:r>
          </a:p>
          <a:p>
            <a:r>
              <a:rPr lang="zh-CN" altLang="en-US" sz="1400" dirty="0"/>
              <a:t>     </a:t>
            </a:r>
            <a:r>
              <a:rPr lang="en-US" altLang="zh-CN" sz="1400" dirty="0"/>
              <a:t>(</a:t>
            </a:r>
          </a:p>
          <a:p>
            <a:r>
              <a:rPr lang="en-US" altLang="zh-CN" sz="1400" dirty="0"/>
              <a:t>        .CLK( CLK ),</a:t>
            </a:r>
          </a:p>
          <a:p>
            <a:r>
              <a:rPr lang="en-US" altLang="zh-CN" sz="1400" dirty="0"/>
              <a:t>        .</a:t>
            </a:r>
            <a:r>
              <a:rPr lang="en-US" altLang="zh-CN" sz="1400" dirty="0" err="1"/>
              <a:t>RSTn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RSTn</a:t>
            </a:r>
            <a:r>
              <a:rPr lang="en-US" altLang="zh-CN" sz="1400" dirty="0"/>
              <a:t> ),</a:t>
            </a:r>
          </a:p>
          <a:p>
            <a:r>
              <a:rPr lang="en-US" altLang="zh-CN" sz="1400" dirty="0"/>
              <a:t>        .</a:t>
            </a:r>
            <a:r>
              <a:rPr lang="en-US" altLang="zh-CN" sz="1400" dirty="0" err="1"/>
              <a:t>Count_Sig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TX_En_Sig</a:t>
            </a:r>
            <a:r>
              <a:rPr lang="en-US" altLang="zh-CN" sz="1400" dirty="0"/>
              <a:t> ),    </a:t>
            </a:r>
          </a:p>
          <a:p>
            <a:r>
              <a:rPr lang="en-US" altLang="zh-CN" sz="1400" dirty="0"/>
              <a:t>        .BPS_CLK( BPS_CLK )         </a:t>
            </a:r>
          </a:p>
          <a:p>
            <a:r>
              <a:rPr lang="zh-CN" altLang="en-US" sz="1400" dirty="0"/>
              <a:t>     </a:t>
            </a:r>
            <a:r>
              <a:rPr lang="en-US" altLang="zh-CN" sz="1400" dirty="0"/>
              <a:t>);</a:t>
            </a:r>
          </a:p>
          <a:p>
            <a:r>
              <a:rPr lang="zh-CN" altLang="en-US" sz="1400" dirty="0"/>
              <a:t>	  	</a:t>
            </a:r>
            <a:r>
              <a:rPr lang="zh-CN" altLang="en-US" sz="1200" dirty="0"/>
              <a:t>  </a:t>
            </a:r>
          </a:p>
          <a:p>
            <a:r>
              <a:rPr lang="en-US" altLang="zh-CN" sz="1200" dirty="0"/>
              <a:t>	</a:t>
            </a:r>
            <a:endParaRPr lang="en-US" altLang="zh-CN" sz="1000" dirty="0"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7944" y="1196752"/>
            <a:ext cx="36113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                          </a:t>
            </a:r>
            <a:r>
              <a:rPr lang="en-US" altLang="zh-CN" sz="1400" dirty="0" err="1"/>
              <a:t>tx_control_module</a:t>
            </a:r>
            <a:r>
              <a:rPr lang="en-US" altLang="zh-CN" sz="1400" dirty="0"/>
              <a:t> U2</a:t>
            </a:r>
          </a:p>
          <a:p>
            <a:r>
              <a:rPr lang="zh-CN" altLang="en-US" sz="1400" dirty="0"/>
              <a:t>	  </a:t>
            </a:r>
            <a:r>
              <a:rPr lang="en-US" altLang="zh-CN" sz="1400" dirty="0"/>
              <a:t>(</a:t>
            </a:r>
          </a:p>
          <a:p>
            <a:r>
              <a:rPr lang="en-US" altLang="zh-CN" sz="1400" dirty="0"/>
              <a:t>	      .CLK( CLK ),</a:t>
            </a:r>
          </a:p>
          <a:p>
            <a:r>
              <a:rPr lang="en-US" altLang="zh-CN" sz="1400" dirty="0"/>
              <a:t>	      .</a:t>
            </a:r>
            <a:r>
              <a:rPr lang="en-US" altLang="zh-CN" sz="1400" dirty="0" err="1"/>
              <a:t>RSTn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RSTn</a:t>
            </a:r>
            <a:r>
              <a:rPr lang="en-US" altLang="zh-CN" sz="1400" dirty="0"/>
              <a:t> ),</a:t>
            </a:r>
          </a:p>
          <a:p>
            <a:r>
              <a:rPr lang="en-US" altLang="zh-CN" sz="1400" dirty="0"/>
              <a:t>	      .</a:t>
            </a:r>
            <a:r>
              <a:rPr lang="en-US" altLang="zh-CN" sz="1400" dirty="0" err="1"/>
              <a:t>TX_En_Sig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TX_En_Sig</a:t>
            </a:r>
            <a:r>
              <a:rPr lang="en-US" altLang="zh-CN" sz="1400" dirty="0"/>
              <a:t> ),    </a:t>
            </a:r>
          </a:p>
          <a:p>
            <a:r>
              <a:rPr lang="en-US" altLang="zh-CN" sz="1400" dirty="0"/>
              <a:t>	      .</a:t>
            </a:r>
            <a:r>
              <a:rPr lang="en-US" altLang="zh-CN" sz="1400" dirty="0" err="1"/>
              <a:t>TX_Data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TX_Data</a:t>
            </a:r>
            <a:r>
              <a:rPr lang="en-US" altLang="zh-CN" sz="1400" dirty="0"/>
              <a:t> ),        </a:t>
            </a:r>
          </a:p>
          <a:p>
            <a:r>
              <a:rPr lang="en-US" altLang="zh-CN" sz="1400" dirty="0"/>
              <a:t>	      .BPS_CLK( BPS_CLK ),        </a:t>
            </a:r>
          </a:p>
          <a:p>
            <a:r>
              <a:rPr lang="da-DK" altLang="zh-CN" sz="1400" dirty="0"/>
              <a:t>	      .TX_Done_Sig( TX_Done_Sig ),  </a:t>
            </a:r>
          </a:p>
          <a:p>
            <a:r>
              <a:rPr lang="en-US" altLang="zh-CN" sz="1400" dirty="0"/>
              <a:t>	      .</a:t>
            </a:r>
            <a:r>
              <a:rPr lang="en-US" altLang="zh-CN" sz="1400" dirty="0" err="1"/>
              <a:t>TX_Pin_Out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TX_Pin_Out</a:t>
            </a:r>
            <a:r>
              <a:rPr lang="en-US" altLang="zh-CN" sz="1400" dirty="0"/>
              <a:t> )     </a:t>
            </a:r>
          </a:p>
          <a:p>
            <a:r>
              <a:rPr lang="zh-CN" altLang="en-US" sz="1400" dirty="0"/>
              <a:t>	  </a:t>
            </a:r>
            <a:r>
              <a:rPr lang="en-US" altLang="zh-CN" sz="1400" dirty="0"/>
              <a:t>);</a:t>
            </a:r>
          </a:p>
          <a:p>
            <a:endParaRPr lang="zh-CN" altLang="en-US" sz="1400" dirty="0"/>
          </a:p>
          <a:p>
            <a:r>
              <a:rPr lang="en-US" altLang="zh-CN" sz="1400" dirty="0"/>
              <a:t>                       </a:t>
            </a:r>
            <a:r>
              <a:rPr lang="en-US" altLang="zh-CN" sz="1400" dirty="0" err="1"/>
              <a:t>endmodule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7586677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124744"/>
            <a:ext cx="6336704" cy="537070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200" dirty="0"/>
              <a:t>module </a:t>
            </a:r>
            <a:r>
              <a:rPr lang="en-US" altLang="zh-CN" sz="1200" dirty="0" err="1"/>
              <a:t>uart_module</a:t>
            </a:r>
            <a:endParaRPr lang="en-US" altLang="zh-CN" sz="1200" dirty="0"/>
          </a:p>
          <a:p>
            <a:r>
              <a:rPr lang="en-US" altLang="zh-CN" sz="1200" dirty="0"/>
              <a:t>( </a:t>
            </a:r>
          </a:p>
          <a:p>
            <a:r>
              <a:rPr lang="en-US" altLang="zh-CN" sz="1200" dirty="0"/>
              <a:t>    CLK,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, SW, KEY,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RX_Pin_In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TX_Pin_Out</a:t>
            </a:r>
            <a:r>
              <a:rPr lang="en-US" altLang="zh-CN" sz="1200" dirty="0"/>
              <a:t>, LED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input CLK,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RX_Pin_In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input KEY;</a:t>
            </a:r>
          </a:p>
          <a:p>
            <a:r>
              <a:rPr lang="en-US" altLang="zh-CN" sz="1200" dirty="0"/>
              <a:t>    input [7:0] SW;</a:t>
            </a:r>
          </a:p>
          <a:p>
            <a:r>
              <a:rPr lang="en-US" altLang="zh-CN" sz="1200" dirty="0"/>
              <a:t>    output </a:t>
            </a:r>
            <a:r>
              <a:rPr lang="en-US" altLang="zh-CN" sz="1200" dirty="0" err="1"/>
              <a:t>TX_Pin_Out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output [7:0] LED;</a:t>
            </a:r>
          </a:p>
          <a:p>
            <a:r>
              <a:rPr lang="zh-CN" altLang="en-US" sz="1200" dirty="0"/>
              <a:t>    </a:t>
            </a:r>
          </a:p>
          <a:p>
            <a:r>
              <a:rPr lang="en-US" altLang="zh-CN" sz="1200" dirty="0"/>
              <a:t>    wire </a:t>
            </a:r>
            <a:r>
              <a:rPr lang="en-US" altLang="zh-CN" sz="1200" dirty="0" err="1"/>
              <a:t>RX_Done_Sig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wire </a:t>
            </a:r>
            <a:r>
              <a:rPr lang="en-US" altLang="zh-CN" sz="1200" dirty="0" err="1"/>
              <a:t>TX_Done_Sig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wire </a:t>
            </a:r>
            <a:r>
              <a:rPr lang="en-US" altLang="zh-CN" sz="1200" dirty="0" err="1"/>
              <a:t>TX_En_Sig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wire </a:t>
            </a:r>
            <a:r>
              <a:rPr lang="en-US" altLang="zh-CN" sz="1200" dirty="0" err="1"/>
              <a:t>RX_En_Sig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wire [7:0] </a:t>
            </a:r>
            <a:r>
              <a:rPr lang="en-US" altLang="zh-CN" sz="1200" dirty="0" err="1"/>
              <a:t>RX_Data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wire </a:t>
            </a:r>
            <a:r>
              <a:rPr lang="en-US" altLang="zh-CN" sz="1200" dirty="0" err="1"/>
              <a:t>dKEY</a:t>
            </a:r>
            <a:r>
              <a:rPr lang="en-US" altLang="zh-CN" sz="1200" dirty="0"/>
              <a:t>;</a:t>
            </a:r>
          </a:p>
          <a:p>
            <a:r>
              <a:rPr lang="zh-CN" altLang="en-US" sz="1200" dirty="0"/>
              <a:t>   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reg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rTX_En_Sig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reg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rRX_En_Sig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reg</a:t>
            </a:r>
            <a:r>
              <a:rPr lang="en-US" altLang="zh-CN" sz="1200" dirty="0"/>
              <a:t> [7:0]</a:t>
            </a:r>
            <a:r>
              <a:rPr lang="en-US" altLang="zh-CN" sz="1200" dirty="0" err="1"/>
              <a:t>rRX_Data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tx_module</a:t>
            </a:r>
            <a:r>
              <a:rPr lang="en-US" altLang="zh-CN" sz="1200" dirty="0"/>
              <a:t> U1        //</a:t>
            </a:r>
            <a:r>
              <a:rPr lang="zh-CN" altLang="en-US" sz="1200" dirty="0"/>
              <a:t>串口发送模块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(</a:t>
            </a:r>
          </a:p>
          <a:p>
            <a:r>
              <a:rPr lang="en-US" altLang="zh-CN" sz="1200" dirty="0"/>
              <a:t>         .CLK(CLK), .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),</a:t>
            </a:r>
          </a:p>
          <a:p>
            <a:r>
              <a:rPr lang="en-US" altLang="zh-CN" sz="1200" dirty="0"/>
              <a:t>         .</a:t>
            </a:r>
            <a:r>
              <a:rPr lang="en-US" altLang="zh-CN" sz="1200" dirty="0" err="1"/>
              <a:t>TX_Data</a:t>
            </a:r>
            <a:r>
              <a:rPr lang="en-US" altLang="zh-CN" sz="1200" dirty="0"/>
              <a:t>(SW), .</a:t>
            </a:r>
            <a:r>
              <a:rPr lang="en-US" altLang="zh-CN" sz="1200" dirty="0" err="1"/>
              <a:t>TX_En_Sig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TX_En_Sig</a:t>
            </a:r>
            <a:r>
              <a:rPr lang="en-US" altLang="zh-CN" sz="1200" dirty="0"/>
              <a:t>),</a:t>
            </a:r>
          </a:p>
          <a:p>
            <a:r>
              <a:rPr lang="en-US" altLang="zh-CN" sz="1200" dirty="0"/>
              <a:t>         .</a:t>
            </a:r>
            <a:r>
              <a:rPr lang="en-US" altLang="zh-CN" sz="1200" dirty="0" err="1"/>
              <a:t>TX_Done_Sig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TX_Done_Sig</a:t>
            </a:r>
            <a:r>
              <a:rPr lang="en-US" altLang="zh-CN" sz="1200" dirty="0"/>
              <a:t>), </a:t>
            </a:r>
          </a:p>
          <a:p>
            <a:r>
              <a:rPr lang="en-US" altLang="zh-CN" sz="1200" dirty="0"/>
              <a:t>         .</a:t>
            </a:r>
            <a:r>
              <a:rPr lang="en-US" altLang="zh-CN" sz="1200" dirty="0" err="1"/>
              <a:t>TX_Pin_Out</a:t>
            </a:r>
            <a:r>
              <a:rPr lang="en-US" altLang="zh-CN" sz="1200" dirty="0"/>
              <a:t>(T   </a:t>
            </a:r>
            <a:r>
              <a:rPr lang="en-US" altLang="zh-CN" sz="1200" dirty="0" err="1"/>
              <a:t>X_Pin_Out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);</a:t>
            </a:r>
          </a:p>
          <a:p>
            <a:endParaRPr lang="en-US" altLang="zh-CN" sz="700" dirty="0"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5976" y="1124744"/>
            <a:ext cx="352199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rx_module</a:t>
            </a:r>
            <a:r>
              <a:rPr lang="en-US" altLang="zh-CN" sz="1200" dirty="0"/>
              <a:t> U2          //</a:t>
            </a:r>
            <a:r>
              <a:rPr lang="zh-CN" altLang="en-US" sz="1200" dirty="0"/>
              <a:t>串口接收模块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(</a:t>
            </a:r>
          </a:p>
          <a:p>
            <a:r>
              <a:rPr lang="en-US" altLang="zh-CN" sz="1200" dirty="0"/>
              <a:t>        .CLK(CLK), .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),</a:t>
            </a:r>
          </a:p>
          <a:p>
            <a:r>
              <a:rPr lang="sv-SE" altLang="zh-CN" sz="1200" dirty="0"/>
              <a:t>        .RX_Pin_In(RX_Pin_In), .RX_En_Sig(RX_En_Sig),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RX_Done_Sig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RX_Done_Sig</a:t>
            </a:r>
            <a:r>
              <a:rPr lang="en-US" altLang="zh-CN" sz="1200" dirty="0"/>
              <a:t>), .</a:t>
            </a:r>
            <a:r>
              <a:rPr lang="en-US" altLang="zh-CN" sz="1200" dirty="0" err="1"/>
              <a:t>RX_Data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RX_Data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);</a:t>
            </a:r>
          </a:p>
          <a:p>
            <a:r>
              <a:rPr lang="zh-CN" altLang="en-US" sz="1200" dirty="0"/>
              <a:t>   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debounce_module</a:t>
            </a:r>
            <a:r>
              <a:rPr lang="en-US" altLang="zh-CN" sz="1200" dirty="0"/>
              <a:t> U3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(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clk</a:t>
            </a:r>
            <a:r>
              <a:rPr lang="en-US" altLang="zh-CN" sz="1200" dirty="0"/>
              <a:t>(CLK), .</a:t>
            </a:r>
            <a:r>
              <a:rPr lang="en-US" altLang="zh-CN" sz="1200" dirty="0" err="1"/>
              <a:t>rst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), .</a:t>
            </a:r>
            <a:r>
              <a:rPr lang="en-US" altLang="zh-CN" sz="1200" dirty="0" err="1"/>
              <a:t>pin_in</a:t>
            </a:r>
            <a:r>
              <a:rPr lang="en-US" altLang="zh-CN" sz="1200" dirty="0"/>
              <a:t>(KEY), .</a:t>
            </a:r>
            <a:r>
              <a:rPr lang="en-US" altLang="zh-CN" sz="1200" dirty="0" err="1"/>
              <a:t>pin_out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dKEY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);</a:t>
            </a:r>
          </a:p>
          <a:p>
            <a:r>
              <a:rPr lang="zh-CN" altLang="en-US" sz="1200" dirty="0"/>
              <a:t>    </a:t>
            </a:r>
          </a:p>
          <a:p>
            <a:r>
              <a:rPr lang="pt-BR" altLang="zh-CN" sz="1200" dirty="0"/>
              <a:t>    reg l_h_f1,l_h_f2;</a:t>
            </a:r>
          </a:p>
          <a:p>
            <a:r>
              <a:rPr lang="en-US" altLang="zh-CN" sz="1200" dirty="0"/>
              <a:t>    wire </a:t>
            </a:r>
            <a:r>
              <a:rPr lang="en-US" altLang="zh-CN" sz="1200" dirty="0" err="1"/>
              <a:t>key_l_h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always@ (</a:t>
            </a:r>
            <a:r>
              <a:rPr lang="en-US" altLang="zh-CN" sz="1200" dirty="0" err="1"/>
              <a:t>posedge</a:t>
            </a:r>
            <a:r>
              <a:rPr lang="en-US" altLang="zh-CN" sz="1200" dirty="0"/>
              <a:t> CLK or </a:t>
            </a:r>
            <a:r>
              <a:rPr lang="en-US" altLang="zh-CN" sz="1200" dirty="0" err="1"/>
              <a:t>negedge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if(!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begin</a:t>
            </a:r>
          </a:p>
          <a:p>
            <a:r>
              <a:rPr lang="en-US" altLang="zh-CN" sz="1200" dirty="0"/>
              <a:t>               l_h_f2 &lt;=0;</a:t>
            </a:r>
          </a:p>
          <a:p>
            <a:r>
              <a:rPr lang="en-US" altLang="zh-CN" sz="1200" dirty="0"/>
              <a:t>               l_h_f1 &lt;=0;</a:t>
            </a:r>
          </a:p>
          <a:p>
            <a:r>
              <a:rPr lang="en-US" altLang="zh-CN" sz="1200" dirty="0"/>
              <a:t>            end</a:t>
            </a:r>
          </a:p>
          <a:p>
            <a:r>
              <a:rPr lang="en-US" altLang="zh-CN" sz="1200" dirty="0"/>
              <a:t>            else</a:t>
            </a:r>
          </a:p>
          <a:p>
            <a:r>
              <a:rPr lang="en-US" altLang="zh-CN" sz="1200" dirty="0"/>
              <a:t>            begin</a:t>
            </a:r>
          </a:p>
          <a:p>
            <a:r>
              <a:rPr lang="en-US" altLang="zh-CN" sz="1200" dirty="0"/>
              <a:t>               l_h_f1   &lt;= </a:t>
            </a:r>
            <a:r>
              <a:rPr lang="en-US" altLang="zh-CN" sz="1200" dirty="0" err="1"/>
              <a:t>dKEY</a:t>
            </a:r>
            <a:r>
              <a:rPr lang="en-US" altLang="zh-CN" sz="1200" dirty="0"/>
              <a:t>;</a:t>
            </a:r>
          </a:p>
          <a:p>
            <a:r>
              <a:rPr lang="pt-BR" altLang="zh-CN" sz="1200" dirty="0"/>
              <a:t>               l_h_f2   &lt;= l_h_f1;</a:t>
            </a:r>
          </a:p>
          <a:p>
            <a:r>
              <a:rPr lang="en-US" altLang="zh-CN" sz="1200" dirty="0"/>
              <a:t>            end</a:t>
            </a:r>
          </a:p>
          <a:p>
            <a:r>
              <a:rPr lang="pt-BR" altLang="zh-CN" sz="1200" dirty="0"/>
              <a:t>     assign   key_l_h = l_h_f1 &amp; !l_h_f2;     </a:t>
            </a:r>
          </a:p>
          <a:p>
            <a:r>
              <a:rPr lang="zh-CN" altLang="en-US" sz="1200" dirty="0"/>
              <a:t>     </a:t>
            </a:r>
          </a:p>
          <a:p>
            <a:r>
              <a:rPr lang="en-US" altLang="zh-CN" sz="1200" dirty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316954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046" y="1628800"/>
            <a:ext cx="85618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通信方式的几个要素</a:t>
            </a:r>
          </a:p>
          <a:p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串行、并行（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Serial/Parallel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同步、异步（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Synchronous/Asynchronous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点对点、总线（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Point-to-point/Bus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半双工、全双工（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Half-duplex/Full-duplex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主从式、对等式（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Master-slave/Equal partners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单端信号、差分信号（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Single-ended/Differential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724448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4000" dirty="0">
                <a:solidFill>
                  <a:schemeClr val="bg1"/>
                </a:solidFill>
              </a:rPr>
              <a:t>程序设计思路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469" y="1124744"/>
            <a:ext cx="6336704" cy="526297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200" dirty="0"/>
              <a:t>always@ (</a:t>
            </a:r>
            <a:r>
              <a:rPr lang="en-US" altLang="zh-CN" sz="1200" dirty="0" err="1"/>
              <a:t>posedge</a:t>
            </a:r>
            <a:r>
              <a:rPr lang="en-US" altLang="zh-CN" sz="1200" dirty="0"/>
              <a:t> CLK or </a:t>
            </a:r>
            <a:r>
              <a:rPr lang="en-US" altLang="zh-CN" sz="1200" dirty="0" err="1"/>
              <a:t>negedge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if(!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</a:t>
            </a:r>
            <a:r>
              <a:rPr lang="en-US" altLang="zh-CN" sz="1200" dirty="0" err="1"/>
              <a:t>rTX_En_Sig</a:t>
            </a:r>
            <a:r>
              <a:rPr lang="en-US" altLang="zh-CN" sz="1200" dirty="0"/>
              <a:t> &lt;=0;</a:t>
            </a:r>
          </a:p>
          <a:p>
            <a:r>
              <a:rPr lang="en-US" altLang="zh-CN" sz="1200" dirty="0"/>
              <a:t>        else</a:t>
            </a:r>
          </a:p>
          <a:p>
            <a:r>
              <a:rPr lang="en-US" altLang="zh-CN" sz="1200" dirty="0"/>
              <a:t>        begin</a:t>
            </a:r>
          </a:p>
          <a:p>
            <a:r>
              <a:rPr lang="en-US" altLang="zh-CN" sz="1200" dirty="0"/>
              <a:t>           if(</a:t>
            </a:r>
            <a:r>
              <a:rPr lang="en-US" altLang="zh-CN" sz="1200" dirty="0" err="1"/>
              <a:t>TX_Done_Sig</a:t>
            </a:r>
            <a:r>
              <a:rPr lang="en-US" altLang="zh-CN" sz="1200" dirty="0"/>
              <a:t>==1) </a:t>
            </a:r>
          </a:p>
          <a:p>
            <a:r>
              <a:rPr lang="en-US" altLang="zh-CN" sz="1200" dirty="0"/>
              <a:t>             </a:t>
            </a:r>
            <a:r>
              <a:rPr lang="en-US" altLang="zh-CN" sz="1200" dirty="0" err="1"/>
              <a:t>rTX_En_Sig</a:t>
            </a:r>
            <a:r>
              <a:rPr lang="en-US" altLang="zh-CN" sz="1200" dirty="0"/>
              <a:t> &lt;=0;</a:t>
            </a:r>
          </a:p>
          <a:p>
            <a:r>
              <a:rPr lang="en-US" altLang="zh-CN" sz="1200" dirty="0"/>
              <a:t>           else if(</a:t>
            </a:r>
            <a:r>
              <a:rPr lang="en-US" altLang="zh-CN" sz="1200" dirty="0" err="1"/>
              <a:t>key_l_h</a:t>
            </a:r>
            <a:r>
              <a:rPr lang="en-US" altLang="zh-CN" sz="1200" dirty="0"/>
              <a:t>==1)</a:t>
            </a:r>
          </a:p>
          <a:p>
            <a:r>
              <a:rPr lang="en-US" altLang="zh-CN" sz="1200" dirty="0"/>
              <a:t>             </a:t>
            </a:r>
            <a:r>
              <a:rPr lang="en-US" altLang="zh-CN" sz="1200" dirty="0" err="1"/>
              <a:t>rTX_En_Sig</a:t>
            </a:r>
            <a:r>
              <a:rPr lang="en-US" altLang="zh-CN" sz="1200" dirty="0"/>
              <a:t> &lt;=1;</a:t>
            </a:r>
          </a:p>
          <a:p>
            <a:r>
              <a:rPr lang="en-US" altLang="zh-CN" sz="1200" dirty="0"/>
              <a:t>        end</a:t>
            </a:r>
          </a:p>
          <a:p>
            <a:r>
              <a:rPr lang="zh-CN" altLang="en-US" sz="1200" dirty="0"/>
              <a:t>     </a:t>
            </a:r>
          </a:p>
          <a:p>
            <a:r>
              <a:rPr lang="zh-CN" altLang="en-US" sz="1200" dirty="0"/>
              <a:t>        </a:t>
            </a:r>
          </a:p>
          <a:p>
            <a:r>
              <a:rPr lang="en-US" altLang="zh-CN" sz="1200" dirty="0"/>
              <a:t>     always@ (</a:t>
            </a:r>
            <a:r>
              <a:rPr lang="en-US" altLang="zh-CN" sz="1200" dirty="0" err="1"/>
              <a:t>posedge</a:t>
            </a:r>
            <a:r>
              <a:rPr lang="en-US" altLang="zh-CN" sz="1200" dirty="0"/>
              <a:t> CLK or </a:t>
            </a:r>
            <a:r>
              <a:rPr lang="en-US" altLang="zh-CN" sz="1200" dirty="0" err="1"/>
              <a:t>negedge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    if(!</a:t>
            </a:r>
            <a:r>
              <a:rPr lang="en-US" altLang="zh-CN" sz="1200" dirty="0" err="1"/>
              <a:t>RSTn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        </a:t>
            </a:r>
            <a:r>
              <a:rPr lang="en-US" altLang="zh-CN" sz="1200" dirty="0" err="1"/>
              <a:t>rRX_Data</a:t>
            </a:r>
            <a:r>
              <a:rPr lang="en-US" altLang="zh-CN" sz="1200" dirty="0"/>
              <a:t> &lt;=0;</a:t>
            </a:r>
          </a:p>
          <a:p>
            <a:r>
              <a:rPr lang="en-US" altLang="zh-CN" sz="1200" dirty="0"/>
              <a:t>                else</a:t>
            </a:r>
          </a:p>
          <a:p>
            <a:r>
              <a:rPr lang="en-US" altLang="zh-CN" sz="1200" dirty="0"/>
              <a:t>                   if(</a:t>
            </a:r>
            <a:r>
              <a:rPr lang="en-US" altLang="zh-CN" sz="1200" dirty="0" err="1"/>
              <a:t>RX_Done_Sig</a:t>
            </a:r>
            <a:r>
              <a:rPr lang="en-US" altLang="zh-CN" sz="1200" dirty="0"/>
              <a:t>) </a:t>
            </a:r>
          </a:p>
          <a:p>
            <a:r>
              <a:rPr lang="da-DK" altLang="zh-CN" sz="1200" dirty="0"/>
              <a:t>                     begin  rRX_Data &lt;= RX_Data; rRX_En_Sig&lt;=0; end</a:t>
            </a:r>
          </a:p>
          <a:p>
            <a:r>
              <a:rPr lang="en-US" altLang="zh-CN" sz="1200" dirty="0"/>
              <a:t>                   else</a:t>
            </a:r>
          </a:p>
          <a:p>
            <a:r>
              <a:rPr lang="en-US" altLang="zh-CN" sz="1200" dirty="0"/>
              <a:t>                     </a:t>
            </a:r>
            <a:r>
              <a:rPr lang="en-US" altLang="zh-CN" sz="1200" dirty="0" err="1"/>
              <a:t>rRX_En_Sig</a:t>
            </a:r>
            <a:r>
              <a:rPr lang="en-US" altLang="zh-CN" sz="1200" dirty="0"/>
              <a:t>&lt;=1;</a:t>
            </a:r>
          </a:p>
          <a:p>
            <a:r>
              <a:rPr lang="zh-CN" altLang="en-US" sz="1200" dirty="0"/>
              <a:t>             </a:t>
            </a:r>
          </a:p>
          <a:p>
            <a:r>
              <a:rPr lang="en-US" altLang="zh-CN" sz="1200" dirty="0"/>
              <a:t>     assign  </a:t>
            </a:r>
            <a:r>
              <a:rPr lang="en-US" altLang="zh-CN" sz="1200" dirty="0" err="1"/>
              <a:t>RX_En_Sig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rRX_En_Sig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assign  </a:t>
            </a:r>
            <a:r>
              <a:rPr lang="en-US" altLang="zh-CN" sz="1200" dirty="0" err="1"/>
              <a:t>TX_En_Sig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rTX_En_Sig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assign  LED = </a:t>
            </a:r>
            <a:r>
              <a:rPr lang="en-US" altLang="zh-CN" sz="1200" dirty="0" err="1"/>
              <a:t>rRX_Data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err="1"/>
              <a:t>endmodule</a:t>
            </a:r>
            <a:r>
              <a:rPr lang="en-US" altLang="zh-CN" sz="1200" dirty="0"/>
              <a:t> </a:t>
            </a:r>
            <a:r>
              <a:rPr lang="zh-CN" altLang="en-US" sz="1200" dirty="0"/>
              <a:t>	  </a:t>
            </a:r>
          </a:p>
          <a:p>
            <a:r>
              <a:rPr lang="en-US" altLang="zh-CN" sz="1200" dirty="0"/>
              <a:t>	</a:t>
            </a:r>
            <a:endParaRPr lang="en-US" altLang="zh-CN" sz="10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98053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870" y="1532134"/>
            <a:ext cx="4378122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串行通信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数据按位逐个传输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通信方只需要很少的连接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速度较慢，传输信息少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传输距离较远</a:t>
            </a: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并行通信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数据按字节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字传输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通信方需要多个连接信号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传输速度快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传输距离较短</a:t>
            </a:r>
          </a:p>
          <a:p>
            <a:endParaRPr lang="zh-CN" altLang="en-US" dirty="0"/>
          </a:p>
        </p:txBody>
      </p:sp>
      <p:sp>
        <p:nvSpPr>
          <p:cNvPr id="3" name="流程图: 预定义过程 2"/>
          <p:cNvSpPr/>
          <p:nvPr/>
        </p:nvSpPr>
        <p:spPr>
          <a:xfrm>
            <a:off x="4842030" y="2059393"/>
            <a:ext cx="1224136" cy="734047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sender</a:t>
            </a:r>
            <a:endParaRPr lang="zh-CN" altLang="en-US" sz="2000" b="1" dirty="0"/>
          </a:p>
        </p:txBody>
      </p:sp>
      <p:sp>
        <p:nvSpPr>
          <p:cNvPr id="8" name="流程图: 预定义过程 7"/>
          <p:cNvSpPr/>
          <p:nvPr/>
        </p:nvSpPr>
        <p:spPr>
          <a:xfrm>
            <a:off x="7218294" y="2059393"/>
            <a:ext cx="1476164" cy="73404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receiver</a:t>
            </a:r>
            <a:endParaRPr lang="zh-CN" altLang="en-US" sz="2000" b="1" dirty="0"/>
          </a:p>
        </p:txBody>
      </p:sp>
      <p:sp>
        <p:nvSpPr>
          <p:cNvPr id="9" name="流程图: 预定义过程 8"/>
          <p:cNvSpPr/>
          <p:nvPr/>
        </p:nvSpPr>
        <p:spPr>
          <a:xfrm>
            <a:off x="4842030" y="3861048"/>
            <a:ext cx="1224136" cy="1449128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sender</a:t>
            </a:r>
            <a:endParaRPr lang="zh-CN" altLang="en-US" sz="2000" b="1" dirty="0"/>
          </a:p>
        </p:txBody>
      </p:sp>
      <p:sp>
        <p:nvSpPr>
          <p:cNvPr id="10" name="流程图: 预定义过程 9"/>
          <p:cNvSpPr/>
          <p:nvPr/>
        </p:nvSpPr>
        <p:spPr>
          <a:xfrm>
            <a:off x="7218294" y="3861048"/>
            <a:ext cx="1476164" cy="144912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receiver</a:t>
            </a:r>
            <a:endParaRPr lang="zh-CN" altLang="en-US" sz="2000" b="1" dirty="0"/>
          </a:p>
        </p:txBody>
      </p:sp>
      <p:cxnSp>
        <p:nvCxnSpPr>
          <p:cNvPr id="5" name="直接箭头连接符 4"/>
          <p:cNvCxnSpPr>
            <a:cxnSpLocks/>
            <a:stCxn id="3" idx="3"/>
            <a:endCxn id="8" idx="1"/>
          </p:cNvCxnSpPr>
          <p:nvPr/>
        </p:nvCxnSpPr>
        <p:spPr>
          <a:xfrm>
            <a:off x="6066166" y="2426417"/>
            <a:ext cx="115212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138174" y="220486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82190" y="220486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282190" y="2348879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426206" y="220486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/>
          <p:cNvCxnSpPr/>
          <p:nvPr/>
        </p:nvCxnSpPr>
        <p:spPr>
          <a:xfrm>
            <a:off x="6426206" y="2204863"/>
            <a:ext cx="288032" cy="1440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V="1">
            <a:off x="6714238" y="2204862"/>
            <a:ext cx="0" cy="14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/>
          <p:nvPr/>
        </p:nvCxnSpPr>
        <p:spPr>
          <a:xfrm>
            <a:off x="6714238" y="2204862"/>
            <a:ext cx="288032" cy="1440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66166" y="4052688"/>
            <a:ext cx="1152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66166" y="4205088"/>
            <a:ext cx="1152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066166" y="4357488"/>
            <a:ext cx="1152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066166" y="4509888"/>
            <a:ext cx="1152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066166" y="4662288"/>
            <a:ext cx="1152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066166" y="4814688"/>
            <a:ext cx="1152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066166" y="4967088"/>
            <a:ext cx="1152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066166" y="5119488"/>
            <a:ext cx="1152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21521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628800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同步通信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接收方可以得到发送方的通信时钟信号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传输速率高</a:t>
            </a:r>
          </a:p>
          <a:p>
            <a:pPr lvl="1"/>
            <a:endParaRPr lang="zh-CN" altLang="en-US" sz="2400" dirty="0">
              <a:solidFill>
                <a:schemeClr val="accent2"/>
              </a:solidFill>
            </a:endParaRPr>
          </a:p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异步通信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发送方和接收方使用独立的时钟来处理通信信号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通信双方约定通信速率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通信中需要约定起始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停止位或定义特殊的帧结构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传输速率较低</a:t>
            </a:r>
          </a:p>
        </p:txBody>
      </p:sp>
    </p:spTree>
    <p:extLst>
      <p:ext uri="{BB962C8B-B14F-4D97-AF65-F5344CB8AC3E}">
        <p14:creationId xmlns:p14="http://schemas.microsoft.com/office/powerpoint/2010/main" val="44811385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728" y="1179611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同步通信</a:t>
            </a: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831"/>
            <a:ext cx="9108681" cy="33308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370112" y="5803000"/>
            <a:ext cx="7997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接收方可以得到发送方的通信时钟信号、传输速率高</a:t>
            </a:r>
          </a:p>
          <a:p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03648" y="51144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2377" y="5193290"/>
            <a:ext cx="326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AD5791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）时序图</a:t>
            </a:r>
          </a:p>
        </p:txBody>
      </p:sp>
    </p:spTree>
    <p:extLst>
      <p:ext uri="{BB962C8B-B14F-4D97-AF65-F5344CB8AC3E}">
        <p14:creationId xmlns:p14="http://schemas.microsoft.com/office/powerpoint/2010/main" val="101311602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154583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异步通信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2" y="2025022"/>
            <a:ext cx="7611414" cy="22262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155843" y="4869160"/>
            <a:ext cx="93025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发送与接收设备使用各自的时钟控制数据的发送和接收过程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通信双方约定通信速率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通信中需要约定起始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停止位或定义特殊的帧结构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传输速率较低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31840" y="4281512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通信帧格式</a:t>
            </a:r>
          </a:p>
        </p:txBody>
      </p:sp>
    </p:spTree>
    <p:extLst>
      <p:ext uri="{BB962C8B-B14F-4D97-AF65-F5344CB8AC3E}">
        <p14:creationId xmlns:p14="http://schemas.microsoft.com/office/powerpoint/2010/main" val="268111426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34492" y="2924944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06424" y="1364181"/>
            <a:ext cx="76328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点对点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通信线路上只有两个通信方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不需要寻址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总线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通信线路上有多个通信方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需要建立寻址机制</a:t>
            </a:r>
          </a:p>
        </p:txBody>
      </p:sp>
      <p:sp>
        <p:nvSpPr>
          <p:cNvPr id="5" name="流程图: 预定义过程 4"/>
          <p:cNvSpPr/>
          <p:nvPr/>
        </p:nvSpPr>
        <p:spPr>
          <a:xfrm>
            <a:off x="4844206" y="1831503"/>
            <a:ext cx="1224136" cy="734047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设备</a:t>
            </a:r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8" name="流程图: 预定义过程 7"/>
          <p:cNvSpPr/>
          <p:nvPr/>
        </p:nvSpPr>
        <p:spPr>
          <a:xfrm>
            <a:off x="7055172" y="1848150"/>
            <a:ext cx="1476164" cy="73404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设备</a:t>
            </a:r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cxnSp>
        <p:nvCxnSpPr>
          <p:cNvPr id="9" name="直接箭头连接符 8"/>
          <p:cNvCxnSpPr>
            <a:cxnSpLocks/>
            <a:endCxn id="8" idx="1"/>
          </p:cNvCxnSpPr>
          <p:nvPr/>
        </p:nvCxnSpPr>
        <p:spPr>
          <a:xfrm>
            <a:off x="6084168" y="2215174"/>
            <a:ext cx="971004" cy="0"/>
          </a:xfrm>
          <a:prstGeom prst="straightConnector1">
            <a:avLst/>
          </a:prstGeom>
          <a:ln w="444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预定义过程 16"/>
          <p:cNvSpPr/>
          <p:nvPr/>
        </p:nvSpPr>
        <p:spPr>
          <a:xfrm>
            <a:off x="1259632" y="5661248"/>
            <a:ext cx="1224136" cy="734047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设备</a:t>
            </a:r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8" name="流程图: 预定义过程 17"/>
          <p:cNvSpPr/>
          <p:nvPr/>
        </p:nvSpPr>
        <p:spPr>
          <a:xfrm>
            <a:off x="2699792" y="5661248"/>
            <a:ext cx="1296144" cy="73404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设备</a:t>
            </a:r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21" name="流程图: 预定义过程 20"/>
          <p:cNvSpPr/>
          <p:nvPr/>
        </p:nvSpPr>
        <p:spPr>
          <a:xfrm>
            <a:off x="4233162" y="5661247"/>
            <a:ext cx="1316379" cy="734047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设备</a:t>
            </a:r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22" name="流程图: 预定义过程 21"/>
          <p:cNvSpPr/>
          <p:nvPr/>
        </p:nvSpPr>
        <p:spPr>
          <a:xfrm>
            <a:off x="7168221" y="5661456"/>
            <a:ext cx="1224136" cy="734047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/>
              <a:t>设备</a:t>
            </a:r>
            <a:r>
              <a:rPr lang="en-US" altLang="zh-CN" sz="2000" b="1" dirty="0"/>
              <a:t>N</a:t>
            </a:r>
            <a:endParaRPr lang="zh-CN" altLang="en-US" sz="2000" b="1" dirty="0"/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5856859" y="6021288"/>
            <a:ext cx="1152128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259632" y="4714838"/>
            <a:ext cx="68788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 flipV="1">
            <a:off x="1871700" y="4725143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</p:cNvCxnSpPr>
          <p:nvPr/>
        </p:nvCxnSpPr>
        <p:spPr>
          <a:xfrm flipV="1">
            <a:off x="3347864" y="4725143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 flipV="1">
            <a:off x="4925513" y="4725143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 flipV="1">
            <a:off x="7780289" y="4725143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272937" y="42887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103371466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5346" y="58849"/>
            <a:ext cx="7200950" cy="93503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solidFill>
                  <a:schemeClr val="bg1"/>
                </a:solidFill>
              </a:rPr>
              <a:t>概念和协议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1600" y="2924298"/>
            <a:ext cx="6984776" cy="12967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556792"/>
            <a:ext cx="7632848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半双工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不能同时进行发送和接收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一方发送时，其他通信方只能处于接收状态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需要额外的逻辑来控制发送和接收状态的切换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有发生冲突的危险</a:t>
            </a:r>
          </a:p>
          <a:p>
            <a:pPr lvl="1">
              <a:lnSpc>
                <a:spcPct val="90000"/>
              </a:lnSpc>
            </a:pPr>
            <a:endParaRPr lang="zh-CN" alt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全双工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通信端可以同时进行发送和接收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需要两个独立的通信通道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使用简单，数据传输率高</a:t>
            </a:r>
          </a:p>
        </p:txBody>
      </p:sp>
    </p:spTree>
    <p:extLst>
      <p:ext uri="{BB962C8B-B14F-4D97-AF65-F5344CB8AC3E}">
        <p14:creationId xmlns:p14="http://schemas.microsoft.com/office/powerpoint/2010/main" val="354214049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2166</Words>
  <Application>Microsoft Office PowerPoint</Application>
  <PresentationFormat>全屏显示(4:3)</PresentationFormat>
  <Paragraphs>526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Georgia</vt:lpstr>
      <vt:lpstr>Times New Roman</vt:lpstr>
      <vt:lpstr>Wingdings</vt:lpstr>
      <vt:lpstr>Office 主题​​</vt:lpstr>
      <vt:lpstr>实验讲义   通用异步收发器 （UART - Universal Asynchronous Receiver/Transmitter）</vt:lpstr>
      <vt:lpstr>  内容提要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概念和协议</vt:lpstr>
      <vt:lpstr>程序设计思路</vt:lpstr>
      <vt:lpstr>程序设计思路</vt:lpstr>
      <vt:lpstr>程序设计思路</vt:lpstr>
      <vt:lpstr>程序设计思路</vt:lpstr>
      <vt:lpstr>程序设计思路</vt:lpstr>
      <vt:lpstr>程序实例</vt:lpstr>
      <vt:lpstr>程序设计思路</vt:lpstr>
      <vt:lpstr>程序设计思路</vt:lpstr>
      <vt:lpstr>程序设计思路</vt:lpstr>
      <vt:lpstr>程序设计思路</vt:lpstr>
      <vt:lpstr>程序设计思路</vt:lpstr>
      <vt:lpstr>程序设计思路</vt:lpstr>
      <vt:lpstr>程序设计思路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2012-12-24T02:40:00Z</dcterms:created>
  <dcterms:modified xsi:type="dcterms:W3CDTF">2017-06-02T02:48:10Z</dcterms:modified>
</cp:coreProperties>
</file>