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76" r:id="rId2"/>
    <p:sldId id="479" r:id="rId3"/>
    <p:sldId id="469" r:id="rId4"/>
    <p:sldId id="332" r:id="rId5"/>
    <p:sldId id="470" r:id="rId6"/>
    <p:sldId id="482" r:id="rId7"/>
    <p:sldId id="471" r:id="rId8"/>
    <p:sldId id="473" r:id="rId9"/>
    <p:sldId id="480" r:id="rId10"/>
    <p:sldId id="477" r:id="rId11"/>
    <p:sldId id="478" r:id="rId12"/>
    <p:sldId id="481" r:id="rId13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87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90" y="2"/>
            <a:ext cx="2946400" cy="496889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F8B29A80-CA48-4925-9882-2A13C943E6A6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467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2" y="4776789"/>
            <a:ext cx="5438775" cy="3908425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90" y="9429751"/>
            <a:ext cx="2946400" cy="496889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F6235A8B-EF55-4CFE-BDF1-6DADD35B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9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F0697-9744-4284-B83A-134AE432B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433A48-791B-4AB1-9A34-0371C7016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104FF9-AE7D-4896-8296-0819BABA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6CA7-EED0-4359-AC21-894948E25DCC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5CD263-FE6C-4949-A93A-3B4FEA65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0009F-C632-40E7-9C91-4A28B4FE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A40E-B416-4DA0-A29D-17590911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5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49E9B-FEA4-4361-9476-53ACE5E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895647-7527-4AA3-984B-7B80559C1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1CB9C5-6A9C-44FC-A482-5D13D055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6CA7-EED0-4359-AC21-894948E25DCC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4B436-274C-4ABB-979B-78E734AF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4C9DD2-6818-448F-BB7C-AD24F0A2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A40E-B416-4DA0-A29D-17590911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5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5E7EF2-00C3-41F7-963F-74789D922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17B4A0-CF07-44BA-A854-65758FD5B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A393D-0441-4B5D-969B-E49FC125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6CA7-EED0-4359-AC21-894948E25DCC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CEEF47-5C53-4A68-AD3F-1C6BF901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20557-B073-4809-A2CE-06C5B5EC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A40E-B416-4DA0-A29D-17590911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4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8090A-1118-42D3-84F7-BE4A5C13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284531-98D5-4C3E-BA79-E77E3F53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E67736-4105-43C3-809C-7349561B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6CA7-EED0-4359-AC21-894948E25DCC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8B7AEF-3C5C-4396-B4C2-505E67FD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FFB238-AC0B-48F1-9310-7AEF4882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A40E-B416-4DA0-A29D-17590911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3729B-632D-49FF-B476-BC3F5F27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C33506-5DF7-4D91-B386-3BA549EE1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FE7A55-A5DF-4D95-AC1B-11D45E77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6CA7-EED0-4359-AC21-894948E25DCC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DC4EB1-907D-4CC8-B72F-7952B7EB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4F467-3E1B-4FF1-AB2F-2C818E2A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A40E-B416-4DA0-A29D-17590911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4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A282F-0CA3-45FA-9878-55D814D8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8CB0A-2BB7-456C-A24F-7B5632373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E0230E-B626-43E1-9337-A6ED2739D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C78845-6E01-4CD1-B176-8D44AF3B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6CA7-EED0-4359-AC21-894948E25DCC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1A3CEC-F974-45B6-A180-1029FDA6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E53950-0583-4FD5-BEAF-CFDE9F10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A40E-B416-4DA0-A29D-17590911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4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DD3E2-75DB-449E-8298-F09DCE72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71038E-19DD-4D37-9BF0-AA1E796CA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E49192-DC1A-4F05-96EB-5377A0E6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916654A-AB31-463B-9180-7FE066E82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4FA122-DFCD-4DFC-8197-033ED460C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899CC7-3D48-43AA-971C-9BCF0DF9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6CA7-EED0-4359-AC21-894948E25DCC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FBFF9B-5025-4024-98D0-3A863E8F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6916F4-7431-4776-A765-BD3490D7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A40E-B416-4DA0-A29D-17590911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B73F7-B8C2-41CD-AAA6-96D551A6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CD9100-14F8-424D-92EB-30A74C8E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6CA7-EED0-4359-AC21-894948E25DCC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B4EFA1-F754-4F99-874C-90ABC6CD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497AB6-50F3-4E51-A6D9-A63C27C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A40E-B416-4DA0-A29D-17590911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6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CAB438-9A00-430F-AF96-7F230C51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6CA7-EED0-4359-AC21-894948E25DCC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E7D8EF-34C5-4381-B4D9-532E52D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DD3FFF-D7F3-401A-A054-7B1FB73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A40E-B416-4DA0-A29D-17590911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4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31204-5A6F-4C54-9A25-72840B9D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50A8F9-052C-4CFC-8AF0-FAD32C83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A55B66-F832-4E61-A755-F8D89D6CE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BB56C9-95C0-40E2-BDE4-9F994ED1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6CA7-EED0-4359-AC21-894948E25DCC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3ABCB0-0C4E-44D0-9C14-BA52811B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06CAA9-31DA-44F7-887D-CC2DA35A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A40E-B416-4DA0-A29D-17590911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78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8F097-D8A0-4BE9-96A0-D5549EFA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E23689-ACF2-47E6-9FC9-1FD908E13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8CC965-BAAE-452F-AFCC-90B3ED456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F8FDCC-670F-4326-B4C5-A07E4CA8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6CA7-EED0-4359-AC21-894948E25DCC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A4DBBE-386D-45DF-A53E-C6412B09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B46658-C63F-4D77-ABD9-61B45097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A40E-B416-4DA0-A29D-17590911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7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9CDCA7-64C9-4B86-976D-B19F5206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01EE9B-63E5-46B8-8F8C-822D8BAA2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142EF-B146-4D87-AB7F-3DC9E1A51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06CA7-EED0-4359-AC21-894948E25DCC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9698F-EB32-4012-8702-172AE7DD1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A366F-EAE2-413F-A0AC-314CC257B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A40E-B416-4DA0-A29D-17590911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34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>
            <a:extLst>
              <a:ext uri="{FF2B5EF4-FFF2-40B4-BE49-F238E27FC236}">
                <a16:creationId xmlns:a16="http://schemas.microsoft.com/office/drawing/2014/main" id="{DA4B590F-E483-4509-8A28-4122D69C1770}"/>
              </a:ext>
            </a:extLst>
          </p:cNvPr>
          <p:cNvSpPr txBox="1"/>
          <p:nvPr/>
        </p:nvSpPr>
        <p:spPr>
          <a:xfrm>
            <a:off x="5101976" y="169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修正方法</a:t>
            </a:r>
            <a:endParaRPr lang="zh-CN" altLang="en-US" sz="2000" b="1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2BE6485-23AC-4046-BD9E-CCB681905A75}"/>
              </a:ext>
            </a:extLst>
          </p:cNvPr>
          <p:cNvSpPr/>
          <p:nvPr/>
        </p:nvSpPr>
        <p:spPr>
          <a:xfrm>
            <a:off x="3962400" y="3192231"/>
            <a:ext cx="4267200" cy="4001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 A</a:t>
            </a:r>
            <a:endParaRPr lang="zh-CN" altLang="en-US" b="1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89372B4-6B75-4113-BCEC-09DD3D61C67D}"/>
              </a:ext>
            </a:extLst>
          </p:cNvPr>
          <p:cNvSpPr/>
          <p:nvPr/>
        </p:nvSpPr>
        <p:spPr>
          <a:xfrm>
            <a:off x="8229600" y="3192231"/>
            <a:ext cx="99402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Dev 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0208DC3-9734-4678-AE63-B6E29F17A179}"/>
              </a:ext>
            </a:extLst>
          </p:cNvPr>
          <p:cNvSpPr/>
          <p:nvPr/>
        </p:nvSpPr>
        <p:spPr>
          <a:xfrm>
            <a:off x="9223625" y="3184565"/>
            <a:ext cx="134815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Test 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2695B481-1D63-4E29-BBB3-747F53FFAF7E}"/>
              </a:ext>
            </a:extLst>
          </p:cNvPr>
          <p:cNvSpPr/>
          <p:nvPr/>
        </p:nvSpPr>
        <p:spPr>
          <a:xfrm>
            <a:off x="3962400" y="3916860"/>
            <a:ext cx="4267200" cy="4001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 B</a:t>
            </a:r>
            <a:endParaRPr lang="zh-CN" altLang="en-US" b="1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2BF48A2-AFA1-4EAE-A685-BEDD5B929D86}"/>
              </a:ext>
            </a:extLst>
          </p:cNvPr>
          <p:cNvSpPr/>
          <p:nvPr/>
        </p:nvSpPr>
        <p:spPr>
          <a:xfrm>
            <a:off x="8229600" y="3916860"/>
            <a:ext cx="99402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Dev 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901AB9C-4E6E-447F-AD23-3C56696E0585}"/>
              </a:ext>
            </a:extLst>
          </p:cNvPr>
          <p:cNvSpPr/>
          <p:nvPr/>
        </p:nvSpPr>
        <p:spPr>
          <a:xfrm>
            <a:off x="9223625" y="3911713"/>
            <a:ext cx="134815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Test 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5988BC5-BF96-4DC7-A8D2-B67E0CC0D25D}"/>
              </a:ext>
            </a:extLst>
          </p:cNvPr>
          <p:cNvSpPr/>
          <p:nvPr/>
        </p:nvSpPr>
        <p:spPr>
          <a:xfrm>
            <a:off x="3962400" y="4641489"/>
            <a:ext cx="4267200" cy="4001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 C</a:t>
            </a:r>
            <a:endParaRPr lang="zh-CN" altLang="en-US" b="1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B2260B9-BB45-40D8-A307-23AE639ACA99}"/>
              </a:ext>
            </a:extLst>
          </p:cNvPr>
          <p:cNvSpPr/>
          <p:nvPr/>
        </p:nvSpPr>
        <p:spPr>
          <a:xfrm>
            <a:off x="8229600" y="4641489"/>
            <a:ext cx="99402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Dev 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55606F9-B795-46E4-B8F5-19A047E2290B}"/>
              </a:ext>
            </a:extLst>
          </p:cNvPr>
          <p:cNvSpPr/>
          <p:nvPr/>
        </p:nvSpPr>
        <p:spPr>
          <a:xfrm>
            <a:off x="9223625" y="4646636"/>
            <a:ext cx="134815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Test 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0C70CDD-45BF-43D2-8B52-E6354A667122}"/>
              </a:ext>
            </a:extLst>
          </p:cNvPr>
          <p:cNvSpPr/>
          <p:nvPr/>
        </p:nvSpPr>
        <p:spPr>
          <a:xfrm>
            <a:off x="3962400" y="5366118"/>
            <a:ext cx="4267200" cy="4001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 D</a:t>
            </a:r>
            <a:endParaRPr lang="zh-CN" altLang="en-US" b="1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5B2DB36-94D9-45EA-8CAE-72DB4C0F33AE}"/>
              </a:ext>
            </a:extLst>
          </p:cNvPr>
          <p:cNvSpPr/>
          <p:nvPr/>
        </p:nvSpPr>
        <p:spPr>
          <a:xfrm>
            <a:off x="8229600" y="5366118"/>
            <a:ext cx="99402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Dev 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B73F95B-4FF3-48D7-947F-F01EBB863DE5}"/>
              </a:ext>
            </a:extLst>
          </p:cNvPr>
          <p:cNvSpPr/>
          <p:nvPr/>
        </p:nvSpPr>
        <p:spPr>
          <a:xfrm>
            <a:off x="9223625" y="5360971"/>
            <a:ext cx="134815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Test 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3AD4AA8-F726-40B4-9A2C-F38D1954F021}"/>
              </a:ext>
            </a:extLst>
          </p:cNvPr>
          <p:cNvSpPr/>
          <p:nvPr/>
        </p:nvSpPr>
        <p:spPr>
          <a:xfrm>
            <a:off x="3962400" y="6090747"/>
            <a:ext cx="4267200" cy="4001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 E</a:t>
            </a:r>
            <a:endParaRPr lang="zh-CN" altLang="en-US" b="1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6CF6659-1FEF-4A5C-A040-CF7C4787D3C9}"/>
              </a:ext>
            </a:extLst>
          </p:cNvPr>
          <p:cNvSpPr/>
          <p:nvPr/>
        </p:nvSpPr>
        <p:spPr>
          <a:xfrm>
            <a:off x="8229600" y="6090747"/>
            <a:ext cx="99402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Dev 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90006F4-FCFA-42AE-A7DF-B46675F49570}"/>
              </a:ext>
            </a:extLst>
          </p:cNvPr>
          <p:cNvSpPr/>
          <p:nvPr/>
        </p:nvSpPr>
        <p:spPr>
          <a:xfrm>
            <a:off x="9223625" y="6085600"/>
            <a:ext cx="134815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Test 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76F40861-74F1-4F36-93CB-F4F796192E9C}"/>
              </a:ext>
            </a:extLst>
          </p:cNvPr>
          <p:cNvSpPr/>
          <p:nvPr/>
        </p:nvSpPr>
        <p:spPr>
          <a:xfrm rot="5400000">
            <a:off x="7119951" y="-1673322"/>
            <a:ext cx="291153" cy="652948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B0EFC46-A639-4B58-BF1A-6B6D11E4D023}"/>
              </a:ext>
            </a:extLst>
          </p:cNvPr>
          <p:cNvSpPr/>
          <p:nvPr/>
        </p:nvSpPr>
        <p:spPr>
          <a:xfrm>
            <a:off x="3959276" y="1824117"/>
            <a:ext cx="661250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All Data Set</a:t>
            </a:r>
            <a:endParaRPr lang="zh-CN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70B612-E0A9-4F19-B693-F183CA174205}"/>
              </a:ext>
            </a:extLst>
          </p:cNvPr>
          <p:cNvSpPr txBox="1"/>
          <p:nvPr/>
        </p:nvSpPr>
        <p:spPr>
          <a:xfrm>
            <a:off x="2913358" y="32230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Split A</a:t>
            </a:r>
            <a:endParaRPr lang="zh-CN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EC8FA54-15AD-4806-8C58-4DAE191A7093}"/>
              </a:ext>
            </a:extLst>
          </p:cNvPr>
          <p:cNvSpPr txBox="1"/>
          <p:nvPr/>
        </p:nvSpPr>
        <p:spPr>
          <a:xfrm>
            <a:off x="2913357" y="391374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Split B</a:t>
            </a:r>
            <a:endParaRPr lang="zh-CN" altLang="en-US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0D1155-F4FE-4CE5-89B4-FA202783F399}"/>
              </a:ext>
            </a:extLst>
          </p:cNvPr>
          <p:cNvSpPr txBox="1"/>
          <p:nvPr/>
        </p:nvSpPr>
        <p:spPr>
          <a:xfrm>
            <a:off x="2913356" y="46044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Split C</a:t>
            </a:r>
            <a:endParaRPr lang="zh-CN" altLang="en-US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68C1CD2-595C-4650-8013-49D76E3C5837}"/>
              </a:ext>
            </a:extLst>
          </p:cNvPr>
          <p:cNvSpPr txBox="1"/>
          <p:nvPr/>
        </p:nvSpPr>
        <p:spPr>
          <a:xfrm>
            <a:off x="2913356" y="536611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Split D</a:t>
            </a:r>
            <a:endParaRPr lang="zh-CN" altLang="en-US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B298473-9235-4887-808B-9F267C018128}"/>
              </a:ext>
            </a:extLst>
          </p:cNvPr>
          <p:cNvSpPr txBox="1"/>
          <p:nvPr/>
        </p:nvSpPr>
        <p:spPr>
          <a:xfrm>
            <a:off x="2913355" y="60907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Split E</a:t>
            </a:r>
            <a:endParaRPr lang="zh-CN" altLang="en-US" b="1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549C88-475A-45A2-AABD-962727D53B70}"/>
              </a:ext>
            </a:extLst>
          </p:cNvPr>
          <p:cNvSpPr/>
          <p:nvPr/>
        </p:nvSpPr>
        <p:spPr>
          <a:xfrm>
            <a:off x="3959276" y="2398472"/>
            <a:ext cx="5264349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Retrain Set</a:t>
            </a:r>
            <a:endParaRPr lang="zh-CN" altLang="en-US" b="1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7B44F39-3A67-4FC7-B58B-9D4A6255265B}"/>
              </a:ext>
            </a:extLst>
          </p:cNvPr>
          <p:cNvSpPr/>
          <p:nvPr/>
        </p:nvSpPr>
        <p:spPr>
          <a:xfrm>
            <a:off x="9223625" y="2398472"/>
            <a:ext cx="134815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Test 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54A3B3-D778-49BC-8D99-C292534BD62F}"/>
              </a:ext>
            </a:extLst>
          </p:cNvPr>
          <p:cNvSpPr txBox="1"/>
          <p:nvPr/>
        </p:nvSpPr>
        <p:spPr>
          <a:xfrm>
            <a:off x="6096000" y="633253"/>
            <a:ext cx="256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Test = 20% All Data Set</a:t>
            </a:r>
          </a:p>
          <a:p>
            <a:r>
              <a:rPr lang="en-US" altLang="zh-CN" b="1" dirty="0"/>
              <a:t>Dev  = 20% Retrain Set</a:t>
            </a:r>
            <a:endParaRPr lang="zh-CN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CC4400-4E82-462B-A253-BA15FF6AA7C1}"/>
              </a:ext>
            </a:extLst>
          </p:cNvPr>
          <p:cNvSpPr txBox="1"/>
          <p:nvPr/>
        </p:nvSpPr>
        <p:spPr>
          <a:xfrm>
            <a:off x="172513" y="148590"/>
            <a:ext cx="29409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全セット</a:t>
            </a:r>
          </a:p>
          <a:p>
            <a:r>
              <a:rPr lang="ja-JP" altLang="en-US" sz="2000" b="1" dirty="0"/>
              <a:t>流暢 </a:t>
            </a:r>
            <a:r>
              <a:rPr lang="en-US" altLang="ja-JP" sz="2000" b="1" dirty="0"/>
              <a:t>(</a:t>
            </a:r>
            <a:r>
              <a:rPr lang="ja-JP" altLang="en-US" sz="2000" b="1" dirty="0">
                <a:solidFill>
                  <a:srgbClr val="FF0000"/>
                </a:solidFill>
              </a:rPr>
              <a:t>評価値</a:t>
            </a:r>
            <a:r>
              <a:rPr lang="en-US" altLang="ja-JP" sz="2000" b="1" dirty="0">
                <a:solidFill>
                  <a:srgbClr val="FF0000"/>
                </a:solidFill>
              </a:rPr>
              <a:t>5-6.2</a:t>
            </a:r>
            <a:r>
              <a:rPr lang="en-US" altLang="ja-JP" sz="2000" b="1" dirty="0"/>
              <a:t>)</a:t>
            </a:r>
          </a:p>
          <a:p>
            <a:r>
              <a:rPr lang="en-US" altLang="ja-JP" sz="2000" b="1" dirty="0"/>
              <a:t>494 </a:t>
            </a:r>
            <a:r>
              <a:rPr lang="ja-JP" altLang="en-US" sz="2000" b="1" dirty="0"/>
              <a:t>ファイル</a:t>
            </a:r>
            <a:r>
              <a:rPr lang="en-US" altLang="ja-JP" sz="2000" b="1" dirty="0"/>
              <a:t>(54</a:t>
            </a:r>
            <a:r>
              <a:rPr lang="ja-JP" altLang="en-US" sz="2000" b="1" dirty="0"/>
              <a:t>話者</a:t>
            </a:r>
            <a:r>
              <a:rPr lang="en-US" altLang="ja-JP" sz="2000" b="1" dirty="0"/>
              <a:t>)</a:t>
            </a:r>
          </a:p>
          <a:p>
            <a:r>
              <a:rPr lang="ja-JP" altLang="en-US" sz="2000" b="1" dirty="0"/>
              <a:t>中立 </a:t>
            </a:r>
            <a:r>
              <a:rPr lang="en-US" altLang="ja-JP" sz="2000" b="1" dirty="0"/>
              <a:t>(</a:t>
            </a:r>
            <a:r>
              <a:rPr lang="ja-JP" altLang="en-US" sz="2000" b="1" dirty="0">
                <a:solidFill>
                  <a:srgbClr val="FF0000"/>
                </a:solidFill>
              </a:rPr>
              <a:t>評価値</a:t>
            </a:r>
            <a:r>
              <a:rPr lang="en-US" altLang="ja-JP" sz="2000" b="1" dirty="0">
                <a:solidFill>
                  <a:srgbClr val="FF0000"/>
                </a:solidFill>
              </a:rPr>
              <a:t>3.2-4.9</a:t>
            </a:r>
            <a:r>
              <a:rPr lang="en-US" altLang="ja-JP" sz="2000" b="1" dirty="0"/>
              <a:t>)</a:t>
            </a:r>
          </a:p>
          <a:p>
            <a:r>
              <a:rPr lang="en-US" altLang="ja-JP" sz="2000" b="1" dirty="0"/>
              <a:t>1422 </a:t>
            </a:r>
            <a:r>
              <a:rPr lang="ja-JP" altLang="en-US" sz="2000" b="1" dirty="0"/>
              <a:t>ファイル</a:t>
            </a:r>
            <a:r>
              <a:rPr lang="en-US" altLang="ja-JP" sz="2000" b="1" dirty="0"/>
              <a:t>(109</a:t>
            </a:r>
            <a:r>
              <a:rPr lang="ja-JP" altLang="en-US" sz="2000" b="1" dirty="0"/>
              <a:t>話者</a:t>
            </a:r>
            <a:r>
              <a:rPr lang="en-US" altLang="ja-JP" sz="2000" b="1" dirty="0"/>
              <a:t>)</a:t>
            </a:r>
          </a:p>
          <a:p>
            <a:r>
              <a:rPr lang="ja-JP" altLang="en-US" sz="2000" b="1" dirty="0"/>
              <a:t>非流暢 </a:t>
            </a:r>
            <a:r>
              <a:rPr lang="en-US" altLang="ja-JP" sz="2000" b="1" dirty="0"/>
              <a:t>(</a:t>
            </a:r>
            <a:r>
              <a:rPr lang="ja-JP" altLang="en-US" sz="2000" b="1" dirty="0">
                <a:solidFill>
                  <a:srgbClr val="FF0000"/>
                </a:solidFill>
              </a:rPr>
              <a:t>評価値</a:t>
            </a:r>
            <a:r>
              <a:rPr lang="en-US" altLang="ja-JP" sz="2000" b="1" dirty="0">
                <a:solidFill>
                  <a:srgbClr val="FF0000"/>
                </a:solidFill>
              </a:rPr>
              <a:t>1.9-3.1</a:t>
            </a:r>
            <a:r>
              <a:rPr lang="en-US" altLang="ja-JP" sz="2000" b="1" dirty="0"/>
              <a:t>)</a:t>
            </a:r>
          </a:p>
          <a:p>
            <a:r>
              <a:rPr lang="en-US" altLang="ja-JP" sz="2000" b="1" dirty="0"/>
              <a:t>253 </a:t>
            </a:r>
            <a:r>
              <a:rPr lang="ja-JP" altLang="en-US" sz="2000" b="1" dirty="0"/>
              <a:t>ファイル</a:t>
            </a:r>
            <a:r>
              <a:rPr lang="en-US" altLang="ja-JP" sz="2000" b="1" dirty="0"/>
              <a:t>(38</a:t>
            </a:r>
            <a:r>
              <a:rPr lang="ja-JP" altLang="en-US" sz="2000" b="1" dirty="0"/>
              <a:t>話者</a:t>
            </a:r>
            <a:r>
              <a:rPr lang="en-US" altLang="ja-JP" sz="2000" b="1" dirty="0"/>
              <a:t>)</a:t>
            </a:r>
          </a:p>
          <a:p>
            <a:endParaRPr lang="en-US" altLang="ja-JP" sz="2000" b="1" dirty="0"/>
          </a:p>
          <a:p>
            <a:r>
              <a:rPr lang="en-US" altLang="ja-JP" sz="2000" b="1" dirty="0"/>
              <a:t>2169</a:t>
            </a:r>
            <a:r>
              <a:rPr lang="ja-JP" altLang="en-US" sz="2000" b="1" dirty="0"/>
              <a:t>ファイル</a:t>
            </a:r>
            <a:endParaRPr lang="en-US" altLang="ja-JP" sz="2000" b="1" dirty="0"/>
          </a:p>
          <a:p>
            <a:r>
              <a:rPr lang="en-US" altLang="ja-JP" sz="2000" b="1" dirty="0"/>
              <a:t>201 </a:t>
            </a:r>
            <a:r>
              <a:rPr lang="ja-JP" altLang="en-US" sz="2000" b="1" dirty="0"/>
              <a:t>話者</a:t>
            </a:r>
            <a:endParaRPr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91239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365BAF9-CFF7-46CF-8863-C2C1E0F2F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1138"/>
              </p:ext>
            </p:extLst>
          </p:nvPr>
        </p:nvGraphicFramePr>
        <p:xfrm>
          <a:off x="137450" y="399438"/>
          <a:ext cx="57543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72">
                  <a:extLst>
                    <a:ext uri="{9D8B030D-6E8A-4147-A177-3AD203B41FA5}">
                      <a16:colId xmlns:a16="http://schemas.microsoft.com/office/drawing/2014/main" val="3113865865"/>
                    </a:ext>
                  </a:extLst>
                </a:gridCol>
                <a:gridCol w="2234152">
                  <a:extLst>
                    <a:ext uri="{9D8B030D-6E8A-4147-A177-3AD203B41FA5}">
                      <a16:colId xmlns:a16="http://schemas.microsoft.com/office/drawing/2014/main" val="3968829043"/>
                    </a:ext>
                  </a:extLst>
                </a:gridCol>
                <a:gridCol w="2630079">
                  <a:extLst>
                    <a:ext uri="{9D8B030D-6E8A-4147-A177-3AD203B41FA5}">
                      <a16:colId xmlns:a16="http://schemas.microsoft.com/office/drawing/2014/main" val="955771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optimizing 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optimizing f-measure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0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Ps/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77.9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46.0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839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74.8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SilR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44.3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992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SilR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74.1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MrWF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44.0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804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MrWF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71.7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WF/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43.5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63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WF/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59.5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Ps/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42.0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777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FP/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58.0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MrFP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39.8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711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MrFP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56.7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FP/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35.8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3679069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C543EDD4-DF0E-4E81-A3E8-D496676B9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36292"/>
              </p:ext>
            </p:extLst>
          </p:nvPr>
        </p:nvGraphicFramePr>
        <p:xfrm>
          <a:off x="137450" y="3760312"/>
          <a:ext cx="57920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632">
                  <a:extLst>
                    <a:ext uri="{9D8B030D-6E8A-4147-A177-3AD203B41FA5}">
                      <a16:colId xmlns:a16="http://schemas.microsoft.com/office/drawing/2014/main" val="3113865865"/>
                    </a:ext>
                  </a:extLst>
                </a:gridCol>
                <a:gridCol w="2253007">
                  <a:extLst>
                    <a:ext uri="{9D8B030D-6E8A-4147-A177-3AD203B41FA5}">
                      <a16:colId xmlns:a16="http://schemas.microsoft.com/office/drawing/2014/main" val="3968829043"/>
                    </a:ext>
                  </a:extLst>
                </a:gridCol>
                <a:gridCol w="2592371">
                  <a:extLst>
                    <a:ext uri="{9D8B030D-6E8A-4147-A177-3AD203B41FA5}">
                      <a16:colId xmlns:a16="http://schemas.microsoft.com/office/drawing/2014/main" val="955771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optimizing 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optimizing f-measure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0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84.2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MrWF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54.8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839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SilR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76.9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SilR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54.3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992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MrWF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69.8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WF/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51.2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804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Ps/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69.6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50.4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63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WF/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60.5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Ps/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48.1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777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MrFP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60.0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FP/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42.8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711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FP/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44.4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MrFP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40.6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367906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D890B6C-0596-445B-9096-DFB9C83F95F3}"/>
              </a:ext>
            </a:extLst>
          </p:cNvPr>
          <p:cNvSpPr txBox="1"/>
          <p:nvPr/>
        </p:nvSpPr>
        <p:spPr>
          <a:xfrm>
            <a:off x="4594603" y="3010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Positive </a:t>
            </a:r>
            <a:r>
              <a:rPr lang="ja-JP" altLang="en-US" b="1" dirty="0"/>
              <a:t>対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5BA269-D068-4AAA-ADD6-3A9D8CFCFB29}"/>
              </a:ext>
            </a:extLst>
          </p:cNvPr>
          <p:cNvSpPr txBox="1"/>
          <p:nvPr/>
        </p:nvSpPr>
        <p:spPr>
          <a:xfrm>
            <a:off x="4467965" y="339098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Negative </a:t>
            </a:r>
            <a:r>
              <a:rPr lang="ja-JP" altLang="en-US" b="1" dirty="0"/>
              <a:t>対</a:t>
            </a:r>
            <a:endParaRPr lang="zh-CN" altLang="en-US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E8A488-8197-435F-B781-80D5C5F57623}"/>
              </a:ext>
            </a:extLst>
          </p:cNvPr>
          <p:cNvSpPr txBox="1"/>
          <p:nvPr/>
        </p:nvSpPr>
        <p:spPr>
          <a:xfrm>
            <a:off x="137450" y="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Dev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set</a:t>
            </a:r>
            <a:r>
              <a:rPr lang="ja-JP" altLang="en-US" b="1" dirty="0">
                <a:solidFill>
                  <a:srgbClr val="FF0000"/>
                </a:solidFill>
              </a:rPr>
              <a:t>の結果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234575-4320-4762-9FF3-F32E034D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460" y="504825"/>
            <a:ext cx="6296025" cy="58483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C34AC3D-2857-4D0F-A3E2-B88811D1F6CC}"/>
              </a:ext>
            </a:extLst>
          </p:cNvPr>
          <p:cNvSpPr txBox="1"/>
          <p:nvPr/>
        </p:nvSpPr>
        <p:spPr>
          <a:xfrm>
            <a:off x="7880808" y="18921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論文の結果を対照とする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3958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7122B67-5C36-4225-819B-A0D22EC7D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39243"/>
              </p:ext>
            </p:extLst>
          </p:nvPr>
        </p:nvGraphicFramePr>
        <p:xfrm>
          <a:off x="0" y="1849529"/>
          <a:ext cx="7086532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863">
                  <a:extLst>
                    <a:ext uri="{9D8B030D-6E8A-4147-A177-3AD203B41FA5}">
                      <a16:colId xmlns:a16="http://schemas.microsoft.com/office/drawing/2014/main" val="1092815346"/>
                    </a:ext>
                  </a:extLst>
                </a:gridCol>
                <a:gridCol w="3082565">
                  <a:extLst>
                    <a:ext uri="{9D8B030D-6E8A-4147-A177-3AD203B41FA5}">
                      <a16:colId xmlns:a16="http://schemas.microsoft.com/office/drawing/2014/main" val="2836939067"/>
                    </a:ext>
                  </a:extLst>
                </a:gridCol>
                <a:gridCol w="2807104">
                  <a:extLst>
                    <a:ext uri="{9D8B030D-6E8A-4147-A177-3AD203B41FA5}">
                      <a16:colId xmlns:a16="http://schemas.microsoft.com/office/drawing/2014/main" val="3809996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Features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Recall / precision / f-measure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9411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Optimizing recall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WF/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SilR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(highest recall w/o filled pause = the highest)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86.8 / 33.1 / 47.8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05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MrFP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SilR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(highest recall w/o word fragment)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83.0 / 31.5 / 45.6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344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SilR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recall w/o disfluency-based)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79.6 / 31.1 / 44.8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3975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Optimizing f-measure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MrWF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f w/o filled pause = the highest)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75.2 / 40.8 / 52.6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893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MrFP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f w/o word fragment)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63.0 / 45.1 / 50.5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307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Ps/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SilR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f w/o disfluency-based)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74.1 / 37.5 / 48.7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1943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D5BFC73-2F9E-4D0F-BA44-9E50972C7767}"/>
              </a:ext>
            </a:extLst>
          </p:cNvPr>
          <p:cNvSpPr txBox="1"/>
          <p:nvPr/>
        </p:nvSpPr>
        <p:spPr>
          <a:xfrm>
            <a:off x="2985873" y="133782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Positive </a:t>
            </a:r>
            <a:r>
              <a:rPr lang="ja-JP" altLang="en-US" b="1" dirty="0"/>
              <a:t>対</a:t>
            </a:r>
            <a:endParaRPr lang="zh-CN" altLang="en-US" b="1" dirty="0"/>
          </a:p>
        </p:txBody>
      </p:sp>
      <p:sp>
        <p:nvSpPr>
          <p:cNvPr id="7" name="テキスト ボックス 1">
            <a:extLst>
              <a:ext uri="{FF2B5EF4-FFF2-40B4-BE49-F238E27FC236}">
                <a16:creationId xmlns:a16="http://schemas.microsoft.com/office/drawing/2014/main" id="{03E89AAE-8A6A-4B19-BEE9-BA9F6B1F8368}"/>
              </a:ext>
            </a:extLst>
          </p:cNvPr>
          <p:cNvSpPr txBox="1"/>
          <p:nvPr/>
        </p:nvSpPr>
        <p:spPr>
          <a:xfrm>
            <a:off x="109170" y="322888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Dev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set</a:t>
            </a:r>
            <a:r>
              <a:rPr lang="ja-JP" altLang="en-US" b="1" dirty="0">
                <a:solidFill>
                  <a:srgbClr val="FF0000"/>
                </a:solidFill>
              </a:rPr>
              <a:t>の結果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4FF0A1-C905-4F41-AFCB-A36C3917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284" y="1522486"/>
            <a:ext cx="5294716" cy="39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5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FD2D82D1-8BE2-47E8-8FDD-04F049630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78515"/>
              </p:ext>
            </p:extLst>
          </p:nvPr>
        </p:nvGraphicFramePr>
        <p:xfrm>
          <a:off x="25847" y="1908650"/>
          <a:ext cx="7005574" cy="316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567">
                  <a:extLst>
                    <a:ext uri="{9D8B030D-6E8A-4147-A177-3AD203B41FA5}">
                      <a16:colId xmlns:a16="http://schemas.microsoft.com/office/drawing/2014/main" val="1092815346"/>
                    </a:ext>
                  </a:extLst>
                </a:gridCol>
                <a:gridCol w="3101419">
                  <a:extLst>
                    <a:ext uri="{9D8B030D-6E8A-4147-A177-3AD203B41FA5}">
                      <a16:colId xmlns:a16="http://schemas.microsoft.com/office/drawing/2014/main" val="2836939067"/>
                    </a:ext>
                  </a:extLst>
                </a:gridCol>
                <a:gridCol w="2688588">
                  <a:extLst>
                    <a:ext uri="{9D8B030D-6E8A-4147-A177-3AD203B41FA5}">
                      <a16:colId xmlns:a16="http://schemas.microsoft.com/office/drawing/2014/main" val="3809996112"/>
                    </a:ext>
                  </a:extLst>
                </a:gridCol>
              </a:tblGrid>
              <a:tr h="2474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Features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Recall / precision / f-measure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9411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Optimizing recall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FP/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MrWF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Ps/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SilR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(the highest recall)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89.0 / 37.4 / 52.4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05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WF/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recall w/o filled pauses)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88.8 / 37.0 / 51.7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289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Ps/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recall w/o disfluency-based)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87.3 / 31.3 / 45.9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397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FP/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recall w/o word fragment)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84.7 / 33.8 / 48.2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1743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Optimizing f-measure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MrWF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Ps/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SilR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(the highest recall w/o filled pauses = the highest)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73.4 / 54.7 / 61.1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893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FP/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Ps/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SilR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(highest f w/o word fragments)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65.6 / 52.2 / 57.0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307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Ps/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SilR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f w/o disfluency-based)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60.0 / 52.5 / 55.0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1943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E370E47-05DA-460B-A3D8-AC1007C5CA83}"/>
              </a:ext>
            </a:extLst>
          </p:cNvPr>
          <p:cNvSpPr txBox="1"/>
          <p:nvPr/>
        </p:nvSpPr>
        <p:spPr>
          <a:xfrm>
            <a:off x="2104846" y="1539318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Negative </a:t>
            </a:r>
            <a:r>
              <a:rPr lang="ja-JP" altLang="en-US" b="1" dirty="0"/>
              <a:t>対</a:t>
            </a:r>
            <a:endParaRPr lang="zh-CN" altLang="en-US" b="1" dirty="0"/>
          </a:p>
        </p:txBody>
      </p:sp>
      <p:sp>
        <p:nvSpPr>
          <p:cNvPr id="7" name="テキスト ボックス 1">
            <a:extLst>
              <a:ext uri="{FF2B5EF4-FFF2-40B4-BE49-F238E27FC236}">
                <a16:creationId xmlns:a16="http://schemas.microsoft.com/office/drawing/2014/main" id="{03E89AAE-8A6A-4B19-BEE9-BA9F6B1F8368}"/>
              </a:ext>
            </a:extLst>
          </p:cNvPr>
          <p:cNvSpPr txBox="1"/>
          <p:nvPr/>
        </p:nvSpPr>
        <p:spPr>
          <a:xfrm>
            <a:off x="109170" y="322888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Dev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set</a:t>
            </a:r>
            <a:r>
              <a:rPr lang="ja-JP" altLang="en-US" b="1" dirty="0">
                <a:solidFill>
                  <a:srgbClr val="FF0000"/>
                </a:solidFill>
              </a:rPr>
              <a:t>の結果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1BEA98-58B7-48C2-97C4-8FFC4329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285" y="1539318"/>
            <a:ext cx="5294715" cy="39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1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145">
            <a:extLst>
              <a:ext uri="{FF2B5EF4-FFF2-40B4-BE49-F238E27FC236}">
                <a16:creationId xmlns:a16="http://schemas.microsoft.com/office/drawing/2014/main" id="{DA4B590F-E483-4509-8A28-4122D69C1770}"/>
              </a:ext>
            </a:extLst>
          </p:cNvPr>
          <p:cNvSpPr txBox="1"/>
          <p:nvPr/>
        </p:nvSpPr>
        <p:spPr>
          <a:xfrm>
            <a:off x="4977745" y="15869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素性ごとに対して</a:t>
            </a:r>
            <a:endParaRPr lang="zh-CN" altLang="en-US" sz="2000" b="1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2BE6485-23AC-4046-BD9E-CCB681905A75}"/>
              </a:ext>
            </a:extLst>
          </p:cNvPr>
          <p:cNvSpPr/>
          <p:nvPr/>
        </p:nvSpPr>
        <p:spPr>
          <a:xfrm>
            <a:off x="1219201" y="766733"/>
            <a:ext cx="4267200" cy="4001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 A</a:t>
            </a:r>
            <a:endParaRPr lang="zh-CN" altLang="en-US" b="1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89372B4-6B75-4113-BCEC-09DD3D61C67D}"/>
              </a:ext>
            </a:extLst>
          </p:cNvPr>
          <p:cNvSpPr/>
          <p:nvPr/>
        </p:nvSpPr>
        <p:spPr>
          <a:xfrm>
            <a:off x="5486401" y="766733"/>
            <a:ext cx="99402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Dev 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0208DC3-9734-4678-AE63-B6E29F17A179}"/>
              </a:ext>
            </a:extLst>
          </p:cNvPr>
          <p:cNvSpPr/>
          <p:nvPr/>
        </p:nvSpPr>
        <p:spPr>
          <a:xfrm>
            <a:off x="9079520" y="766733"/>
            <a:ext cx="134815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Test 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2695B481-1D63-4E29-BBB3-747F53FFAF7E}"/>
              </a:ext>
            </a:extLst>
          </p:cNvPr>
          <p:cNvSpPr/>
          <p:nvPr/>
        </p:nvSpPr>
        <p:spPr>
          <a:xfrm>
            <a:off x="1219200" y="2070922"/>
            <a:ext cx="4267200" cy="4001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 B</a:t>
            </a:r>
            <a:endParaRPr lang="zh-CN" altLang="en-US" b="1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2BF48A2-AFA1-4EAE-A685-BEDD5B929D86}"/>
              </a:ext>
            </a:extLst>
          </p:cNvPr>
          <p:cNvSpPr/>
          <p:nvPr/>
        </p:nvSpPr>
        <p:spPr>
          <a:xfrm>
            <a:off x="5486400" y="2070922"/>
            <a:ext cx="99402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Dev 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901AB9C-4E6E-447F-AD23-3C56696E0585}"/>
              </a:ext>
            </a:extLst>
          </p:cNvPr>
          <p:cNvSpPr/>
          <p:nvPr/>
        </p:nvSpPr>
        <p:spPr>
          <a:xfrm>
            <a:off x="9079521" y="2082319"/>
            <a:ext cx="134815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Test 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5988BC5-BF96-4DC7-A8D2-B67E0CC0D25D}"/>
              </a:ext>
            </a:extLst>
          </p:cNvPr>
          <p:cNvSpPr/>
          <p:nvPr/>
        </p:nvSpPr>
        <p:spPr>
          <a:xfrm>
            <a:off x="1219201" y="3358458"/>
            <a:ext cx="4267200" cy="4001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 C</a:t>
            </a:r>
            <a:endParaRPr lang="zh-CN" altLang="en-US" b="1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B2260B9-BB45-40D8-A307-23AE639ACA99}"/>
              </a:ext>
            </a:extLst>
          </p:cNvPr>
          <p:cNvSpPr/>
          <p:nvPr/>
        </p:nvSpPr>
        <p:spPr>
          <a:xfrm>
            <a:off x="5486401" y="3358458"/>
            <a:ext cx="99402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Dev 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55606F9-B795-46E4-B8F5-19A047E2290B}"/>
              </a:ext>
            </a:extLst>
          </p:cNvPr>
          <p:cNvSpPr/>
          <p:nvPr/>
        </p:nvSpPr>
        <p:spPr>
          <a:xfrm>
            <a:off x="9079522" y="3371271"/>
            <a:ext cx="134815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Test 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0C70CDD-45BF-43D2-8B52-E6354A667122}"/>
              </a:ext>
            </a:extLst>
          </p:cNvPr>
          <p:cNvSpPr/>
          <p:nvPr/>
        </p:nvSpPr>
        <p:spPr>
          <a:xfrm>
            <a:off x="1219199" y="4685238"/>
            <a:ext cx="4267200" cy="4001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 D</a:t>
            </a:r>
            <a:endParaRPr lang="zh-CN" altLang="en-US" b="1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5B2DB36-94D9-45EA-8CAE-72DB4C0F33AE}"/>
              </a:ext>
            </a:extLst>
          </p:cNvPr>
          <p:cNvSpPr/>
          <p:nvPr/>
        </p:nvSpPr>
        <p:spPr>
          <a:xfrm>
            <a:off x="5486399" y="4685238"/>
            <a:ext cx="99402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Dev 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B73F95B-4FF3-48D7-947F-F01EBB863DE5}"/>
              </a:ext>
            </a:extLst>
          </p:cNvPr>
          <p:cNvSpPr/>
          <p:nvPr/>
        </p:nvSpPr>
        <p:spPr>
          <a:xfrm>
            <a:off x="9079520" y="4705513"/>
            <a:ext cx="134815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Test 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3AD4AA8-F726-40B4-9A2C-F38D1954F021}"/>
              </a:ext>
            </a:extLst>
          </p:cNvPr>
          <p:cNvSpPr/>
          <p:nvPr/>
        </p:nvSpPr>
        <p:spPr>
          <a:xfrm>
            <a:off x="1219200" y="5959265"/>
            <a:ext cx="4267200" cy="4001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 E</a:t>
            </a:r>
            <a:endParaRPr lang="zh-CN" altLang="en-US" b="1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6CF6659-1FEF-4A5C-A040-CF7C4787D3C9}"/>
              </a:ext>
            </a:extLst>
          </p:cNvPr>
          <p:cNvSpPr/>
          <p:nvPr/>
        </p:nvSpPr>
        <p:spPr>
          <a:xfrm>
            <a:off x="5486400" y="5959265"/>
            <a:ext cx="99402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Dev 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90006F4-FCFA-42AE-A7DF-B46675F49570}"/>
              </a:ext>
            </a:extLst>
          </p:cNvPr>
          <p:cNvSpPr/>
          <p:nvPr/>
        </p:nvSpPr>
        <p:spPr>
          <a:xfrm>
            <a:off x="9079521" y="5970662"/>
            <a:ext cx="134815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Test 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70B612-E0A9-4F19-B693-F183CA174205}"/>
              </a:ext>
            </a:extLst>
          </p:cNvPr>
          <p:cNvSpPr txBox="1"/>
          <p:nvPr/>
        </p:nvSpPr>
        <p:spPr>
          <a:xfrm>
            <a:off x="170159" y="79751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Split A</a:t>
            </a:r>
            <a:endParaRPr lang="zh-CN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EC8FA54-15AD-4806-8C58-4DAE191A7093}"/>
              </a:ext>
            </a:extLst>
          </p:cNvPr>
          <p:cNvSpPr txBox="1"/>
          <p:nvPr/>
        </p:nvSpPr>
        <p:spPr>
          <a:xfrm>
            <a:off x="170157" y="206780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Split B</a:t>
            </a:r>
            <a:endParaRPr lang="zh-CN" altLang="en-US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0D1155-F4FE-4CE5-89B4-FA202783F399}"/>
              </a:ext>
            </a:extLst>
          </p:cNvPr>
          <p:cNvSpPr txBox="1"/>
          <p:nvPr/>
        </p:nvSpPr>
        <p:spPr>
          <a:xfrm>
            <a:off x="170157" y="33214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Split C</a:t>
            </a:r>
            <a:endParaRPr lang="zh-CN" altLang="en-US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68C1CD2-595C-4650-8013-49D76E3C5837}"/>
              </a:ext>
            </a:extLst>
          </p:cNvPr>
          <p:cNvSpPr txBox="1"/>
          <p:nvPr/>
        </p:nvSpPr>
        <p:spPr>
          <a:xfrm>
            <a:off x="170155" y="468523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Split D</a:t>
            </a:r>
            <a:endParaRPr lang="zh-CN" altLang="en-US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B298473-9235-4887-808B-9F267C018128}"/>
              </a:ext>
            </a:extLst>
          </p:cNvPr>
          <p:cNvSpPr txBox="1"/>
          <p:nvPr/>
        </p:nvSpPr>
        <p:spPr>
          <a:xfrm>
            <a:off x="170155" y="595926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Split E</a:t>
            </a:r>
            <a:endParaRPr lang="zh-CN" altLang="en-US" b="1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6D5D44E-6957-4AB3-964D-7590AC76623E}"/>
              </a:ext>
            </a:extLst>
          </p:cNvPr>
          <p:cNvSpPr/>
          <p:nvPr/>
        </p:nvSpPr>
        <p:spPr>
          <a:xfrm>
            <a:off x="6863690" y="766733"/>
            <a:ext cx="1131551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tx1"/>
                </a:solidFill>
              </a:rPr>
              <a:t>GridSearch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02393D6-FF23-44AE-82A8-69B2F6F60B9C}"/>
              </a:ext>
            </a:extLst>
          </p:cNvPr>
          <p:cNvSpPr/>
          <p:nvPr/>
        </p:nvSpPr>
        <p:spPr>
          <a:xfrm>
            <a:off x="6863690" y="2070922"/>
            <a:ext cx="1131551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tx1"/>
                </a:solidFill>
              </a:rPr>
              <a:t>GridSearch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9DC90A5-1FEE-41A1-83D9-8CA487B5B2BF}"/>
              </a:ext>
            </a:extLst>
          </p:cNvPr>
          <p:cNvSpPr/>
          <p:nvPr/>
        </p:nvSpPr>
        <p:spPr>
          <a:xfrm>
            <a:off x="6863690" y="3358458"/>
            <a:ext cx="1131551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tx1"/>
                </a:solidFill>
              </a:rPr>
              <a:t>GridSearch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CBE3055-D55B-40FC-B112-7B47FD146FBC}"/>
              </a:ext>
            </a:extLst>
          </p:cNvPr>
          <p:cNvSpPr/>
          <p:nvPr/>
        </p:nvSpPr>
        <p:spPr>
          <a:xfrm>
            <a:off x="6863690" y="4685238"/>
            <a:ext cx="1131551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tx1"/>
                </a:solidFill>
              </a:rPr>
              <a:t>GridSearch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7CF6467-0778-4051-AB22-699815AFB155}"/>
              </a:ext>
            </a:extLst>
          </p:cNvPr>
          <p:cNvSpPr/>
          <p:nvPr/>
        </p:nvSpPr>
        <p:spPr>
          <a:xfrm>
            <a:off x="6863690" y="5959265"/>
            <a:ext cx="1131551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tx1"/>
                </a:solidFill>
              </a:rPr>
              <a:t>GridSearch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F3967F1-BBAE-4870-B257-3B294F54808A}"/>
              </a:ext>
            </a:extLst>
          </p:cNvPr>
          <p:cNvCxnSpPr>
            <a:stCxn id="3" idx="3"/>
            <a:endCxn id="31" idx="1"/>
          </p:cNvCxnSpPr>
          <p:nvPr/>
        </p:nvCxnSpPr>
        <p:spPr>
          <a:xfrm>
            <a:off x="6480426" y="966788"/>
            <a:ext cx="383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9CEAB89-C347-41C3-8B84-28E7F8F0E78C}"/>
              </a:ext>
            </a:extLst>
          </p:cNvPr>
          <p:cNvCxnSpPr/>
          <p:nvPr/>
        </p:nvCxnSpPr>
        <p:spPr>
          <a:xfrm>
            <a:off x="6480424" y="2270977"/>
            <a:ext cx="383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9BA4F20-B362-4EF5-B930-C39A135B6F3C}"/>
              </a:ext>
            </a:extLst>
          </p:cNvPr>
          <p:cNvCxnSpPr/>
          <p:nvPr/>
        </p:nvCxnSpPr>
        <p:spPr>
          <a:xfrm>
            <a:off x="6480426" y="3592501"/>
            <a:ext cx="383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89355DD-6771-4177-A5EE-CC32F3C5CE15}"/>
              </a:ext>
            </a:extLst>
          </p:cNvPr>
          <p:cNvCxnSpPr/>
          <p:nvPr/>
        </p:nvCxnSpPr>
        <p:spPr>
          <a:xfrm>
            <a:off x="6480424" y="4896690"/>
            <a:ext cx="383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A612048-2797-416A-9F5C-4B9928C62BC2}"/>
              </a:ext>
            </a:extLst>
          </p:cNvPr>
          <p:cNvCxnSpPr/>
          <p:nvPr/>
        </p:nvCxnSpPr>
        <p:spPr>
          <a:xfrm>
            <a:off x="6480424" y="6159320"/>
            <a:ext cx="383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0291AD7-C884-4B61-9046-3B49CF2B709A}"/>
              </a:ext>
            </a:extLst>
          </p:cNvPr>
          <p:cNvCxnSpPr>
            <a:cxnSpLocks/>
            <a:stCxn id="31" idx="3"/>
            <a:endCxn id="65" idx="1"/>
          </p:cNvCxnSpPr>
          <p:nvPr/>
        </p:nvCxnSpPr>
        <p:spPr>
          <a:xfrm>
            <a:off x="7995241" y="966788"/>
            <a:ext cx="1084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CC79790C-51E8-4C88-A3E9-06851293482E}"/>
              </a:ext>
            </a:extLst>
          </p:cNvPr>
          <p:cNvCxnSpPr>
            <a:cxnSpLocks/>
          </p:cNvCxnSpPr>
          <p:nvPr/>
        </p:nvCxnSpPr>
        <p:spPr>
          <a:xfrm>
            <a:off x="7995241" y="2282374"/>
            <a:ext cx="1084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B900820A-83C9-4418-9BB6-8E29A5968B27}"/>
              </a:ext>
            </a:extLst>
          </p:cNvPr>
          <p:cNvCxnSpPr>
            <a:cxnSpLocks/>
          </p:cNvCxnSpPr>
          <p:nvPr/>
        </p:nvCxnSpPr>
        <p:spPr>
          <a:xfrm>
            <a:off x="7995241" y="3571326"/>
            <a:ext cx="1084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847BBFBB-8D4B-495F-B53A-C0A79A2FF285}"/>
              </a:ext>
            </a:extLst>
          </p:cNvPr>
          <p:cNvCxnSpPr>
            <a:cxnSpLocks/>
          </p:cNvCxnSpPr>
          <p:nvPr/>
        </p:nvCxnSpPr>
        <p:spPr>
          <a:xfrm>
            <a:off x="7995241" y="4925826"/>
            <a:ext cx="1084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03E0FF4-4366-4DFD-A9AA-EF2DFF73FB6A}"/>
              </a:ext>
            </a:extLst>
          </p:cNvPr>
          <p:cNvCxnSpPr>
            <a:cxnSpLocks/>
          </p:cNvCxnSpPr>
          <p:nvPr/>
        </p:nvCxnSpPr>
        <p:spPr>
          <a:xfrm>
            <a:off x="7995241" y="6170717"/>
            <a:ext cx="1084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B1A5E65-6715-401A-B938-5E91B87433F5}"/>
              </a:ext>
            </a:extLst>
          </p:cNvPr>
          <p:cNvSpPr txBox="1"/>
          <p:nvPr/>
        </p:nvSpPr>
        <p:spPr>
          <a:xfrm>
            <a:off x="7952925" y="379865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Params A</a:t>
            </a:r>
            <a:endParaRPr lang="zh-CN" altLang="en-US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DEFD9E6-9A06-4213-BBFF-5677D0DE65D3}"/>
              </a:ext>
            </a:extLst>
          </p:cNvPr>
          <p:cNvSpPr txBox="1"/>
          <p:nvPr/>
        </p:nvSpPr>
        <p:spPr>
          <a:xfrm>
            <a:off x="7995241" y="115272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Retrain</a:t>
            </a:r>
            <a:endParaRPr lang="zh-CN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B1B4D97-A7E3-489D-81CF-C117BE9FD9E6}"/>
              </a:ext>
            </a:extLst>
          </p:cNvPr>
          <p:cNvSpPr txBox="1"/>
          <p:nvPr/>
        </p:nvSpPr>
        <p:spPr>
          <a:xfrm>
            <a:off x="8043180" y="170958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Params B</a:t>
            </a:r>
            <a:endParaRPr lang="zh-CN" altLang="en-US" b="1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DBFC028-983E-40CC-B27C-62DB2BF013AB}"/>
              </a:ext>
            </a:extLst>
          </p:cNvPr>
          <p:cNvSpPr txBox="1"/>
          <p:nvPr/>
        </p:nvSpPr>
        <p:spPr>
          <a:xfrm>
            <a:off x="8085496" y="248244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Retrain</a:t>
            </a:r>
            <a:endParaRPr lang="zh-CN" altLang="en-US" b="1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214458C-51FF-4B4A-8670-EFD2A5144994}"/>
              </a:ext>
            </a:extLst>
          </p:cNvPr>
          <p:cNvSpPr txBox="1"/>
          <p:nvPr/>
        </p:nvSpPr>
        <p:spPr>
          <a:xfrm>
            <a:off x="8000864" y="295283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Params C</a:t>
            </a:r>
            <a:endParaRPr lang="zh-CN" altLang="en-US" b="1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5A86C12-EAA3-4031-B377-BB07CE9F998F}"/>
              </a:ext>
            </a:extLst>
          </p:cNvPr>
          <p:cNvSpPr txBox="1"/>
          <p:nvPr/>
        </p:nvSpPr>
        <p:spPr>
          <a:xfrm>
            <a:off x="8043180" y="372569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Retrain</a:t>
            </a:r>
            <a:endParaRPr lang="zh-CN" altLang="en-US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3FD7C3F-2DF0-4381-A41B-06D67BE8207A}"/>
              </a:ext>
            </a:extLst>
          </p:cNvPr>
          <p:cNvSpPr txBox="1"/>
          <p:nvPr/>
        </p:nvSpPr>
        <p:spPr>
          <a:xfrm>
            <a:off x="8000864" y="433631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Params D</a:t>
            </a:r>
            <a:endParaRPr lang="zh-CN" altLang="en-US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1B72C08-031E-45AE-95F1-339D9FCF550B}"/>
              </a:ext>
            </a:extLst>
          </p:cNvPr>
          <p:cNvSpPr txBox="1"/>
          <p:nvPr/>
        </p:nvSpPr>
        <p:spPr>
          <a:xfrm>
            <a:off x="8043180" y="510917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Retrain</a:t>
            </a:r>
            <a:endParaRPr lang="zh-CN" altLang="en-US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167C5FB-76D7-49C2-87DF-7D1A86EAB64D}"/>
              </a:ext>
            </a:extLst>
          </p:cNvPr>
          <p:cNvSpPr txBox="1"/>
          <p:nvPr/>
        </p:nvSpPr>
        <p:spPr>
          <a:xfrm>
            <a:off x="8000864" y="55979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Params E</a:t>
            </a:r>
            <a:endParaRPr lang="zh-CN" altLang="en-US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972E219-12DE-449A-9F5D-2217F77B03DA}"/>
              </a:ext>
            </a:extLst>
          </p:cNvPr>
          <p:cNvSpPr txBox="1"/>
          <p:nvPr/>
        </p:nvSpPr>
        <p:spPr>
          <a:xfrm>
            <a:off x="8043180" y="637077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Retrain</a:t>
            </a:r>
            <a:endParaRPr lang="zh-CN" altLang="en-US" b="1" dirty="0"/>
          </a:p>
        </p:txBody>
      </p:sp>
      <p:sp>
        <p:nvSpPr>
          <p:cNvPr id="47" name="右中かっこ 46">
            <a:extLst>
              <a:ext uri="{FF2B5EF4-FFF2-40B4-BE49-F238E27FC236}">
                <a16:creationId xmlns:a16="http://schemas.microsoft.com/office/drawing/2014/main" id="{24A76DEF-F981-4B7F-AB57-A308252C3A81}"/>
              </a:ext>
            </a:extLst>
          </p:cNvPr>
          <p:cNvSpPr/>
          <p:nvPr/>
        </p:nvSpPr>
        <p:spPr>
          <a:xfrm>
            <a:off x="10625649" y="766733"/>
            <a:ext cx="266329" cy="556186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303E3FC-CDA8-41F0-9FC0-B61A388DE4A6}"/>
              </a:ext>
            </a:extLst>
          </p:cNvPr>
          <p:cNvSpPr txBox="1"/>
          <p:nvPr/>
        </p:nvSpPr>
        <p:spPr>
          <a:xfrm>
            <a:off x="11024985" y="3182950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Average</a:t>
            </a:r>
          </a:p>
          <a:p>
            <a:r>
              <a:rPr lang="en-US" altLang="zh-CN" b="1" dirty="0"/>
              <a:t>Score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5357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D16AE89-84E2-49CB-B6E4-D8430EB8AD85}"/>
              </a:ext>
            </a:extLst>
          </p:cNvPr>
          <p:cNvSpPr txBox="1"/>
          <p:nvPr/>
        </p:nvSpPr>
        <p:spPr>
          <a:xfrm>
            <a:off x="1783079" y="64008"/>
            <a:ext cx="3160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Split-A</a:t>
            </a:r>
          </a:p>
          <a:p>
            <a:r>
              <a:rPr lang="en-US" altLang="ja-JP" sz="1600" b="1" dirty="0"/>
              <a:t>Train-set</a:t>
            </a:r>
            <a:r>
              <a:rPr lang="ja-JP" altLang="en-US" sz="1600" b="1" dirty="0"/>
              <a:t>  </a:t>
            </a:r>
            <a:endParaRPr lang="en-US" altLang="ja-JP" sz="1600" b="1" dirty="0"/>
          </a:p>
          <a:p>
            <a:r>
              <a:rPr lang="ja-JP" altLang="en-US" sz="1600" b="1" dirty="0"/>
              <a:t>流暢  </a:t>
            </a:r>
            <a:r>
              <a:rPr lang="en-US" altLang="ja-JP" sz="1600" b="1" dirty="0"/>
              <a:t>331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(37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中立 </a:t>
            </a:r>
            <a:r>
              <a:rPr lang="en-US" altLang="ja-JP" sz="1600" b="1" dirty="0"/>
              <a:t>958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(71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非流暢  </a:t>
            </a:r>
            <a:r>
              <a:rPr lang="en-US" altLang="ja-JP" sz="1600" b="1" dirty="0"/>
              <a:t>98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(17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FDD1EC9-EA13-4D80-8F9C-CB84E8744244}"/>
              </a:ext>
            </a:extLst>
          </p:cNvPr>
          <p:cNvSpPr txBox="1"/>
          <p:nvPr/>
        </p:nvSpPr>
        <p:spPr>
          <a:xfrm>
            <a:off x="4623935" y="73094"/>
            <a:ext cx="3120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b="1" dirty="0"/>
          </a:p>
          <a:p>
            <a:r>
              <a:rPr lang="en-US" altLang="ja-JP" sz="1600" b="1" dirty="0"/>
              <a:t>Dev-set</a:t>
            </a:r>
            <a:r>
              <a:rPr lang="ja-JP" altLang="en-US" sz="1600" b="1" dirty="0"/>
              <a:t>  </a:t>
            </a:r>
            <a:endParaRPr lang="en-US" altLang="ja-JP" sz="1600" b="1" dirty="0"/>
          </a:p>
          <a:p>
            <a:r>
              <a:rPr lang="ja-JP" altLang="en-US" sz="1600" b="1" dirty="0"/>
              <a:t>流暢  </a:t>
            </a:r>
            <a:r>
              <a:rPr lang="en-US" altLang="ja-JP" sz="1600" b="1" dirty="0"/>
              <a:t>58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(6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中立 </a:t>
            </a:r>
            <a:r>
              <a:rPr lang="en-US" altLang="ja-JP" sz="1600" b="1" dirty="0"/>
              <a:t>225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(19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非流暢  </a:t>
            </a:r>
            <a:r>
              <a:rPr lang="en-US" altLang="ja-JP" sz="1600" b="1" dirty="0"/>
              <a:t>59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(8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4CF6891-EBA7-4CD9-A90B-9CFEFE48DD85}"/>
              </a:ext>
            </a:extLst>
          </p:cNvPr>
          <p:cNvSpPr txBox="1"/>
          <p:nvPr/>
        </p:nvSpPr>
        <p:spPr>
          <a:xfrm>
            <a:off x="7464789" y="82180"/>
            <a:ext cx="3160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b="1" dirty="0"/>
          </a:p>
          <a:p>
            <a:r>
              <a:rPr lang="en-US" altLang="ja-JP" sz="1600" b="1" dirty="0"/>
              <a:t>Test-set</a:t>
            </a:r>
            <a:r>
              <a:rPr lang="ja-JP" altLang="en-US" sz="1600" b="1" dirty="0"/>
              <a:t>  </a:t>
            </a:r>
            <a:endParaRPr lang="en-US" altLang="ja-JP" sz="1600" b="1" dirty="0"/>
          </a:p>
          <a:p>
            <a:r>
              <a:rPr lang="ja-JP" altLang="en-US" sz="1600" b="1" dirty="0"/>
              <a:t>流暢  </a:t>
            </a:r>
            <a:r>
              <a:rPr lang="en-US" altLang="ja-JP" sz="1600" b="1" dirty="0"/>
              <a:t>105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(11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中立 </a:t>
            </a:r>
            <a:r>
              <a:rPr lang="en-US" altLang="ja-JP" sz="1600" b="1" dirty="0"/>
              <a:t>239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(19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非流暢  </a:t>
            </a:r>
            <a:r>
              <a:rPr lang="en-US" altLang="ja-JP" sz="1600" b="1" dirty="0"/>
              <a:t>96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(13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0C343D6-3FFE-400F-BAFB-966DF056E559}"/>
              </a:ext>
            </a:extLst>
          </p:cNvPr>
          <p:cNvSpPr txBox="1"/>
          <p:nvPr/>
        </p:nvSpPr>
        <p:spPr>
          <a:xfrm>
            <a:off x="1783079" y="1387447"/>
            <a:ext cx="3160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Split-B</a:t>
            </a:r>
          </a:p>
          <a:p>
            <a:r>
              <a:rPr lang="en-US" altLang="ja-JP" sz="1600" b="1" dirty="0"/>
              <a:t>Train-set</a:t>
            </a:r>
            <a:r>
              <a:rPr lang="ja-JP" altLang="en-US" sz="1600" b="1" dirty="0"/>
              <a:t>  </a:t>
            </a:r>
            <a:endParaRPr lang="en-US" altLang="ja-JP" sz="1600" b="1" dirty="0"/>
          </a:p>
          <a:p>
            <a:r>
              <a:rPr lang="ja-JP" altLang="en-US" sz="1600" b="1" dirty="0"/>
              <a:t>流暢  </a:t>
            </a:r>
            <a:r>
              <a:rPr lang="en-US" altLang="ja-JP" sz="1600" b="1" dirty="0"/>
              <a:t>345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(35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中立 </a:t>
            </a:r>
            <a:r>
              <a:rPr lang="en-US" altLang="ja-JP" sz="1600" b="1" dirty="0"/>
              <a:t>943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(69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非流暢  </a:t>
            </a:r>
            <a:r>
              <a:rPr lang="en-US" altLang="ja-JP" sz="1600" b="1" dirty="0"/>
              <a:t>108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(18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34CEB36-F962-46CE-89FB-791A5B0CA4B8}"/>
              </a:ext>
            </a:extLst>
          </p:cNvPr>
          <p:cNvSpPr txBox="1"/>
          <p:nvPr/>
        </p:nvSpPr>
        <p:spPr>
          <a:xfrm>
            <a:off x="4623934" y="1396533"/>
            <a:ext cx="3160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b="1" dirty="0"/>
          </a:p>
          <a:p>
            <a:r>
              <a:rPr lang="en-US" altLang="ja-JP" sz="1600" b="1" dirty="0"/>
              <a:t>Dev-set</a:t>
            </a:r>
            <a:r>
              <a:rPr lang="ja-JP" altLang="en-US" sz="1600" b="1" dirty="0"/>
              <a:t>  </a:t>
            </a:r>
            <a:endParaRPr lang="en-US" altLang="ja-JP" sz="1600" b="1" dirty="0"/>
          </a:p>
          <a:p>
            <a:r>
              <a:rPr lang="ja-JP" altLang="en-US" sz="1600" b="1" dirty="0"/>
              <a:t>流暢  </a:t>
            </a:r>
            <a:r>
              <a:rPr lang="en-US" altLang="ja-JP" sz="1600" b="1" dirty="0"/>
              <a:t>67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(9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中立 </a:t>
            </a:r>
            <a:r>
              <a:rPr lang="en-US" altLang="ja-JP" sz="1600" b="1" dirty="0"/>
              <a:t>200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(18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非流暢  </a:t>
            </a:r>
            <a:r>
              <a:rPr lang="en-US" altLang="ja-JP" sz="1600" b="1" dirty="0"/>
              <a:t>69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(9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0FDA6C-0849-4281-8987-0B543A52B3A8}"/>
              </a:ext>
            </a:extLst>
          </p:cNvPr>
          <p:cNvSpPr txBox="1"/>
          <p:nvPr/>
        </p:nvSpPr>
        <p:spPr>
          <a:xfrm>
            <a:off x="7464789" y="1405619"/>
            <a:ext cx="3160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b="1" dirty="0"/>
          </a:p>
          <a:p>
            <a:r>
              <a:rPr lang="en-US" altLang="ja-JP" sz="1600" b="1" dirty="0"/>
              <a:t>Test-set</a:t>
            </a:r>
            <a:r>
              <a:rPr lang="ja-JP" altLang="en-US" sz="1600" b="1" dirty="0"/>
              <a:t>  </a:t>
            </a:r>
            <a:endParaRPr lang="en-US" altLang="ja-JP" sz="1600" b="1" dirty="0"/>
          </a:p>
          <a:p>
            <a:r>
              <a:rPr lang="ja-JP" altLang="en-US" sz="1600" b="1" dirty="0"/>
              <a:t>流暢  </a:t>
            </a:r>
            <a:r>
              <a:rPr lang="en-US" altLang="ja-JP" sz="1600" b="1" dirty="0"/>
              <a:t>82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(10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中立 </a:t>
            </a:r>
            <a:r>
              <a:rPr lang="en-US" altLang="ja-JP" sz="1600" b="1" dirty="0"/>
              <a:t>279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(22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非流暢  </a:t>
            </a:r>
            <a:r>
              <a:rPr lang="en-US" altLang="ja-JP" sz="1600" b="1" dirty="0"/>
              <a:t>76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(11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BB68712-736B-426D-9393-9D49E2D1A790}"/>
              </a:ext>
            </a:extLst>
          </p:cNvPr>
          <p:cNvSpPr txBox="1"/>
          <p:nvPr/>
        </p:nvSpPr>
        <p:spPr>
          <a:xfrm>
            <a:off x="1783080" y="2692714"/>
            <a:ext cx="3160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Split-C</a:t>
            </a:r>
          </a:p>
          <a:p>
            <a:r>
              <a:rPr lang="en-US" altLang="ja-JP" sz="1600" b="1" dirty="0"/>
              <a:t>Train-set</a:t>
            </a:r>
            <a:r>
              <a:rPr lang="ja-JP" altLang="en-US" sz="1600" b="1" dirty="0"/>
              <a:t>  </a:t>
            </a:r>
            <a:endParaRPr lang="en-US" altLang="ja-JP" sz="1600" b="1" dirty="0"/>
          </a:p>
          <a:p>
            <a:r>
              <a:rPr lang="ja-JP" altLang="en-US" sz="1600" b="1" dirty="0"/>
              <a:t>流暢  </a:t>
            </a:r>
            <a:r>
              <a:rPr lang="en-US" altLang="ja-JP" sz="1600" b="1" dirty="0"/>
              <a:t>350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(38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中立 </a:t>
            </a:r>
            <a:r>
              <a:rPr lang="en-US" altLang="ja-JP" sz="1600" b="1" dirty="0"/>
              <a:t>923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(71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非流暢  </a:t>
            </a:r>
            <a:r>
              <a:rPr lang="en-US" altLang="ja-JP" sz="1600" b="1" dirty="0"/>
              <a:t>112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(19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C990FA6-F9B1-45CD-AE36-CF7F36654B2F}"/>
              </a:ext>
            </a:extLst>
          </p:cNvPr>
          <p:cNvSpPr txBox="1"/>
          <p:nvPr/>
        </p:nvSpPr>
        <p:spPr>
          <a:xfrm>
            <a:off x="4623935" y="2701800"/>
            <a:ext cx="3160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b="1" dirty="0"/>
          </a:p>
          <a:p>
            <a:r>
              <a:rPr lang="en-US" altLang="ja-JP" sz="1600" b="1" dirty="0"/>
              <a:t>Dev-set</a:t>
            </a:r>
            <a:r>
              <a:rPr lang="ja-JP" altLang="en-US" sz="1600" b="1" dirty="0"/>
              <a:t>  </a:t>
            </a:r>
            <a:endParaRPr lang="en-US" altLang="ja-JP" sz="1600" b="1" dirty="0"/>
          </a:p>
          <a:p>
            <a:r>
              <a:rPr lang="ja-JP" altLang="en-US" sz="1600" b="1" dirty="0"/>
              <a:t>流暢  </a:t>
            </a:r>
            <a:r>
              <a:rPr lang="en-US" altLang="ja-JP" sz="1600" b="1" dirty="0"/>
              <a:t>63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(6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中立 </a:t>
            </a:r>
            <a:r>
              <a:rPr lang="en-US" altLang="ja-JP" sz="1600" b="1" dirty="0"/>
              <a:t>224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(17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非流暢  </a:t>
            </a:r>
            <a:r>
              <a:rPr lang="en-US" altLang="ja-JP" sz="1600" b="1" dirty="0"/>
              <a:t>59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(8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76DE59-B030-41E3-A79B-79329DB19CF4}"/>
              </a:ext>
            </a:extLst>
          </p:cNvPr>
          <p:cNvSpPr txBox="1"/>
          <p:nvPr/>
        </p:nvSpPr>
        <p:spPr>
          <a:xfrm>
            <a:off x="7464790" y="2710886"/>
            <a:ext cx="3160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b="1" dirty="0"/>
          </a:p>
          <a:p>
            <a:r>
              <a:rPr lang="en-US" altLang="ja-JP" sz="1600" b="1" dirty="0"/>
              <a:t>Test-set</a:t>
            </a:r>
            <a:r>
              <a:rPr lang="ja-JP" altLang="en-US" sz="1600" b="1" dirty="0"/>
              <a:t>  </a:t>
            </a:r>
            <a:endParaRPr lang="en-US" altLang="ja-JP" sz="1600" b="1" dirty="0"/>
          </a:p>
          <a:p>
            <a:r>
              <a:rPr lang="ja-JP" altLang="en-US" sz="1600" b="1" dirty="0"/>
              <a:t>流暢  </a:t>
            </a:r>
            <a:r>
              <a:rPr lang="en-US" altLang="ja-JP" sz="1600" b="1" dirty="0"/>
              <a:t>81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(10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中立 </a:t>
            </a:r>
            <a:r>
              <a:rPr lang="en-US" altLang="ja-JP" sz="1600" b="1" dirty="0"/>
              <a:t>275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(21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非流暢  </a:t>
            </a:r>
            <a:r>
              <a:rPr lang="en-US" altLang="ja-JP" sz="1600" b="1" dirty="0"/>
              <a:t>82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(11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A9F75CF-DF93-4383-ADAD-6660C57D8AFC}"/>
              </a:ext>
            </a:extLst>
          </p:cNvPr>
          <p:cNvSpPr txBox="1"/>
          <p:nvPr/>
        </p:nvSpPr>
        <p:spPr>
          <a:xfrm>
            <a:off x="1783079" y="4016153"/>
            <a:ext cx="3160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Split-D</a:t>
            </a:r>
          </a:p>
          <a:p>
            <a:r>
              <a:rPr lang="en-US" altLang="ja-JP" sz="1600" b="1" dirty="0"/>
              <a:t>Train-set</a:t>
            </a:r>
            <a:r>
              <a:rPr lang="ja-JP" altLang="en-US" sz="1600" b="1" dirty="0"/>
              <a:t>  </a:t>
            </a:r>
            <a:endParaRPr lang="en-US" altLang="ja-JP" sz="1600" b="1" dirty="0"/>
          </a:p>
          <a:p>
            <a:r>
              <a:rPr lang="ja-JP" altLang="en-US" sz="1600" b="1" dirty="0"/>
              <a:t>流暢  </a:t>
            </a:r>
            <a:r>
              <a:rPr lang="en-US" altLang="ja-JP" sz="1600" b="1" dirty="0"/>
              <a:t>351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(37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中立 </a:t>
            </a:r>
            <a:r>
              <a:rPr lang="en-US" altLang="ja-JP" sz="1600" b="1" dirty="0"/>
              <a:t>932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(70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非流暢  </a:t>
            </a:r>
            <a:r>
              <a:rPr lang="en-US" altLang="ja-JP" sz="1600" b="1" dirty="0"/>
              <a:t>107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(18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AEBDBD9-8559-4507-A175-D5E16D593B8D}"/>
              </a:ext>
            </a:extLst>
          </p:cNvPr>
          <p:cNvSpPr txBox="1"/>
          <p:nvPr/>
        </p:nvSpPr>
        <p:spPr>
          <a:xfrm>
            <a:off x="4623934" y="4025239"/>
            <a:ext cx="3160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b="1" dirty="0"/>
          </a:p>
          <a:p>
            <a:r>
              <a:rPr lang="en-US" altLang="ja-JP" sz="1600" b="1" dirty="0"/>
              <a:t>Dev-set</a:t>
            </a:r>
            <a:r>
              <a:rPr lang="ja-JP" altLang="en-US" sz="1600" b="1" dirty="0"/>
              <a:t>  </a:t>
            </a:r>
            <a:endParaRPr lang="en-US" altLang="ja-JP" sz="1600" b="1" dirty="0"/>
          </a:p>
          <a:p>
            <a:r>
              <a:rPr lang="ja-JP" altLang="en-US" sz="1600" b="1" dirty="0"/>
              <a:t>流暢  </a:t>
            </a:r>
            <a:r>
              <a:rPr lang="en-US" altLang="ja-JP" sz="1600" b="1" dirty="0"/>
              <a:t>72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(9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中立 </a:t>
            </a:r>
            <a:r>
              <a:rPr lang="en-US" altLang="ja-JP" sz="1600" b="1" dirty="0"/>
              <a:t>203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(15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非流暢  </a:t>
            </a:r>
            <a:r>
              <a:rPr lang="en-US" altLang="ja-JP" sz="1600" b="1" dirty="0"/>
              <a:t>68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(8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A6DA8C-C031-44A4-B3FE-C85AF17667C1}"/>
              </a:ext>
            </a:extLst>
          </p:cNvPr>
          <p:cNvSpPr txBox="1"/>
          <p:nvPr/>
        </p:nvSpPr>
        <p:spPr>
          <a:xfrm>
            <a:off x="7464789" y="4034325"/>
            <a:ext cx="3160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b="1" dirty="0"/>
          </a:p>
          <a:p>
            <a:r>
              <a:rPr lang="en-US" altLang="ja-JP" sz="1600" b="1" dirty="0"/>
              <a:t>Test-set</a:t>
            </a:r>
            <a:r>
              <a:rPr lang="ja-JP" altLang="en-US" sz="1600" b="1" dirty="0"/>
              <a:t>  </a:t>
            </a:r>
            <a:endParaRPr lang="en-US" altLang="ja-JP" sz="1600" b="1" dirty="0"/>
          </a:p>
          <a:p>
            <a:r>
              <a:rPr lang="ja-JP" altLang="en-US" sz="1600" b="1" dirty="0"/>
              <a:t>流暢  </a:t>
            </a:r>
            <a:r>
              <a:rPr lang="en-US" altLang="ja-JP" sz="1600" b="1" dirty="0"/>
              <a:t>71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(8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中立 </a:t>
            </a:r>
            <a:r>
              <a:rPr lang="en-US" altLang="ja-JP" sz="1600" b="1" dirty="0"/>
              <a:t>287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(24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非流暢  </a:t>
            </a:r>
            <a:r>
              <a:rPr lang="en-US" altLang="ja-JP" sz="1600" b="1" dirty="0"/>
              <a:t>78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(12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3E371CD-B1CE-4707-8EA4-D0DF5B9C89A0}"/>
              </a:ext>
            </a:extLst>
          </p:cNvPr>
          <p:cNvSpPr txBox="1"/>
          <p:nvPr/>
        </p:nvSpPr>
        <p:spPr>
          <a:xfrm>
            <a:off x="1783079" y="5348678"/>
            <a:ext cx="3160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Split-E</a:t>
            </a:r>
          </a:p>
          <a:p>
            <a:r>
              <a:rPr lang="en-US" altLang="ja-JP" sz="1600" b="1" dirty="0"/>
              <a:t>Train-set</a:t>
            </a:r>
            <a:r>
              <a:rPr lang="ja-JP" altLang="en-US" sz="1600" b="1" dirty="0"/>
              <a:t>  </a:t>
            </a:r>
            <a:endParaRPr lang="en-US" altLang="ja-JP" sz="1600" b="1" dirty="0"/>
          </a:p>
          <a:p>
            <a:r>
              <a:rPr lang="ja-JP" altLang="en-US" sz="1600" b="1" dirty="0"/>
              <a:t>流暢  </a:t>
            </a:r>
            <a:r>
              <a:rPr lang="en-US" altLang="ja-JP" sz="1600" b="1" dirty="0"/>
              <a:t>357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(39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中立 </a:t>
            </a:r>
            <a:r>
              <a:rPr lang="en-US" altLang="ja-JP" sz="1600" b="1" dirty="0"/>
              <a:t>934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(72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非流暢  </a:t>
            </a:r>
            <a:r>
              <a:rPr lang="en-US" altLang="ja-JP" sz="1600" b="1" dirty="0"/>
              <a:t>97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(16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AAFE70E-803D-4343-930F-C2B030712AF8}"/>
              </a:ext>
            </a:extLst>
          </p:cNvPr>
          <p:cNvSpPr txBox="1"/>
          <p:nvPr/>
        </p:nvSpPr>
        <p:spPr>
          <a:xfrm>
            <a:off x="4623934" y="5357764"/>
            <a:ext cx="3160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b="1" dirty="0"/>
          </a:p>
          <a:p>
            <a:r>
              <a:rPr lang="en-US" altLang="ja-JP" sz="1600" b="1" dirty="0"/>
              <a:t>Dev-set</a:t>
            </a:r>
            <a:r>
              <a:rPr lang="ja-JP" altLang="en-US" sz="1600" b="1" dirty="0"/>
              <a:t>  </a:t>
            </a:r>
            <a:endParaRPr lang="en-US" altLang="ja-JP" sz="1600" b="1" dirty="0"/>
          </a:p>
          <a:p>
            <a:r>
              <a:rPr lang="ja-JP" altLang="en-US" sz="1600" b="1" dirty="0"/>
              <a:t>流暢  </a:t>
            </a:r>
            <a:r>
              <a:rPr lang="en-US" altLang="ja-JP" sz="1600" b="1" dirty="0"/>
              <a:t>64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(7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中立 </a:t>
            </a:r>
            <a:r>
              <a:rPr lang="en-US" altLang="ja-JP" sz="1600" b="1" dirty="0"/>
              <a:t>222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(17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非流暢  </a:t>
            </a:r>
            <a:r>
              <a:rPr lang="en-US" altLang="ja-JP" sz="1600" b="1" dirty="0"/>
              <a:t>58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(8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52E87E3-3D91-448C-B6EB-49221C9DB0EB}"/>
              </a:ext>
            </a:extLst>
          </p:cNvPr>
          <p:cNvSpPr txBox="1"/>
          <p:nvPr/>
        </p:nvSpPr>
        <p:spPr>
          <a:xfrm>
            <a:off x="7464789" y="5366850"/>
            <a:ext cx="3160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b="1" dirty="0"/>
          </a:p>
          <a:p>
            <a:r>
              <a:rPr lang="en-US" altLang="ja-JP" sz="1600" b="1" dirty="0"/>
              <a:t>Test-set</a:t>
            </a:r>
            <a:r>
              <a:rPr lang="ja-JP" altLang="en-US" sz="1600" b="1" dirty="0"/>
              <a:t>  </a:t>
            </a:r>
            <a:endParaRPr lang="en-US" altLang="ja-JP" sz="1600" b="1" dirty="0"/>
          </a:p>
          <a:p>
            <a:r>
              <a:rPr lang="ja-JP" altLang="en-US" sz="1600" b="1" dirty="0"/>
              <a:t>流暢  </a:t>
            </a:r>
            <a:r>
              <a:rPr lang="en-US" altLang="ja-JP" sz="1600" b="1" dirty="0"/>
              <a:t>105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(11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中立 </a:t>
            </a:r>
            <a:r>
              <a:rPr lang="en-US" altLang="ja-JP" sz="1600" b="1" dirty="0"/>
              <a:t>239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(19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  <a:p>
            <a:r>
              <a:rPr lang="ja-JP" altLang="en-US" sz="1600" b="1" dirty="0"/>
              <a:t>非流暢  </a:t>
            </a:r>
            <a:r>
              <a:rPr lang="en-US" altLang="ja-JP" sz="1600" b="1" dirty="0"/>
              <a:t>96</a:t>
            </a:r>
            <a:r>
              <a:rPr lang="ja-JP" altLang="en-US" sz="1600" b="1" dirty="0"/>
              <a:t>ファイル</a:t>
            </a:r>
            <a:r>
              <a:rPr lang="en-US" altLang="ja-JP" sz="1600" b="1" dirty="0"/>
              <a:t>(13</a:t>
            </a:r>
            <a:r>
              <a:rPr lang="ja-JP" altLang="en-US" sz="1600" b="1" dirty="0"/>
              <a:t>話者</a:t>
            </a:r>
            <a:r>
              <a:rPr lang="en-US" altLang="ja-JP" sz="1600" b="1" dirty="0"/>
              <a:t>)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A76D7EC-2DC6-49F4-9B68-8A2A4CB6BE57}"/>
              </a:ext>
            </a:extLst>
          </p:cNvPr>
          <p:cNvCxnSpPr>
            <a:cxnSpLocks/>
          </p:cNvCxnSpPr>
          <p:nvPr/>
        </p:nvCxnSpPr>
        <p:spPr>
          <a:xfrm flipH="1" flipV="1">
            <a:off x="1783083" y="1415582"/>
            <a:ext cx="84604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232BCB0-DB7F-4D0E-864C-9B885F3891B1}"/>
              </a:ext>
            </a:extLst>
          </p:cNvPr>
          <p:cNvCxnSpPr>
            <a:cxnSpLocks/>
          </p:cNvCxnSpPr>
          <p:nvPr/>
        </p:nvCxnSpPr>
        <p:spPr>
          <a:xfrm flipH="1" flipV="1">
            <a:off x="1783081" y="2695089"/>
            <a:ext cx="84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76649B1-8ED6-4DBB-9DE5-61047F442D86}"/>
              </a:ext>
            </a:extLst>
          </p:cNvPr>
          <p:cNvCxnSpPr>
            <a:cxnSpLocks/>
          </p:cNvCxnSpPr>
          <p:nvPr/>
        </p:nvCxnSpPr>
        <p:spPr>
          <a:xfrm flipH="1" flipV="1">
            <a:off x="1783081" y="4019299"/>
            <a:ext cx="84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C6E63B0-FA9A-477C-8261-7F6E61CD914A}"/>
              </a:ext>
            </a:extLst>
          </p:cNvPr>
          <p:cNvCxnSpPr>
            <a:cxnSpLocks/>
          </p:cNvCxnSpPr>
          <p:nvPr/>
        </p:nvCxnSpPr>
        <p:spPr>
          <a:xfrm flipH="1" flipV="1">
            <a:off x="1783080" y="5372790"/>
            <a:ext cx="84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2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7A30ED-2EED-4CE1-BA67-2F5237EBB1D4}"/>
              </a:ext>
            </a:extLst>
          </p:cNvPr>
          <p:cNvSpPr/>
          <p:nvPr/>
        </p:nvSpPr>
        <p:spPr>
          <a:xfrm>
            <a:off x="1730604" y="118307"/>
            <a:ext cx="85069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ja-JP" altLang="en-US" b="1" dirty="0">
                <a:solidFill>
                  <a:prstClr val="black"/>
                </a:solidFill>
              </a:rPr>
              <a:t>正規化なし</a:t>
            </a:r>
            <a:r>
              <a:rPr lang="en-US" altLang="ja-JP" b="1" dirty="0">
                <a:solidFill>
                  <a:prstClr val="black"/>
                </a:solidFill>
              </a:rPr>
              <a:t>: </a:t>
            </a:r>
            <a:r>
              <a:rPr lang="ja-JP" altLang="en-US" b="1" dirty="0">
                <a:solidFill>
                  <a:prstClr val="black"/>
                </a:solidFill>
              </a:rPr>
              <a:t>特徴量の値をそのまま使いました</a:t>
            </a:r>
            <a:endParaRPr lang="en-US" altLang="ja-JP" b="1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zh-CN" altLang="en-US" b="1" dirty="0">
                <a:solidFill>
                  <a:prstClr val="black"/>
                </a:solidFill>
                <a:ea typeface="游ゴシック" panose="020B0400000000000000" pitchFamily="34" charset="-128"/>
              </a:rPr>
              <a:t>正規化</a:t>
            </a:r>
            <a:r>
              <a:rPr lang="en-US" altLang="ja-JP" b="1" dirty="0">
                <a:solidFill>
                  <a:prstClr val="black"/>
                </a:solidFill>
              </a:rPr>
              <a:t>: </a:t>
            </a:r>
            <a:r>
              <a:rPr lang="ja-JP" altLang="en-US" b="1" dirty="0">
                <a:solidFill>
                  <a:prstClr val="black"/>
                </a:solidFill>
              </a:rPr>
              <a:t>特徴量の値の範囲を</a:t>
            </a:r>
            <a:r>
              <a:rPr lang="en-US" altLang="ja-JP" b="1" dirty="0">
                <a:solidFill>
                  <a:prstClr val="black"/>
                </a:solidFill>
              </a:rPr>
              <a:t>[0,</a:t>
            </a:r>
            <a:r>
              <a:rPr lang="ja-JP" altLang="en-US" b="1" dirty="0">
                <a:solidFill>
                  <a:prstClr val="black"/>
                </a:solidFill>
              </a:rPr>
              <a:t> </a:t>
            </a:r>
            <a:r>
              <a:rPr lang="en-US" altLang="ja-JP" b="1" dirty="0">
                <a:solidFill>
                  <a:prstClr val="black"/>
                </a:solidFill>
              </a:rPr>
              <a:t>1]</a:t>
            </a:r>
            <a:r>
              <a:rPr lang="ja-JP" altLang="en-US" b="1" dirty="0">
                <a:solidFill>
                  <a:prstClr val="black"/>
                </a:solidFill>
              </a:rPr>
              <a:t>の範囲におさめる変換になります</a:t>
            </a:r>
            <a:endParaRPr lang="en-US" altLang="ja-JP" b="1" dirty="0">
              <a:solidFill>
                <a:prstClr val="black"/>
              </a:solidFill>
            </a:endParaRPr>
          </a:p>
          <a:p>
            <a:pPr lvl="0"/>
            <a:endParaRPr lang="en-US" altLang="ja-JP" b="1" dirty="0">
              <a:solidFill>
                <a:srgbClr val="FF0000"/>
              </a:solidFill>
            </a:endParaRPr>
          </a:p>
          <a:p>
            <a:pPr lvl="0"/>
            <a:r>
              <a:rPr lang="ja-JP" altLang="en-US" b="1" dirty="0">
                <a:solidFill>
                  <a:srgbClr val="FF0000"/>
                </a:solidFill>
              </a:rPr>
              <a:t>方法１</a:t>
            </a:r>
            <a:r>
              <a:rPr lang="en-US" altLang="ja-JP" b="1" dirty="0">
                <a:solidFill>
                  <a:prstClr val="black"/>
                </a:solidFill>
              </a:rPr>
              <a:t>:</a:t>
            </a:r>
            <a:r>
              <a:rPr lang="ja-JP" altLang="en-US" b="1" dirty="0">
                <a:solidFill>
                  <a:prstClr val="black"/>
                </a:solidFill>
              </a:rPr>
              <a:t>ファイル</a:t>
            </a:r>
            <a:r>
              <a:rPr lang="en-US" altLang="ja-JP" b="1" dirty="0">
                <a:solidFill>
                  <a:prstClr val="black"/>
                </a:solidFill>
              </a:rPr>
              <a:t>A</a:t>
            </a:r>
            <a:r>
              <a:rPr lang="ja-JP" altLang="en-US" b="1" dirty="0">
                <a:solidFill>
                  <a:prstClr val="black"/>
                </a:solidFill>
              </a:rPr>
              <a:t>の</a:t>
            </a:r>
            <a:r>
              <a:rPr lang="en-US" altLang="ja-JP" b="1" dirty="0">
                <a:solidFill>
                  <a:prstClr val="black"/>
                </a:solidFill>
              </a:rPr>
              <a:t>DF</a:t>
            </a:r>
            <a:r>
              <a:rPr lang="ja-JP" altLang="en-US" b="1" dirty="0">
                <a:solidFill>
                  <a:prstClr val="black"/>
                </a:solidFill>
              </a:rPr>
              <a:t>の数を、ファイル</a:t>
            </a:r>
            <a:r>
              <a:rPr lang="en-US" altLang="ja-JP" b="1" dirty="0">
                <a:solidFill>
                  <a:prstClr val="black"/>
                </a:solidFill>
              </a:rPr>
              <a:t>A-1</a:t>
            </a:r>
            <a:r>
              <a:rPr lang="ja-JP" altLang="en-US" b="1" dirty="0">
                <a:solidFill>
                  <a:prstClr val="black"/>
                </a:solidFill>
              </a:rPr>
              <a:t>、</a:t>
            </a:r>
            <a:r>
              <a:rPr lang="en-US" altLang="ja-JP" b="1" dirty="0">
                <a:solidFill>
                  <a:prstClr val="black"/>
                </a:solidFill>
              </a:rPr>
              <a:t>A-2</a:t>
            </a:r>
            <a:r>
              <a:rPr lang="ja-JP" altLang="en-US" b="1" dirty="0">
                <a:solidFill>
                  <a:prstClr val="black"/>
                </a:solidFill>
              </a:rPr>
              <a:t>、・・・、</a:t>
            </a:r>
            <a:r>
              <a:rPr lang="en-US" altLang="ja-JP" b="1" dirty="0">
                <a:solidFill>
                  <a:prstClr val="black"/>
                </a:solidFill>
              </a:rPr>
              <a:t>A-N</a:t>
            </a:r>
            <a:r>
              <a:rPr lang="ja-JP" altLang="en-US" b="1" dirty="0">
                <a:solidFill>
                  <a:prstClr val="black"/>
                </a:solidFill>
              </a:rPr>
              <a:t>で共有する。</a:t>
            </a:r>
          </a:p>
          <a:p>
            <a:pPr lvl="0"/>
            <a:r>
              <a:rPr lang="ja-JP" altLang="en-US" b="1" dirty="0">
                <a:solidFill>
                  <a:srgbClr val="FF0000"/>
                </a:solidFill>
              </a:rPr>
              <a:t>方法２</a:t>
            </a:r>
            <a:r>
              <a:rPr lang="en-US" altLang="ja-JP" b="1" dirty="0">
                <a:solidFill>
                  <a:prstClr val="black"/>
                </a:solidFill>
              </a:rPr>
              <a:t>:</a:t>
            </a:r>
            <a:r>
              <a:rPr lang="ja-JP" altLang="en-US" b="1" dirty="0">
                <a:solidFill>
                  <a:prstClr val="black"/>
                </a:solidFill>
              </a:rPr>
              <a:t>ファイル</a:t>
            </a:r>
            <a:r>
              <a:rPr lang="en-US" altLang="ja-JP" b="1" dirty="0">
                <a:solidFill>
                  <a:prstClr val="black"/>
                </a:solidFill>
              </a:rPr>
              <a:t>A-1</a:t>
            </a:r>
            <a:r>
              <a:rPr lang="ja-JP" altLang="en-US" b="1" dirty="0">
                <a:solidFill>
                  <a:prstClr val="black"/>
                </a:solidFill>
              </a:rPr>
              <a:t>、ファイル</a:t>
            </a:r>
            <a:r>
              <a:rPr lang="en-US" altLang="ja-JP" b="1" dirty="0">
                <a:solidFill>
                  <a:prstClr val="black"/>
                </a:solidFill>
              </a:rPr>
              <a:t>A-2</a:t>
            </a:r>
            <a:r>
              <a:rPr lang="ja-JP" altLang="en-US" b="1" dirty="0">
                <a:solidFill>
                  <a:prstClr val="black"/>
                </a:solidFill>
              </a:rPr>
              <a:t>、ファイル</a:t>
            </a:r>
            <a:r>
              <a:rPr lang="en-US" altLang="ja-JP" b="1" dirty="0">
                <a:solidFill>
                  <a:prstClr val="black"/>
                </a:solidFill>
              </a:rPr>
              <a:t>A-N</a:t>
            </a:r>
            <a:r>
              <a:rPr lang="ja-JP" altLang="en-US" b="1" dirty="0">
                <a:solidFill>
                  <a:prstClr val="black"/>
                </a:solidFill>
              </a:rPr>
              <a:t>それぞれで、それぞれのファイルの</a:t>
            </a:r>
            <a:r>
              <a:rPr lang="en-US" altLang="ja-JP" b="1" dirty="0">
                <a:solidFill>
                  <a:prstClr val="black"/>
                </a:solidFill>
              </a:rPr>
              <a:t>DF</a:t>
            </a:r>
            <a:r>
              <a:rPr lang="ja-JP" altLang="en-US" b="1" dirty="0">
                <a:solidFill>
                  <a:prstClr val="black"/>
                </a:solidFill>
              </a:rPr>
              <a:t>の数を使う。</a:t>
            </a:r>
          </a:p>
          <a:p>
            <a:pPr lvl="0"/>
            <a:endParaRPr lang="en-US" altLang="ja-JP" b="1" dirty="0">
              <a:solidFill>
                <a:prstClr val="black"/>
              </a:solidFill>
            </a:endParaRPr>
          </a:p>
          <a:p>
            <a:pPr lvl="0"/>
            <a:r>
              <a:rPr lang="ja-JP" altLang="en-US" b="1" dirty="0">
                <a:solidFill>
                  <a:srgbClr val="FF0000"/>
                </a:solidFill>
              </a:rPr>
              <a:t>方法</a:t>
            </a:r>
            <a:r>
              <a:rPr lang="en-US" altLang="ja-JP" b="1" dirty="0">
                <a:solidFill>
                  <a:srgbClr val="FF0000"/>
                </a:solidFill>
              </a:rPr>
              <a:t>P: </a:t>
            </a:r>
            <a:r>
              <a:rPr lang="en-US" altLang="ja-JP" b="1" dirty="0">
                <a:solidFill>
                  <a:prstClr val="black"/>
                </a:solidFill>
              </a:rPr>
              <a:t>D</a:t>
            </a:r>
            <a:r>
              <a:rPr lang="ja-JP" altLang="en-US" b="1" dirty="0">
                <a:solidFill>
                  <a:prstClr val="black"/>
                </a:solidFill>
              </a:rPr>
              <a:t>の数</a:t>
            </a:r>
            <a:r>
              <a:rPr lang="en-US" altLang="ja-JP" b="1" dirty="0">
                <a:solidFill>
                  <a:prstClr val="black"/>
                </a:solidFill>
              </a:rPr>
              <a:t>(</a:t>
            </a:r>
            <a:r>
              <a:rPr lang="ja-JP" altLang="en-US" b="1" dirty="0">
                <a:solidFill>
                  <a:prstClr val="black"/>
                </a:solidFill>
              </a:rPr>
              <a:t>単なる個数のまま</a:t>
            </a:r>
            <a:r>
              <a:rPr lang="en-US" altLang="ja-JP" b="1" dirty="0">
                <a:solidFill>
                  <a:prstClr val="black"/>
                </a:solidFill>
              </a:rPr>
              <a:t>) / </a:t>
            </a:r>
            <a:r>
              <a:rPr lang="ja-JP" altLang="en-US" b="1" dirty="0">
                <a:solidFill>
                  <a:prstClr val="black"/>
                </a:solidFill>
              </a:rPr>
              <a:t>カタカナ文字数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0"/>
            <a:r>
              <a:rPr lang="ja-JP" altLang="en-US" b="1" dirty="0">
                <a:solidFill>
                  <a:srgbClr val="FF0000"/>
                </a:solidFill>
              </a:rPr>
              <a:t>方法</a:t>
            </a:r>
            <a:r>
              <a:rPr lang="en-US" altLang="ja-JP" b="1" dirty="0">
                <a:solidFill>
                  <a:srgbClr val="FF0000"/>
                </a:solidFill>
              </a:rPr>
              <a:t>Q</a:t>
            </a:r>
            <a:r>
              <a:rPr lang="en-US" altLang="ja-JP" b="1" dirty="0">
                <a:solidFill>
                  <a:prstClr val="black"/>
                </a:solidFill>
              </a:rPr>
              <a:t>: DF</a:t>
            </a:r>
            <a:r>
              <a:rPr lang="ja-JP" altLang="en-US" b="1" dirty="0">
                <a:solidFill>
                  <a:prstClr val="black"/>
                </a:solidFill>
              </a:rPr>
              <a:t>の数・・・</a:t>
            </a:r>
            <a:r>
              <a:rPr lang="en-US" altLang="ja-JP" b="1" dirty="0">
                <a:solidFill>
                  <a:prstClr val="black"/>
                </a:solidFill>
              </a:rPr>
              <a:t>DF</a:t>
            </a:r>
            <a:r>
              <a:rPr lang="ja-JP" altLang="en-US" b="1" dirty="0">
                <a:solidFill>
                  <a:prstClr val="black"/>
                </a:solidFill>
              </a:rPr>
              <a:t>の語のカタカナ文字数を加算する。</a:t>
            </a:r>
            <a:endParaRPr lang="en-US" altLang="ja-JP" b="1" dirty="0">
              <a:solidFill>
                <a:prstClr val="black"/>
              </a:solidFill>
            </a:endParaRPr>
          </a:p>
          <a:p>
            <a:r>
              <a:rPr lang="ja-JP" altLang="en-US" b="1" dirty="0"/>
              <a:t>例</a:t>
            </a:r>
            <a:r>
              <a:rPr lang="en-US" altLang="ja-JP" b="1" dirty="0"/>
              <a:t>:  (F </a:t>
            </a:r>
            <a:r>
              <a:rPr lang="ja-JP" altLang="en-US" b="1" dirty="0"/>
              <a:t>アノー</a:t>
            </a:r>
            <a:r>
              <a:rPr lang="en-US" altLang="ja-JP" b="1" dirty="0"/>
              <a:t>)  </a:t>
            </a:r>
            <a:r>
              <a:rPr lang="ja-JP" altLang="en-US" b="1" dirty="0"/>
              <a:t>単なる個数のまま </a:t>
            </a:r>
            <a:r>
              <a:rPr lang="en-US" altLang="ja-JP" b="1" dirty="0"/>
              <a:t>= 1  DF</a:t>
            </a:r>
            <a:r>
              <a:rPr lang="ja-JP" altLang="en-US" b="1" dirty="0"/>
              <a:t>の語のカタカナ文字数を加算する </a:t>
            </a:r>
            <a:r>
              <a:rPr lang="en-US" altLang="ja-JP" b="1" dirty="0"/>
              <a:t>= 3</a:t>
            </a:r>
            <a:endParaRPr lang="ja-JP" altLang="en-US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F5C45E-0922-4F2C-A82A-24C749CC0978}"/>
              </a:ext>
            </a:extLst>
          </p:cNvPr>
          <p:cNvSpPr/>
          <p:nvPr/>
        </p:nvSpPr>
        <p:spPr>
          <a:xfrm>
            <a:off x="1908142" y="5362866"/>
            <a:ext cx="1206631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Speech</a:t>
            </a:r>
            <a:endParaRPr lang="zh-CN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B42F7A-797F-482A-B644-7334E9ED8F70}"/>
              </a:ext>
            </a:extLst>
          </p:cNvPr>
          <p:cNvSpPr/>
          <p:nvPr/>
        </p:nvSpPr>
        <p:spPr>
          <a:xfrm>
            <a:off x="3710275" y="5362866"/>
            <a:ext cx="1890903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Speech</a:t>
            </a:r>
            <a:endParaRPr lang="zh-CN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DBEFD57-CE42-49B0-8B9C-0B147CD719FC}"/>
              </a:ext>
            </a:extLst>
          </p:cNvPr>
          <p:cNvSpPr/>
          <p:nvPr/>
        </p:nvSpPr>
        <p:spPr>
          <a:xfrm>
            <a:off x="5784172" y="5362866"/>
            <a:ext cx="1001204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Speech</a:t>
            </a:r>
            <a:endParaRPr lang="zh-CN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0DE5669-EC97-436B-B714-D2BAD7A17B80}"/>
              </a:ext>
            </a:extLst>
          </p:cNvPr>
          <p:cNvSpPr/>
          <p:nvPr/>
        </p:nvSpPr>
        <p:spPr>
          <a:xfrm>
            <a:off x="6968371" y="5362866"/>
            <a:ext cx="100120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Speech</a:t>
            </a:r>
            <a:endParaRPr lang="zh-CN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726B69-CE89-4DDE-8AAC-78D5C15F3644}"/>
              </a:ext>
            </a:extLst>
          </p:cNvPr>
          <p:cNvSpPr/>
          <p:nvPr/>
        </p:nvSpPr>
        <p:spPr>
          <a:xfrm>
            <a:off x="8429525" y="5362866"/>
            <a:ext cx="2031871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Speech</a:t>
            </a:r>
            <a:endParaRPr lang="zh-CN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5AA9F47-4F1F-4569-ACA6-2D75F3470BA5}"/>
              </a:ext>
            </a:extLst>
          </p:cNvPr>
          <p:cNvCxnSpPr>
            <a:cxnSpLocks/>
          </p:cNvCxnSpPr>
          <p:nvPr/>
        </p:nvCxnSpPr>
        <p:spPr>
          <a:xfrm>
            <a:off x="3359870" y="5732198"/>
            <a:ext cx="408123" cy="653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3659A4B-7895-4EDD-BB0C-5DEAABF26D76}"/>
              </a:ext>
            </a:extLst>
          </p:cNvPr>
          <p:cNvCxnSpPr>
            <a:cxnSpLocks/>
          </p:cNvCxnSpPr>
          <p:nvPr/>
        </p:nvCxnSpPr>
        <p:spPr>
          <a:xfrm flipH="1">
            <a:off x="4466648" y="5732198"/>
            <a:ext cx="1231069" cy="653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D5CF62B-CDB3-48A2-BBB7-49ADE5F08B14}"/>
              </a:ext>
            </a:extLst>
          </p:cNvPr>
          <p:cNvSpPr txBox="1"/>
          <p:nvPr/>
        </p:nvSpPr>
        <p:spPr>
          <a:xfrm>
            <a:off x="3527219" y="6425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無音区間</a:t>
            </a:r>
            <a:endParaRPr lang="zh-CN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9F00B9-A542-4F3C-90CE-67313F3787B7}"/>
              </a:ext>
            </a:extLst>
          </p:cNvPr>
          <p:cNvSpPr txBox="1"/>
          <p:nvPr/>
        </p:nvSpPr>
        <p:spPr>
          <a:xfrm>
            <a:off x="1730604" y="3054542"/>
            <a:ext cx="78806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話速：カタカナ文字数 </a:t>
            </a:r>
            <a:r>
              <a:rPr lang="en-US" altLang="ja-JP" b="1" dirty="0"/>
              <a:t>/ </a:t>
            </a:r>
            <a:r>
              <a:rPr lang="ja-JP" altLang="en-US" b="1" dirty="0"/>
              <a:t>総時間</a:t>
            </a:r>
            <a:br>
              <a:rPr lang="en-US" altLang="ja-JP" b="1" dirty="0"/>
            </a:br>
            <a:r>
              <a:rPr lang="en-US" altLang="ja-JP" b="1" dirty="0"/>
              <a:t>PD: D</a:t>
            </a:r>
            <a:r>
              <a:rPr lang="ja-JP" altLang="en-US" b="1" dirty="0"/>
              <a:t>の数</a:t>
            </a:r>
            <a:r>
              <a:rPr lang="en-US" altLang="ja-JP" b="1" dirty="0"/>
              <a:t>(</a:t>
            </a:r>
            <a:r>
              <a:rPr lang="ja-JP" altLang="en-US" b="1" dirty="0"/>
              <a:t>単なる個数のまま</a:t>
            </a:r>
            <a:r>
              <a:rPr lang="en-US" altLang="ja-JP" b="1" dirty="0"/>
              <a:t>) / </a:t>
            </a:r>
            <a:r>
              <a:rPr lang="ja-JP" altLang="en-US" b="1" dirty="0"/>
              <a:t>カタカナ文字数</a:t>
            </a:r>
          </a:p>
          <a:p>
            <a:r>
              <a:rPr lang="en-US" altLang="ja-JP" b="1" dirty="0"/>
              <a:t>PF: F</a:t>
            </a:r>
            <a:r>
              <a:rPr lang="ja-JP" altLang="en-US" b="1" dirty="0"/>
              <a:t>の数</a:t>
            </a:r>
            <a:r>
              <a:rPr lang="en-US" altLang="ja-JP" b="1" dirty="0"/>
              <a:t>(</a:t>
            </a:r>
            <a:r>
              <a:rPr lang="ja-JP" altLang="en-US" b="1" dirty="0"/>
              <a:t>単なる個数のまま</a:t>
            </a:r>
            <a:r>
              <a:rPr lang="en-US" altLang="ja-JP" b="1" dirty="0"/>
              <a:t>) / </a:t>
            </a:r>
            <a:r>
              <a:rPr lang="ja-JP" altLang="en-US" b="1" dirty="0"/>
              <a:t>カタカナ文字数</a:t>
            </a:r>
          </a:p>
          <a:p>
            <a:r>
              <a:rPr lang="en-US" altLang="ja-JP" b="1" dirty="0"/>
              <a:t>QD: D</a:t>
            </a:r>
            <a:r>
              <a:rPr lang="ja-JP" altLang="en-US" b="1" dirty="0"/>
              <a:t>のカタカナ文字数和 </a:t>
            </a:r>
            <a:r>
              <a:rPr lang="en-US" altLang="ja-JP" b="1" dirty="0"/>
              <a:t>(D</a:t>
            </a:r>
            <a:r>
              <a:rPr lang="ja-JP" altLang="en-US" b="1" dirty="0"/>
              <a:t>の語のカタカナ文字数の和</a:t>
            </a:r>
            <a:r>
              <a:rPr lang="en-US" altLang="ja-JP" b="1" dirty="0"/>
              <a:t>) / </a:t>
            </a:r>
            <a:r>
              <a:rPr lang="ja-JP" altLang="en-US" b="1" dirty="0"/>
              <a:t>カタカナ文字数</a:t>
            </a:r>
          </a:p>
          <a:p>
            <a:r>
              <a:rPr lang="en-US" altLang="ja-JP" b="1" dirty="0"/>
              <a:t>QF: F</a:t>
            </a:r>
            <a:r>
              <a:rPr lang="ja-JP" altLang="en-US" b="1" dirty="0"/>
              <a:t>のカタカナ文字数和</a:t>
            </a:r>
            <a:r>
              <a:rPr lang="en-US" altLang="ja-JP" b="1" dirty="0"/>
              <a:t>(F</a:t>
            </a:r>
            <a:r>
              <a:rPr lang="ja-JP" altLang="en-US" b="1" dirty="0"/>
              <a:t>の語のカタカナ文字数の和</a:t>
            </a:r>
            <a:r>
              <a:rPr lang="en-US" altLang="ja-JP" b="1" dirty="0"/>
              <a:t>) / </a:t>
            </a:r>
            <a:r>
              <a:rPr lang="ja-JP" altLang="en-US" b="1" dirty="0"/>
              <a:t>カタカナ文字数</a:t>
            </a:r>
            <a:endParaRPr lang="en-US" altLang="zh-CN" b="1" dirty="0"/>
          </a:p>
          <a:p>
            <a:r>
              <a:rPr lang="en-US" altLang="zh-CN" b="1" dirty="0"/>
              <a:t>PS_WORD:</a:t>
            </a:r>
            <a:r>
              <a:rPr lang="ja-JP" altLang="en-US" b="1" dirty="0"/>
              <a:t>　ポーズの数 </a:t>
            </a:r>
            <a:r>
              <a:rPr lang="en-US" altLang="ja-JP" b="1" dirty="0"/>
              <a:t>/ </a:t>
            </a:r>
            <a:r>
              <a:rPr lang="ja-JP" altLang="en-US" b="1" dirty="0"/>
              <a:t>カタカナ文字数 </a:t>
            </a:r>
            <a:r>
              <a:rPr lang="en-US" altLang="ja-JP" b="1" dirty="0"/>
              <a:t>(</a:t>
            </a:r>
            <a:r>
              <a:rPr lang="ja-JP" altLang="en-US" b="1" dirty="0"/>
              <a:t>ポーズ 無音長さ</a:t>
            </a:r>
            <a:r>
              <a:rPr lang="en-US" altLang="ja-JP" b="1" dirty="0"/>
              <a:t>&gt;0.2s)</a:t>
            </a:r>
            <a:endParaRPr lang="en-US" altLang="zh-CN" b="1" dirty="0"/>
          </a:p>
          <a:p>
            <a:r>
              <a:rPr lang="en-US" altLang="zh-CN" b="1" dirty="0"/>
              <a:t>SIL_AVG: </a:t>
            </a:r>
            <a:r>
              <a:rPr lang="ja-JP" altLang="en-US" b="1" dirty="0"/>
              <a:t>　無音時間の和</a:t>
            </a:r>
            <a:r>
              <a:rPr lang="en-US" altLang="ja-JP" b="1" dirty="0"/>
              <a:t>/</a:t>
            </a:r>
            <a:r>
              <a:rPr lang="ja-JP" altLang="en-US" b="1" dirty="0"/>
              <a:t> </a:t>
            </a:r>
            <a:r>
              <a:rPr lang="zh-CN" altLang="en-US" b="1" dirty="0"/>
              <a:t>総時間</a:t>
            </a:r>
            <a:endParaRPr lang="en-US" altLang="ja-JP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45443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C1D8BF-DEFE-48B3-951A-E40D8E3D3CB4}"/>
              </a:ext>
            </a:extLst>
          </p:cNvPr>
          <p:cNvSpPr txBox="1"/>
          <p:nvPr/>
        </p:nvSpPr>
        <p:spPr>
          <a:xfrm>
            <a:off x="4046448" y="203924"/>
            <a:ext cx="449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やり直す実験</a:t>
            </a:r>
            <a:r>
              <a:rPr lang="en-US" altLang="ja-JP" sz="2000" b="1" dirty="0"/>
              <a:t>(Negative</a:t>
            </a:r>
            <a:r>
              <a:rPr lang="ja-JP" altLang="en-US" sz="2000" b="1" dirty="0"/>
              <a:t>対</a:t>
            </a:r>
            <a:r>
              <a:rPr lang="en-US" altLang="ja-JP" sz="2000" b="1" dirty="0"/>
              <a:t>, Positive</a:t>
            </a:r>
            <a:r>
              <a:rPr lang="ja-JP" altLang="en-US" sz="2000" b="1" dirty="0"/>
              <a:t>対</a:t>
            </a:r>
            <a:r>
              <a:rPr lang="en-US" altLang="ja-JP" sz="2000" b="1" dirty="0"/>
              <a:t>)</a:t>
            </a:r>
            <a:endParaRPr lang="zh-CN" altLang="en-US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F39A6D-7548-47B0-AFF6-E6F8201F393C}"/>
              </a:ext>
            </a:extLst>
          </p:cNvPr>
          <p:cNvSpPr txBox="1"/>
          <p:nvPr/>
        </p:nvSpPr>
        <p:spPr>
          <a:xfrm>
            <a:off x="2312476" y="1746358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グリッドサーチにより、素性ごとに対して、</a:t>
            </a:r>
            <a:r>
              <a:rPr lang="en-US" altLang="ja-JP" b="1" dirty="0">
                <a:solidFill>
                  <a:srgbClr val="FF0000"/>
                </a:solidFill>
              </a:rPr>
              <a:t>F1</a:t>
            </a:r>
            <a:r>
              <a:rPr lang="ja-JP" altLang="en-US" b="1" dirty="0">
                <a:solidFill>
                  <a:srgbClr val="FF0000"/>
                </a:solidFill>
              </a:rPr>
              <a:t>最大</a:t>
            </a:r>
            <a:r>
              <a:rPr lang="ja-JP" altLang="en-US" b="1" dirty="0"/>
              <a:t>のパラメーターを選ぶ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31C66C-AA71-41F5-9F8D-F819A755ADA3}"/>
              </a:ext>
            </a:extLst>
          </p:cNvPr>
          <p:cNvSpPr txBox="1"/>
          <p:nvPr/>
        </p:nvSpPr>
        <p:spPr>
          <a:xfrm>
            <a:off x="1016959" y="2409853"/>
            <a:ext cx="106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グリッドサーチにより、素性ごとに対して、</a:t>
            </a:r>
            <a:r>
              <a:rPr lang="en-US" altLang="ja-JP" b="1" dirty="0">
                <a:solidFill>
                  <a:srgbClr val="FF0000"/>
                </a:solidFill>
              </a:rPr>
              <a:t>recall &gt; 0.3</a:t>
            </a:r>
            <a:r>
              <a:rPr lang="ja-JP" altLang="en-US" b="1" dirty="0">
                <a:solidFill>
                  <a:srgbClr val="FF0000"/>
                </a:solidFill>
              </a:rPr>
              <a:t>の場合、</a:t>
            </a:r>
            <a:r>
              <a:rPr lang="en-US" altLang="ja-JP" b="1" dirty="0">
                <a:solidFill>
                  <a:srgbClr val="FF0000"/>
                </a:solidFill>
              </a:rPr>
              <a:t>precision</a:t>
            </a:r>
            <a:r>
              <a:rPr lang="ja-JP" altLang="en-US" b="1" dirty="0">
                <a:solidFill>
                  <a:srgbClr val="FF0000"/>
                </a:solidFill>
              </a:rPr>
              <a:t>最大</a:t>
            </a:r>
            <a:r>
              <a:rPr lang="ja-JP" altLang="en-US" b="1" dirty="0"/>
              <a:t>のパラメーターを選ぶ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13B97C-10A7-4C0E-812F-7D996966FE7E}"/>
              </a:ext>
            </a:extLst>
          </p:cNvPr>
          <p:cNvSpPr txBox="1"/>
          <p:nvPr/>
        </p:nvSpPr>
        <p:spPr>
          <a:xfrm>
            <a:off x="983296" y="3109048"/>
            <a:ext cx="1067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グリッドサーチにより、素性ごとに対して、</a:t>
            </a:r>
            <a:r>
              <a:rPr lang="en-US" altLang="ja-JP" b="1" dirty="0" err="1">
                <a:solidFill>
                  <a:srgbClr val="FF0000"/>
                </a:solidFill>
              </a:rPr>
              <a:t>mean_acc</a:t>
            </a:r>
            <a:r>
              <a:rPr lang="en-US" altLang="ja-JP" b="1" dirty="0">
                <a:solidFill>
                  <a:srgbClr val="FF0000"/>
                </a:solidFill>
              </a:rPr>
              <a:t> &gt; 0.5</a:t>
            </a:r>
            <a:r>
              <a:rPr lang="ja-JP" altLang="en-US" b="1" dirty="0">
                <a:solidFill>
                  <a:srgbClr val="FF0000"/>
                </a:solidFill>
              </a:rPr>
              <a:t>の場合、</a:t>
            </a:r>
            <a:r>
              <a:rPr lang="en-US" altLang="ja-JP" b="1" dirty="0">
                <a:solidFill>
                  <a:srgbClr val="FF0000"/>
                </a:solidFill>
              </a:rPr>
              <a:t>recall</a:t>
            </a:r>
            <a:r>
              <a:rPr lang="ja-JP" altLang="en-US" b="1" dirty="0">
                <a:solidFill>
                  <a:srgbClr val="FF0000"/>
                </a:solidFill>
              </a:rPr>
              <a:t>最大</a:t>
            </a:r>
            <a:r>
              <a:rPr lang="ja-JP" altLang="en-US" b="1" dirty="0"/>
              <a:t>のパラメーターを選ぶ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9E0878-663F-47C0-B9F2-FA51AD6BBD11}"/>
              </a:ext>
            </a:extLst>
          </p:cNvPr>
          <p:cNvSpPr txBox="1"/>
          <p:nvPr/>
        </p:nvSpPr>
        <p:spPr>
          <a:xfrm>
            <a:off x="4679586" y="1082863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60 </a:t>
            </a:r>
            <a:r>
              <a:rPr lang="ja-JP" altLang="en-US" b="1" dirty="0"/>
              <a:t>素性組み </a:t>
            </a:r>
            <a:r>
              <a:rPr lang="en-US" altLang="ja-JP" b="1" dirty="0"/>
              <a:t>+ 7 </a:t>
            </a:r>
            <a:r>
              <a:rPr lang="ja-JP" altLang="en-US" b="1" dirty="0"/>
              <a:t>独立素性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2AC8B2-2662-4330-AEC9-A1CB1800E579}"/>
              </a:ext>
            </a:extLst>
          </p:cNvPr>
          <p:cNvSpPr txBox="1"/>
          <p:nvPr/>
        </p:nvSpPr>
        <p:spPr>
          <a:xfrm>
            <a:off x="5067669" y="3808243"/>
            <a:ext cx="29209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Prosodic feature</a:t>
            </a:r>
          </a:p>
          <a:p>
            <a:r>
              <a:rPr lang="en-US" altLang="ja-JP" b="1" dirty="0" err="1"/>
              <a:t>SpR</a:t>
            </a:r>
            <a:r>
              <a:rPr lang="en-US" altLang="ja-JP" b="1" dirty="0"/>
              <a:t>: SPEED</a:t>
            </a:r>
          </a:p>
          <a:p>
            <a:r>
              <a:rPr lang="en-US" altLang="zh-CN" b="1" dirty="0"/>
              <a:t>Ps/</a:t>
            </a:r>
            <a:r>
              <a:rPr lang="en-US" altLang="zh-CN" b="1" dirty="0" err="1"/>
              <a:t>Mr</a:t>
            </a:r>
            <a:r>
              <a:rPr lang="en-US" altLang="zh-CN" b="1" dirty="0"/>
              <a:t>: PS_WORD</a:t>
            </a:r>
          </a:p>
          <a:p>
            <a:r>
              <a:rPr lang="en-US" altLang="zh-CN" b="1" dirty="0" err="1"/>
              <a:t>SilR</a:t>
            </a:r>
            <a:r>
              <a:rPr lang="en-US" altLang="zh-CN" b="1" dirty="0"/>
              <a:t>: SIL_AVG</a:t>
            </a:r>
          </a:p>
          <a:p>
            <a:endParaRPr lang="en-US" altLang="zh-CN" b="1" dirty="0"/>
          </a:p>
          <a:p>
            <a:r>
              <a:rPr lang="en-US" altLang="zh-CN" b="1" dirty="0"/>
              <a:t>Disfluency-based features</a:t>
            </a:r>
          </a:p>
          <a:p>
            <a:r>
              <a:rPr lang="en-US" altLang="zh-CN" b="1" dirty="0"/>
              <a:t>FP/</a:t>
            </a:r>
            <a:r>
              <a:rPr lang="en-US" altLang="zh-CN" b="1" dirty="0" err="1"/>
              <a:t>Mr</a:t>
            </a:r>
            <a:r>
              <a:rPr lang="en-US" altLang="zh-CN" b="1" dirty="0"/>
              <a:t>: 1PF</a:t>
            </a:r>
          </a:p>
          <a:p>
            <a:r>
              <a:rPr lang="en-US" altLang="zh-CN" b="1" dirty="0"/>
              <a:t>WF/</a:t>
            </a:r>
            <a:r>
              <a:rPr lang="en-US" altLang="zh-CN" b="1" dirty="0" err="1"/>
              <a:t>Mr</a:t>
            </a:r>
            <a:r>
              <a:rPr lang="en-US" altLang="zh-CN" b="1" dirty="0"/>
              <a:t>: 1PD</a:t>
            </a:r>
          </a:p>
          <a:p>
            <a:r>
              <a:rPr lang="en-US" altLang="zh-CN" b="1" dirty="0" err="1"/>
              <a:t>MrFP</a:t>
            </a:r>
            <a:r>
              <a:rPr lang="en-US" altLang="zh-CN" b="1" dirty="0"/>
              <a:t>/</a:t>
            </a:r>
            <a:r>
              <a:rPr lang="en-US" altLang="zh-CN" b="1" dirty="0" err="1"/>
              <a:t>Mr</a:t>
            </a:r>
            <a:r>
              <a:rPr lang="en-US" altLang="zh-CN" b="1" dirty="0"/>
              <a:t>: 1QF</a:t>
            </a:r>
          </a:p>
          <a:p>
            <a:r>
              <a:rPr lang="en-US" altLang="zh-CN" b="1" dirty="0" err="1"/>
              <a:t>MrWF</a:t>
            </a:r>
            <a:r>
              <a:rPr lang="en-US" altLang="zh-CN" b="1" dirty="0"/>
              <a:t>/</a:t>
            </a:r>
            <a:r>
              <a:rPr lang="en-US" altLang="zh-CN" b="1" dirty="0" err="1"/>
              <a:t>Mr</a:t>
            </a:r>
            <a:r>
              <a:rPr lang="en-US" altLang="zh-CN" b="1" dirty="0"/>
              <a:t>: 1QD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1946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567A4B-C62D-4A5A-A18C-1E99C0127E4A}"/>
              </a:ext>
            </a:extLst>
          </p:cNvPr>
          <p:cNvSpPr txBox="1"/>
          <p:nvPr/>
        </p:nvSpPr>
        <p:spPr>
          <a:xfrm>
            <a:off x="5322891" y="216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結果の説明</a:t>
            </a:r>
            <a:endParaRPr lang="zh-CN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5D8D7B-AD78-4F6F-A1FC-4C43C0FCED2D}"/>
              </a:ext>
            </a:extLst>
          </p:cNvPr>
          <p:cNvSpPr txBox="1"/>
          <p:nvPr/>
        </p:nvSpPr>
        <p:spPr>
          <a:xfrm>
            <a:off x="1900962" y="12066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左側の表</a:t>
            </a:r>
            <a:endParaRPr lang="zh-CN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C80685-EE96-4623-BA97-F5836059AAD2}"/>
              </a:ext>
            </a:extLst>
          </p:cNvPr>
          <p:cNvSpPr txBox="1"/>
          <p:nvPr/>
        </p:nvSpPr>
        <p:spPr>
          <a:xfrm>
            <a:off x="8857943" y="10219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右側の表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1498FA-CA96-4F03-A4FA-E652253515FB}"/>
              </a:ext>
            </a:extLst>
          </p:cNvPr>
          <p:cNvSpPr txBox="1"/>
          <p:nvPr/>
        </p:nvSpPr>
        <p:spPr>
          <a:xfrm>
            <a:off x="377468" y="1809946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５分の交差検定を行った</a:t>
            </a:r>
            <a:endParaRPr lang="en-US" altLang="ja-JP" dirty="0"/>
          </a:p>
          <a:p>
            <a:r>
              <a:rPr lang="ja-JP" altLang="en-US" dirty="0"/>
              <a:t>デブセット＋トレーニングセット＋テストセット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これによって、</a:t>
            </a:r>
            <a:r>
              <a:rPr lang="ja-JP" altLang="en-US" b="1" dirty="0"/>
              <a:t>デブとテスト２つの結果があります</a:t>
            </a:r>
            <a:endParaRPr lang="en-US" altLang="ja-JP" b="1" dirty="0"/>
          </a:p>
          <a:p>
            <a:endParaRPr lang="en-US" altLang="zh-CN" dirty="0"/>
          </a:p>
          <a:p>
            <a:r>
              <a:rPr lang="en-US" altLang="ja-JP" dirty="0"/>
              <a:t>LERC</a:t>
            </a:r>
            <a:r>
              <a:rPr lang="ja-JP" altLang="en-US" dirty="0"/>
              <a:t>に載せた</a:t>
            </a:r>
            <a:endParaRPr lang="zh-CN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96AF59-CC42-45B6-AA4D-D1F8AA95EDF9}"/>
              </a:ext>
            </a:extLst>
          </p:cNvPr>
          <p:cNvSpPr txBox="1"/>
          <p:nvPr/>
        </p:nvSpPr>
        <p:spPr>
          <a:xfrm>
            <a:off x="6467356" y="1532947"/>
            <a:ext cx="57246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５分の交差検定を行ったが、テストセットはなかった</a:t>
            </a:r>
            <a:endParaRPr lang="en-US" altLang="ja-JP" dirty="0"/>
          </a:p>
          <a:p>
            <a:r>
              <a:rPr lang="ja-JP" altLang="en-US" dirty="0"/>
              <a:t>デブセット＋トレーニングセット</a:t>
            </a:r>
            <a:endParaRPr lang="en-US" altLang="ja-JP" dirty="0"/>
          </a:p>
          <a:p>
            <a:r>
              <a:rPr lang="en-US" altLang="ja-JP" dirty="0"/>
              <a:t>train/dev</a:t>
            </a:r>
            <a:r>
              <a:rPr lang="ja-JP" altLang="en-US" dirty="0"/>
              <a:t>のままの、グリッドサーチに使った</a:t>
            </a:r>
            <a:r>
              <a:rPr lang="en-US" altLang="ja-JP" dirty="0"/>
              <a:t>dev</a:t>
            </a:r>
            <a:r>
              <a:rPr lang="ja-JP" altLang="en-US" dirty="0"/>
              <a:t>に</a:t>
            </a:r>
            <a:endParaRPr lang="en-US" altLang="ja-JP" dirty="0"/>
          </a:p>
          <a:p>
            <a:r>
              <a:rPr lang="ja-JP" altLang="en-US" dirty="0"/>
              <a:t>対する結果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これによって、</a:t>
            </a:r>
            <a:r>
              <a:rPr lang="ja-JP" altLang="en-US" b="1" dirty="0"/>
              <a:t>デブの結果しかいない</a:t>
            </a:r>
            <a:endParaRPr lang="en-US" altLang="zh-CN" b="1" dirty="0"/>
          </a:p>
          <a:p>
            <a:endParaRPr lang="en-US" altLang="ja-JP" dirty="0"/>
          </a:p>
          <a:p>
            <a:r>
              <a:rPr lang="en-US" altLang="ja-JP" dirty="0"/>
              <a:t>ICASSP</a:t>
            </a:r>
            <a:r>
              <a:rPr lang="ja-JP" altLang="en-US" dirty="0"/>
              <a:t>に載せた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1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365BAF9-CFF7-46CF-8863-C2C1E0F2F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98639"/>
              </p:ext>
            </p:extLst>
          </p:nvPr>
        </p:nvGraphicFramePr>
        <p:xfrm>
          <a:off x="170547" y="387718"/>
          <a:ext cx="53276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948">
                  <a:extLst>
                    <a:ext uri="{9D8B030D-6E8A-4147-A177-3AD203B41FA5}">
                      <a16:colId xmlns:a16="http://schemas.microsoft.com/office/drawing/2014/main" val="3113865865"/>
                    </a:ext>
                  </a:extLst>
                </a:gridCol>
                <a:gridCol w="1956307">
                  <a:extLst>
                    <a:ext uri="{9D8B030D-6E8A-4147-A177-3AD203B41FA5}">
                      <a16:colId xmlns:a16="http://schemas.microsoft.com/office/drawing/2014/main" val="3968829043"/>
                    </a:ext>
                  </a:extLst>
                </a:gridCol>
                <a:gridCol w="2521425">
                  <a:extLst>
                    <a:ext uri="{9D8B030D-6E8A-4147-A177-3AD203B41FA5}">
                      <a16:colId xmlns:a16="http://schemas.microsoft.com/office/drawing/2014/main" val="955771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optimizing 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optimizing f-measure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0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SilR</a:t>
                      </a:r>
                      <a:r>
                        <a:rPr lang="en-US" altLang="zh-CN" sz="1400" b="1" dirty="0"/>
                        <a:t>  75.4</a:t>
                      </a:r>
                      <a:endParaRPr lang="zh-CN" altLang="en-US" sz="1400" b="1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 err="1"/>
                        <a:t>SpR</a:t>
                      </a:r>
                      <a:r>
                        <a:rPr lang="en-US" altLang="zh-CN" sz="1400" b="1" dirty="0"/>
                        <a:t>  43.3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839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SpR</a:t>
                      </a:r>
                      <a:r>
                        <a:rPr lang="en-US" altLang="zh-CN" sz="1400" b="1" dirty="0"/>
                        <a:t>  74.3</a:t>
                      </a:r>
                      <a:endParaRPr lang="zh-CN" altLang="en-US" sz="1400" b="1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/>
                        <a:t>Ps/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39.5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992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MrWF</a:t>
                      </a:r>
                      <a:r>
                        <a:rPr lang="en-US" altLang="zh-CN" sz="1400" b="1" dirty="0"/>
                        <a:t>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67.4</a:t>
                      </a:r>
                      <a:endParaRPr lang="zh-CN" altLang="en-US" sz="1400" b="1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 err="1"/>
                        <a:t>MrWF</a:t>
                      </a:r>
                      <a:r>
                        <a:rPr lang="en-US" altLang="zh-CN" sz="1400" b="1" dirty="0"/>
                        <a:t>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39.3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804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/>
                        <a:t>WF/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65.4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 err="1"/>
                        <a:t>SilR</a:t>
                      </a:r>
                      <a:r>
                        <a:rPr lang="en-US" altLang="zh-CN" sz="1400" b="1" dirty="0"/>
                        <a:t>  37.89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63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 err="1"/>
                        <a:t>MrFP</a:t>
                      </a:r>
                      <a:r>
                        <a:rPr lang="en-US" altLang="zh-CN" sz="1400" b="1" dirty="0"/>
                        <a:t>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65.3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/>
                        <a:t>WF/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35.8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777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/>
                        <a:t>FP/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62.4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 err="1"/>
                        <a:t>MrFP</a:t>
                      </a:r>
                      <a:r>
                        <a:rPr lang="en-US" altLang="zh-CN" sz="1400" b="1" dirty="0"/>
                        <a:t>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35.1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711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/>
                        <a:t>Ps/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53.83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/>
                        <a:t>FP/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34.1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3679069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C543EDD4-DF0E-4E81-A3E8-D496676B9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36958"/>
              </p:ext>
            </p:extLst>
          </p:nvPr>
        </p:nvGraphicFramePr>
        <p:xfrm>
          <a:off x="170547" y="3872894"/>
          <a:ext cx="53668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56">
                  <a:extLst>
                    <a:ext uri="{9D8B030D-6E8A-4147-A177-3AD203B41FA5}">
                      <a16:colId xmlns:a16="http://schemas.microsoft.com/office/drawing/2014/main" val="3113865865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3968829043"/>
                    </a:ext>
                  </a:extLst>
                </a:gridCol>
                <a:gridCol w="2517058">
                  <a:extLst>
                    <a:ext uri="{9D8B030D-6E8A-4147-A177-3AD203B41FA5}">
                      <a16:colId xmlns:a16="http://schemas.microsoft.com/office/drawing/2014/main" val="955771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optimizing 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optimizing f-measure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0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84.2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 err="1"/>
                        <a:t>MrWF</a:t>
                      </a:r>
                      <a:r>
                        <a:rPr lang="en-US" altLang="zh-CN" sz="1400" b="1" dirty="0"/>
                        <a:t>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50.3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839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 err="1"/>
                        <a:t>MrWF</a:t>
                      </a:r>
                      <a:r>
                        <a:rPr lang="en-US" altLang="zh-CN" sz="1400" b="1" dirty="0"/>
                        <a:t>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69.3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 50.1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992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 err="1"/>
                        <a:t>SilR</a:t>
                      </a:r>
                      <a:r>
                        <a:rPr lang="en-US" altLang="zh-CN" sz="1400" b="1" dirty="0"/>
                        <a:t>  68.7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SilR</a:t>
                      </a:r>
                      <a:r>
                        <a:rPr lang="en-US" altLang="zh-CN" sz="1400" b="1" dirty="0"/>
                        <a:t>  48.3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804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/>
                        <a:t>Ps/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66.1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/>
                        <a:t>WF/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47.5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63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/>
                        <a:t>WF/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58.91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/>
                        <a:t>Ps/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46.6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777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 err="1"/>
                        <a:t>MrFP</a:t>
                      </a:r>
                      <a:r>
                        <a:rPr lang="en-US" altLang="zh-CN" sz="1400" b="1" dirty="0"/>
                        <a:t>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43.06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/>
                        <a:t>FP/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32.2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711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/>
                        <a:t>FP/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34.59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dirty="0" err="1"/>
                        <a:t>MrFP</a:t>
                      </a:r>
                      <a:r>
                        <a:rPr lang="en-US" altLang="zh-CN" sz="1400" b="1" dirty="0"/>
                        <a:t>/</a:t>
                      </a:r>
                      <a:r>
                        <a:rPr lang="en-US" altLang="zh-CN" sz="1400" b="1" dirty="0" err="1"/>
                        <a:t>Mr</a:t>
                      </a:r>
                      <a:r>
                        <a:rPr lang="en-US" altLang="zh-CN" sz="1400" b="1" dirty="0"/>
                        <a:t>   28.6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367906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D890B6C-0596-445B-9096-DFB9C83F95F3}"/>
              </a:ext>
            </a:extLst>
          </p:cNvPr>
          <p:cNvSpPr txBox="1"/>
          <p:nvPr/>
        </p:nvSpPr>
        <p:spPr>
          <a:xfrm>
            <a:off x="4220666" y="2821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Positive </a:t>
            </a:r>
            <a:r>
              <a:rPr lang="ja-JP" altLang="en-US" b="1" dirty="0"/>
              <a:t>対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5BA269-D068-4AAA-ADD6-3A9D8CFCFB29}"/>
              </a:ext>
            </a:extLst>
          </p:cNvPr>
          <p:cNvSpPr txBox="1"/>
          <p:nvPr/>
        </p:nvSpPr>
        <p:spPr>
          <a:xfrm>
            <a:off x="4157347" y="342900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Negative </a:t>
            </a:r>
            <a:r>
              <a:rPr lang="ja-JP" altLang="en-US" b="1" dirty="0"/>
              <a:t>対</a:t>
            </a:r>
            <a:endParaRPr lang="zh-CN" altLang="en-US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E8A488-8197-435F-B781-80D5C5F57623}"/>
              </a:ext>
            </a:extLst>
          </p:cNvPr>
          <p:cNvSpPr txBox="1"/>
          <p:nvPr/>
        </p:nvSpPr>
        <p:spPr>
          <a:xfrm>
            <a:off x="170547" y="1838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Test set</a:t>
            </a:r>
            <a:r>
              <a:rPr lang="ja-JP" altLang="en-US" b="1" dirty="0">
                <a:solidFill>
                  <a:srgbClr val="FF0000"/>
                </a:solidFill>
              </a:rPr>
              <a:t>の結果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AB7A57-BEB6-4239-829D-2F934DDD8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428" y="387718"/>
            <a:ext cx="6296025" cy="58483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BFB74CA-1B8C-4685-A638-BC4B65E63D07}"/>
              </a:ext>
            </a:extLst>
          </p:cNvPr>
          <p:cNvSpPr txBox="1"/>
          <p:nvPr/>
        </p:nvSpPr>
        <p:spPr>
          <a:xfrm>
            <a:off x="7616858" y="2821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論文の結果を対照とする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42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7122B67-5C36-4225-819B-A0D22EC7D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51914"/>
              </p:ext>
            </p:extLst>
          </p:nvPr>
        </p:nvGraphicFramePr>
        <p:xfrm>
          <a:off x="-43044" y="1685827"/>
          <a:ext cx="701808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211">
                  <a:extLst>
                    <a:ext uri="{9D8B030D-6E8A-4147-A177-3AD203B41FA5}">
                      <a16:colId xmlns:a16="http://schemas.microsoft.com/office/drawing/2014/main" val="1092815346"/>
                    </a:ext>
                  </a:extLst>
                </a:gridCol>
                <a:gridCol w="3044858">
                  <a:extLst>
                    <a:ext uri="{9D8B030D-6E8A-4147-A177-3AD203B41FA5}">
                      <a16:colId xmlns:a16="http://schemas.microsoft.com/office/drawing/2014/main" val="2836939067"/>
                    </a:ext>
                  </a:extLst>
                </a:gridCol>
                <a:gridCol w="2960016">
                  <a:extLst>
                    <a:ext uri="{9D8B030D-6E8A-4147-A177-3AD203B41FA5}">
                      <a16:colId xmlns:a16="http://schemas.microsoft.com/office/drawing/2014/main" val="3809996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Features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Recall / precision / f-measure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9411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Optimizing recall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WF/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MrFP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SilR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(the highest recall)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82.16 / 35.7 / 48.1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05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MrFP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SilR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(highest recall w/o word fragment)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81.5 / 28.9 / 42.05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344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MrWF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recall w/o filled pause)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80.5 / 33.6 / 45.8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397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Ps/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SilR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recall w/o disfluency-based)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71.2 / 32.7 / 43.2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1743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Optimizing f-measure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FP/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MrWF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Ps/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SilR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(the highest f-measure)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67.1 / 39.1 / 48.7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893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FP/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Ps/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SilR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f w/o word fragments)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69.7 / 37.6 / 48.0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307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WF/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Ps/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SilR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f w/o filled pause)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67.0 / 38.5 / 47.5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19430"/>
                  </a:ext>
                </a:extLst>
              </a:tr>
              <a:tr h="248161">
                <a:tc v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SilR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f w/o disfluency-based)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65.1 / 34.4 / 44.0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8835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D5BFC73-2F9E-4D0F-BA44-9E50972C7767}"/>
              </a:ext>
            </a:extLst>
          </p:cNvPr>
          <p:cNvSpPr txBox="1"/>
          <p:nvPr/>
        </p:nvSpPr>
        <p:spPr>
          <a:xfrm>
            <a:off x="1852537" y="1225135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Positive </a:t>
            </a:r>
            <a:r>
              <a:rPr lang="ja-JP" altLang="en-US" b="1" dirty="0"/>
              <a:t>対</a:t>
            </a:r>
            <a:endParaRPr lang="zh-CN" altLang="en-US" b="1" dirty="0"/>
          </a:p>
        </p:txBody>
      </p:sp>
      <p:sp>
        <p:nvSpPr>
          <p:cNvPr id="7" name="テキスト ボックス 1">
            <a:extLst>
              <a:ext uri="{FF2B5EF4-FFF2-40B4-BE49-F238E27FC236}">
                <a16:creationId xmlns:a16="http://schemas.microsoft.com/office/drawing/2014/main" id="{BC547D02-B8C1-4FFB-B8F4-08B4D5F876AE}"/>
              </a:ext>
            </a:extLst>
          </p:cNvPr>
          <p:cNvSpPr txBox="1"/>
          <p:nvPr/>
        </p:nvSpPr>
        <p:spPr>
          <a:xfrm>
            <a:off x="-43044" y="8985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Test set</a:t>
            </a:r>
            <a:r>
              <a:rPr lang="ja-JP" altLang="en-US" b="1" dirty="0">
                <a:solidFill>
                  <a:srgbClr val="FF0000"/>
                </a:solidFill>
              </a:rPr>
              <a:t>の結果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1DFB4D-E652-43F8-9E12-6B087997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94" y="1409801"/>
            <a:ext cx="5294716" cy="39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4C5F66B-400F-450F-AAB9-2C5A692B8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71904"/>
              </p:ext>
            </p:extLst>
          </p:nvPr>
        </p:nvGraphicFramePr>
        <p:xfrm>
          <a:off x="81700" y="1896945"/>
          <a:ext cx="6592477" cy="334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62">
                  <a:extLst>
                    <a:ext uri="{9D8B030D-6E8A-4147-A177-3AD203B41FA5}">
                      <a16:colId xmlns:a16="http://schemas.microsoft.com/office/drawing/2014/main" val="1092815346"/>
                    </a:ext>
                  </a:extLst>
                </a:gridCol>
                <a:gridCol w="2603134">
                  <a:extLst>
                    <a:ext uri="{9D8B030D-6E8A-4147-A177-3AD203B41FA5}">
                      <a16:colId xmlns:a16="http://schemas.microsoft.com/office/drawing/2014/main" val="2836939067"/>
                    </a:ext>
                  </a:extLst>
                </a:gridCol>
                <a:gridCol w="2912881">
                  <a:extLst>
                    <a:ext uri="{9D8B030D-6E8A-4147-A177-3AD203B41FA5}">
                      <a16:colId xmlns:a16="http://schemas.microsoft.com/office/drawing/2014/main" val="3809996112"/>
                    </a:ext>
                  </a:extLst>
                </a:gridCol>
              </a:tblGrid>
              <a:tr h="2474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Features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Recall / precision / f-measure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9411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Optimizing recall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WF/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FP/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MrWF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Ps/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SilR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(the highest recall)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93.0 / 32.1 / 47.4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05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MrWF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SilR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recall w/o filled pause)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90.4 / 34.0 / 49.3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289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FP/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recall w/o word fragment)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84.7 / 34.9  / 48.8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397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SilR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recall w/o disfluency-based)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84.5 / 34.2 / 47.7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1743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Optimizing f-measure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WF/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SilR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(the highest recall w/o filled pauses = the highest)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73.8 / 50.9 / 58.4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893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Ps/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(highest f w/o disfluency-based)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67.8 / 42.2 / 50.6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307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FP/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Mr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+ </a:t>
                      </a:r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SpR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(highest f w/o word fragments)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77.6 / 36.4 / 48.9</a:t>
                      </a:r>
                      <a:endParaRPr lang="zh-CN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1943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B1362827-0F78-45C2-8E17-F88C9D52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585" y="1570781"/>
            <a:ext cx="5294715" cy="3997508"/>
          </a:xfrm>
          <a:prstGeom prst="rect">
            <a:avLst/>
          </a:prstGeom>
        </p:spPr>
      </p:pic>
      <p:sp>
        <p:nvSpPr>
          <p:cNvPr id="6" name="テキスト ボックス 1">
            <a:extLst>
              <a:ext uri="{FF2B5EF4-FFF2-40B4-BE49-F238E27FC236}">
                <a16:creationId xmlns:a16="http://schemas.microsoft.com/office/drawing/2014/main" id="{463B6846-2E09-4AD5-AA38-A992A7CEA266}"/>
              </a:ext>
            </a:extLst>
          </p:cNvPr>
          <p:cNvSpPr txBox="1"/>
          <p:nvPr/>
        </p:nvSpPr>
        <p:spPr>
          <a:xfrm>
            <a:off x="-43044" y="8985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Test set</a:t>
            </a:r>
            <a:r>
              <a:rPr lang="ja-JP" altLang="en-US" b="1" dirty="0">
                <a:solidFill>
                  <a:srgbClr val="FF0000"/>
                </a:solidFill>
              </a:rPr>
              <a:t>の結果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748274-21EB-47BC-85D2-38698EB373C3}"/>
              </a:ext>
            </a:extLst>
          </p:cNvPr>
          <p:cNvSpPr txBox="1"/>
          <p:nvPr/>
        </p:nvSpPr>
        <p:spPr>
          <a:xfrm>
            <a:off x="1803188" y="1431209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Negative </a:t>
            </a:r>
            <a:r>
              <a:rPr lang="ja-JP" altLang="en-US" b="1" dirty="0"/>
              <a:t>対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4972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1890</Words>
  <Application>Microsoft Office PowerPoint</Application>
  <PresentationFormat>ワイド画面</PresentationFormat>
  <Paragraphs>414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office2016mac10952</dc:creator>
  <cp:lastModifiedBy>office2016mac10952</cp:lastModifiedBy>
  <cp:revision>70</cp:revision>
  <cp:lastPrinted>2019-11-03T10:22:03Z</cp:lastPrinted>
  <dcterms:created xsi:type="dcterms:W3CDTF">2019-10-29T08:05:28Z</dcterms:created>
  <dcterms:modified xsi:type="dcterms:W3CDTF">2020-03-12T17:17:48Z</dcterms:modified>
</cp:coreProperties>
</file>