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87" r:id="rId2"/>
    <p:sldId id="307" r:id="rId3"/>
    <p:sldId id="292" r:id="rId4"/>
    <p:sldId id="314" r:id="rId5"/>
    <p:sldId id="296" r:id="rId6"/>
    <p:sldId id="298" r:id="rId7"/>
    <p:sldId id="309" r:id="rId8"/>
    <p:sldId id="310" r:id="rId9"/>
    <p:sldId id="311" r:id="rId10"/>
    <p:sldId id="312" r:id="rId11"/>
    <p:sldId id="317" r:id="rId12"/>
    <p:sldId id="318" r:id="rId13"/>
    <p:sldId id="316" r:id="rId14"/>
    <p:sldId id="305" r:id="rId15"/>
  </p:sldIdLst>
  <p:sldSz cx="24384000" cy="13716000"/>
  <p:notesSz cx="6858000" cy="9144000"/>
  <p:defaultTextStyle>
    <a:lvl1pPr algn="ctr" defTabSz="825500">
      <a:defRPr sz="5000">
        <a:solidFill>
          <a:srgbClr val="FFFFFF"/>
        </a:solidFill>
        <a:latin typeface="+mn-lt"/>
        <a:ea typeface="+mn-ea"/>
        <a:cs typeface="+mn-cs"/>
        <a:sym typeface="Helvetica Light"/>
      </a:defRPr>
    </a:lvl1pPr>
    <a:lvl2pPr indent="228600" algn="ctr" defTabSz="825500">
      <a:defRPr sz="5000">
        <a:solidFill>
          <a:srgbClr val="FFFFFF"/>
        </a:solidFill>
        <a:latin typeface="+mn-lt"/>
        <a:ea typeface="+mn-ea"/>
        <a:cs typeface="+mn-cs"/>
        <a:sym typeface="Helvetica Light"/>
      </a:defRPr>
    </a:lvl2pPr>
    <a:lvl3pPr indent="457200" algn="ctr" defTabSz="825500">
      <a:defRPr sz="5000">
        <a:solidFill>
          <a:srgbClr val="FFFFFF"/>
        </a:solidFill>
        <a:latin typeface="+mn-lt"/>
        <a:ea typeface="+mn-ea"/>
        <a:cs typeface="+mn-cs"/>
        <a:sym typeface="Helvetica Light"/>
      </a:defRPr>
    </a:lvl3pPr>
    <a:lvl4pPr indent="685800" algn="ctr" defTabSz="825500">
      <a:defRPr sz="5000">
        <a:solidFill>
          <a:srgbClr val="FFFFFF"/>
        </a:solidFill>
        <a:latin typeface="+mn-lt"/>
        <a:ea typeface="+mn-ea"/>
        <a:cs typeface="+mn-cs"/>
        <a:sym typeface="Helvetica Light"/>
      </a:defRPr>
    </a:lvl4pPr>
    <a:lvl5pPr indent="914400" algn="ctr" defTabSz="825500">
      <a:defRPr sz="5000">
        <a:solidFill>
          <a:srgbClr val="FFFFFF"/>
        </a:solidFill>
        <a:latin typeface="+mn-lt"/>
        <a:ea typeface="+mn-ea"/>
        <a:cs typeface="+mn-cs"/>
        <a:sym typeface="Helvetica Light"/>
      </a:defRPr>
    </a:lvl5pPr>
    <a:lvl6pPr indent="1143000" algn="ctr" defTabSz="825500">
      <a:defRPr sz="5000">
        <a:solidFill>
          <a:srgbClr val="FFFFFF"/>
        </a:solidFill>
        <a:latin typeface="+mn-lt"/>
        <a:ea typeface="+mn-ea"/>
        <a:cs typeface="+mn-cs"/>
        <a:sym typeface="Helvetica Light"/>
      </a:defRPr>
    </a:lvl6pPr>
    <a:lvl7pPr indent="1371600" algn="ctr" defTabSz="825500">
      <a:defRPr sz="5000">
        <a:solidFill>
          <a:srgbClr val="FFFFFF"/>
        </a:solidFill>
        <a:latin typeface="+mn-lt"/>
        <a:ea typeface="+mn-ea"/>
        <a:cs typeface="+mn-cs"/>
        <a:sym typeface="Helvetica Light"/>
      </a:defRPr>
    </a:lvl7pPr>
    <a:lvl8pPr indent="1600200" algn="ctr" defTabSz="825500">
      <a:defRPr sz="5000">
        <a:solidFill>
          <a:srgbClr val="FFFFFF"/>
        </a:solidFill>
        <a:latin typeface="+mn-lt"/>
        <a:ea typeface="+mn-ea"/>
        <a:cs typeface="+mn-cs"/>
        <a:sym typeface="Helvetica Light"/>
      </a:defRPr>
    </a:lvl8pPr>
    <a:lvl9pPr indent="1828800" algn="ctr" defTabSz="825500">
      <a:defRPr sz="50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xmlns="">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C00"/>
    <a:srgbClr val="35B558"/>
    <a:srgbClr val="2EAA46"/>
    <a:srgbClr val="666666"/>
    <a:srgbClr val="F9F9F9"/>
    <a:srgbClr val="F4F4F4"/>
    <a:srgbClr val="8881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85" autoAdjust="0"/>
    <p:restoredTop sz="87775" autoAdjust="0"/>
  </p:normalViewPr>
  <p:slideViewPr>
    <p:cSldViewPr snapToGrid="0" snapToObjects="1">
      <p:cViewPr>
        <p:scale>
          <a:sx n="32" d="100"/>
          <a:sy n="32" d="100"/>
        </p:scale>
        <p:origin x="-619" y="-95"/>
      </p:cViewPr>
      <p:guideLst>
        <p:guide orient="horz" pos="4320"/>
        <p:guide pos="7680"/>
      </p:guideLst>
    </p:cSldViewPr>
  </p:slideViewPr>
  <p:outlineViewPr>
    <p:cViewPr>
      <p:scale>
        <a:sx n="33" d="100"/>
        <a:sy n="33" d="100"/>
      </p:scale>
      <p:origin x="0" y="-2200"/>
    </p:cViewPr>
  </p:outlin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53" d="100"/>
          <a:sy n="53" d="100"/>
        </p:scale>
        <p:origin x="2648"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24B203-4CDB-4C76-B92E-144974F5477A}" type="datetimeFigureOut">
              <a:rPr lang="zh-CN" altLang="en-US" smtClean="0"/>
              <a:t>2015/12/10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E4A21C-9427-4822-82A8-5167E7208651}" type="slidenum">
              <a:rPr lang="zh-CN" altLang="en-US" smtClean="0"/>
              <a:t>‹#›</a:t>
            </a:fld>
            <a:endParaRPr lang="zh-CN" altLang="en-US"/>
          </a:p>
        </p:txBody>
      </p:sp>
    </p:spTree>
    <p:extLst>
      <p:ext uri="{BB962C8B-B14F-4D97-AF65-F5344CB8AC3E}">
        <p14:creationId xmlns:p14="http://schemas.microsoft.com/office/powerpoint/2010/main" val="1980529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143395810"/>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大家好。欢迎来到极客</a:t>
            </a:r>
            <a:r>
              <a:rPr kumimoji="1" lang="zh-CN" altLang="en-US" smtClean="0"/>
              <a:t>学院。在</a:t>
            </a:r>
            <a:r>
              <a:rPr kumimoji="1" lang="en-US" altLang="zh-CN" dirty="0" smtClean="0"/>
              <a:t>2013</a:t>
            </a:r>
            <a:r>
              <a:rPr kumimoji="1" lang="zh-CN" altLang="en-US" dirty="0" smtClean="0"/>
              <a:t>年，</a:t>
            </a:r>
            <a:r>
              <a:rPr kumimoji="1" lang="en-US" altLang="zh-CN" dirty="0" smtClean="0"/>
              <a:t>Facebook </a:t>
            </a:r>
            <a:r>
              <a:rPr kumimoji="1" lang="zh-CN" altLang="en-US" dirty="0" smtClean="0"/>
              <a:t>开源了 </a:t>
            </a:r>
            <a:r>
              <a:rPr kumimoji="1" lang="en-US" altLang="zh-CN" dirty="0" smtClean="0"/>
              <a:t>React</a:t>
            </a:r>
            <a:r>
              <a:rPr kumimoji="1" lang="zh-CN" altLang="en-US" dirty="0" smtClean="0"/>
              <a:t>，并且在今年年初的时候召开的 </a:t>
            </a:r>
            <a:r>
              <a:rPr kumimoji="1" lang="en-US" altLang="zh-CN" dirty="0" smtClean="0"/>
              <a:t>F8 </a:t>
            </a:r>
            <a:r>
              <a:rPr kumimoji="1" lang="zh-CN" altLang="en-US" dirty="0" smtClean="0"/>
              <a:t>大会上把 </a:t>
            </a:r>
            <a:r>
              <a:rPr kumimoji="1" lang="en-US" altLang="zh-CN" dirty="0" smtClean="0"/>
              <a:t>iOS </a:t>
            </a:r>
            <a:r>
              <a:rPr kumimoji="1" lang="zh-CN" altLang="en-US" dirty="0" smtClean="0"/>
              <a:t>版的 </a:t>
            </a:r>
            <a:r>
              <a:rPr kumimoji="1" lang="en-US" altLang="zh-CN" dirty="0" smtClean="0"/>
              <a:t>React Native </a:t>
            </a:r>
            <a:r>
              <a:rPr kumimoji="1" lang="zh-CN" altLang="en-US" dirty="0" smtClean="0"/>
              <a:t>开源了。而在</a:t>
            </a:r>
            <a:r>
              <a:rPr kumimoji="1" lang="en-US" altLang="zh-CN" dirty="0" smtClean="0"/>
              <a:t>9</a:t>
            </a:r>
            <a:r>
              <a:rPr kumimoji="1" lang="zh-CN" altLang="en-US" dirty="0" smtClean="0"/>
              <a:t>月</a:t>
            </a:r>
            <a:r>
              <a:rPr kumimoji="1" lang="en-US" altLang="zh-CN" dirty="0" smtClean="0"/>
              <a:t>15</a:t>
            </a:r>
            <a:r>
              <a:rPr kumimoji="1" lang="zh-CN" altLang="en-US" dirty="0" smtClean="0"/>
              <a:t>日又正式开源了 </a:t>
            </a:r>
            <a:r>
              <a:rPr kumimoji="1" lang="en-US" altLang="zh-CN" dirty="0" smtClean="0"/>
              <a:t>React Native For Android </a:t>
            </a:r>
            <a:r>
              <a:rPr kumimoji="1" lang="zh-CN" altLang="en-US" dirty="0" smtClean="0"/>
              <a:t>。意味着 </a:t>
            </a:r>
            <a:r>
              <a:rPr kumimoji="1" lang="en-US" altLang="zh-CN" dirty="0" smtClean="0"/>
              <a:t>React </a:t>
            </a:r>
            <a:r>
              <a:rPr kumimoji="1" lang="zh-CN" altLang="en-US" dirty="0" smtClean="0"/>
              <a:t>同时支持了各大主流平台。有了这套跨平台的 开发框架，我们就可以用一套代码写出运行于 </a:t>
            </a:r>
            <a:r>
              <a:rPr kumimoji="1" lang="en-US" altLang="zh-CN" dirty="0" smtClean="0"/>
              <a:t>web</a:t>
            </a:r>
            <a:r>
              <a:rPr kumimoji="1" lang="zh-CN" altLang="en-US" dirty="0" smtClean="0"/>
              <a:t>、</a:t>
            </a:r>
            <a:r>
              <a:rPr kumimoji="1" lang="en-US" altLang="zh-CN" dirty="0" smtClean="0"/>
              <a:t>iOS </a:t>
            </a:r>
            <a:r>
              <a:rPr kumimoji="1" lang="zh-CN" altLang="en-US" dirty="0" smtClean="0"/>
              <a:t>与 </a:t>
            </a:r>
            <a:r>
              <a:rPr kumimoji="1" lang="en-US" altLang="zh-CN" dirty="0" smtClean="0"/>
              <a:t>Android </a:t>
            </a:r>
            <a:r>
              <a:rPr kumimoji="1" lang="zh-CN" altLang="en-US" dirty="0" smtClean="0"/>
              <a:t>之上的 程序，真正做到了 </a:t>
            </a:r>
            <a:r>
              <a:rPr kumimoji="1" lang="en-US" altLang="zh-CN" dirty="0" smtClean="0"/>
              <a:t>learn once</a:t>
            </a:r>
            <a:r>
              <a:rPr kumimoji="1" lang="zh-CN" altLang="en-US" dirty="0" smtClean="0"/>
              <a:t>，</a:t>
            </a:r>
            <a:r>
              <a:rPr kumimoji="1" lang="en-US" altLang="zh-CN" dirty="0" smtClean="0"/>
              <a:t>write everywhere</a:t>
            </a:r>
            <a:r>
              <a:rPr kumimoji="1" lang="zh-CN" altLang="en-US" dirty="0" smtClean="0"/>
              <a:t>！本次课程，我们就带领大家一起来学习下这个强大的框架。</a:t>
            </a:r>
            <a:endParaRPr kumimoji="1" lang="zh-CN" altLang="en-US" dirty="0"/>
          </a:p>
        </p:txBody>
      </p:sp>
    </p:spTree>
    <p:extLst>
      <p:ext uri="{BB962C8B-B14F-4D97-AF65-F5344CB8AC3E}">
        <p14:creationId xmlns:p14="http://schemas.microsoft.com/office/powerpoint/2010/main" val="3715618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首先我们来看看在</a:t>
            </a:r>
            <a:r>
              <a:rPr kumimoji="1" lang="en-US" altLang="zh-CN" dirty="0" smtClean="0"/>
              <a:t>Design Support Library</a:t>
            </a:r>
            <a:r>
              <a:rPr kumimoji="1" lang="zh-CN" altLang="en-US" dirty="0" smtClean="0"/>
              <a:t>中最重要的一个控件，</a:t>
            </a:r>
            <a:r>
              <a:rPr lang="en-US" altLang="zh-CN" dirty="0" err="1" smtClean="0"/>
              <a:t>CoordinatorLayout</a:t>
            </a:r>
            <a:r>
              <a:rPr lang="zh-CN" altLang="en-US" dirty="0" smtClean="0"/>
              <a:t>。他是用来为我们协调布局下的子</a:t>
            </a:r>
            <a:r>
              <a:rPr lang="en-US" altLang="zh-CN" dirty="0" smtClean="0"/>
              <a:t>view</a:t>
            </a:r>
            <a:r>
              <a:rPr lang="zh-CN" altLang="en-US" dirty="0" smtClean="0"/>
              <a:t>之间的关系而开发的一个特殊布局。</a:t>
            </a:r>
            <a:endParaRPr kumimoji="1" lang="zh-CN" altLang="en-US" dirty="0"/>
          </a:p>
        </p:txBody>
      </p:sp>
    </p:spTree>
    <p:extLst>
      <p:ext uri="{BB962C8B-B14F-4D97-AF65-F5344CB8AC3E}">
        <p14:creationId xmlns:p14="http://schemas.microsoft.com/office/powerpoint/2010/main" val="3420803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下面，我们来了解一下这个库最为重要的东西，我们可以通过控件组合。来实现在</a:t>
            </a:r>
            <a:r>
              <a:rPr kumimoji="1" lang="en-US" altLang="zh-CN" dirty="0" smtClean="0"/>
              <a:t>Android</a:t>
            </a:r>
            <a:r>
              <a:rPr kumimoji="1" lang="zh-CN" altLang="en-US" dirty="0" smtClean="0"/>
              <a:t> </a:t>
            </a:r>
            <a:r>
              <a:rPr kumimoji="1" lang="en-US" altLang="zh-CN" dirty="0" smtClean="0"/>
              <a:t>5.0</a:t>
            </a:r>
            <a:r>
              <a:rPr kumimoji="1" lang="zh-CN" altLang="en-US" dirty="0" smtClean="0"/>
              <a:t>以上那样十分酷炫的过渡动画效果。</a:t>
            </a:r>
            <a:endParaRPr kumimoji="1" lang="en-US" altLang="zh-CN" dirty="0" smtClean="0"/>
          </a:p>
          <a:p>
            <a:endParaRPr kumimoji="1" lang="zh-CN" altLang="en-US" dirty="0"/>
          </a:p>
        </p:txBody>
      </p:sp>
    </p:spTree>
    <p:extLst>
      <p:ext uri="{BB962C8B-B14F-4D97-AF65-F5344CB8AC3E}">
        <p14:creationId xmlns:p14="http://schemas.microsoft.com/office/powerpoint/2010/main" val="3570601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首先我们来看看在</a:t>
            </a:r>
            <a:r>
              <a:rPr kumimoji="1" lang="en-US" altLang="zh-CN" dirty="0" smtClean="0"/>
              <a:t>Design Support Library</a:t>
            </a:r>
            <a:r>
              <a:rPr kumimoji="1" lang="zh-CN" altLang="en-US" dirty="0" smtClean="0"/>
              <a:t>中最重要的一个控件，</a:t>
            </a:r>
            <a:r>
              <a:rPr lang="en-US" altLang="zh-CN" dirty="0" err="1" smtClean="0"/>
              <a:t>CoordinatorLayout</a:t>
            </a:r>
            <a:r>
              <a:rPr lang="zh-CN" altLang="en-US" dirty="0" smtClean="0"/>
              <a:t>。他是用来为我们协调布局下的子</a:t>
            </a:r>
            <a:r>
              <a:rPr lang="en-US" altLang="zh-CN" dirty="0" smtClean="0"/>
              <a:t>view</a:t>
            </a:r>
            <a:r>
              <a:rPr lang="zh-CN" altLang="en-US" dirty="0" smtClean="0"/>
              <a:t>之间的关系而开发的一个特殊布局。</a:t>
            </a:r>
            <a:endParaRPr kumimoji="1" lang="zh-CN" altLang="en-US" dirty="0"/>
          </a:p>
        </p:txBody>
      </p:sp>
    </p:spTree>
    <p:extLst>
      <p:ext uri="{BB962C8B-B14F-4D97-AF65-F5344CB8AC3E}">
        <p14:creationId xmlns:p14="http://schemas.microsoft.com/office/powerpoint/2010/main" val="3420803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12104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我们看一下本次课程的概要，</a:t>
            </a:r>
            <a:endParaRPr kumimoji="1" lang="en-US" altLang="zh-CN" dirty="0" smtClean="0"/>
          </a:p>
          <a:p>
            <a:r>
              <a:rPr kumimoji="1" lang="zh-CN" altLang="en-US" dirty="0" smtClean="0"/>
              <a:t>首先，我们一起来了解</a:t>
            </a:r>
            <a:r>
              <a:rPr lang="en-US" altLang="zh-CN" dirty="0" smtClean="0"/>
              <a:t>Android Design Support Library</a:t>
            </a:r>
            <a:r>
              <a:rPr lang="zh-CN" altLang="en-US" dirty="0" smtClean="0"/>
              <a:t>的来历，能为我们带来哪些用处，以及使用它所需要配置的环境要求</a:t>
            </a:r>
            <a:r>
              <a:rPr kumimoji="1" lang="zh-CN" altLang="en-US" dirty="0" smtClean="0"/>
              <a:t>。</a:t>
            </a:r>
            <a:endParaRPr kumimoji="1" lang="en-US" altLang="zh-CN" dirty="0" smtClean="0"/>
          </a:p>
          <a:p>
            <a:r>
              <a:rPr kumimoji="1" lang="zh-CN" altLang="en-US" dirty="0" smtClean="0"/>
              <a:t>接着，我们会从几个常规控件入手，介绍这几个控件的使用。</a:t>
            </a:r>
            <a:endParaRPr kumimoji="1" lang="en-US" altLang="zh-CN" dirty="0" smtClean="0"/>
          </a:p>
          <a:p>
            <a:r>
              <a:rPr kumimoji="1" lang="zh-CN" altLang="en-US" dirty="0" smtClean="0"/>
              <a:t>接下来，我们会从兼容库提供的两个菜单控件，实现</a:t>
            </a:r>
            <a:r>
              <a:rPr kumimoji="1" lang="en-US" altLang="zh-CN" dirty="0" smtClean="0"/>
              <a:t>Material</a:t>
            </a:r>
            <a:r>
              <a:rPr kumimoji="1" lang="zh-CN" altLang="en-US" dirty="0" smtClean="0"/>
              <a:t> </a:t>
            </a:r>
            <a:r>
              <a:rPr kumimoji="1" lang="en-US" altLang="zh-CN" dirty="0" smtClean="0"/>
              <a:t>Design</a:t>
            </a:r>
            <a:r>
              <a:rPr kumimoji="1" lang="zh-CN" altLang="en-US" dirty="0" smtClean="0"/>
              <a:t>风格的侧滑菜单及</a:t>
            </a:r>
            <a:r>
              <a:rPr kumimoji="1" lang="en-US" altLang="zh-CN" dirty="0" smtClean="0"/>
              <a:t>tab</a:t>
            </a:r>
            <a:r>
              <a:rPr kumimoji="1" lang="zh-CN" altLang="en-US" dirty="0" smtClean="0"/>
              <a:t>标签菜单。</a:t>
            </a:r>
            <a:endParaRPr kumimoji="1" lang="en-US" altLang="zh-CN" dirty="0" smtClean="0"/>
          </a:p>
          <a:p>
            <a:r>
              <a:rPr kumimoji="1" lang="zh-CN" altLang="en-US" dirty="0" smtClean="0"/>
              <a:t>最后，我们会对本次兼容库提供的最重要的几个具有过渡动画效果的布局控件进行探索。从而实现非常炫酷的效果。</a:t>
            </a:r>
            <a:endParaRPr kumimoji="1" lang="zh-CN" altLang="en-US" dirty="0"/>
          </a:p>
        </p:txBody>
      </p:sp>
    </p:spTree>
    <p:extLst>
      <p:ext uri="{BB962C8B-B14F-4D97-AF65-F5344CB8AC3E}">
        <p14:creationId xmlns:p14="http://schemas.microsoft.com/office/powerpoint/2010/main" val="1174863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下面，我们来了解一下</a:t>
            </a:r>
            <a:r>
              <a:rPr lang="en-US" altLang="zh-CN" dirty="0" smtClean="0"/>
              <a:t>Android Design Support Library </a:t>
            </a:r>
            <a:r>
              <a:rPr lang="zh-CN" altLang="en-US" dirty="0" smtClean="0"/>
              <a:t>这个库</a:t>
            </a:r>
            <a:endParaRPr kumimoji="1" lang="zh-CN" altLang="en-US" dirty="0"/>
          </a:p>
        </p:txBody>
      </p:sp>
    </p:spTree>
    <p:extLst>
      <p:ext uri="{BB962C8B-B14F-4D97-AF65-F5344CB8AC3E}">
        <p14:creationId xmlns:p14="http://schemas.microsoft.com/office/powerpoint/2010/main" val="1030026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80737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接下来，我们一起来了解一下几个常规控件的用法。</a:t>
            </a:r>
            <a:endParaRPr kumimoji="1" lang="zh-CN" altLang="en-US" dirty="0"/>
          </a:p>
        </p:txBody>
      </p:sp>
    </p:spTree>
    <p:extLst>
      <p:ext uri="{BB962C8B-B14F-4D97-AF65-F5344CB8AC3E}">
        <p14:creationId xmlns:p14="http://schemas.microsoft.com/office/powerpoint/2010/main" val="527059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首先我们来看看</a:t>
            </a:r>
            <a:r>
              <a:rPr lang="en-US" altLang="zh-CN" dirty="0" smtClean="0"/>
              <a:t>Floating Action Button</a:t>
            </a:r>
            <a:r>
              <a:rPr lang="zh-CN" altLang="en-US" dirty="0" smtClean="0"/>
              <a:t>，这是</a:t>
            </a:r>
            <a:r>
              <a:rPr lang="en-US" altLang="zh-CN" dirty="0" smtClean="0"/>
              <a:t>Design</a:t>
            </a:r>
            <a:r>
              <a:rPr lang="zh-CN" altLang="en-US" dirty="0" smtClean="0"/>
              <a:t> </a:t>
            </a:r>
            <a:r>
              <a:rPr lang="en-US" altLang="zh-CN" dirty="0" smtClean="0"/>
              <a:t>Library</a:t>
            </a:r>
            <a:r>
              <a:rPr lang="zh-CN" altLang="en-US" dirty="0" smtClean="0"/>
              <a:t>为我们提供的一个悬浮的圆形按钮。我们在</a:t>
            </a:r>
            <a:r>
              <a:rPr lang="en-US" altLang="zh-CN" dirty="0" smtClean="0"/>
              <a:t>Material</a:t>
            </a:r>
            <a:r>
              <a:rPr lang="zh-CN" altLang="en-US" dirty="0" smtClean="0"/>
              <a:t> </a:t>
            </a:r>
            <a:r>
              <a:rPr lang="en-US" altLang="zh-CN" dirty="0" smtClean="0"/>
              <a:t>Design</a:t>
            </a:r>
            <a:r>
              <a:rPr lang="zh-CN" altLang="en-US" dirty="0" smtClean="0"/>
              <a:t>的许多案例中都能见到它的声影。</a:t>
            </a:r>
            <a:endParaRPr lang="en-US" altLang="zh-CN" dirty="0" smtClean="0"/>
          </a:p>
          <a:p>
            <a:endParaRPr lang="en-US" altLang="zh-CN" dirty="0" smtClean="0"/>
          </a:p>
          <a:p>
            <a:r>
              <a:rPr lang="zh-CN" altLang="en-US" dirty="0" smtClean="0"/>
              <a:t>下面。我们来看一下</a:t>
            </a:r>
            <a:r>
              <a:rPr lang="en-US" altLang="zh-CN" dirty="0" err="1" smtClean="0"/>
              <a:t>TextInputLayout</a:t>
            </a:r>
            <a:r>
              <a:rPr lang="zh-CN" altLang="en-US" dirty="0" smtClean="0"/>
              <a:t>这个控件，</a:t>
            </a:r>
            <a:r>
              <a:rPr lang="en-US" altLang="zh-CN" dirty="0" err="1" smtClean="0"/>
              <a:t>TextInputLayout</a:t>
            </a:r>
            <a:r>
              <a:rPr lang="zh-CN" altLang="en-US" dirty="0" smtClean="0"/>
              <a:t>是用于优化</a:t>
            </a:r>
            <a:r>
              <a:rPr lang="en-US" altLang="zh-CN" dirty="0" err="1" smtClean="0"/>
              <a:t>Edittext</a:t>
            </a:r>
            <a:r>
              <a:rPr lang="zh-CN" altLang="en-US" dirty="0" smtClean="0"/>
              <a:t>的。日常我们使用</a:t>
            </a:r>
            <a:r>
              <a:rPr lang="en-US" altLang="zh-CN" dirty="0" err="1" smtClean="0"/>
              <a:t>Edittext</a:t>
            </a:r>
            <a:r>
              <a:rPr lang="zh-CN" altLang="en-US" dirty="0" smtClean="0"/>
              <a:t>在用户点击输入的时候，提示语就会消失，这样对于用户的体验来说并不是很友好。使用</a:t>
            </a:r>
            <a:r>
              <a:rPr lang="en-US" altLang="zh-CN" dirty="0" err="1" smtClean="0"/>
              <a:t>TextInputLayout</a:t>
            </a:r>
            <a:r>
              <a:rPr lang="zh-CN" altLang="en-US" dirty="0" smtClean="0"/>
              <a:t>就能够帮我们实现更加友好的用户输入体验</a:t>
            </a:r>
            <a:endParaRPr lang="en-US" altLang="zh-CN" dirty="0" smtClean="0"/>
          </a:p>
          <a:p>
            <a:endParaRPr kumimoji="1" lang="en-US" altLang="zh-CN" dirty="0" smtClean="0"/>
          </a:p>
          <a:p>
            <a:r>
              <a:rPr kumimoji="1" lang="zh-CN" altLang="en-US" dirty="0" smtClean="0"/>
              <a:t>接下来，我们来看看</a:t>
            </a:r>
            <a:r>
              <a:rPr lang="en-US" altLang="zh-CN" dirty="0" err="1" smtClean="0"/>
              <a:t>Snackbar</a:t>
            </a:r>
            <a:r>
              <a:rPr lang="zh-CN" altLang="en-US" dirty="0" smtClean="0"/>
              <a:t>这个控件。</a:t>
            </a:r>
            <a:r>
              <a:rPr lang="en-US" altLang="zh-CN" dirty="0" err="1" smtClean="0"/>
              <a:t>Snackbar</a:t>
            </a:r>
            <a:r>
              <a:rPr lang="zh-CN" altLang="en-US" dirty="0" smtClean="0"/>
              <a:t>是用于向用户展示提示信息。并且能够为用户提供交互操作。可以说是</a:t>
            </a:r>
            <a:r>
              <a:rPr lang="en-US" altLang="zh-CN" dirty="0" smtClean="0"/>
              <a:t>Toast</a:t>
            </a:r>
            <a:r>
              <a:rPr lang="zh-CN" altLang="en-US" dirty="0" smtClean="0"/>
              <a:t>的强化版本。</a:t>
            </a:r>
            <a:endParaRPr kumimoji="1" lang="en-US" altLang="zh-CN" dirty="0" smtClean="0"/>
          </a:p>
        </p:txBody>
      </p:sp>
    </p:spTree>
    <p:extLst>
      <p:ext uri="{BB962C8B-B14F-4D97-AF65-F5344CB8AC3E}">
        <p14:creationId xmlns:p14="http://schemas.microsoft.com/office/powerpoint/2010/main" val="1823681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25000"/>
              </a:lnSpc>
              <a:spcBef>
                <a:spcPts val="0"/>
              </a:spcBef>
              <a:spcAft>
                <a:spcPts val="0"/>
              </a:spcAft>
              <a:buClrTx/>
              <a:buSzTx/>
              <a:buFontTx/>
              <a:buNone/>
              <a:tabLst/>
              <a:defRPr/>
            </a:pPr>
            <a:r>
              <a:rPr kumimoji="1" lang="zh-CN" altLang="en-US" dirty="0" smtClean="0"/>
              <a:t>接下来，我们一起来学习如何使用</a:t>
            </a:r>
            <a:r>
              <a:rPr kumimoji="1" lang="en-US" altLang="zh-CN" dirty="0" smtClean="0"/>
              <a:t>Design</a:t>
            </a:r>
            <a:r>
              <a:rPr kumimoji="1" lang="zh-CN" altLang="en-US" dirty="0" smtClean="0"/>
              <a:t> </a:t>
            </a:r>
            <a:r>
              <a:rPr kumimoji="1" lang="en-US" altLang="zh-CN" dirty="0" smtClean="0"/>
              <a:t>Support</a:t>
            </a:r>
            <a:r>
              <a:rPr kumimoji="1" lang="zh-CN" altLang="en-US" dirty="0" smtClean="0"/>
              <a:t> </a:t>
            </a:r>
            <a:r>
              <a:rPr kumimoji="1" lang="en-US" altLang="zh-CN" dirty="0" smtClean="0"/>
              <a:t>Library</a:t>
            </a:r>
            <a:r>
              <a:rPr kumimoji="1" lang="zh-CN" altLang="en-US" dirty="0" smtClean="0"/>
              <a:t>提供的两个菜单式控件。</a:t>
            </a:r>
          </a:p>
          <a:p>
            <a:endParaRPr kumimoji="1" lang="zh-CN" altLang="en-US" dirty="0"/>
          </a:p>
        </p:txBody>
      </p:sp>
    </p:spTree>
    <p:extLst>
      <p:ext uri="{BB962C8B-B14F-4D97-AF65-F5344CB8AC3E}">
        <p14:creationId xmlns:p14="http://schemas.microsoft.com/office/powerpoint/2010/main" val="1595164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Tree>
    <p:extLst>
      <p:ext uri="{BB962C8B-B14F-4D97-AF65-F5344CB8AC3E}">
        <p14:creationId xmlns:p14="http://schemas.microsoft.com/office/powerpoint/2010/main" val="301438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下面，我们来了解一下这个库最为重要的东西，我们可以通过控件组合。来实现在</a:t>
            </a:r>
            <a:r>
              <a:rPr kumimoji="1" lang="en-US" altLang="zh-CN" dirty="0" smtClean="0"/>
              <a:t>Android</a:t>
            </a:r>
            <a:r>
              <a:rPr kumimoji="1" lang="zh-CN" altLang="en-US" dirty="0" smtClean="0"/>
              <a:t> </a:t>
            </a:r>
            <a:r>
              <a:rPr kumimoji="1" lang="en-US" altLang="zh-CN" dirty="0" smtClean="0"/>
              <a:t>5.0</a:t>
            </a:r>
            <a:r>
              <a:rPr kumimoji="1" lang="zh-CN" altLang="en-US" dirty="0" smtClean="0"/>
              <a:t>以上那样十分酷炫的过渡动画效果。</a:t>
            </a:r>
            <a:endParaRPr kumimoji="1" lang="en-US" altLang="zh-CN" dirty="0" smtClean="0"/>
          </a:p>
          <a:p>
            <a:endParaRPr kumimoji="1" lang="zh-CN" altLang="en-US" dirty="0"/>
          </a:p>
        </p:txBody>
      </p:sp>
    </p:spTree>
    <p:extLst>
      <p:ext uri="{BB962C8B-B14F-4D97-AF65-F5344CB8AC3E}">
        <p14:creationId xmlns:p14="http://schemas.microsoft.com/office/powerpoint/2010/main" val="3570601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单行课程主标题">
    <p:bg>
      <p:bgPr>
        <a:solidFill>
          <a:srgbClr val="35B558"/>
        </a:solidFill>
        <a:effectLst/>
      </p:bgPr>
    </p:bg>
    <p:spTree>
      <p:nvGrpSpPr>
        <p:cNvPr id="1" name=""/>
        <p:cNvGrpSpPr/>
        <p:nvPr/>
      </p:nvGrpSpPr>
      <p:grpSpPr>
        <a:xfrm>
          <a:off x="0" y="0"/>
          <a:ext cx="0" cy="0"/>
          <a:chOff x="0" y="0"/>
          <a:chExt cx="0" cy="0"/>
        </a:xfrm>
      </p:grpSpPr>
      <p:pic>
        <p:nvPicPr>
          <p:cNvPr id="4" name="logo.png"/>
          <p:cNvPicPr/>
          <p:nvPr userDrawn="1"/>
        </p:nvPicPr>
        <p:blipFill>
          <a:blip r:embed="rId2">
            <a:extLst/>
          </a:blip>
          <a:stretch>
            <a:fillRect/>
          </a:stretch>
        </p:blipFill>
        <p:spPr>
          <a:xfrm>
            <a:off x="10566000" y="4075200"/>
            <a:ext cx="3251201" cy="1193801"/>
          </a:xfrm>
          <a:prstGeom prst="rect">
            <a:avLst/>
          </a:prstGeom>
          <a:ln w="12700">
            <a:miter lim="400000"/>
          </a:ln>
        </p:spPr>
      </p:pic>
      <p:sp>
        <p:nvSpPr>
          <p:cNvPr id="5" name="标题 1"/>
          <p:cNvSpPr>
            <a:spLocks noGrp="1"/>
          </p:cNvSpPr>
          <p:nvPr>
            <p:ph type="ctrTitle" hasCustomPrompt="1"/>
          </p:nvPr>
        </p:nvSpPr>
        <p:spPr>
          <a:xfrm>
            <a:off x="-7200" y="5641200"/>
            <a:ext cx="24393600" cy="1728000"/>
          </a:xfrm>
        </p:spPr>
        <p:txBody>
          <a:bodyPr anchor="ctr">
            <a:noAutofit/>
          </a:bodyPr>
          <a:lstStyle>
            <a:lvl1pPr algn="ctr">
              <a:defRPr sz="12800">
                <a:solidFill>
                  <a:schemeClr val="tx1"/>
                </a:solidFill>
                <a:latin typeface="Noto Sans CJK SC Black" panose="020B0A00000000000000" pitchFamily="34" charset="-122"/>
                <a:ea typeface="Noto Sans CJK SC Black" panose="020B0A00000000000000" pitchFamily="34" charset="-122"/>
              </a:defRPr>
            </a:lvl1pPr>
          </a:lstStyle>
          <a:p>
            <a:r>
              <a:rPr lang="zh-CN" altLang="en-US" dirty="0" smtClean="0"/>
              <a:t>课程主标题</a:t>
            </a:r>
            <a:r>
              <a:rPr lang="zh-CN" altLang="en-US" smtClean="0"/>
              <a:t>单行版</a:t>
            </a:r>
            <a:endParaRPr lang="zh-CN" altLang="en-US" dirty="0"/>
          </a:p>
        </p:txBody>
      </p:sp>
    </p:spTree>
    <p:extLst>
      <p:ext uri="{BB962C8B-B14F-4D97-AF65-F5344CB8AC3E}">
        <p14:creationId xmlns:p14="http://schemas.microsoft.com/office/powerpoint/2010/main" val="208560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双行课程主标题">
    <p:bg>
      <p:bgPr>
        <a:solidFill>
          <a:srgbClr val="35B558"/>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9760" y="5842800"/>
            <a:ext cx="20871040" cy="2955760"/>
          </a:xfrm>
        </p:spPr>
        <p:txBody>
          <a:bodyPr anchor="t"/>
          <a:lstStyle>
            <a:lvl1pPr marL="0" marR="0" indent="0" algn="ctr" defTabSz="825458" eaLnBrk="1" fontAlgn="auto" latinLnBrk="0" hangingPunct="1">
              <a:lnSpc>
                <a:spcPct val="100000"/>
              </a:lnSpc>
              <a:spcBef>
                <a:spcPts val="0"/>
              </a:spcBef>
              <a:spcAft>
                <a:spcPts val="0"/>
              </a:spcAft>
              <a:buClrTx/>
              <a:buSzTx/>
              <a:buFontTx/>
              <a:buNone/>
              <a:tabLst/>
              <a:defRPr sz="9600" baseline="0">
                <a:solidFill>
                  <a:schemeClr val="tx1"/>
                </a:solidFill>
                <a:latin typeface="Noto Sans CJK SC Black" panose="020B0A00000000000000" pitchFamily="34" charset="-122"/>
                <a:ea typeface="Noto Sans CJK SC Black" panose="020B0A00000000000000" pitchFamily="34" charset="-122"/>
              </a:defRPr>
            </a:lvl1pPr>
          </a:lstStyle>
          <a:p>
            <a:pPr marL="0" marR="0" lvl="0" indent="0" algn="ctr" defTabSz="825458"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9600" dirty="0" smtClean="0">
                <a:solidFill>
                  <a:srgbClr val="FFFFFF"/>
                </a:solidFill>
              </a:rPr>
              <a:t>课程主标题两行版，课程主标题过长用此模板</a:t>
            </a:r>
            <a:br>
              <a:rPr lang="zh-CN" altLang="en-US" sz="9600" dirty="0" smtClean="0">
                <a:solidFill>
                  <a:srgbClr val="FFFFFF"/>
                </a:solidFill>
              </a:rPr>
            </a:br>
            <a:endParaRPr lang="zh-CN" altLang="en-US" sz="9600" dirty="0">
              <a:solidFill>
                <a:srgbClr val="FFFFFF"/>
              </a:solidFill>
            </a:endParaRPr>
          </a:p>
        </p:txBody>
      </p:sp>
      <p:pic>
        <p:nvPicPr>
          <p:cNvPr id="4" name="logo.png"/>
          <p:cNvPicPr/>
          <p:nvPr userDrawn="1"/>
        </p:nvPicPr>
        <p:blipFill>
          <a:blip r:embed="rId2">
            <a:extLst/>
          </a:blip>
          <a:stretch>
            <a:fillRect/>
          </a:stretch>
        </p:blipFill>
        <p:spPr>
          <a:xfrm>
            <a:off x="10566000" y="4075200"/>
            <a:ext cx="3251201" cy="1193801"/>
          </a:xfrm>
          <a:prstGeom prst="rect">
            <a:avLst/>
          </a:prstGeom>
          <a:ln w="12700">
            <a:miter lim="400000"/>
          </a:ln>
        </p:spPr>
      </p:pic>
    </p:spTree>
    <p:extLst>
      <p:ext uri="{BB962C8B-B14F-4D97-AF65-F5344CB8AC3E}">
        <p14:creationId xmlns:p14="http://schemas.microsoft.com/office/powerpoint/2010/main" val="361769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课程概要">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5458" eaLnBrk="1" fontAlgn="auto" latinLnBrk="0" hangingPunct="1">
              <a:lnSpc>
                <a:spcPct val="100000"/>
              </a:lnSpc>
              <a:spcBef>
                <a:spcPts val="0"/>
              </a:spcBef>
              <a:spcAft>
                <a:spcPts val="0"/>
              </a:spcAft>
              <a:buClrTx/>
              <a:buSzTx/>
              <a:buFontTx/>
              <a:buNone/>
              <a:tabLst/>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课程主标题 </a:t>
            </a:r>
            <a:r>
              <a:rPr lang="en-US" altLang="zh-CN" sz="5400" dirty="0" smtClean="0">
                <a:solidFill>
                  <a:srgbClr val="666666"/>
                </a:solidFill>
              </a:rPr>
              <a:t>— </a:t>
            </a:r>
            <a:r>
              <a:rPr lang="zh-CN" altLang="en-US" sz="5400" dirty="0" smtClean="0">
                <a:solidFill>
                  <a:srgbClr val="666666"/>
                </a:solidFill>
              </a:rPr>
              <a:t>课程概要</a:t>
            </a:r>
            <a:endParaRPr lang="zh-CN" altLang="en-US" dirty="0"/>
          </a:p>
        </p:txBody>
      </p:sp>
      <p:sp>
        <p:nvSpPr>
          <p:cNvPr id="8" name="副标题 2"/>
          <p:cNvSpPr>
            <a:spLocks noGrp="1"/>
          </p:cNvSpPr>
          <p:nvPr>
            <p:ph type="subTitle" idx="1" hasCustomPrompt="1"/>
          </p:nvPr>
        </p:nvSpPr>
        <p:spPr>
          <a:xfrm>
            <a:off x="3517200" y="3531600"/>
            <a:ext cx="18273600" cy="9201600"/>
          </a:xfrm>
        </p:spPr>
        <p:txBody>
          <a:bodyPr anchor="t"/>
          <a:lstStyle>
            <a:lvl1pPr marL="6984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54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第一课时名称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271582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课时标题">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11" name="标题 1"/>
          <p:cNvSpPr>
            <a:spLocks noGrp="1"/>
          </p:cNvSpPr>
          <p:nvPr>
            <p:ph type="title" hasCustomPrompt="1"/>
          </p:nvPr>
        </p:nvSpPr>
        <p:spPr>
          <a:xfrm>
            <a:off x="1033200" y="428400"/>
            <a:ext cx="23004000" cy="932400"/>
          </a:xfrm>
        </p:spPr>
        <p:txBody>
          <a:bodyPr anchor="ctr" anchorCtr="0">
            <a:normAutofit/>
          </a:bodyPr>
          <a:lstStyle>
            <a:lvl1pPr algn="l">
              <a:defRPr sz="54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dirty="0" smtClean="0"/>
              <a:t>课程主标题</a:t>
            </a:r>
            <a:endParaRPr lang="zh-CN" altLang="en-US" dirty="0"/>
          </a:p>
        </p:txBody>
      </p:sp>
      <p:sp>
        <p:nvSpPr>
          <p:cNvPr id="15" name="文本占位符 2"/>
          <p:cNvSpPr>
            <a:spLocks noGrp="1"/>
          </p:cNvSpPr>
          <p:nvPr>
            <p:ph type="body" idx="1" hasCustomPrompt="1"/>
          </p:nvPr>
        </p:nvSpPr>
        <p:spPr>
          <a:xfrm>
            <a:off x="212400" y="4899600"/>
            <a:ext cx="23958000" cy="1580400"/>
          </a:xfrm>
        </p:spPr>
        <p:txBody>
          <a:bodyPr anchor="ctr">
            <a:noAutofit/>
          </a:bodyPr>
          <a:lstStyle>
            <a:lvl1pPr marL="190800" indent="0" algn="ctr">
              <a:lnSpc>
                <a:spcPct val="140000"/>
              </a:lnSpc>
              <a:spcBef>
                <a:spcPts val="0"/>
              </a:spcBef>
              <a:buClr>
                <a:srgbClr val="35B558"/>
              </a:buClr>
              <a:buSzPct val="105000"/>
              <a:buFontTx/>
              <a:buNone/>
              <a:defRPr sz="9600" baseline="0">
                <a:solidFill>
                  <a:srgbClr val="35B558"/>
                </a:solidFill>
                <a:latin typeface="Noto Sans CJK SC Bold" panose="020B0800000000000000" pitchFamily="34" charset="-122"/>
                <a:ea typeface="Noto Sans CJK SC Bold" panose="020B0800000000000000"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课时标题</a:t>
            </a:r>
          </a:p>
        </p:txBody>
      </p:sp>
    </p:spTree>
    <p:extLst>
      <p:ext uri="{BB962C8B-B14F-4D97-AF65-F5344CB8AC3E}">
        <p14:creationId xmlns:p14="http://schemas.microsoft.com/office/powerpoint/2010/main" val="14560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模板（一）">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5458" eaLnBrk="1" fontAlgn="auto" latinLnBrk="0" hangingPunct="1">
              <a:lnSpc>
                <a:spcPct val="100000"/>
              </a:lnSpc>
              <a:spcBef>
                <a:spcPts val="0"/>
              </a:spcBef>
              <a:spcAft>
                <a:spcPts val="0"/>
              </a:spcAft>
              <a:buClrTx/>
              <a:buSzTx/>
              <a:buFontTx/>
              <a:buNone/>
              <a:tabLst/>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1090800" y="3193200"/>
            <a:ext cx="22201200" cy="10281600"/>
          </a:xfrm>
        </p:spPr>
        <p:txBody>
          <a:bodyPr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无项目符号课件正文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38604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模板（二）">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noChangeAspect="1"/>
          </p:cNvSpPr>
          <p:nvPr>
            <p:ph type="ctrTitle" hasCustomPrompt="1"/>
          </p:nvPr>
        </p:nvSpPr>
        <p:spPr>
          <a:xfrm>
            <a:off x="1033200" y="428400"/>
            <a:ext cx="23004000" cy="932400"/>
          </a:xfrm>
        </p:spPr>
        <p:txBody>
          <a:bodyPr anchor="ctr" anchorCtr="0">
            <a:normAutofit/>
          </a:bodyPr>
          <a:lstStyle>
            <a:lvl1pPr marL="0" marR="0" indent="0" algn="l" defTabSz="825458" eaLnBrk="1" fontAlgn="auto" latinLnBrk="0" hangingPunct="1">
              <a:lnSpc>
                <a:spcPct val="100000"/>
              </a:lnSpc>
              <a:spcBef>
                <a:spcPts val="0"/>
              </a:spcBef>
              <a:spcAft>
                <a:spcPts val="0"/>
              </a:spcAft>
              <a:buClrTx/>
              <a:buSzTx/>
              <a:buFontTx/>
              <a:buNone/>
              <a:tabLst/>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1090800" y="3193200"/>
            <a:ext cx="22201200" cy="10281600"/>
          </a:xfrm>
        </p:spPr>
        <p:txBody>
          <a:bodyPr anchor="t">
            <a:noAutofit/>
          </a:bodyPr>
          <a:lstStyle>
            <a:lvl1pPr marL="6984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带项目符号内容</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5513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由发挥模板">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Autofit/>
          </a:bodyPr>
          <a:lstStyle>
            <a:lvl1pPr marL="0" marR="0" indent="0" algn="l" defTabSz="825458" eaLnBrk="1" fontAlgn="auto" latinLnBrk="0" hangingPunct="1">
              <a:lnSpc>
                <a:spcPct val="100000"/>
              </a:lnSpc>
              <a:spcBef>
                <a:spcPts val="0"/>
              </a:spcBef>
              <a:spcAft>
                <a:spcPts val="0"/>
              </a:spcAft>
              <a:buClrTx/>
              <a:buSzTx/>
              <a:buFontTx/>
              <a:buNone/>
              <a:tabLst/>
              <a:defRPr sz="5400" baseline="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课时名称 </a:t>
            </a:r>
            <a:r>
              <a:rPr lang="en-US" altLang="zh-CN" sz="5400" dirty="0" smtClean="0">
                <a:solidFill>
                  <a:srgbClr val="666666"/>
                </a:solidFill>
                <a:latin typeface="Noto Sans CJK SC Light"/>
                <a:ea typeface="Noto Sans CJK SC Light"/>
                <a:cs typeface="Noto Sans CJK SC Light"/>
                <a:sym typeface="Noto Sans CJK SC Light"/>
              </a:rPr>
              <a:t>— </a:t>
            </a:r>
            <a:r>
              <a:rPr lang="zh-CN" altLang="en-US" sz="5400" dirty="0" smtClean="0">
                <a:solidFill>
                  <a:srgbClr val="666666"/>
                </a:solidFill>
                <a:latin typeface="Noto Sans CJK SC Light"/>
                <a:ea typeface="Noto Sans CJK SC Light"/>
                <a:cs typeface="Noto Sans CJK SC Light"/>
                <a:sym typeface="Noto Sans CJK SC Light"/>
              </a:rPr>
              <a:t>第</a:t>
            </a:r>
            <a:r>
              <a:rPr lang="en-US" altLang="zh-CN" sz="5400" dirty="0" smtClean="0">
                <a:solidFill>
                  <a:srgbClr val="666666"/>
                </a:solidFill>
                <a:latin typeface="Noto Sans CJK SC Light"/>
                <a:ea typeface="Noto Sans CJK SC Light"/>
                <a:cs typeface="Noto Sans CJK SC Light"/>
                <a:sym typeface="Noto Sans CJK SC Light"/>
              </a:rPr>
              <a:t>N</a:t>
            </a:r>
            <a:r>
              <a:rPr lang="zh-CN" altLang="en-US" sz="5400" dirty="0" smtClean="0">
                <a:solidFill>
                  <a:srgbClr val="666666"/>
                </a:solidFill>
                <a:latin typeface="Noto Sans CJK SC Light"/>
                <a:ea typeface="Noto Sans CJK SC Light"/>
                <a:cs typeface="Noto Sans CJK SC Light"/>
                <a:sym typeface="Noto Sans CJK SC Light"/>
              </a:rPr>
              <a:t>个知识点</a:t>
            </a:r>
            <a:endParaRPr lang="zh-CN" altLang="en-US" dirty="0"/>
          </a:p>
        </p:txBody>
      </p:sp>
      <p:sp>
        <p:nvSpPr>
          <p:cNvPr id="8" name="副标题 2"/>
          <p:cNvSpPr>
            <a:spLocks noGrp="1"/>
          </p:cNvSpPr>
          <p:nvPr>
            <p:ph type="subTitle" idx="1" hasCustomPrompt="1"/>
          </p:nvPr>
        </p:nvSpPr>
        <p:spPr>
          <a:xfrm>
            <a:off x="1090800" y="2541600"/>
            <a:ext cx="22201200" cy="10119600"/>
          </a:xfrm>
        </p:spPr>
        <p:txBody>
          <a:bodyPr anchor="t">
            <a:noAutofit/>
          </a:bodyPr>
          <a:lstStyle>
            <a:lvl1pPr marL="6876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None/>
              <a:tabLst/>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自由发挥区域</a:t>
            </a:r>
            <a:endParaRPr lang="en-US" altLang="zh-CN" dirty="0" smtClean="0"/>
          </a:p>
          <a:p>
            <a:endParaRPr lang="zh-CN" altLang="en-US" dirty="0"/>
          </a:p>
        </p:txBody>
      </p:sp>
    </p:spTree>
    <p:extLst>
      <p:ext uri="{BB962C8B-B14F-4D97-AF65-F5344CB8AC3E}">
        <p14:creationId xmlns:p14="http://schemas.microsoft.com/office/powerpoint/2010/main" val="32736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模板">
    <p:bg>
      <p:bgPr>
        <a:solidFill>
          <a:srgbClr val="F9F9F9"/>
        </a:solidFill>
        <a:effectLst/>
      </p:bgPr>
    </p:bg>
    <p:spTree>
      <p:nvGrpSpPr>
        <p:cNvPr id="1" name=""/>
        <p:cNvGrpSpPr/>
        <p:nvPr/>
      </p:nvGrpSpPr>
      <p:grpSpPr>
        <a:xfrm>
          <a:off x="0" y="0"/>
          <a:ext cx="0" cy="0"/>
          <a:chOff x="0" y="0"/>
          <a:chExt cx="0" cy="0"/>
        </a:xfrm>
      </p:grpSpPr>
      <p:sp>
        <p:nvSpPr>
          <p:cNvPr id="3" name="Shape 154"/>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4" name="标题 1"/>
          <p:cNvSpPr>
            <a:spLocks noGrp="1"/>
          </p:cNvSpPr>
          <p:nvPr>
            <p:ph type="ctrTitle" hasCustomPrompt="1"/>
          </p:nvPr>
        </p:nvSpPr>
        <p:spPr>
          <a:xfrm>
            <a:off x="1033200" y="428400"/>
            <a:ext cx="23004000" cy="932400"/>
          </a:xfrm>
        </p:spPr>
        <p:txBody>
          <a:bodyPr anchor="ctr" anchorCtr="0">
            <a:noAutofit/>
          </a:bodyPr>
          <a:lstStyle>
            <a:lvl1pPr algn="l">
              <a:defRPr sz="54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sz="5400" dirty="0" smtClean="0">
                <a:solidFill>
                  <a:srgbClr val="666666"/>
                </a:solidFill>
              </a:rPr>
              <a:t>课程主标题</a:t>
            </a:r>
            <a:endParaRPr lang="zh-CN" altLang="en-US" dirty="0"/>
          </a:p>
        </p:txBody>
      </p:sp>
      <p:sp>
        <p:nvSpPr>
          <p:cNvPr id="6" name="副标题 2"/>
          <p:cNvSpPr>
            <a:spLocks noGrp="1"/>
          </p:cNvSpPr>
          <p:nvPr>
            <p:ph type="subTitle" idx="1" hasCustomPrompt="1"/>
          </p:nvPr>
        </p:nvSpPr>
        <p:spPr>
          <a:xfrm>
            <a:off x="1090800" y="3193200"/>
            <a:ext cx="22201200" cy="10281600"/>
          </a:xfrm>
        </p:spPr>
        <p:txBody>
          <a:bodyPr anchor="t">
            <a:noAutofit/>
          </a:bodyPr>
          <a:lstStyle>
            <a:lvl1pPr marL="0" indent="0" algn="l">
              <a:lnSpc>
                <a:spcPct val="140000"/>
              </a:lnSpc>
              <a:spcBef>
                <a:spcPts val="0"/>
              </a:spcBef>
              <a:buNone/>
              <a:defRPr sz="480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课程总结内容</a:t>
            </a:r>
            <a:endParaRPr lang="en-US" altLang="zh-CN" dirty="0" smtClean="0"/>
          </a:p>
          <a:p>
            <a:endParaRPr lang="en-US" altLang="zh-CN" dirty="0" smtClean="0"/>
          </a:p>
        </p:txBody>
      </p:sp>
    </p:spTree>
    <p:extLst>
      <p:ext uri="{BB962C8B-B14F-4D97-AF65-F5344CB8AC3E}">
        <p14:creationId xmlns:p14="http://schemas.microsoft.com/office/powerpoint/2010/main" val="30055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尾页">
    <p:spTree>
      <p:nvGrpSpPr>
        <p:cNvPr id="1" name=""/>
        <p:cNvGrpSpPr/>
        <p:nvPr/>
      </p:nvGrpSpPr>
      <p:grpSpPr>
        <a:xfrm>
          <a:off x="0" y="0"/>
          <a:ext cx="0" cy="0"/>
          <a:chOff x="0" y="0"/>
          <a:chExt cx="0" cy="0"/>
        </a:xfrm>
      </p:grpSpPr>
      <p:pic>
        <p:nvPicPr>
          <p:cNvPr id="2" name="5.jpg"/>
          <p:cNvPicPr/>
          <p:nvPr userDrawn="1"/>
        </p:nvPicPr>
        <p:blipFill>
          <a:blip r:embed="rId2">
            <a:extLst/>
          </a:blip>
          <a:stretch>
            <a:fillRect/>
          </a:stretch>
        </p:blipFill>
        <p:spPr>
          <a:xfrm>
            <a:off x="0" y="0"/>
            <a:ext cx="24384000" cy="13716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11200" dirty="0" err="1">
                <a:solidFill>
                  <a:srgbClr val="FFFFFF"/>
                </a:solidFill>
              </a:rPr>
              <a:t>标题文本</a:t>
            </a:r>
            <a:endParaRPr sz="11200" dirty="0">
              <a:solidFill>
                <a:srgbClr val="FFFFFF"/>
              </a:solidFill>
            </a:endParaRPr>
          </a:p>
        </p:txBody>
      </p:sp>
      <p:sp>
        <p:nvSpPr>
          <p:cNvPr id="3" name="Shape 3"/>
          <p:cNvSpPr>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5200" dirty="0" err="1">
                <a:solidFill>
                  <a:srgbClr val="FFFFFF"/>
                </a:solidFill>
              </a:rPr>
              <a:t>正文级别</a:t>
            </a:r>
            <a:r>
              <a:rPr sz="5200" dirty="0">
                <a:solidFill>
                  <a:srgbClr val="FFFFFF"/>
                </a:solidFill>
              </a:rPr>
              <a:t> 1</a:t>
            </a:r>
          </a:p>
          <a:p>
            <a:pPr lvl="1">
              <a:defRPr sz="1800">
                <a:solidFill>
                  <a:srgbClr val="000000"/>
                </a:solidFill>
              </a:defRPr>
            </a:pPr>
            <a:r>
              <a:rPr sz="5200" dirty="0" err="1">
                <a:solidFill>
                  <a:srgbClr val="FFFFFF"/>
                </a:solidFill>
              </a:rPr>
              <a:t>正文级别</a:t>
            </a:r>
            <a:r>
              <a:rPr sz="5200" dirty="0">
                <a:solidFill>
                  <a:srgbClr val="FFFFFF"/>
                </a:solidFill>
              </a:rPr>
              <a:t> 2</a:t>
            </a:r>
          </a:p>
          <a:p>
            <a:pPr lvl="2">
              <a:defRPr sz="1800">
                <a:solidFill>
                  <a:srgbClr val="000000"/>
                </a:solidFill>
              </a:defRPr>
            </a:pPr>
            <a:r>
              <a:rPr sz="5200" dirty="0" err="1">
                <a:solidFill>
                  <a:srgbClr val="FFFFFF"/>
                </a:solidFill>
              </a:rPr>
              <a:t>正文级别</a:t>
            </a:r>
            <a:r>
              <a:rPr sz="5200" dirty="0">
                <a:solidFill>
                  <a:srgbClr val="FFFFFF"/>
                </a:solidFill>
              </a:rPr>
              <a:t> 3</a:t>
            </a:r>
          </a:p>
          <a:p>
            <a:pPr lvl="3">
              <a:defRPr sz="1800">
                <a:solidFill>
                  <a:srgbClr val="000000"/>
                </a:solidFill>
              </a:defRPr>
            </a:pPr>
            <a:r>
              <a:rPr sz="5200" dirty="0" err="1">
                <a:solidFill>
                  <a:srgbClr val="FFFFFF"/>
                </a:solidFill>
              </a:rPr>
              <a:t>正文级别</a:t>
            </a:r>
            <a:r>
              <a:rPr sz="5200" dirty="0">
                <a:solidFill>
                  <a:srgbClr val="FFFFFF"/>
                </a:solidFill>
              </a:rPr>
              <a:t> 4</a:t>
            </a:r>
          </a:p>
          <a:p>
            <a:pPr lvl="4">
              <a:defRPr sz="1800">
                <a:solidFill>
                  <a:srgbClr val="000000"/>
                </a:solidFill>
              </a:defRPr>
            </a:pPr>
            <a:r>
              <a:rPr sz="5200" dirty="0" err="1">
                <a:solidFill>
                  <a:srgbClr val="FFFFFF"/>
                </a:solidFill>
              </a:rPr>
              <a:t>正文级别</a:t>
            </a:r>
            <a:r>
              <a:rPr sz="5200" dirty="0">
                <a:solidFill>
                  <a:srgbClr val="FFFFFF"/>
                </a:solidFill>
              </a:rPr>
              <a:t> 5</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86" r:id="rId3"/>
    <p:sldLayoutId id="2147483680" r:id="rId4"/>
    <p:sldLayoutId id="2147483676" r:id="rId5"/>
    <p:sldLayoutId id="2147483677" r:id="rId6"/>
    <p:sldLayoutId id="2147483678" r:id="rId7"/>
    <p:sldLayoutId id="2147483675" r:id="rId8"/>
    <p:sldLayoutId id="2147483660" r:id="rId9"/>
  </p:sldLayoutIdLst>
  <p:transition spd="med"/>
  <p:timing>
    <p:tnLst>
      <p:par>
        <p:cTn id="1" dur="indefinite" restart="never" nodeType="tmRoot"/>
      </p:par>
    </p:tnLst>
  </p:timing>
  <p:txStyles>
    <p:titleStyle>
      <a:lvl1pPr algn="ctr" defTabSz="825458" eaLnBrk="1" hangingPunct="1">
        <a:defRPr sz="11200">
          <a:solidFill>
            <a:srgbClr val="FFFFFF"/>
          </a:solidFill>
          <a:latin typeface="+mn-lt"/>
          <a:ea typeface="+mn-ea"/>
          <a:cs typeface="+mn-cs"/>
          <a:sym typeface="Helvetica Light"/>
        </a:defRPr>
      </a:lvl1pPr>
      <a:lvl2pPr indent="228589" algn="ctr" defTabSz="825458" eaLnBrk="1" hangingPunct="1">
        <a:defRPr sz="11200">
          <a:solidFill>
            <a:srgbClr val="FFFFFF"/>
          </a:solidFill>
          <a:latin typeface="+mn-lt"/>
          <a:ea typeface="+mn-ea"/>
          <a:cs typeface="+mn-cs"/>
          <a:sym typeface="Helvetica Light"/>
        </a:defRPr>
      </a:lvl2pPr>
      <a:lvl3pPr indent="457178" algn="ctr" defTabSz="825458" eaLnBrk="1" hangingPunct="1">
        <a:defRPr sz="11200">
          <a:solidFill>
            <a:srgbClr val="FFFFFF"/>
          </a:solidFill>
          <a:latin typeface="+mn-lt"/>
          <a:ea typeface="+mn-ea"/>
          <a:cs typeface="+mn-cs"/>
          <a:sym typeface="Helvetica Light"/>
        </a:defRPr>
      </a:lvl3pPr>
      <a:lvl4pPr indent="685766" algn="ctr" defTabSz="825458" eaLnBrk="1" hangingPunct="1">
        <a:defRPr sz="11200">
          <a:solidFill>
            <a:srgbClr val="FFFFFF"/>
          </a:solidFill>
          <a:latin typeface="+mn-lt"/>
          <a:ea typeface="+mn-ea"/>
          <a:cs typeface="+mn-cs"/>
          <a:sym typeface="Helvetica Light"/>
        </a:defRPr>
      </a:lvl4pPr>
      <a:lvl5pPr indent="914354" algn="ctr" defTabSz="825458" eaLnBrk="1" hangingPunct="1">
        <a:defRPr sz="11200">
          <a:solidFill>
            <a:srgbClr val="FFFFFF"/>
          </a:solidFill>
          <a:latin typeface="+mn-lt"/>
          <a:ea typeface="+mn-ea"/>
          <a:cs typeface="+mn-cs"/>
          <a:sym typeface="Helvetica Light"/>
        </a:defRPr>
      </a:lvl5pPr>
      <a:lvl6pPr indent="1142942" algn="ctr" defTabSz="825458" eaLnBrk="1" hangingPunct="1">
        <a:defRPr sz="11200">
          <a:solidFill>
            <a:srgbClr val="FFFFFF"/>
          </a:solidFill>
          <a:latin typeface="+mn-lt"/>
          <a:ea typeface="+mn-ea"/>
          <a:cs typeface="+mn-cs"/>
          <a:sym typeface="Helvetica Light"/>
        </a:defRPr>
      </a:lvl6pPr>
      <a:lvl7pPr indent="1371532" algn="ctr" defTabSz="825458" eaLnBrk="1" hangingPunct="1">
        <a:defRPr sz="11200">
          <a:solidFill>
            <a:srgbClr val="FFFFFF"/>
          </a:solidFill>
          <a:latin typeface="+mn-lt"/>
          <a:ea typeface="+mn-ea"/>
          <a:cs typeface="+mn-cs"/>
          <a:sym typeface="Helvetica Light"/>
        </a:defRPr>
      </a:lvl7pPr>
      <a:lvl8pPr indent="1600120" algn="ctr" defTabSz="825458" eaLnBrk="1" hangingPunct="1">
        <a:defRPr sz="11200">
          <a:solidFill>
            <a:srgbClr val="FFFFFF"/>
          </a:solidFill>
          <a:latin typeface="+mn-lt"/>
          <a:ea typeface="+mn-ea"/>
          <a:cs typeface="+mn-cs"/>
          <a:sym typeface="Helvetica Light"/>
        </a:defRPr>
      </a:lvl8pPr>
      <a:lvl9pPr indent="1828709" algn="ctr" defTabSz="825458" eaLnBrk="1" hangingPunct="1">
        <a:defRPr sz="11200">
          <a:solidFill>
            <a:srgbClr val="FFFFFF"/>
          </a:solidFill>
          <a:latin typeface="+mn-lt"/>
          <a:ea typeface="+mn-ea"/>
          <a:cs typeface="+mn-cs"/>
          <a:sym typeface="Helvetica Light"/>
        </a:defRPr>
      </a:lvl9pPr>
    </p:titleStyle>
    <p:bodyStyle>
      <a:lvl1pPr marL="634968" indent="-634968" defTabSz="825458" eaLnBrk="1" hangingPunct="1">
        <a:spcBef>
          <a:spcPts val="5900"/>
        </a:spcBef>
        <a:buSzPct val="75000"/>
        <a:buChar char="•"/>
        <a:defRPr sz="5200">
          <a:solidFill>
            <a:srgbClr val="FFFFFF"/>
          </a:solidFill>
          <a:latin typeface="+mn-lt"/>
          <a:ea typeface="+mn-ea"/>
          <a:cs typeface="+mn-cs"/>
          <a:sym typeface="Helvetica Light"/>
        </a:defRPr>
      </a:lvl1pPr>
      <a:lvl2pPr marL="1269936" indent="-634968" defTabSz="825458" eaLnBrk="1" hangingPunct="1">
        <a:spcBef>
          <a:spcPts val="5900"/>
        </a:spcBef>
        <a:buSzPct val="75000"/>
        <a:buChar char="•"/>
        <a:defRPr sz="5200">
          <a:solidFill>
            <a:srgbClr val="FFFFFF"/>
          </a:solidFill>
          <a:latin typeface="+mn-lt"/>
          <a:ea typeface="+mn-ea"/>
          <a:cs typeface="+mn-cs"/>
          <a:sym typeface="Helvetica Light"/>
        </a:defRPr>
      </a:lvl2pPr>
      <a:lvl3pPr marL="1904904" indent="-634968" defTabSz="825458" eaLnBrk="1" hangingPunct="1">
        <a:spcBef>
          <a:spcPts val="5900"/>
        </a:spcBef>
        <a:buSzPct val="75000"/>
        <a:buChar char="•"/>
        <a:defRPr sz="5200">
          <a:solidFill>
            <a:srgbClr val="FFFFFF"/>
          </a:solidFill>
          <a:latin typeface="+mn-lt"/>
          <a:ea typeface="+mn-ea"/>
          <a:cs typeface="+mn-cs"/>
          <a:sym typeface="Helvetica Light"/>
        </a:defRPr>
      </a:lvl3pPr>
      <a:lvl4pPr marL="2539874" indent="-634968" defTabSz="825458" eaLnBrk="1" hangingPunct="1">
        <a:spcBef>
          <a:spcPts val="5900"/>
        </a:spcBef>
        <a:buSzPct val="75000"/>
        <a:buChar char="•"/>
        <a:defRPr sz="5200">
          <a:solidFill>
            <a:srgbClr val="FFFFFF"/>
          </a:solidFill>
          <a:latin typeface="+mn-lt"/>
          <a:ea typeface="+mn-ea"/>
          <a:cs typeface="+mn-cs"/>
          <a:sym typeface="Helvetica Light"/>
        </a:defRPr>
      </a:lvl4pPr>
      <a:lvl5pPr marL="3174842" indent="-634968" defTabSz="825458" eaLnBrk="1" hangingPunct="1">
        <a:spcBef>
          <a:spcPts val="5900"/>
        </a:spcBef>
        <a:buSzPct val="75000"/>
        <a:buChar char="•"/>
        <a:defRPr sz="5200">
          <a:solidFill>
            <a:srgbClr val="FFFFFF"/>
          </a:solidFill>
          <a:latin typeface="+mn-lt"/>
          <a:ea typeface="+mn-ea"/>
          <a:cs typeface="+mn-cs"/>
          <a:sym typeface="Helvetica Light"/>
        </a:defRPr>
      </a:lvl5pPr>
      <a:lvl6pPr marL="3809810" indent="-634968" defTabSz="825458" eaLnBrk="1" hangingPunct="1">
        <a:spcBef>
          <a:spcPts val="5900"/>
        </a:spcBef>
        <a:buSzPct val="75000"/>
        <a:buChar char="•"/>
        <a:defRPr sz="5200">
          <a:solidFill>
            <a:srgbClr val="FFFFFF"/>
          </a:solidFill>
          <a:latin typeface="+mn-lt"/>
          <a:ea typeface="+mn-ea"/>
          <a:cs typeface="+mn-cs"/>
          <a:sym typeface="Helvetica Light"/>
        </a:defRPr>
      </a:lvl6pPr>
      <a:lvl7pPr marL="4444778" indent="-634968" defTabSz="825458" eaLnBrk="1" hangingPunct="1">
        <a:spcBef>
          <a:spcPts val="5900"/>
        </a:spcBef>
        <a:buSzPct val="75000"/>
        <a:buChar char="•"/>
        <a:defRPr sz="5200">
          <a:solidFill>
            <a:srgbClr val="FFFFFF"/>
          </a:solidFill>
          <a:latin typeface="+mn-lt"/>
          <a:ea typeface="+mn-ea"/>
          <a:cs typeface="+mn-cs"/>
          <a:sym typeface="Helvetica Light"/>
        </a:defRPr>
      </a:lvl7pPr>
      <a:lvl8pPr marL="5079746" indent="-634968" defTabSz="825458" eaLnBrk="1" hangingPunct="1">
        <a:spcBef>
          <a:spcPts val="5900"/>
        </a:spcBef>
        <a:buSzPct val="75000"/>
        <a:buChar char="•"/>
        <a:defRPr sz="5200">
          <a:solidFill>
            <a:srgbClr val="FFFFFF"/>
          </a:solidFill>
          <a:latin typeface="+mn-lt"/>
          <a:ea typeface="+mn-ea"/>
          <a:cs typeface="+mn-cs"/>
          <a:sym typeface="Helvetica Light"/>
        </a:defRPr>
      </a:lvl8pPr>
      <a:lvl9pPr marL="5714714" indent="-634968" defTabSz="825458" eaLnBrk="1" hangingPunct="1">
        <a:spcBef>
          <a:spcPts val="5900"/>
        </a:spcBef>
        <a:buSzPct val="75000"/>
        <a:buChar char="•"/>
        <a:defRPr sz="5200">
          <a:solidFill>
            <a:srgbClr val="FFFFFF"/>
          </a:solidFill>
          <a:latin typeface="+mn-lt"/>
          <a:ea typeface="+mn-ea"/>
          <a:cs typeface="+mn-cs"/>
          <a:sym typeface="Helvetica Light"/>
        </a:defRPr>
      </a:lvl9pPr>
    </p:bodyStyle>
    <p:otherStyle>
      <a:lvl1pPr algn="ctr" defTabSz="825458" eaLnBrk="1" hangingPunct="1">
        <a:defRPr sz="2400">
          <a:solidFill>
            <a:schemeClr val="tx1"/>
          </a:solidFill>
          <a:latin typeface="+mn-lt"/>
          <a:ea typeface="+mn-ea"/>
          <a:cs typeface="+mn-cs"/>
          <a:sym typeface="Helvetica Light"/>
        </a:defRPr>
      </a:lvl1pPr>
      <a:lvl2pPr indent="228589" algn="ctr" defTabSz="825458" eaLnBrk="1" hangingPunct="1">
        <a:defRPr sz="2400">
          <a:solidFill>
            <a:schemeClr val="tx1"/>
          </a:solidFill>
          <a:latin typeface="+mn-lt"/>
          <a:ea typeface="+mn-ea"/>
          <a:cs typeface="+mn-cs"/>
          <a:sym typeface="Helvetica Light"/>
        </a:defRPr>
      </a:lvl2pPr>
      <a:lvl3pPr indent="457178" algn="ctr" defTabSz="825458" eaLnBrk="1" hangingPunct="1">
        <a:defRPr sz="2400">
          <a:solidFill>
            <a:schemeClr val="tx1"/>
          </a:solidFill>
          <a:latin typeface="+mn-lt"/>
          <a:ea typeface="+mn-ea"/>
          <a:cs typeface="+mn-cs"/>
          <a:sym typeface="Helvetica Light"/>
        </a:defRPr>
      </a:lvl3pPr>
      <a:lvl4pPr indent="685766" algn="ctr" defTabSz="825458" eaLnBrk="1" hangingPunct="1">
        <a:defRPr sz="2400">
          <a:solidFill>
            <a:schemeClr val="tx1"/>
          </a:solidFill>
          <a:latin typeface="+mn-lt"/>
          <a:ea typeface="+mn-ea"/>
          <a:cs typeface="+mn-cs"/>
          <a:sym typeface="Helvetica Light"/>
        </a:defRPr>
      </a:lvl4pPr>
      <a:lvl5pPr indent="914354" algn="ctr" defTabSz="825458" eaLnBrk="1" hangingPunct="1">
        <a:defRPr sz="2400">
          <a:solidFill>
            <a:schemeClr val="tx1"/>
          </a:solidFill>
          <a:latin typeface="+mn-lt"/>
          <a:ea typeface="+mn-ea"/>
          <a:cs typeface="+mn-cs"/>
          <a:sym typeface="Helvetica Light"/>
        </a:defRPr>
      </a:lvl5pPr>
      <a:lvl6pPr indent="1142942" algn="ctr" defTabSz="825458" eaLnBrk="1" hangingPunct="1">
        <a:defRPr sz="2400">
          <a:solidFill>
            <a:schemeClr val="tx1"/>
          </a:solidFill>
          <a:latin typeface="+mn-lt"/>
          <a:ea typeface="+mn-ea"/>
          <a:cs typeface="+mn-cs"/>
          <a:sym typeface="Helvetica Light"/>
        </a:defRPr>
      </a:lvl6pPr>
      <a:lvl7pPr indent="1371532" algn="ctr" defTabSz="825458" eaLnBrk="1" hangingPunct="1">
        <a:defRPr sz="2400">
          <a:solidFill>
            <a:schemeClr val="tx1"/>
          </a:solidFill>
          <a:latin typeface="+mn-lt"/>
          <a:ea typeface="+mn-ea"/>
          <a:cs typeface="+mn-cs"/>
          <a:sym typeface="Helvetica Light"/>
        </a:defRPr>
      </a:lvl7pPr>
      <a:lvl8pPr indent="1600120" algn="ctr" defTabSz="825458" eaLnBrk="1" hangingPunct="1">
        <a:defRPr sz="2400">
          <a:solidFill>
            <a:schemeClr val="tx1"/>
          </a:solidFill>
          <a:latin typeface="+mn-lt"/>
          <a:ea typeface="+mn-ea"/>
          <a:cs typeface="+mn-cs"/>
          <a:sym typeface="Helvetica Light"/>
        </a:defRPr>
      </a:lvl8pPr>
      <a:lvl9pPr indent="1828709" algn="ctr" defTabSz="825458" eaLnBrk="1" hangingPunct="1">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B55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b="1" dirty="0">
                <a:latin typeface="Noto Sans CJK SC Black" charset="-122"/>
                <a:ea typeface="Noto Sans CJK SC Black" charset="-122"/>
                <a:cs typeface="Noto Sans CJK SC Black" charset="-122"/>
              </a:rPr>
              <a:t>Android Studio </a:t>
            </a:r>
            <a:r>
              <a:rPr lang="zh-CN" altLang="en-US" b="1" dirty="0">
                <a:latin typeface="Noto Sans CJK SC Black" charset="-122"/>
                <a:ea typeface="Noto Sans CJK SC Black" charset="-122"/>
                <a:cs typeface="Noto Sans CJK SC Black" charset="-122"/>
              </a:rPr>
              <a:t>全方位</a:t>
            </a:r>
            <a:r>
              <a:rPr lang="zh-CN" altLang="en-US" b="1" dirty="0" smtClean="0">
                <a:latin typeface="Noto Sans CJK SC Black" charset="-122"/>
                <a:ea typeface="Noto Sans CJK SC Black" charset="-122"/>
                <a:cs typeface="Noto Sans CJK SC Black" charset="-122"/>
              </a:rPr>
              <a:t>指南</a:t>
            </a:r>
            <a:r>
              <a:rPr lang="en-US" altLang="zh-CN" b="1" dirty="0" smtClean="0">
                <a:latin typeface="Noto Sans CJK SC Black" charset="-122"/>
                <a:ea typeface="Noto Sans CJK SC Black" charset="-122"/>
                <a:cs typeface="Noto Sans CJK SC Black" charset="-122"/>
              </a:rPr>
              <a:t>-</a:t>
            </a:r>
            <a:r>
              <a:rPr lang="zh-CN" altLang="en-US" b="1" dirty="0" smtClean="0">
                <a:latin typeface="Noto Sans CJK SC Black" charset="-122"/>
                <a:ea typeface="Noto Sans CJK SC Black" charset="-122"/>
                <a:cs typeface="Noto Sans CJK SC Black" charset="-122"/>
              </a:rPr>
              <a:t>初识 </a:t>
            </a:r>
            <a:r>
              <a:rPr lang="en-US" altLang="zh-CN" b="1" dirty="0">
                <a:latin typeface="Noto Sans CJK SC Black" charset="-122"/>
                <a:ea typeface="Noto Sans CJK SC Black" charset="-122"/>
                <a:cs typeface="Noto Sans CJK SC Black" charset="-122"/>
              </a:rPr>
              <a:t>Android Studio</a:t>
            </a:r>
            <a:endParaRPr lang="zh-CN" altLang="en-US" b="1" dirty="0">
              <a:latin typeface="Noto Sans CJK SC Black" charset="-122"/>
              <a:ea typeface="Noto Sans CJK SC Black" charset="-122"/>
              <a:cs typeface="Noto Sans CJK SC Black" charset="-122"/>
            </a:endParaRPr>
          </a:p>
        </p:txBody>
      </p:sp>
    </p:spTree>
    <p:extLst>
      <p:ext uri="{BB962C8B-B14F-4D97-AF65-F5344CB8AC3E}">
        <p14:creationId xmlns:p14="http://schemas.microsoft.com/office/powerpoint/2010/main" val="185295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Android Studio </a:t>
            </a:r>
            <a:r>
              <a:rPr lang="zh-CN" altLang="en-US" dirty="0"/>
              <a:t>快捷键查看及设置</a:t>
            </a:r>
          </a:p>
        </p:txBody>
      </p:sp>
      <p:sp>
        <p:nvSpPr>
          <p:cNvPr id="10" name="副标题 2"/>
          <p:cNvSpPr txBox="1">
            <a:spLocks/>
          </p:cNvSpPr>
          <p:nvPr/>
        </p:nvSpPr>
        <p:spPr>
          <a:xfrm>
            <a:off x="2564285" y="3107639"/>
            <a:ext cx="7878119" cy="13982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190800">
              <a:buClr>
                <a:srgbClr val="35B558"/>
              </a:buClr>
              <a:buSzPct val="105000"/>
            </a:pPr>
            <a:r>
              <a:rPr lang="zh-CN" altLang="en-US" dirty="0" smtClean="0"/>
              <a:t>常用快捷键</a:t>
            </a:r>
            <a:endParaRPr lang="en-US" altLang="zh-CN" dirty="0" smtClean="0"/>
          </a:p>
        </p:txBody>
      </p:sp>
      <p:sp>
        <p:nvSpPr>
          <p:cNvPr id="18" name="副标题 2"/>
          <p:cNvSpPr txBox="1">
            <a:spLocks/>
          </p:cNvSpPr>
          <p:nvPr/>
        </p:nvSpPr>
        <p:spPr>
          <a:xfrm>
            <a:off x="2564285" y="4320237"/>
            <a:ext cx="7878119" cy="13982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190800">
              <a:buClr>
                <a:srgbClr val="35B558"/>
              </a:buClr>
              <a:buSzPct val="105000"/>
            </a:pPr>
            <a:r>
              <a:rPr lang="zh-CN" altLang="en-US" dirty="0" smtClean="0"/>
              <a:t>设置快捷键</a:t>
            </a:r>
            <a:endParaRPr lang="en-US" altLang="zh-CN" dirty="0" smtClean="0"/>
          </a:p>
        </p:txBody>
      </p:sp>
      <p:sp>
        <p:nvSpPr>
          <p:cNvPr id="19" name="副标题 2"/>
          <p:cNvSpPr txBox="1">
            <a:spLocks/>
          </p:cNvSpPr>
          <p:nvPr/>
        </p:nvSpPr>
        <p:spPr>
          <a:xfrm>
            <a:off x="2564285" y="5532834"/>
            <a:ext cx="7878119" cy="13982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190800">
              <a:buClr>
                <a:srgbClr val="35B558"/>
              </a:buClr>
              <a:buSzPct val="105000"/>
            </a:pPr>
            <a:r>
              <a:rPr lang="zh-CN" altLang="en-US" dirty="0" smtClean="0"/>
              <a:t>查看冲突快捷键</a:t>
            </a:r>
            <a:endParaRPr lang="en-US" altLang="zh-CN" dirty="0" smtClean="0"/>
          </a:p>
        </p:txBody>
      </p:sp>
    </p:spTree>
    <p:extLst>
      <p:ext uri="{BB962C8B-B14F-4D97-AF65-F5344CB8AC3E}">
        <p14:creationId xmlns:p14="http://schemas.microsoft.com/office/powerpoint/2010/main" val="48157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1" dirty="0">
                <a:latin typeface="Noto Sans CJK SC" charset="-122"/>
                <a:ea typeface="Noto Sans CJK SC" charset="-122"/>
                <a:cs typeface="Noto Sans CJK SC" charset="-122"/>
              </a:rPr>
              <a:t>Android Studio </a:t>
            </a:r>
            <a:r>
              <a:rPr lang="zh-TW" altLang="en-US" b="1" dirty="0">
                <a:latin typeface="Noto Sans CJK SC" charset="-122"/>
                <a:ea typeface="Noto Sans CJK SC" charset="-122"/>
                <a:cs typeface="Noto Sans CJK SC" charset="-122"/>
              </a:rPr>
              <a:t>全方位指南</a:t>
            </a:r>
            <a:r>
              <a:rPr lang="en-US" altLang="zh-TW" b="1" dirty="0">
                <a:latin typeface="Noto Sans CJK SC" charset="-122"/>
                <a:ea typeface="Noto Sans CJK SC" charset="-122"/>
                <a:cs typeface="Noto Sans CJK SC" charset="-122"/>
              </a:rPr>
              <a:t>-</a:t>
            </a:r>
            <a:r>
              <a:rPr lang="zh-TW" altLang="en-US" b="1" dirty="0">
                <a:latin typeface="Noto Sans CJK SC" charset="-122"/>
                <a:ea typeface="Noto Sans CJK SC" charset="-122"/>
                <a:cs typeface="Noto Sans CJK SC" charset="-122"/>
              </a:rPr>
              <a:t>初识 </a:t>
            </a:r>
            <a:r>
              <a:rPr lang="en-US" altLang="zh-TW" b="1" dirty="0">
                <a:latin typeface="Noto Sans CJK SC" charset="-122"/>
                <a:ea typeface="Noto Sans CJK SC" charset="-122"/>
                <a:cs typeface="Noto Sans CJK SC" charset="-122"/>
              </a:rPr>
              <a:t>Android Studio</a:t>
            </a:r>
            <a:endParaRPr lang="zh-CN" altLang="en-US" b="1" dirty="0">
              <a:latin typeface="Noto Sans CJK SC" charset="-122"/>
              <a:ea typeface="Noto Sans CJK SC" charset="-122"/>
              <a:cs typeface="Noto Sans CJK SC" charset="-122"/>
            </a:endParaRPr>
          </a:p>
        </p:txBody>
      </p:sp>
      <p:sp>
        <p:nvSpPr>
          <p:cNvPr id="3" name="文本占位符 2"/>
          <p:cNvSpPr>
            <a:spLocks noGrp="1"/>
          </p:cNvSpPr>
          <p:nvPr>
            <p:ph type="body" idx="1"/>
          </p:nvPr>
        </p:nvSpPr>
        <p:spPr/>
        <p:txBody>
          <a:bodyPr/>
          <a:lstStyle/>
          <a:p>
            <a:r>
              <a:rPr lang="en-US" altLang="zh-CN" dirty="0"/>
              <a:t>Android Studio </a:t>
            </a:r>
            <a:r>
              <a:rPr lang="zh-CN" altLang="en-US" dirty="0"/>
              <a:t>中 </a:t>
            </a:r>
            <a:r>
              <a:rPr lang="en-US" altLang="zh-CN" dirty="0"/>
              <a:t>Android </a:t>
            </a:r>
            <a:r>
              <a:rPr lang="zh-CN" altLang="en-US" dirty="0"/>
              <a:t>工程目录详解</a:t>
            </a:r>
            <a:endParaRPr lang="en-US" altLang="zh-CN" dirty="0"/>
          </a:p>
        </p:txBody>
      </p:sp>
    </p:spTree>
    <p:extLst>
      <p:ext uri="{BB962C8B-B14F-4D97-AF65-F5344CB8AC3E}">
        <p14:creationId xmlns:p14="http://schemas.microsoft.com/office/powerpoint/2010/main" val="283417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Android Studio </a:t>
            </a:r>
            <a:r>
              <a:rPr lang="zh-CN" altLang="en-US" dirty="0"/>
              <a:t>中 </a:t>
            </a:r>
            <a:r>
              <a:rPr lang="en-US" altLang="zh-CN" dirty="0"/>
              <a:t>Android </a:t>
            </a:r>
            <a:r>
              <a:rPr lang="zh-CN" altLang="en-US" dirty="0"/>
              <a:t>工程目录详解</a:t>
            </a:r>
            <a:endParaRPr lang="en-US" altLang="zh-CN" dirty="0"/>
          </a:p>
        </p:txBody>
      </p:sp>
      <p:sp>
        <p:nvSpPr>
          <p:cNvPr id="4" name="副标题 2"/>
          <p:cNvSpPr txBox="1">
            <a:spLocks/>
          </p:cNvSpPr>
          <p:nvPr/>
        </p:nvSpPr>
        <p:spPr>
          <a:xfrm>
            <a:off x="1337999" y="4134878"/>
            <a:ext cx="19914968"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en-US" altLang="zh-CN" dirty="0" smtClean="0"/>
              <a:t>Project-</a:t>
            </a:r>
            <a:r>
              <a:rPr lang="zh-CN" altLang="en-US" dirty="0" smtClean="0"/>
              <a:t>工程＝</a:t>
            </a:r>
            <a:r>
              <a:rPr lang="en-US" altLang="zh-CN" dirty="0" smtClean="0"/>
              <a:t>eclipse</a:t>
            </a:r>
            <a:r>
              <a:rPr lang="zh-CN" altLang="en-US" dirty="0" smtClean="0"/>
              <a:t>中的工作空间</a:t>
            </a:r>
            <a:endParaRPr lang="en-US" altLang="zh-CN" dirty="0"/>
          </a:p>
        </p:txBody>
      </p:sp>
      <p:sp>
        <p:nvSpPr>
          <p:cNvPr id="5" name="副标题 2"/>
          <p:cNvSpPr txBox="1">
            <a:spLocks/>
          </p:cNvSpPr>
          <p:nvPr/>
        </p:nvSpPr>
        <p:spPr>
          <a:xfrm>
            <a:off x="1337999" y="5365220"/>
            <a:ext cx="19914968"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en-US" altLang="zh-CN" dirty="0" smtClean="0"/>
              <a:t>Module-</a:t>
            </a:r>
            <a:r>
              <a:rPr lang="zh-CN" altLang="en-US" dirty="0" smtClean="0"/>
              <a:t>模块＝</a:t>
            </a:r>
            <a:r>
              <a:rPr lang="en-US" altLang="zh-CN" dirty="0" smtClean="0"/>
              <a:t>eclipse</a:t>
            </a:r>
            <a:r>
              <a:rPr lang="zh-CN" altLang="en-US" dirty="0" smtClean="0"/>
              <a:t>中的单个项目</a:t>
            </a:r>
            <a:endParaRPr lang="en-US" altLang="zh-CN" dirty="0"/>
          </a:p>
        </p:txBody>
      </p:sp>
      <p:sp>
        <p:nvSpPr>
          <p:cNvPr id="6" name="副标题 2"/>
          <p:cNvSpPr txBox="1">
            <a:spLocks/>
          </p:cNvSpPr>
          <p:nvPr/>
        </p:nvSpPr>
        <p:spPr>
          <a:xfrm>
            <a:off x="1337999" y="6595562"/>
            <a:ext cx="19914968"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en-US" altLang="zh-CN" dirty="0" err="1" smtClean="0"/>
              <a:t>Setting.gradle</a:t>
            </a:r>
            <a:r>
              <a:rPr lang="zh-CN" altLang="en-US" dirty="0" smtClean="0"/>
              <a:t>与</a:t>
            </a:r>
            <a:r>
              <a:rPr lang="en-US" altLang="zh-CN" dirty="0" err="1" smtClean="0"/>
              <a:t>build.gradle</a:t>
            </a:r>
            <a:r>
              <a:rPr lang="zh-CN" altLang="en-US" dirty="0" smtClean="0"/>
              <a:t>文件</a:t>
            </a:r>
            <a:endParaRPr lang="en-US" altLang="zh-TW" dirty="0"/>
          </a:p>
        </p:txBody>
      </p:sp>
      <p:sp>
        <p:nvSpPr>
          <p:cNvPr id="7" name="副标题 2"/>
          <p:cNvSpPr txBox="1">
            <a:spLocks/>
          </p:cNvSpPr>
          <p:nvPr/>
        </p:nvSpPr>
        <p:spPr>
          <a:xfrm>
            <a:off x="1033197" y="2373831"/>
            <a:ext cx="7878119" cy="13982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190800">
              <a:buClr>
                <a:srgbClr val="35B558"/>
              </a:buClr>
              <a:buSzPct val="105000"/>
            </a:pPr>
            <a:r>
              <a:rPr lang="zh-CN" altLang="en-US" dirty="0" smtClean="0"/>
              <a:t>重要的概念</a:t>
            </a:r>
            <a:endParaRPr lang="en-US" altLang="zh-CN" dirty="0" smtClean="0"/>
          </a:p>
        </p:txBody>
      </p:sp>
    </p:spTree>
    <p:extLst>
      <p:ext uri="{BB962C8B-B14F-4D97-AF65-F5344CB8AC3E}">
        <p14:creationId xmlns:p14="http://schemas.microsoft.com/office/powerpoint/2010/main" val="316145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TW" b="1" dirty="0">
                <a:latin typeface="Noto Sans CJK SC" charset="-122"/>
                <a:ea typeface="Noto Sans CJK SC" charset="-122"/>
                <a:cs typeface="Noto Sans CJK SC" charset="-122"/>
              </a:rPr>
              <a:t>Android Studio </a:t>
            </a:r>
            <a:r>
              <a:rPr lang="zh-TW" altLang="en-US" b="1" dirty="0">
                <a:latin typeface="Noto Sans CJK SC" charset="-122"/>
                <a:ea typeface="Noto Sans CJK SC" charset="-122"/>
                <a:cs typeface="Noto Sans CJK SC" charset="-122"/>
              </a:rPr>
              <a:t>全方位指南</a:t>
            </a:r>
            <a:r>
              <a:rPr lang="en-US" altLang="zh-TW" b="1" dirty="0">
                <a:latin typeface="Noto Sans CJK SC" charset="-122"/>
                <a:ea typeface="Noto Sans CJK SC" charset="-122"/>
                <a:cs typeface="Noto Sans CJK SC" charset="-122"/>
              </a:rPr>
              <a:t>-</a:t>
            </a:r>
            <a:r>
              <a:rPr lang="zh-TW" altLang="en-US" b="1" dirty="0">
                <a:latin typeface="Noto Sans CJK SC" charset="-122"/>
                <a:ea typeface="Noto Sans CJK SC" charset="-122"/>
                <a:cs typeface="Noto Sans CJK SC" charset="-122"/>
              </a:rPr>
              <a:t>初识 </a:t>
            </a:r>
            <a:r>
              <a:rPr lang="en-US" altLang="zh-TW" b="1" dirty="0">
                <a:latin typeface="Noto Sans CJK SC" charset="-122"/>
                <a:ea typeface="Noto Sans CJK SC" charset="-122"/>
                <a:cs typeface="Noto Sans CJK SC" charset="-122"/>
              </a:rPr>
              <a:t>Android Studio</a:t>
            </a:r>
            <a:endParaRPr lang="zh-CN" altLang="en-US" b="1" dirty="0">
              <a:latin typeface="Noto Sans CJK SC" charset="-122"/>
              <a:ea typeface="Noto Sans CJK SC" charset="-122"/>
              <a:cs typeface="Noto Sans CJK SC" charset="-122"/>
            </a:endParaRPr>
          </a:p>
        </p:txBody>
      </p:sp>
      <p:sp>
        <p:nvSpPr>
          <p:cNvPr id="3" name="副标题 2"/>
          <p:cNvSpPr>
            <a:spLocks noGrp="1"/>
          </p:cNvSpPr>
          <p:nvPr>
            <p:ph type="subTitle" idx="1"/>
          </p:nvPr>
        </p:nvSpPr>
        <p:spPr/>
        <p:txBody>
          <a:bodyPr/>
          <a:lstStyle/>
          <a:p>
            <a:r>
              <a:rPr lang="zh-CN" altLang="en-US" dirty="0" smtClean="0"/>
              <a:t>本</a:t>
            </a:r>
            <a:r>
              <a:rPr lang="zh-CN" altLang="en-US" dirty="0"/>
              <a:t>套课</a:t>
            </a:r>
            <a:r>
              <a:rPr lang="zh-CN" altLang="en-US" dirty="0" smtClean="0"/>
              <a:t>程中我们初步认识了</a:t>
            </a:r>
            <a:r>
              <a:rPr lang="en-US" altLang="zh-CN" dirty="0" smtClean="0"/>
              <a:t> </a:t>
            </a:r>
            <a:r>
              <a:rPr lang="zh-CN" altLang="en-US" dirty="0" smtClean="0"/>
              <a:t> </a:t>
            </a:r>
            <a:r>
              <a:rPr lang="en-US" altLang="zh-CN" dirty="0" smtClean="0"/>
              <a:t>Android</a:t>
            </a:r>
            <a:r>
              <a:rPr lang="zh-CN" altLang="en-US" dirty="0" smtClean="0"/>
              <a:t> </a:t>
            </a:r>
            <a:r>
              <a:rPr lang="en-US" altLang="zh-CN" dirty="0" smtClean="0"/>
              <a:t>Studio</a:t>
            </a:r>
            <a:r>
              <a:rPr lang="zh-CN" altLang="en-US" dirty="0" smtClean="0"/>
              <a:t> 这个强大的开发工具。你应当掌握以下知识</a:t>
            </a:r>
            <a:r>
              <a:rPr lang="zh-CN" altLang="en-US" dirty="0"/>
              <a:t>：</a:t>
            </a:r>
          </a:p>
          <a:p>
            <a:pPr marL="698400" indent="-507600">
              <a:buClr>
                <a:srgbClr val="35B558"/>
              </a:buClr>
              <a:buSzPct val="105000"/>
              <a:buFont typeface="Arial" panose="020B0604020202020204" pitchFamily="34" charset="0"/>
              <a:buChar char="•"/>
            </a:pPr>
            <a:r>
              <a:rPr lang="zh-CN" altLang="en-US" dirty="0" smtClean="0"/>
              <a:t>知道什么是</a:t>
            </a:r>
            <a:r>
              <a:rPr lang="en-US" altLang="zh-CN" dirty="0" smtClean="0"/>
              <a:t> Android</a:t>
            </a:r>
            <a:r>
              <a:rPr lang="zh-CN" altLang="en-US" dirty="0" smtClean="0"/>
              <a:t> </a:t>
            </a:r>
            <a:r>
              <a:rPr lang="en-US" altLang="zh-CN" dirty="0" smtClean="0"/>
              <a:t>Studio</a:t>
            </a:r>
          </a:p>
          <a:p>
            <a:pPr marL="698400" indent="-507600">
              <a:buClr>
                <a:srgbClr val="35B558"/>
              </a:buClr>
              <a:buSzPct val="105000"/>
              <a:buFont typeface="Arial" panose="020B0604020202020204" pitchFamily="34" charset="0"/>
              <a:buChar char="•"/>
            </a:pPr>
            <a:r>
              <a:rPr lang="zh-CN" altLang="en-US" dirty="0" smtClean="0"/>
              <a:t>学会下载并安装 </a:t>
            </a:r>
            <a:r>
              <a:rPr lang="en-US" altLang="zh-CN" dirty="0" smtClean="0"/>
              <a:t>Android</a:t>
            </a:r>
            <a:r>
              <a:rPr lang="zh-CN" altLang="en-US" dirty="0" smtClean="0"/>
              <a:t> </a:t>
            </a:r>
            <a:r>
              <a:rPr lang="en-US" altLang="zh-CN" dirty="0" smtClean="0"/>
              <a:t>Studio</a:t>
            </a:r>
            <a:endParaRPr lang="zh-CN" altLang="en-US" dirty="0" smtClean="0"/>
          </a:p>
          <a:p>
            <a:pPr marL="698400" indent="-507600">
              <a:buClr>
                <a:srgbClr val="35B558"/>
              </a:buClr>
              <a:buSzPct val="105000"/>
              <a:buFont typeface="Arial" panose="020B0604020202020204" pitchFamily="34" charset="0"/>
              <a:buChar char="•"/>
            </a:pPr>
            <a:r>
              <a:rPr lang="zh-CN" altLang="en-US" dirty="0" smtClean="0"/>
              <a:t>了解 </a:t>
            </a:r>
            <a:r>
              <a:rPr lang="en-US" altLang="zh-CN" dirty="0" smtClean="0"/>
              <a:t>Android</a:t>
            </a:r>
            <a:r>
              <a:rPr lang="zh-CN" altLang="en-US" dirty="0" smtClean="0"/>
              <a:t> </a:t>
            </a:r>
            <a:r>
              <a:rPr lang="en-US" altLang="zh-CN" dirty="0" smtClean="0"/>
              <a:t>Studio</a:t>
            </a:r>
            <a:r>
              <a:rPr lang="zh-CN" altLang="en-US" dirty="0"/>
              <a:t> </a:t>
            </a:r>
            <a:r>
              <a:rPr lang="zh-CN" altLang="en-US" dirty="0" smtClean="0"/>
              <a:t>的界面结构</a:t>
            </a:r>
            <a:endParaRPr lang="en-US" altLang="zh-CN" dirty="0" smtClean="0"/>
          </a:p>
          <a:p>
            <a:pPr marL="698400" indent="-507600">
              <a:buClr>
                <a:srgbClr val="35B558"/>
              </a:buClr>
              <a:buSzPct val="105000"/>
              <a:buFont typeface="Arial" panose="020B0604020202020204" pitchFamily="34" charset="0"/>
              <a:buChar char="•"/>
            </a:pPr>
            <a:r>
              <a:rPr lang="zh-CN" altLang="en-US" dirty="0" smtClean="0"/>
              <a:t>了解 </a:t>
            </a:r>
            <a:r>
              <a:rPr lang="en-US" altLang="zh-CN" dirty="0" smtClean="0"/>
              <a:t>Android</a:t>
            </a:r>
            <a:r>
              <a:rPr lang="zh-CN" altLang="en-US" dirty="0" smtClean="0"/>
              <a:t> </a:t>
            </a:r>
            <a:r>
              <a:rPr lang="en-US" altLang="zh-CN" dirty="0" smtClean="0"/>
              <a:t>Studio</a:t>
            </a:r>
            <a:r>
              <a:rPr lang="zh-CN" altLang="en-US" dirty="0" smtClean="0"/>
              <a:t> 的常用快捷键及如何设置快捷键</a:t>
            </a:r>
          </a:p>
          <a:p>
            <a:pPr marL="698400" indent="-507600">
              <a:buClr>
                <a:srgbClr val="35B558"/>
              </a:buClr>
              <a:buSzPct val="105000"/>
              <a:buFont typeface="Arial" panose="020B0604020202020204" pitchFamily="34" charset="0"/>
              <a:buChar char="•"/>
            </a:pPr>
            <a:r>
              <a:rPr lang="zh-CN" altLang="en-US" dirty="0" smtClean="0"/>
              <a:t>了解 </a:t>
            </a:r>
            <a:r>
              <a:rPr lang="en-US" altLang="zh-CN" dirty="0" smtClean="0"/>
              <a:t>Android</a:t>
            </a:r>
            <a:r>
              <a:rPr lang="zh-CN" altLang="en-US" dirty="0" smtClean="0"/>
              <a:t> </a:t>
            </a:r>
            <a:r>
              <a:rPr lang="en-US" altLang="zh-CN" dirty="0" smtClean="0"/>
              <a:t>Studio</a:t>
            </a:r>
            <a:r>
              <a:rPr lang="zh-CN" altLang="en-US" dirty="0"/>
              <a:t> </a:t>
            </a:r>
            <a:r>
              <a:rPr lang="zh-CN" altLang="en-US" dirty="0" smtClean="0"/>
              <a:t>的项目结构</a:t>
            </a:r>
            <a:endParaRPr lang="en-US" altLang="zh-CN" dirty="0" smtClean="0"/>
          </a:p>
          <a:p>
            <a:pPr marL="190800">
              <a:buClr>
                <a:srgbClr val="35B558"/>
              </a:buClr>
              <a:buSzPct val="105000"/>
            </a:pPr>
            <a:r>
              <a:rPr lang="zh-CN" altLang="en-US" dirty="0" smtClean="0"/>
              <a:t>掌握以上这些知识我们就对</a:t>
            </a:r>
            <a:r>
              <a:rPr lang="en-US" altLang="zh-CN" dirty="0" smtClean="0"/>
              <a:t> Android</a:t>
            </a:r>
            <a:r>
              <a:rPr lang="zh-CN" altLang="en-US" dirty="0" smtClean="0"/>
              <a:t> </a:t>
            </a:r>
            <a:r>
              <a:rPr lang="en-US" altLang="zh-CN" dirty="0" smtClean="0"/>
              <a:t>Studio</a:t>
            </a:r>
            <a:r>
              <a:rPr lang="zh-CN" altLang="en-US" dirty="0" smtClean="0"/>
              <a:t> 有了初步的理解，后续的课程我们会进一步学习它的使用。有了</a:t>
            </a:r>
            <a:r>
              <a:rPr lang="en-US" altLang="zh-CN" dirty="0" smtClean="0"/>
              <a:t>Google</a:t>
            </a:r>
            <a:r>
              <a:rPr lang="zh-CN" altLang="en-US" dirty="0" smtClean="0"/>
              <a:t> 定期对</a:t>
            </a:r>
            <a:r>
              <a:rPr lang="en-US" altLang="zh-CN" dirty="0" smtClean="0"/>
              <a:t>Android</a:t>
            </a:r>
            <a:r>
              <a:rPr lang="zh-CN" altLang="en-US" dirty="0" smtClean="0"/>
              <a:t> </a:t>
            </a:r>
            <a:r>
              <a:rPr lang="en-US" altLang="zh-CN" dirty="0" smtClean="0"/>
              <a:t>Studio</a:t>
            </a:r>
            <a:r>
              <a:rPr lang="zh-CN" altLang="en-US" dirty="0"/>
              <a:t> </a:t>
            </a:r>
            <a:r>
              <a:rPr lang="zh-CN" altLang="en-US" dirty="0" smtClean="0"/>
              <a:t>的更新优化，相信</a:t>
            </a:r>
            <a:r>
              <a:rPr lang="en-US" altLang="zh-CN" dirty="0" smtClean="0"/>
              <a:t>Android</a:t>
            </a:r>
            <a:r>
              <a:rPr lang="zh-CN" altLang="en-US" dirty="0" smtClean="0"/>
              <a:t> </a:t>
            </a:r>
            <a:r>
              <a:rPr lang="en-US" altLang="zh-CN" dirty="0" smtClean="0"/>
              <a:t>Studio</a:t>
            </a:r>
            <a:r>
              <a:rPr lang="zh-CN" altLang="en-US" dirty="0"/>
              <a:t> </a:t>
            </a:r>
            <a:r>
              <a:rPr lang="zh-CN" altLang="en-US" dirty="0" smtClean="0"/>
              <a:t>会越来越强大，掌握它就会大大提高我们的开发效率。</a:t>
            </a:r>
          </a:p>
          <a:p>
            <a:endParaRPr lang="zh-CN" altLang="en-US" dirty="0"/>
          </a:p>
        </p:txBody>
      </p:sp>
    </p:spTree>
    <p:extLst>
      <p:ext uri="{BB962C8B-B14F-4D97-AF65-F5344CB8AC3E}">
        <p14:creationId xmlns:p14="http://schemas.microsoft.com/office/powerpoint/2010/main" val="1378649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TW" dirty="0">
                <a:latin typeface="Noto Sans CJK SC Regular" pitchFamily="34" charset="-122"/>
                <a:ea typeface="Noto Sans CJK SC Regular" pitchFamily="34" charset="-122"/>
                <a:cs typeface="Noto Sans CJK SC" charset="-122"/>
              </a:rPr>
              <a:t>Android Studio </a:t>
            </a:r>
            <a:r>
              <a:rPr lang="zh-TW" altLang="en-US" dirty="0">
                <a:latin typeface="Noto Sans CJK SC Regular" pitchFamily="34" charset="-122"/>
                <a:ea typeface="Noto Sans CJK SC Regular" pitchFamily="34" charset="-122"/>
                <a:cs typeface="Noto Sans CJK SC" charset="-122"/>
              </a:rPr>
              <a:t>全方位</a:t>
            </a:r>
            <a:r>
              <a:rPr lang="zh-TW" altLang="en-US" dirty="0" smtClean="0">
                <a:latin typeface="Noto Sans CJK SC Regular" pitchFamily="34" charset="-122"/>
                <a:ea typeface="Noto Sans CJK SC Regular" pitchFamily="34" charset="-122"/>
                <a:cs typeface="Noto Sans CJK SC" charset="-122"/>
              </a:rPr>
              <a:t>指南</a:t>
            </a:r>
            <a:r>
              <a:rPr lang="en-US" altLang="zh-TW" dirty="0" smtClean="0">
                <a:latin typeface="Noto Sans CJK SC Regular" pitchFamily="34" charset="-122"/>
                <a:ea typeface="Noto Sans CJK SC Regular" pitchFamily="34" charset="-122"/>
                <a:cs typeface="Noto Sans CJK SC" charset="-122"/>
              </a:rPr>
              <a:t>-</a:t>
            </a:r>
            <a:r>
              <a:rPr lang="zh-TW" altLang="en-US" dirty="0" smtClean="0">
                <a:latin typeface="Noto Sans CJK SC Regular" pitchFamily="34" charset="-122"/>
                <a:ea typeface="Noto Sans CJK SC Regular" pitchFamily="34" charset="-122"/>
                <a:cs typeface="Noto Sans CJK SC" charset="-122"/>
              </a:rPr>
              <a:t>初识 </a:t>
            </a:r>
            <a:r>
              <a:rPr lang="en-US" altLang="zh-TW" dirty="0">
                <a:latin typeface="Noto Sans CJK SC Regular" pitchFamily="34" charset="-122"/>
                <a:ea typeface="Noto Sans CJK SC Regular" pitchFamily="34" charset="-122"/>
                <a:cs typeface="Noto Sans CJK SC" charset="-122"/>
              </a:rPr>
              <a:t>Android Studio</a:t>
            </a:r>
            <a:r>
              <a:rPr lang="en-US" altLang="zh-CN" dirty="0" smtClean="0">
                <a:latin typeface="Noto Sans CJK SC Light" charset="-122"/>
                <a:ea typeface="Noto Sans CJK SC Light" charset="-122"/>
                <a:cs typeface="Noto Sans CJK SC Light" charset="-122"/>
              </a:rPr>
              <a:t>—</a:t>
            </a:r>
            <a:r>
              <a:rPr lang="zh-CN" altLang="en-US" dirty="0" smtClean="0">
                <a:latin typeface="Noto Sans CJK SC Light" charset="-122"/>
                <a:ea typeface="Noto Sans CJK SC Light" charset="-122"/>
                <a:cs typeface="Noto Sans CJK SC Light" charset="-122"/>
              </a:rPr>
              <a:t> </a:t>
            </a:r>
            <a:r>
              <a:rPr lang="zh-CN" altLang="en-US" b="1" dirty="0" smtClean="0">
                <a:solidFill>
                  <a:srgbClr val="35B558"/>
                </a:solidFill>
                <a:latin typeface="Noto Sans CJK SC Bold" pitchFamily="34" charset="-122"/>
                <a:ea typeface="Noto Sans CJK SC Bold" pitchFamily="34" charset="-122"/>
                <a:cs typeface="Noto Sans CJK SC" charset="-122"/>
              </a:rPr>
              <a:t>课</a:t>
            </a:r>
            <a:r>
              <a:rPr lang="zh-CN" altLang="en-US" b="1" dirty="0">
                <a:solidFill>
                  <a:srgbClr val="35B558"/>
                </a:solidFill>
                <a:latin typeface="Noto Sans CJK SC Bold" pitchFamily="34" charset="-122"/>
                <a:ea typeface="Noto Sans CJK SC Bold" pitchFamily="34" charset="-122"/>
                <a:cs typeface="Noto Sans CJK SC" charset="-122"/>
              </a:rPr>
              <a:t>程概要</a:t>
            </a:r>
          </a:p>
        </p:txBody>
      </p:sp>
      <p:sp>
        <p:nvSpPr>
          <p:cNvPr id="4" name="副标题 2"/>
          <p:cNvSpPr txBox="1">
            <a:spLocks/>
          </p:cNvSpPr>
          <p:nvPr/>
        </p:nvSpPr>
        <p:spPr>
          <a:xfrm>
            <a:off x="3669600" y="3684000"/>
            <a:ext cx="18273600" cy="9201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6984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54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r>
              <a:rPr lang="en-US" altLang="zh-CN" dirty="0"/>
              <a:t>Android Studio </a:t>
            </a:r>
            <a:r>
              <a:rPr lang="zh-CN" altLang="en-US" dirty="0"/>
              <a:t>简介</a:t>
            </a:r>
            <a:endParaRPr lang="en-US" altLang="zh-CN" dirty="0" smtClean="0"/>
          </a:p>
          <a:p>
            <a:r>
              <a:rPr lang="en-US" altLang="zh-CN" dirty="0"/>
              <a:t>Android Studio</a:t>
            </a:r>
            <a:r>
              <a:rPr lang="zh-CN" altLang="en-US" dirty="0"/>
              <a:t>下载安装</a:t>
            </a:r>
            <a:endParaRPr lang="zh-CN" altLang="en-US" dirty="0" smtClean="0"/>
          </a:p>
          <a:p>
            <a:r>
              <a:rPr lang="en-US" altLang="zh-CN" dirty="0"/>
              <a:t>Android Studio </a:t>
            </a:r>
            <a:r>
              <a:rPr lang="zh-CN" altLang="en-US" dirty="0"/>
              <a:t>界面讲解</a:t>
            </a:r>
            <a:endParaRPr lang="en-US" altLang="zh-CN" dirty="0" smtClean="0"/>
          </a:p>
          <a:p>
            <a:r>
              <a:rPr lang="en-US" altLang="zh-CN" dirty="0"/>
              <a:t>Android Studio </a:t>
            </a:r>
            <a:r>
              <a:rPr lang="zh-CN" altLang="en-US" dirty="0"/>
              <a:t>快捷键查看及设置</a:t>
            </a:r>
            <a:endParaRPr lang="zh-CN" altLang="en-US" dirty="0" smtClean="0"/>
          </a:p>
          <a:p>
            <a:r>
              <a:rPr lang="en-US" altLang="zh-CN" dirty="0"/>
              <a:t>Android Studio </a:t>
            </a:r>
            <a:r>
              <a:rPr lang="zh-CN" altLang="en-US" dirty="0"/>
              <a:t>中 </a:t>
            </a:r>
            <a:r>
              <a:rPr lang="en-US" altLang="zh-CN" dirty="0"/>
              <a:t>Android </a:t>
            </a:r>
            <a:r>
              <a:rPr lang="zh-CN" altLang="en-US" dirty="0"/>
              <a:t>工程目录详解</a:t>
            </a:r>
            <a:endParaRPr lang="en-US" altLang="zh-CN" dirty="0" smtClean="0"/>
          </a:p>
        </p:txBody>
      </p:sp>
    </p:spTree>
    <p:extLst>
      <p:ext uri="{BB962C8B-B14F-4D97-AF65-F5344CB8AC3E}">
        <p14:creationId xmlns:p14="http://schemas.microsoft.com/office/powerpoint/2010/main" val="403041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latin typeface="Noto Sans CJK SC Regular" pitchFamily="34" charset="-122"/>
                <a:ea typeface="Noto Sans CJK SC Regular" pitchFamily="34" charset="-122"/>
                <a:cs typeface="Noto Sans CJK SC" charset="-122"/>
              </a:rPr>
              <a:t>Android Studio </a:t>
            </a:r>
            <a:r>
              <a:rPr lang="zh-TW" altLang="en-US" dirty="0">
                <a:latin typeface="Noto Sans CJK SC Regular" pitchFamily="34" charset="-122"/>
                <a:ea typeface="Noto Sans CJK SC Regular" pitchFamily="34" charset="-122"/>
                <a:cs typeface="Noto Sans CJK SC" charset="-122"/>
              </a:rPr>
              <a:t>全方位指南</a:t>
            </a:r>
            <a:r>
              <a:rPr lang="en-US" altLang="zh-TW" dirty="0">
                <a:latin typeface="Noto Sans CJK SC Regular" pitchFamily="34" charset="-122"/>
                <a:ea typeface="Noto Sans CJK SC Regular" pitchFamily="34" charset="-122"/>
                <a:cs typeface="Noto Sans CJK SC" charset="-122"/>
              </a:rPr>
              <a:t>-</a:t>
            </a:r>
            <a:r>
              <a:rPr lang="zh-TW" altLang="en-US" dirty="0">
                <a:latin typeface="Noto Sans CJK SC Regular" pitchFamily="34" charset="-122"/>
                <a:ea typeface="Noto Sans CJK SC Regular" pitchFamily="34" charset="-122"/>
                <a:cs typeface="Noto Sans CJK SC" charset="-122"/>
              </a:rPr>
              <a:t>初识 </a:t>
            </a:r>
            <a:r>
              <a:rPr lang="en-US" altLang="zh-TW" dirty="0">
                <a:latin typeface="Noto Sans CJK SC Regular" pitchFamily="34" charset="-122"/>
                <a:ea typeface="Noto Sans CJK SC Regular" pitchFamily="34" charset="-122"/>
                <a:cs typeface="Noto Sans CJK SC" charset="-122"/>
              </a:rPr>
              <a:t>Android Studio</a:t>
            </a:r>
            <a:endParaRPr lang="zh-CN" altLang="en-US" dirty="0">
              <a:latin typeface="Noto Sans CJK SC Regular" pitchFamily="34" charset="-122"/>
              <a:ea typeface="Noto Sans CJK SC Regular" pitchFamily="34" charset="-122"/>
              <a:cs typeface="Noto Sans CJK SC" charset="-122"/>
            </a:endParaRPr>
          </a:p>
        </p:txBody>
      </p:sp>
      <p:sp>
        <p:nvSpPr>
          <p:cNvPr id="3" name="文本占位符 2"/>
          <p:cNvSpPr>
            <a:spLocks noGrp="1"/>
          </p:cNvSpPr>
          <p:nvPr>
            <p:ph type="body" idx="1"/>
          </p:nvPr>
        </p:nvSpPr>
        <p:spPr/>
        <p:txBody>
          <a:bodyPr/>
          <a:lstStyle/>
          <a:p>
            <a:r>
              <a:rPr lang="en-US" altLang="zh-CN" dirty="0"/>
              <a:t>Android Studio </a:t>
            </a:r>
            <a:r>
              <a:rPr lang="zh-CN" altLang="en-US" dirty="0"/>
              <a:t>简介</a:t>
            </a:r>
            <a:endParaRPr lang="en-US" altLang="zh-CN" dirty="0"/>
          </a:p>
        </p:txBody>
      </p:sp>
    </p:spTree>
    <p:extLst>
      <p:ext uri="{BB962C8B-B14F-4D97-AF65-F5344CB8AC3E}">
        <p14:creationId xmlns:p14="http://schemas.microsoft.com/office/powerpoint/2010/main" val="350953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Android Studio </a:t>
            </a:r>
            <a:r>
              <a:rPr lang="zh-CN" altLang="en-US" dirty="0"/>
              <a:t>简介</a:t>
            </a:r>
            <a:endParaRPr lang="en-US" altLang="zh-CN" dirty="0"/>
          </a:p>
        </p:txBody>
      </p:sp>
      <p:sp>
        <p:nvSpPr>
          <p:cNvPr id="5" name="副标题 2"/>
          <p:cNvSpPr txBox="1">
            <a:spLocks/>
          </p:cNvSpPr>
          <p:nvPr/>
        </p:nvSpPr>
        <p:spPr>
          <a:xfrm>
            <a:off x="1033200" y="3131858"/>
            <a:ext cx="7878119" cy="13982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190800">
              <a:buClr>
                <a:srgbClr val="35B558"/>
              </a:buClr>
              <a:buSzPct val="105000"/>
            </a:pPr>
            <a:r>
              <a:rPr lang="zh-CN" altLang="en-US" dirty="0" smtClean="0"/>
              <a:t>优点：</a:t>
            </a:r>
            <a:endParaRPr lang="en-US" altLang="zh-CN" dirty="0" smtClean="0"/>
          </a:p>
        </p:txBody>
      </p:sp>
      <p:sp>
        <p:nvSpPr>
          <p:cNvPr id="7" name="副标题 2"/>
          <p:cNvSpPr txBox="1">
            <a:spLocks/>
          </p:cNvSpPr>
          <p:nvPr/>
        </p:nvSpPr>
        <p:spPr>
          <a:xfrm>
            <a:off x="1033199" y="4280439"/>
            <a:ext cx="13281701"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zh-CN" altLang="en-US" dirty="0" smtClean="0"/>
              <a:t>基于 </a:t>
            </a:r>
            <a:r>
              <a:rPr lang="en-US" altLang="zh-CN" dirty="0" err="1" smtClean="0"/>
              <a:t>Intellij</a:t>
            </a:r>
            <a:r>
              <a:rPr lang="en-US" altLang="zh-CN" dirty="0" smtClean="0"/>
              <a:t> IDEA</a:t>
            </a:r>
            <a:r>
              <a:rPr lang="zh-CN" altLang="en-US" dirty="0" smtClean="0"/>
              <a:t> ，强大的智能提示功能</a:t>
            </a:r>
            <a:endParaRPr lang="zh-TW" altLang="en-US" dirty="0" smtClean="0"/>
          </a:p>
        </p:txBody>
      </p:sp>
      <p:sp>
        <p:nvSpPr>
          <p:cNvPr id="8" name="副标题 2"/>
          <p:cNvSpPr txBox="1">
            <a:spLocks/>
          </p:cNvSpPr>
          <p:nvPr/>
        </p:nvSpPr>
        <p:spPr>
          <a:xfrm>
            <a:off x="1033200" y="5347424"/>
            <a:ext cx="12562276"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zh-CN" altLang="en-US" dirty="0" smtClean="0"/>
              <a:t>全新的</a:t>
            </a:r>
            <a:r>
              <a:rPr lang="en-US" altLang="zh-CN" dirty="0" err="1" smtClean="0"/>
              <a:t>Gradle</a:t>
            </a:r>
            <a:r>
              <a:rPr lang="zh-CN" altLang="en-US" dirty="0" smtClean="0"/>
              <a:t> 构建环境，速度更快</a:t>
            </a:r>
            <a:endParaRPr lang="zh-TW" altLang="en-US" dirty="0"/>
          </a:p>
        </p:txBody>
      </p:sp>
      <p:sp>
        <p:nvSpPr>
          <p:cNvPr id="9" name="副标题 2"/>
          <p:cNvSpPr txBox="1">
            <a:spLocks/>
          </p:cNvSpPr>
          <p:nvPr/>
        </p:nvSpPr>
        <p:spPr>
          <a:xfrm>
            <a:off x="1033200" y="7491261"/>
            <a:ext cx="13281700"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zh-CN" altLang="en-US" dirty="0" smtClean="0"/>
              <a:t>丰富的插件，提高开发效率</a:t>
            </a:r>
            <a:endParaRPr lang="zh-TW" altLang="en-US" dirty="0"/>
          </a:p>
        </p:txBody>
      </p:sp>
      <p:sp>
        <p:nvSpPr>
          <p:cNvPr id="16" name="副标题 2"/>
          <p:cNvSpPr txBox="1">
            <a:spLocks/>
          </p:cNvSpPr>
          <p:nvPr/>
        </p:nvSpPr>
        <p:spPr>
          <a:xfrm>
            <a:off x="1033200" y="6419343"/>
            <a:ext cx="14968800"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zh-CN" altLang="en-US" dirty="0" smtClean="0"/>
              <a:t>无敌的预览功能，文字、颜色、图片、布局都可以</a:t>
            </a:r>
            <a:endParaRPr lang="zh-TW" altLang="en-US" dirty="0"/>
          </a:p>
        </p:txBody>
      </p:sp>
      <p:sp>
        <p:nvSpPr>
          <p:cNvPr id="10" name="副标题 2"/>
          <p:cNvSpPr txBox="1">
            <a:spLocks/>
          </p:cNvSpPr>
          <p:nvPr/>
        </p:nvSpPr>
        <p:spPr>
          <a:xfrm>
            <a:off x="1033200" y="1733577"/>
            <a:ext cx="12562276" cy="13982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190800">
              <a:buClr>
                <a:srgbClr val="35B558"/>
              </a:buClr>
              <a:buSzPct val="105000"/>
            </a:pPr>
            <a:r>
              <a:rPr lang="zh-CN" altLang="en-US" dirty="0" smtClean="0"/>
              <a:t>初次见面：</a:t>
            </a:r>
            <a:r>
              <a:rPr lang="zh-CN" altLang="en-US" dirty="0"/>
              <a:t> </a:t>
            </a:r>
            <a:r>
              <a:rPr lang="en-US" altLang="zh-CN" dirty="0"/>
              <a:t>2013</a:t>
            </a:r>
            <a:r>
              <a:rPr lang="zh-CN" altLang="en-US" dirty="0"/>
              <a:t>年</a:t>
            </a:r>
            <a:r>
              <a:rPr lang="en-US" altLang="zh-CN" dirty="0"/>
              <a:t>5</a:t>
            </a:r>
            <a:r>
              <a:rPr lang="zh-CN" altLang="en-US" dirty="0"/>
              <a:t>月</a:t>
            </a:r>
            <a:r>
              <a:rPr lang="en-US" altLang="zh-CN" dirty="0"/>
              <a:t>16</a:t>
            </a:r>
            <a:r>
              <a:rPr lang="zh-CN" altLang="en-US" dirty="0" smtClean="0"/>
              <a:t>日</a:t>
            </a:r>
            <a:r>
              <a:rPr lang="en-US" altLang="zh-CN" dirty="0" smtClean="0"/>
              <a:t>I/O</a:t>
            </a:r>
            <a:r>
              <a:rPr lang="zh-CN" altLang="en-US" dirty="0"/>
              <a:t>大会上</a:t>
            </a:r>
            <a:endParaRPr lang="en-US" altLang="zh-CN" dirty="0" smtClean="0"/>
          </a:p>
        </p:txBody>
      </p:sp>
      <p:sp>
        <p:nvSpPr>
          <p:cNvPr id="13" name="副标题 2"/>
          <p:cNvSpPr txBox="1">
            <a:spLocks/>
          </p:cNvSpPr>
          <p:nvPr/>
        </p:nvSpPr>
        <p:spPr>
          <a:xfrm>
            <a:off x="1033200" y="8426691"/>
            <a:ext cx="13281700"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zh-CN" altLang="en-US" dirty="0" smtClean="0"/>
              <a:t>内置 </a:t>
            </a:r>
            <a:r>
              <a:rPr lang="en-US" altLang="zh-CN" dirty="0" smtClean="0"/>
              <a:t>SVN</a:t>
            </a:r>
            <a:r>
              <a:rPr lang="zh-CN" altLang="en-US" dirty="0" smtClean="0"/>
              <a:t> </a:t>
            </a:r>
            <a:r>
              <a:rPr lang="en-US" altLang="zh-CN" dirty="0" smtClean="0"/>
              <a:t>,</a:t>
            </a:r>
            <a:r>
              <a:rPr lang="zh-CN" altLang="en-US" dirty="0" smtClean="0"/>
              <a:t> </a:t>
            </a:r>
            <a:r>
              <a:rPr lang="en-US" altLang="zh-CN" dirty="0" smtClean="0"/>
              <a:t>GIT</a:t>
            </a:r>
            <a:r>
              <a:rPr lang="zh-CN" altLang="en-US" dirty="0" smtClean="0"/>
              <a:t> </a:t>
            </a:r>
            <a:r>
              <a:rPr lang="en-US" altLang="zh-CN" dirty="0" smtClean="0"/>
              <a:t>,</a:t>
            </a:r>
            <a:r>
              <a:rPr lang="zh-CN" altLang="en-US" dirty="0" smtClean="0"/>
              <a:t> </a:t>
            </a:r>
            <a:r>
              <a:rPr lang="en-US" altLang="zh-CN" dirty="0" smtClean="0"/>
              <a:t>CVS</a:t>
            </a:r>
            <a:r>
              <a:rPr lang="zh-CN" altLang="en-US" dirty="0" smtClean="0"/>
              <a:t> 等协作插件</a:t>
            </a:r>
            <a:endParaRPr lang="zh-TW" altLang="en-US" dirty="0"/>
          </a:p>
        </p:txBody>
      </p:sp>
      <p:sp>
        <p:nvSpPr>
          <p:cNvPr id="14" name="副标题 2"/>
          <p:cNvSpPr txBox="1">
            <a:spLocks/>
          </p:cNvSpPr>
          <p:nvPr/>
        </p:nvSpPr>
        <p:spPr>
          <a:xfrm>
            <a:off x="1033198" y="9635098"/>
            <a:ext cx="22284001"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zh-CN" altLang="en-US" dirty="0" smtClean="0">
                <a:solidFill>
                  <a:srgbClr val="FF0000"/>
                </a:solidFill>
              </a:rPr>
              <a:t>最重要的，</a:t>
            </a:r>
            <a:r>
              <a:rPr lang="en-US" altLang="zh-CN" dirty="0" smtClean="0">
                <a:solidFill>
                  <a:srgbClr val="FF0000"/>
                </a:solidFill>
              </a:rPr>
              <a:t>Google</a:t>
            </a:r>
            <a:r>
              <a:rPr lang="zh-CN" altLang="en-US" dirty="0" smtClean="0">
                <a:solidFill>
                  <a:srgbClr val="FF0000"/>
                </a:solidFill>
              </a:rPr>
              <a:t>官方推荐，持续改进支持</a:t>
            </a:r>
            <a:endParaRPr lang="zh-TW" altLang="en-US" dirty="0">
              <a:solidFill>
                <a:srgbClr val="FF0000"/>
              </a:solidFill>
            </a:endParaRPr>
          </a:p>
        </p:txBody>
      </p:sp>
    </p:spTree>
    <p:extLst>
      <p:ext uri="{BB962C8B-B14F-4D97-AF65-F5344CB8AC3E}">
        <p14:creationId xmlns:p14="http://schemas.microsoft.com/office/powerpoint/2010/main" val="66091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500"/>
                                        <p:tgtEl>
                                          <p:spTgt spid="1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fade">
                                      <p:cBhvr>
                                        <p:cTn id="42"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latin typeface="Noto Sans CJK SC Regular" pitchFamily="34" charset="-122"/>
                <a:ea typeface="Noto Sans CJK SC Regular" pitchFamily="34" charset="-122"/>
                <a:cs typeface="Noto Sans CJK SC" charset="-122"/>
              </a:rPr>
              <a:t>Android Studio </a:t>
            </a:r>
            <a:r>
              <a:rPr lang="zh-TW" altLang="en-US" dirty="0">
                <a:latin typeface="Noto Sans CJK SC Regular" pitchFamily="34" charset="-122"/>
                <a:ea typeface="Noto Sans CJK SC Regular" pitchFamily="34" charset="-122"/>
                <a:cs typeface="Noto Sans CJK SC" charset="-122"/>
              </a:rPr>
              <a:t>全方位指南</a:t>
            </a:r>
            <a:r>
              <a:rPr lang="en-US" altLang="zh-TW" dirty="0">
                <a:latin typeface="Noto Sans CJK SC Regular" pitchFamily="34" charset="-122"/>
                <a:ea typeface="Noto Sans CJK SC Regular" pitchFamily="34" charset="-122"/>
                <a:cs typeface="Noto Sans CJK SC" charset="-122"/>
              </a:rPr>
              <a:t>-</a:t>
            </a:r>
            <a:r>
              <a:rPr lang="zh-TW" altLang="en-US" dirty="0">
                <a:latin typeface="Noto Sans CJK SC Regular" pitchFamily="34" charset="-122"/>
                <a:ea typeface="Noto Sans CJK SC Regular" pitchFamily="34" charset="-122"/>
                <a:cs typeface="Noto Sans CJK SC" charset="-122"/>
              </a:rPr>
              <a:t>初识 </a:t>
            </a:r>
            <a:r>
              <a:rPr lang="en-US" altLang="zh-TW" dirty="0">
                <a:latin typeface="Noto Sans CJK SC Regular" pitchFamily="34" charset="-122"/>
                <a:ea typeface="Noto Sans CJK SC Regular" pitchFamily="34" charset="-122"/>
                <a:cs typeface="Noto Sans CJK SC" charset="-122"/>
              </a:rPr>
              <a:t>Android Studio</a:t>
            </a:r>
            <a:endParaRPr lang="zh-CN" altLang="en-US" dirty="0">
              <a:latin typeface="Noto Sans CJK SC Regular" pitchFamily="34" charset="-122"/>
              <a:ea typeface="Noto Sans CJK SC Regular" pitchFamily="34" charset="-122"/>
              <a:cs typeface="Noto Sans CJK SC" charset="-122"/>
            </a:endParaRPr>
          </a:p>
        </p:txBody>
      </p:sp>
      <p:sp>
        <p:nvSpPr>
          <p:cNvPr id="3" name="文本占位符 2"/>
          <p:cNvSpPr>
            <a:spLocks noGrp="1"/>
          </p:cNvSpPr>
          <p:nvPr>
            <p:ph type="body" idx="1"/>
          </p:nvPr>
        </p:nvSpPr>
        <p:spPr/>
        <p:txBody>
          <a:bodyPr/>
          <a:lstStyle/>
          <a:p>
            <a:r>
              <a:rPr lang="en-US" altLang="zh-CN" dirty="0"/>
              <a:t>Android Studio</a:t>
            </a:r>
            <a:r>
              <a:rPr lang="zh-CN" altLang="en-US" dirty="0"/>
              <a:t>下载安装</a:t>
            </a:r>
          </a:p>
        </p:txBody>
      </p:sp>
    </p:spTree>
    <p:extLst>
      <p:ext uri="{BB962C8B-B14F-4D97-AF65-F5344CB8AC3E}">
        <p14:creationId xmlns:p14="http://schemas.microsoft.com/office/powerpoint/2010/main" val="180931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Android Studio</a:t>
            </a:r>
            <a:r>
              <a:rPr lang="zh-CN" altLang="en-US" dirty="0"/>
              <a:t>下载安装</a:t>
            </a:r>
          </a:p>
        </p:txBody>
      </p:sp>
      <p:sp>
        <p:nvSpPr>
          <p:cNvPr id="7" name="副标题 2"/>
          <p:cNvSpPr txBox="1">
            <a:spLocks/>
          </p:cNvSpPr>
          <p:nvPr/>
        </p:nvSpPr>
        <p:spPr>
          <a:xfrm>
            <a:off x="1185600" y="6058486"/>
            <a:ext cx="9885171" cy="13982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190800">
              <a:buClr>
                <a:srgbClr val="35B558"/>
              </a:buClr>
              <a:buSzPct val="105000"/>
            </a:pPr>
            <a:r>
              <a:rPr lang="zh-CN" altLang="en-US" dirty="0" smtClean="0"/>
              <a:t>访问不了？复制链接到下载工具！</a:t>
            </a:r>
            <a:endParaRPr lang="en-US" altLang="zh-CN" dirty="0" smtClean="0"/>
          </a:p>
        </p:txBody>
      </p:sp>
      <p:sp>
        <p:nvSpPr>
          <p:cNvPr id="10" name="副标题 2"/>
          <p:cNvSpPr txBox="1">
            <a:spLocks/>
          </p:cNvSpPr>
          <p:nvPr/>
        </p:nvSpPr>
        <p:spPr>
          <a:xfrm>
            <a:off x="1849501" y="3552448"/>
            <a:ext cx="19914968"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en-US" altLang="zh-CN" dirty="0" smtClean="0"/>
              <a:t>Android</a:t>
            </a:r>
            <a:r>
              <a:rPr lang="zh-CN" altLang="en-US" dirty="0" smtClean="0"/>
              <a:t>开发者官网</a:t>
            </a:r>
            <a:endParaRPr lang="en-US" altLang="zh-CN" dirty="0"/>
          </a:p>
        </p:txBody>
      </p:sp>
      <p:sp>
        <p:nvSpPr>
          <p:cNvPr id="11" name="副标题 2"/>
          <p:cNvSpPr txBox="1">
            <a:spLocks/>
          </p:cNvSpPr>
          <p:nvPr/>
        </p:nvSpPr>
        <p:spPr>
          <a:xfrm>
            <a:off x="1849501" y="4729869"/>
            <a:ext cx="19914968"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en-US" altLang="zh-CN" dirty="0" smtClean="0"/>
              <a:t>Android</a:t>
            </a:r>
            <a:r>
              <a:rPr lang="zh-CN" altLang="en-US" dirty="0" smtClean="0"/>
              <a:t> </a:t>
            </a:r>
            <a:r>
              <a:rPr lang="en-US" altLang="zh-CN" dirty="0" smtClean="0"/>
              <a:t>Tools</a:t>
            </a:r>
            <a:r>
              <a:rPr lang="zh-CN" altLang="en-US" dirty="0" smtClean="0"/>
              <a:t> 网站</a:t>
            </a:r>
            <a:endParaRPr lang="en-US" altLang="zh-CN" dirty="0"/>
          </a:p>
        </p:txBody>
      </p:sp>
      <p:sp>
        <p:nvSpPr>
          <p:cNvPr id="12" name="副标题 2"/>
          <p:cNvSpPr txBox="1">
            <a:spLocks/>
          </p:cNvSpPr>
          <p:nvPr/>
        </p:nvSpPr>
        <p:spPr>
          <a:xfrm>
            <a:off x="1185600" y="2306567"/>
            <a:ext cx="7878119" cy="13982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190800">
              <a:buClr>
                <a:srgbClr val="35B558"/>
              </a:buClr>
              <a:buSzPct val="105000"/>
            </a:pPr>
            <a:r>
              <a:rPr lang="zh-CN" altLang="en-US" dirty="0" smtClean="0"/>
              <a:t>下载地址：</a:t>
            </a:r>
            <a:endParaRPr lang="en-US" altLang="zh-CN" dirty="0" smtClean="0"/>
          </a:p>
        </p:txBody>
      </p:sp>
      <p:sp>
        <p:nvSpPr>
          <p:cNvPr id="16" name="副标题 2"/>
          <p:cNvSpPr txBox="1">
            <a:spLocks/>
          </p:cNvSpPr>
          <p:nvPr/>
        </p:nvSpPr>
        <p:spPr>
          <a:xfrm>
            <a:off x="1185600" y="7402533"/>
            <a:ext cx="13477457" cy="13982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190800">
              <a:buClr>
                <a:srgbClr val="35B558"/>
              </a:buClr>
              <a:buSzPct val="105000"/>
            </a:pPr>
            <a:r>
              <a:rPr lang="zh-CN" altLang="en-US" dirty="0" smtClean="0"/>
              <a:t>还是下载不了？到极客学院资源下载区！</a:t>
            </a:r>
            <a:endParaRPr lang="en-US" altLang="zh-CN" dirty="0" smtClean="0"/>
          </a:p>
        </p:txBody>
      </p:sp>
      <p:sp>
        <p:nvSpPr>
          <p:cNvPr id="17" name="副标题 2"/>
          <p:cNvSpPr txBox="1">
            <a:spLocks/>
          </p:cNvSpPr>
          <p:nvPr/>
        </p:nvSpPr>
        <p:spPr>
          <a:xfrm>
            <a:off x="1849501" y="9992461"/>
            <a:ext cx="19914968"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zh-CN" altLang="en-US" dirty="0" smtClean="0"/>
              <a:t>设置 </a:t>
            </a:r>
            <a:r>
              <a:rPr lang="en-US" altLang="zh-CN" dirty="0" smtClean="0"/>
              <a:t>SDK</a:t>
            </a:r>
            <a:r>
              <a:rPr lang="zh-CN" altLang="en-US" dirty="0" smtClean="0"/>
              <a:t> 路径，避免占用系统盘太多空间</a:t>
            </a:r>
            <a:endParaRPr lang="en-US" altLang="zh-CN" dirty="0"/>
          </a:p>
        </p:txBody>
      </p:sp>
      <p:sp>
        <p:nvSpPr>
          <p:cNvPr id="18" name="副标题 2"/>
          <p:cNvSpPr txBox="1">
            <a:spLocks/>
          </p:cNvSpPr>
          <p:nvPr/>
        </p:nvSpPr>
        <p:spPr>
          <a:xfrm>
            <a:off x="1849501" y="11169882"/>
            <a:ext cx="19914968"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en-US" altLang="zh-CN" dirty="0" smtClean="0"/>
              <a:t>SDK</a:t>
            </a:r>
            <a:r>
              <a:rPr lang="zh-CN" altLang="en-US" dirty="0" smtClean="0"/>
              <a:t>无法下载，手动离线安装后选择路径</a:t>
            </a:r>
            <a:endParaRPr lang="en-US" altLang="zh-CN" dirty="0"/>
          </a:p>
        </p:txBody>
      </p:sp>
      <p:sp>
        <p:nvSpPr>
          <p:cNvPr id="19" name="副标题 2"/>
          <p:cNvSpPr txBox="1">
            <a:spLocks/>
          </p:cNvSpPr>
          <p:nvPr/>
        </p:nvSpPr>
        <p:spPr>
          <a:xfrm>
            <a:off x="1185600" y="8746580"/>
            <a:ext cx="7878119" cy="13982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190800">
              <a:buClr>
                <a:srgbClr val="35B558"/>
              </a:buClr>
              <a:buSzPct val="105000"/>
            </a:pPr>
            <a:r>
              <a:rPr lang="zh-CN" altLang="en-US" dirty="0" smtClean="0"/>
              <a:t>安装时需要注意：</a:t>
            </a:r>
            <a:endParaRPr lang="en-US" altLang="zh-CN" dirty="0" smtClean="0"/>
          </a:p>
        </p:txBody>
      </p:sp>
    </p:spTree>
    <p:extLst>
      <p:ext uri="{BB962C8B-B14F-4D97-AF65-F5344CB8AC3E}">
        <p14:creationId xmlns:p14="http://schemas.microsoft.com/office/powerpoint/2010/main" val="63727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6"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latin typeface="Noto Sans CJK SC Regular" pitchFamily="34" charset="-122"/>
                <a:ea typeface="Noto Sans CJK SC Regular" pitchFamily="34" charset="-122"/>
                <a:cs typeface="Noto Sans CJK SC" charset="-122"/>
              </a:rPr>
              <a:t>Android Studio </a:t>
            </a:r>
            <a:r>
              <a:rPr lang="zh-TW" altLang="en-US" dirty="0">
                <a:latin typeface="Noto Sans CJK SC Regular" pitchFamily="34" charset="-122"/>
                <a:ea typeface="Noto Sans CJK SC Regular" pitchFamily="34" charset="-122"/>
                <a:cs typeface="Noto Sans CJK SC" charset="-122"/>
              </a:rPr>
              <a:t>全方位指南</a:t>
            </a:r>
            <a:r>
              <a:rPr lang="en-US" altLang="zh-TW" dirty="0">
                <a:latin typeface="Noto Sans CJK SC Regular" pitchFamily="34" charset="-122"/>
                <a:ea typeface="Noto Sans CJK SC Regular" pitchFamily="34" charset="-122"/>
                <a:cs typeface="Noto Sans CJK SC" charset="-122"/>
              </a:rPr>
              <a:t>-</a:t>
            </a:r>
            <a:r>
              <a:rPr lang="zh-TW" altLang="en-US" dirty="0">
                <a:latin typeface="Noto Sans CJK SC Regular" pitchFamily="34" charset="-122"/>
                <a:ea typeface="Noto Sans CJK SC Regular" pitchFamily="34" charset="-122"/>
                <a:cs typeface="Noto Sans CJK SC" charset="-122"/>
              </a:rPr>
              <a:t>初识 </a:t>
            </a:r>
            <a:r>
              <a:rPr lang="en-US" altLang="zh-TW" dirty="0">
                <a:latin typeface="Noto Sans CJK SC Regular" pitchFamily="34" charset="-122"/>
                <a:ea typeface="Noto Sans CJK SC Regular" pitchFamily="34" charset="-122"/>
                <a:cs typeface="Noto Sans CJK SC" charset="-122"/>
              </a:rPr>
              <a:t>Android Studio</a:t>
            </a:r>
            <a:endParaRPr lang="zh-CN" altLang="en-US" dirty="0">
              <a:latin typeface="Noto Sans CJK SC Regular" pitchFamily="34" charset="-122"/>
              <a:ea typeface="Noto Sans CJK SC Regular" pitchFamily="34" charset="-122"/>
              <a:cs typeface="Noto Sans CJK SC" charset="-122"/>
            </a:endParaRPr>
          </a:p>
        </p:txBody>
      </p:sp>
      <p:sp>
        <p:nvSpPr>
          <p:cNvPr id="3" name="文本占位符 2"/>
          <p:cNvSpPr>
            <a:spLocks noGrp="1"/>
          </p:cNvSpPr>
          <p:nvPr>
            <p:ph type="body" idx="1"/>
          </p:nvPr>
        </p:nvSpPr>
        <p:spPr/>
        <p:txBody>
          <a:bodyPr/>
          <a:lstStyle/>
          <a:p>
            <a:r>
              <a:rPr lang="en-US" altLang="zh-CN" dirty="0"/>
              <a:t>Android Studio </a:t>
            </a:r>
            <a:r>
              <a:rPr lang="zh-CN" altLang="en-US" dirty="0"/>
              <a:t>界面讲解</a:t>
            </a:r>
            <a:endParaRPr lang="en-US" altLang="zh-CN" dirty="0"/>
          </a:p>
        </p:txBody>
      </p:sp>
    </p:spTree>
    <p:extLst>
      <p:ext uri="{BB962C8B-B14F-4D97-AF65-F5344CB8AC3E}">
        <p14:creationId xmlns:p14="http://schemas.microsoft.com/office/powerpoint/2010/main" val="425493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Android Studio </a:t>
            </a:r>
            <a:r>
              <a:rPr lang="zh-CN" altLang="en-US" dirty="0"/>
              <a:t>界面讲解</a:t>
            </a:r>
            <a:endParaRPr lang="en-US" altLang="zh-CN" dirty="0"/>
          </a:p>
        </p:txBody>
      </p:sp>
      <p:sp>
        <p:nvSpPr>
          <p:cNvPr id="7" name="副标题 2"/>
          <p:cNvSpPr txBox="1">
            <a:spLocks/>
          </p:cNvSpPr>
          <p:nvPr/>
        </p:nvSpPr>
        <p:spPr>
          <a:xfrm>
            <a:off x="1337999" y="2682962"/>
            <a:ext cx="19914968"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zh-CN" altLang="en-US" dirty="0" smtClean="0"/>
              <a:t>开始页面</a:t>
            </a:r>
            <a:endParaRPr lang="en-US" altLang="zh-CN" dirty="0" smtClean="0"/>
          </a:p>
        </p:txBody>
      </p:sp>
      <p:sp>
        <p:nvSpPr>
          <p:cNvPr id="8" name="副标题 2"/>
          <p:cNvSpPr txBox="1">
            <a:spLocks/>
          </p:cNvSpPr>
          <p:nvPr/>
        </p:nvSpPr>
        <p:spPr>
          <a:xfrm>
            <a:off x="1337999" y="3910629"/>
            <a:ext cx="19914968"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zh-CN" altLang="en-US" dirty="0" smtClean="0"/>
              <a:t>编辑器页面</a:t>
            </a:r>
            <a:endParaRPr lang="en-US" altLang="zh-CN" dirty="0" smtClean="0"/>
          </a:p>
        </p:txBody>
      </p:sp>
      <p:sp>
        <p:nvSpPr>
          <p:cNvPr id="10" name="副标题 2"/>
          <p:cNvSpPr txBox="1">
            <a:spLocks/>
          </p:cNvSpPr>
          <p:nvPr/>
        </p:nvSpPr>
        <p:spPr>
          <a:xfrm>
            <a:off x="1337999" y="8821297"/>
            <a:ext cx="19914968"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zh-CN" altLang="en-US" dirty="0" smtClean="0"/>
              <a:t>设置界面</a:t>
            </a:r>
            <a:endParaRPr lang="en-US" altLang="zh-CN" dirty="0" smtClean="0"/>
          </a:p>
        </p:txBody>
      </p:sp>
      <p:sp>
        <p:nvSpPr>
          <p:cNvPr id="11" name="副标题 2"/>
          <p:cNvSpPr txBox="1">
            <a:spLocks/>
          </p:cNvSpPr>
          <p:nvPr/>
        </p:nvSpPr>
        <p:spPr>
          <a:xfrm>
            <a:off x="1337999" y="5138296"/>
            <a:ext cx="19914968"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zh-CN" altLang="en-US" dirty="0" smtClean="0"/>
              <a:t>菜单栏</a:t>
            </a:r>
            <a:endParaRPr lang="en-US" altLang="zh-CN" dirty="0" smtClean="0"/>
          </a:p>
        </p:txBody>
      </p:sp>
      <p:sp>
        <p:nvSpPr>
          <p:cNvPr id="12" name="副标题 2"/>
          <p:cNvSpPr txBox="1">
            <a:spLocks/>
          </p:cNvSpPr>
          <p:nvPr/>
        </p:nvSpPr>
        <p:spPr>
          <a:xfrm>
            <a:off x="1337999" y="6365963"/>
            <a:ext cx="19914968"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zh-CN" altLang="en-US" dirty="0" smtClean="0"/>
              <a:t>工具栏</a:t>
            </a:r>
            <a:endParaRPr lang="en-US" altLang="zh-CN" dirty="0" smtClean="0"/>
          </a:p>
        </p:txBody>
      </p:sp>
      <p:sp>
        <p:nvSpPr>
          <p:cNvPr id="13" name="副标题 2"/>
          <p:cNvSpPr txBox="1">
            <a:spLocks/>
          </p:cNvSpPr>
          <p:nvPr/>
        </p:nvSpPr>
        <p:spPr>
          <a:xfrm>
            <a:off x="1337999" y="7593630"/>
            <a:ext cx="19914968" cy="1161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98400" indent="-507600">
              <a:buClr>
                <a:srgbClr val="35B558"/>
              </a:buClr>
              <a:buSzPct val="105000"/>
              <a:buFont typeface="Arial" panose="020B0604020202020204" pitchFamily="34" charset="0"/>
              <a:buChar char="•"/>
            </a:pPr>
            <a:r>
              <a:rPr lang="zh-CN" altLang="en-US" dirty="0" smtClean="0"/>
              <a:t>状态栏</a:t>
            </a:r>
            <a:endParaRPr lang="en-US" altLang="zh-CN" dirty="0" smtClean="0"/>
          </a:p>
        </p:txBody>
      </p:sp>
    </p:spTree>
    <p:extLst>
      <p:ext uri="{BB962C8B-B14F-4D97-AF65-F5344CB8AC3E}">
        <p14:creationId xmlns:p14="http://schemas.microsoft.com/office/powerpoint/2010/main" val="249341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1" dirty="0">
                <a:latin typeface="Noto Sans CJK SC" charset="-122"/>
                <a:ea typeface="Noto Sans CJK SC" charset="-122"/>
                <a:cs typeface="Noto Sans CJK SC" charset="-122"/>
              </a:rPr>
              <a:t>Android Studio </a:t>
            </a:r>
            <a:r>
              <a:rPr lang="zh-TW" altLang="en-US" b="1" dirty="0">
                <a:latin typeface="Noto Sans CJK SC" charset="-122"/>
                <a:ea typeface="Noto Sans CJK SC" charset="-122"/>
                <a:cs typeface="Noto Sans CJK SC" charset="-122"/>
              </a:rPr>
              <a:t>全方位指南</a:t>
            </a:r>
            <a:r>
              <a:rPr lang="en-US" altLang="zh-TW" b="1" dirty="0">
                <a:latin typeface="Noto Sans CJK SC" charset="-122"/>
                <a:ea typeface="Noto Sans CJK SC" charset="-122"/>
                <a:cs typeface="Noto Sans CJK SC" charset="-122"/>
              </a:rPr>
              <a:t>-</a:t>
            </a:r>
            <a:r>
              <a:rPr lang="zh-TW" altLang="en-US" b="1" dirty="0">
                <a:latin typeface="Noto Sans CJK SC" charset="-122"/>
                <a:ea typeface="Noto Sans CJK SC" charset="-122"/>
                <a:cs typeface="Noto Sans CJK SC" charset="-122"/>
              </a:rPr>
              <a:t>初识 </a:t>
            </a:r>
            <a:r>
              <a:rPr lang="en-US" altLang="zh-TW" b="1" dirty="0">
                <a:latin typeface="Noto Sans CJK SC" charset="-122"/>
                <a:ea typeface="Noto Sans CJK SC" charset="-122"/>
                <a:cs typeface="Noto Sans CJK SC" charset="-122"/>
              </a:rPr>
              <a:t>Android Studio</a:t>
            </a:r>
            <a:endParaRPr lang="zh-CN" altLang="en-US" b="1" dirty="0">
              <a:latin typeface="Noto Sans CJK SC" charset="-122"/>
              <a:ea typeface="Noto Sans CJK SC" charset="-122"/>
              <a:cs typeface="Noto Sans CJK SC" charset="-122"/>
            </a:endParaRPr>
          </a:p>
        </p:txBody>
      </p:sp>
      <p:sp>
        <p:nvSpPr>
          <p:cNvPr id="3" name="文本占位符 2"/>
          <p:cNvSpPr>
            <a:spLocks noGrp="1"/>
          </p:cNvSpPr>
          <p:nvPr>
            <p:ph type="body" idx="1"/>
          </p:nvPr>
        </p:nvSpPr>
        <p:spPr/>
        <p:txBody>
          <a:bodyPr/>
          <a:lstStyle/>
          <a:p>
            <a:r>
              <a:rPr lang="en-US" altLang="zh-CN" dirty="0"/>
              <a:t>Android Studio </a:t>
            </a:r>
            <a:r>
              <a:rPr lang="zh-CN" altLang="en-US" dirty="0"/>
              <a:t>快捷键查看及设置</a:t>
            </a:r>
          </a:p>
        </p:txBody>
      </p:sp>
    </p:spTree>
    <p:extLst>
      <p:ext uri="{BB962C8B-B14F-4D97-AF65-F5344CB8AC3E}">
        <p14:creationId xmlns:p14="http://schemas.microsoft.com/office/powerpoint/2010/main" val="282206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50800">
          <a:solidFill>
            <a:srgbClr val="8881F0"/>
          </a:solidFill>
          <a:miter lim="800000"/>
        </a:ln>
      </a:spPr>
      <a:bodyPr/>
      <a:lstStyle>
        <a:defPPr marL="0" indent="0" algn="l">
          <a:buNone/>
          <a:defRPr sz="4800" dirty="0" smtClean="0">
            <a:solidFill>
              <a:srgbClr val="666666"/>
            </a:solidFill>
            <a:latin typeface="Noto Sans CJK SC Regular" panose="020B0500000000000000" pitchFamily="34" charset="-122"/>
            <a:ea typeface="Noto Sans CJK SC Regular" panose="020B0500000000000000" pitchFamily="34" charset="-122"/>
          </a:defRPr>
        </a:defPPr>
      </a:lstStyle>
    </a:txDef>
  </a:objectDefaults>
  <a:extraClrSchemeLst/>
  <a:extLst>
    <a:ext uri="{05A4C25C-085E-4340-85A3-A5531E510DB2}">
      <thm15:themeFamily xmlns:thm15="http://schemas.microsoft.com/office/thememl/2012/main" xmlns="" name="PPT模板V2-Windows-PowerPoint-PPT.potx" id="{20762C19-B23E-4BEB-93D1-C3851CE18177}" vid="{DBA93716-93B0-4C40-BF2A-3EFAFA21AD83}"/>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PPT模板V2-Windows-PowerPoint-PPT</Template>
  <TotalTime>8664</TotalTime>
  <Words>981</Words>
  <Application>Microsoft Office PowerPoint</Application>
  <PresentationFormat>自定义</PresentationFormat>
  <Paragraphs>77</Paragraphs>
  <Slides>14</Slides>
  <Notes>13</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Black</vt:lpstr>
      <vt:lpstr>Android Studio 全方位指南-初识 Android Studio</vt:lpstr>
      <vt:lpstr>Android Studio 全方位指南-初识 Android Studio— 课程概要</vt:lpstr>
      <vt:lpstr>Android Studio 全方位指南-初识 Android Studio</vt:lpstr>
      <vt:lpstr>Android Studio 简介</vt:lpstr>
      <vt:lpstr>Android Studio 全方位指南-初识 Android Studio</vt:lpstr>
      <vt:lpstr>Android Studio下载安装</vt:lpstr>
      <vt:lpstr>Android Studio 全方位指南-初识 Android Studio</vt:lpstr>
      <vt:lpstr>Android Studio 界面讲解</vt:lpstr>
      <vt:lpstr>Android Studio 全方位指南-初识 Android Studio</vt:lpstr>
      <vt:lpstr>Android Studio 快捷键查看及设置</vt:lpstr>
      <vt:lpstr>Android Studio 全方位指南-初识 Android Studio</vt:lpstr>
      <vt:lpstr>Android Studio 中 Android 工程目录详解</vt:lpstr>
      <vt:lpstr>Android Studio 全方位指南-初识 Android Studio</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模板使用说明</dc:title>
  <dc:creator>张久</dc:creator>
  <cp:lastModifiedBy>Cs</cp:lastModifiedBy>
  <cp:revision>777</cp:revision>
  <dcterms:created xsi:type="dcterms:W3CDTF">2015-03-23T11:35:35Z</dcterms:created>
  <dcterms:modified xsi:type="dcterms:W3CDTF">2015-12-10T15:53:43Z</dcterms:modified>
</cp:coreProperties>
</file>