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60" r:id="rId4"/>
    <p:sldId id="258" r:id="rId5"/>
    <p:sldId id="261" r:id="rId6"/>
    <p:sldId id="262" r:id="rId7"/>
    <p:sldId id="264" r:id="rId8"/>
    <p:sldId id="266" r:id="rId9"/>
    <p:sldId id="267" r:id="rId10"/>
    <p:sldId id="25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7103"/>
    <a:srgbClr val="86330A"/>
    <a:srgbClr val="49C076"/>
    <a:srgbClr val="245F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93"/>
  </p:normalViewPr>
  <p:slideViewPr>
    <p:cSldViewPr snapToGrid="0">
      <p:cViewPr varScale="1">
        <p:scale>
          <a:sx n="98" d="100"/>
          <a:sy n="98"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0E178-BE70-A94A-A8F2-81192F257DCB}" type="datetimeFigureOut">
              <a:rPr lang="en-KE" smtClean="0"/>
              <a:t>26/10/2024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6D091-84FF-834F-975F-A4A0875EFAD1}" type="slidenum">
              <a:rPr lang="en-KE" smtClean="0"/>
              <a:t>‹#›</a:t>
            </a:fld>
            <a:endParaRPr lang="en-KE"/>
          </a:p>
        </p:txBody>
      </p:sp>
    </p:spTree>
    <p:extLst>
      <p:ext uri="{BB962C8B-B14F-4D97-AF65-F5344CB8AC3E}">
        <p14:creationId xmlns:p14="http://schemas.microsoft.com/office/powerpoint/2010/main" val="41712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B7C6D091-84FF-834F-975F-A4A0875EFAD1}" type="slidenum">
              <a:rPr lang="en-KE" smtClean="0"/>
              <a:t>1</a:t>
            </a:fld>
            <a:endParaRPr lang="en-KE"/>
          </a:p>
        </p:txBody>
      </p:sp>
    </p:spTree>
    <p:extLst>
      <p:ext uri="{BB962C8B-B14F-4D97-AF65-F5344CB8AC3E}">
        <p14:creationId xmlns:p14="http://schemas.microsoft.com/office/powerpoint/2010/main" val="195927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26/10/2024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979651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26/10/2024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640616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26/10/2024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113432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74590-E9FD-764A-850B-97F95884E8E3}" type="datetimeFigureOut">
              <a:rPr lang="en-KE" smtClean="0"/>
              <a:t>26/10/2024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91257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F74590-E9FD-764A-850B-97F95884E8E3}" type="datetimeFigureOut">
              <a:rPr lang="en-KE" smtClean="0"/>
              <a:t>26/10/2024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649581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74590-E9FD-764A-850B-97F95884E8E3}" type="datetimeFigureOut">
              <a:rPr lang="en-KE" smtClean="0"/>
              <a:t>26/10/2024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1684674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74590-E9FD-764A-850B-97F95884E8E3}" type="datetimeFigureOut">
              <a:rPr lang="en-KE" smtClean="0"/>
              <a:t>26/10/2024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955578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74590-E9FD-764A-850B-97F95884E8E3}" type="datetimeFigureOut">
              <a:rPr lang="en-KE" smtClean="0"/>
              <a:t>26/10/2024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1157832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74590-E9FD-764A-850B-97F95884E8E3}" type="datetimeFigureOut">
              <a:rPr lang="en-KE" smtClean="0"/>
              <a:t>26/10/2024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3914354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74590-E9FD-764A-850B-97F95884E8E3}" type="datetimeFigureOut">
              <a:rPr lang="en-KE" smtClean="0"/>
              <a:t>26/10/2024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719635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F74590-E9FD-764A-850B-97F95884E8E3}" type="datetimeFigureOut">
              <a:rPr lang="en-KE" smtClean="0"/>
              <a:t>26/10/2024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524A55C-DEFD-CB46-AEAE-A069E801A3F7}" type="slidenum">
              <a:rPr lang="en-KE" smtClean="0"/>
              <a:t>‹#›</a:t>
            </a:fld>
            <a:endParaRPr lang="en-KE"/>
          </a:p>
        </p:txBody>
      </p:sp>
    </p:spTree>
    <p:extLst>
      <p:ext uri="{BB962C8B-B14F-4D97-AF65-F5344CB8AC3E}">
        <p14:creationId xmlns:p14="http://schemas.microsoft.com/office/powerpoint/2010/main" val="2856906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74590-E9FD-764A-850B-97F95884E8E3}" type="datetimeFigureOut">
              <a:rPr lang="en-KE" smtClean="0"/>
              <a:t>26/10/2024</a:t>
            </a:fld>
            <a:endParaRPr lang="en-K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4A55C-DEFD-CB46-AEAE-A069E801A3F7}" type="slidenum">
              <a:rPr lang="en-KE" smtClean="0"/>
              <a:t>‹#›</a:t>
            </a:fld>
            <a:endParaRPr lang="en-KE"/>
          </a:p>
        </p:txBody>
      </p:sp>
    </p:spTree>
    <p:extLst>
      <p:ext uri="{BB962C8B-B14F-4D97-AF65-F5344CB8AC3E}">
        <p14:creationId xmlns:p14="http://schemas.microsoft.com/office/powerpoint/2010/main" val="4871604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2032-ACE9-7D64-2200-608A4E43E9A2}"/>
              </a:ext>
            </a:extLst>
          </p:cNvPr>
          <p:cNvSpPr>
            <a:spLocks noGrp="1"/>
          </p:cNvSpPr>
          <p:nvPr>
            <p:ph type="ctrTitle"/>
          </p:nvPr>
        </p:nvSpPr>
        <p:spPr>
          <a:xfrm>
            <a:off x="761999" y="1158833"/>
            <a:ext cx="10668000" cy="2387600"/>
          </a:xfrm>
        </p:spPr>
        <p:txBody>
          <a:bodyPr/>
          <a:lstStyle/>
          <a:p>
            <a:r>
              <a:rPr lang="en-KE" b="1" dirty="0">
                <a:solidFill>
                  <a:schemeClr val="accent4">
                    <a:lumMod val="60000"/>
                    <a:lumOff val="40000"/>
                  </a:schemeClr>
                </a:solidFill>
                <a:latin typeface="Chalkboard" panose="03050602040202020205" pitchFamily="66" charset="77"/>
              </a:rPr>
              <a:t>ANALYSIS OF WORLD CUP RESULTS</a:t>
            </a:r>
          </a:p>
        </p:txBody>
      </p:sp>
      <p:sp>
        <p:nvSpPr>
          <p:cNvPr id="3" name="Subtitle 2">
            <a:extLst>
              <a:ext uri="{FF2B5EF4-FFF2-40B4-BE49-F238E27FC236}">
                <a16:creationId xmlns:a16="http://schemas.microsoft.com/office/drawing/2014/main" id="{873667A6-97E5-FE52-6125-F907F96DCDBA}"/>
              </a:ext>
            </a:extLst>
          </p:cNvPr>
          <p:cNvSpPr>
            <a:spLocks noGrp="1"/>
          </p:cNvSpPr>
          <p:nvPr>
            <p:ph type="subTitle" idx="1"/>
          </p:nvPr>
        </p:nvSpPr>
        <p:spPr/>
        <p:txBody>
          <a:bodyPr/>
          <a:lstStyle/>
          <a:p>
            <a:r>
              <a:rPr lang="en-KE" dirty="0">
                <a:solidFill>
                  <a:schemeClr val="accent4">
                    <a:lumMod val="75000"/>
                  </a:schemeClr>
                </a:solidFill>
                <a:latin typeface="Chalkboard" panose="03050602040202020205" pitchFamily="66" charset="77"/>
              </a:rPr>
              <a:t>A COMPREHENSIVE ANALYSIS OF HISTORICAL WORLDCUP</a:t>
            </a:r>
          </a:p>
          <a:p>
            <a:r>
              <a:rPr lang="en-KE" dirty="0">
                <a:solidFill>
                  <a:schemeClr val="accent4">
                    <a:lumMod val="75000"/>
                  </a:schemeClr>
                </a:solidFill>
                <a:latin typeface="Chalkboard" panose="03050602040202020205" pitchFamily="66" charset="77"/>
              </a:rPr>
              <a:t>PRESENTER; GALUAK DANIEL DENG</a:t>
            </a:r>
          </a:p>
          <a:p>
            <a:r>
              <a:rPr lang="en-KE" dirty="0">
                <a:solidFill>
                  <a:schemeClr val="accent4">
                    <a:lumMod val="75000"/>
                  </a:schemeClr>
                </a:solidFill>
                <a:latin typeface="Chalkboard" panose="03050602040202020205" pitchFamily="66" charset="77"/>
              </a:rPr>
              <a:t>22</a:t>
            </a:r>
            <a:r>
              <a:rPr lang="en-KE" baseline="30000" dirty="0">
                <a:solidFill>
                  <a:schemeClr val="accent4">
                    <a:lumMod val="75000"/>
                  </a:schemeClr>
                </a:solidFill>
                <a:latin typeface="Chalkboard" panose="03050602040202020205" pitchFamily="66" charset="77"/>
              </a:rPr>
              <a:t>ND </a:t>
            </a:r>
            <a:r>
              <a:rPr lang="en-KE" dirty="0">
                <a:solidFill>
                  <a:schemeClr val="accent4">
                    <a:lumMod val="75000"/>
                  </a:schemeClr>
                </a:solidFill>
                <a:latin typeface="Chalkboard" panose="03050602040202020205" pitchFamily="66" charset="77"/>
              </a:rPr>
              <a:t>of July 24</a:t>
            </a:r>
            <a:endParaRPr lang="en-KE" baseline="30000" dirty="0">
              <a:solidFill>
                <a:schemeClr val="accent4">
                  <a:lumMod val="75000"/>
                </a:schemeClr>
              </a:solidFill>
              <a:latin typeface="Chalkboard" panose="03050602040202020205" pitchFamily="66" charset="77"/>
            </a:endParaRPr>
          </a:p>
        </p:txBody>
      </p:sp>
      <p:pic>
        <p:nvPicPr>
          <p:cNvPr id="5" name="Picture 4">
            <a:extLst>
              <a:ext uri="{FF2B5EF4-FFF2-40B4-BE49-F238E27FC236}">
                <a16:creationId xmlns:a16="http://schemas.microsoft.com/office/drawing/2014/main" id="{A95FDFBA-7BD9-AD93-E99F-BC54EA80D250}"/>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22181" y="301628"/>
            <a:ext cx="2547638" cy="6600820"/>
          </a:xfrm>
          <a:prstGeom prst="rect">
            <a:avLst/>
          </a:prstGeom>
        </p:spPr>
      </p:pic>
      <p:sp>
        <p:nvSpPr>
          <p:cNvPr id="4" name="TextBox 3">
            <a:extLst>
              <a:ext uri="{FF2B5EF4-FFF2-40B4-BE49-F238E27FC236}">
                <a16:creationId xmlns:a16="http://schemas.microsoft.com/office/drawing/2014/main" id="{A7904153-8AB4-85B7-EFFA-B08C7B0C8285}"/>
              </a:ext>
            </a:extLst>
          </p:cNvPr>
          <p:cNvSpPr txBox="1"/>
          <p:nvPr/>
        </p:nvSpPr>
        <p:spPr>
          <a:xfrm>
            <a:off x="4758298" y="5545256"/>
            <a:ext cx="2675401" cy="923330"/>
          </a:xfrm>
          <a:prstGeom prst="rect">
            <a:avLst/>
          </a:prstGeom>
          <a:noFill/>
        </p:spPr>
        <p:txBody>
          <a:bodyPr wrap="square" rtlCol="0">
            <a:spAutoFit/>
          </a:bodyPr>
          <a:lstStyle/>
          <a:p>
            <a:pPr algn="ctr"/>
            <a:r>
              <a:rPr lang="en-KE" sz="5400" b="1" dirty="0">
                <a:solidFill>
                  <a:schemeClr val="accent4">
                    <a:lumMod val="40000"/>
                    <a:lumOff val="60000"/>
                  </a:schemeClr>
                </a:solidFill>
                <a:latin typeface="Lucida Blackletter" pitchFamily="2" charset="77"/>
              </a:rPr>
              <a:t>Enjoy!!!</a:t>
            </a:r>
          </a:p>
        </p:txBody>
      </p:sp>
    </p:spTree>
    <p:extLst>
      <p:ext uri="{BB962C8B-B14F-4D97-AF65-F5344CB8AC3E}">
        <p14:creationId xmlns:p14="http://schemas.microsoft.com/office/powerpoint/2010/main" val="4023642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CF131E-F1C4-265D-7711-3F0C334D2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262" y="0"/>
            <a:ext cx="9881868" cy="4795407"/>
          </a:xfrm>
          <a:prstGeom prst="rect">
            <a:avLst/>
          </a:prstGeom>
        </p:spPr>
      </p:pic>
      <p:pic>
        <p:nvPicPr>
          <p:cNvPr id="6" name="Picture 5">
            <a:extLst>
              <a:ext uri="{FF2B5EF4-FFF2-40B4-BE49-F238E27FC236}">
                <a16:creationId xmlns:a16="http://schemas.microsoft.com/office/drawing/2014/main" id="{4EEBD751-BCEA-EF98-C0C7-B3596A9E8AE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4089" y="3952034"/>
            <a:ext cx="1074173" cy="2783135"/>
          </a:xfrm>
          <a:prstGeom prst="rect">
            <a:avLst/>
          </a:prstGeom>
        </p:spPr>
      </p:pic>
      <p:pic>
        <p:nvPicPr>
          <p:cNvPr id="7" name="Picture 6">
            <a:extLst>
              <a:ext uri="{FF2B5EF4-FFF2-40B4-BE49-F238E27FC236}">
                <a16:creationId xmlns:a16="http://schemas.microsoft.com/office/drawing/2014/main" id="{7BD29A6D-E50B-D6CC-9916-66A6DFA0EC4F}"/>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0980130" y="3952033"/>
            <a:ext cx="1074174" cy="2783136"/>
          </a:xfrm>
          <a:prstGeom prst="rect">
            <a:avLst/>
          </a:prstGeom>
        </p:spPr>
      </p:pic>
      <p:sp>
        <p:nvSpPr>
          <p:cNvPr id="4" name="TextBox 3">
            <a:extLst>
              <a:ext uri="{FF2B5EF4-FFF2-40B4-BE49-F238E27FC236}">
                <a16:creationId xmlns:a16="http://schemas.microsoft.com/office/drawing/2014/main" id="{4B9BC145-E840-9CF5-3960-33E9120CE93B}"/>
              </a:ext>
            </a:extLst>
          </p:cNvPr>
          <p:cNvSpPr txBox="1"/>
          <p:nvPr/>
        </p:nvSpPr>
        <p:spPr>
          <a:xfrm>
            <a:off x="995630" y="5072790"/>
            <a:ext cx="10200740" cy="1384995"/>
          </a:xfrm>
          <a:prstGeom prst="rect">
            <a:avLst/>
          </a:prstGeom>
          <a:noFill/>
        </p:spPr>
        <p:txBody>
          <a:bodyPr wrap="square">
            <a:spAutoFit/>
          </a:bodyPr>
          <a:lstStyle/>
          <a:p>
            <a:pPr algn="ctr"/>
            <a:r>
              <a:rPr lang="en-KE" sz="2800" dirty="0">
                <a:effectLst/>
                <a:latin typeface="Chalkboard SE" panose="03050602040202020205" pitchFamily="66" charset="77"/>
                <a:ea typeface="Calibri" panose="020F0502020204030204" pitchFamily="34" charset="0"/>
                <a:cs typeface="Times New Roman" panose="02020603050405020304" pitchFamily="18" charset="0"/>
              </a:rPr>
              <a:t>In the table above represents, worldcup winners with years, runners-Up, third rounds, Fourth rounds, Hosting Countries and the final stadiums for the finals respectively</a:t>
            </a:r>
            <a:r>
              <a:rPr lang="en-KE" sz="2800" dirty="0">
                <a:effectLst/>
              </a:rPr>
              <a:t> </a:t>
            </a:r>
            <a:endParaRPr lang="en-KE" sz="2800" dirty="0"/>
          </a:p>
        </p:txBody>
      </p:sp>
    </p:spTree>
    <p:extLst>
      <p:ext uri="{BB962C8B-B14F-4D97-AF65-F5344CB8AC3E}">
        <p14:creationId xmlns:p14="http://schemas.microsoft.com/office/powerpoint/2010/main" val="1305268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81FA5-0967-5EF6-BE99-B8565E064C5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5057246" y="782939"/>
            <a:ext cx="2077507" cy="5382730"/>
          </a:xfrm>
          <a:prstGeom prst="rect">
            <a:avLst/>
          </a:prstGeom>
        </p:spPr>
      </p:pic>
      <p:sp>
        <p:nvSpPr>
          <p:cNvPr id="4" name="TextBox 3">
            <a:extLst>
              <a:ext uri="{FF2B5EF4-FFF2-40B4-BE49-F238E27FC236}">
                <a16:creationId xmlns:a16="http://schemas.microsoft.com/office/drawing/2014/main" id="{3F2CDCCF-B924-C865-5D51-07CF5C3CE804}"/>
              </a:ext>
            </a:extLst>
          </p:cNvPr>
          <p:cNvSpPr txBox="1"/>
          <p:nvPr/>
        </p:nvSpPr>
        <p:spPr>
          <a:xfrm>
            <a:off x="2683170" y="2644170"/>
            <a:ext cx="6825657" cy="1569660"/>
          </a:xfrm>
          <a:prstGeom prst="rect">
            <a:avLst/>
          </a:prstGeom>
          <a:noFill/>
        </p:spPr>
        <p:txBody>
          <a:bodyPr wrap="square">
            <a:spAutoFit/>
          </a:bodyPr>
          <a:lstStyle/>
          <a:p>
            <a:pPr algn="ctr"/>
            <a:r>
              <a:rPr lang="en-KE" sz="9600" i="1" kern="100" dirty="0">
                <a:solidFill>
                  <a:schemeClr val="accent4">
                    <a:lumMod val="60000"/>
                    <a:lumOff val="40000"/>
                  </a:schemeClr>
                </a:solidFill>
                <a:latin typeface="Lucida Blackletter" pitchFamily="2" charset="77"/>
                <a:ea typeface="Calibri" panose="020F0502020204030204" pitchFamily="34" charset="0"/>
                <a:cs typeface="Times New Roman" panose="02020603050405020304" pitchFamily="18" charset="0"/>
              </a:rPr>
              <a:t>T</a:t>
            </a:r>
            <a:r>
              <a:rPr lang="en-KE" sz="9600" i="1" kern="100" dirty="0">
                <a:solidFill>
                  <a:schemeClr val="accent4">
                    <a:lumMod val="60000"/>
                    <a:lumOff val="40000"/>
                  </a:schemeClr>
                </a:solidFill>
                <a:effectLst/>
                <a:latin typeface="Lucida Blackletter" pitchFamily="2" charset="77"/>
                <a:ea typeface="Calibri" panose="020F0502020204030204" pitchFamily="34" charset="0"/>
                <a:cs typeface="Times New Roman" panose="02020603050405020304" pitchFamily="18" charset="0"/>
              </a:rPr>
              <a:t>hank you.</a:t>
            </a:r>
          </a:p>
        </p:txBody>
      </p:sp>
      <p:sp>
        <p:nvSpPr>
          <p:cNvPr id="10" name="TextBox 9">
            <a:extLst>
              <a:ext uri="{FF2B5EF4-FFF2-40B4-BE49-F238E27FC236}">
                <a16:creationId xmlns:a16="http://schemas.microsoft.com/office/drawing/2014/main" id="{A4FE93CC-5A6A-A12C-61A8-086C1CF7819C}"/>
              </a:ext>
            </a:extLst>
          </p:cNvPr>
          <p:cNvSpPr txBox="1"/>
          <p:nvPr/>
        </p:nvSpPr>
        <p:spPr>
          <a:xfrm>
            <a:off x="4373411" y="5934670"/>
            <a:ext cx="3435556" cy="923330"/>
          </a:xfrm>
          <a:prstGeom prst="rect">
            <a:avLst/>
          </a:prstGeom>
          <a:noFill/>
        </p:spPr>
        <p:txBody>
          <a:bodyPr wrap="none" rtlCol="0">
            <a:spAutoFit/>
          </a:bodyPr>
          <a:lstStyle/>
          <a:p>
            <a:r>
              <a:rPr lang="en-KE" sz="5400" i="1" dirty="0">
                <a:solidFill>
                  <a:schemeClr val="accent4">
                    <a:lumMod val="60000"/>
                    <a:lumOff val="40000"/>
                  </a:schemeClr>
                </a:solidFill>
                <a:latin typeface="Lucida Blackletter" pitchFamily="2" charset="77"/>
              </a:rPr>
              <a:t>The End!!!</a:t>
            </a:r>
          </a:p>
        </p:txBody>
      </p:sp>
    </p:spTree>
    <p:extLst>
      <p:ext uri="{BB962C8B-B14F-4D97-AF65-F5344CB8AC3E}">
        <p14:creationId xmlns:p14="http://schemas.microsoft.com/office/powerpoint/2010/main" val="791357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DEA6778-76F1-D9A1-0691-1F0E5AF99C99}"/>
              </a:ext>
            </a:extLst>
          </p:cNvPr>
          <p:cNvGraphicFramePr>
            <a:graphicFrameLocks noGrp="1"/>
          </p:cNvGraphicFramePr>
          <p:nvPr>
            <p:extLst>
              <p:ext uri="{D42A27DB-BD31-4B8C-83A1-F6EECF244321}">
                <p14:modId xmlns:p14="http://schemas.microsoft.com/office/powerpoint/2010/main" val="49491449"/>
              </p:ext>
            </p:extLst>
          </p:nvPr>
        </p:nvGraphicFramePr>
        <p:xfrm>
          <a:off x="835526" y="724437"/>
          <a:ext cx="10520947" cy="1346978"/>
        </p:xfrm>
        <a:graphic>
          <a:graphicData uri="http://schemas.openxmlformats.org/drawingml/2006/table">
            <a:tbl>
              <a:tblPr firstRow="1" bandRow="1">
                <a:tableStyleId>{2D5ABB26-0587-4C30-8999-92F81FD0307C}</a:tableStyleId>
              </a:tblPr>
              <a:tblGrid>
                <a:gridCol w="1145942">
                  <a:extLst>
                    <a:ext uri="{9D8B030D-6E8A-4147-A177-3AD203B41FA5}">
                      <a16:colId xmlns:a16="http://schemas.microsoft.com/office/drawing/2014/main" val="3813592768"/>
                    </a:ext>
                  </a:extLst>
                </a:gridCol>
                <a:gridCol w="1172549">
                  <a:extLst>
                    <a:ext uri="{9D8B030D-6E8A-4147-A177-3AD203B41FA5}">
                      <a16:colId xmlns:a16="http://schemas.microsoft.com/office/drawing/2014/main" val="2406765563"/>
                    </a:ext>
                  </a:extLst>
                </a:gridCol>
                <a:gridCol w="1232453">
                  <a:extLst>
                    <a:ext uri="{9D8B030D-6E8A-4147-A177-3AD203B41FA5}">
                      <a16:colId xmlns:a16="http://schemas.microsoft.com/office/drawing/2014/main" val="473136846"/>
                    </a:ext>
                  </a:extLst>
                </a:gridCol>
                <a:gridCol w="1166191">
                  <a:extLst>
                    <a:ext uri="{9D8B030D-6E8A-4147-A177-3AD203B41FA5}">
                      <a16:colId xmlns:a16="http://schemas.microsoft.com/office/drawing/2014/main" val="1231685065"/>
                    </a:ext>
                  </a:extLst>
                </a:gridCol>
                <a:gridCol w="1099930">
                  <a:extLst>
                    <a:ext uri="{9D8B030D-6E8A-4147-A177-3AD203B41FA5}">
                      <a16:colId xmlns:a16="http://schemas.microsoft.com/office/drawing/2014/main" val="3430930116"/>
                    </a:ext>
                  </a:extLst>
                </a:gridCol>
                <a:gridCol w="1126435">
                  <a:extLst>
                    <a:ext uri="{9D8B030D-6E8A-4147-A177-3AD203B41FA5}">
                      <a16:colId xmlns:a16="http://schemas.microsoft.com/office/drawing/2014/main" val="1764008911"/>
                    </a:ext>
                  </a:extLst>
                </a:gridCol>
                <a:gridCol w="1232452">
                  <a:extLst>
                    <a:ext uri="{9D8B030D-6E8A-4147-A177-3AD203B41FA5}">
                      <a16:colId xmlns:a16="http://schemas.microsoft.com/office/drawing/2014/main" val="1643511928"/>
                    </a:ext>
                  </a:extLst>
                </a:gridCol>
                <a:gridCol w="1232452">
                  <a:extLst>
                    <a:ext uri="{9D8B030D-6E8A-4147-A177-3AD203B41FA5}">
                      <a16:colId xmlns:a16="http://schemas.microsoft.com/office/drawing/2014/main" val="3307774306"/>
                    </a:ext>
                  </a:extLst>
                </a:gridCol>
                <a:gridCol w="1112543">
                  <a:extLst>
                    <a:ext uri="{9D8B030D-6E8A-4147-A177-3AD203B41FA5}">
                      <a16:colId xmlns:a16="http://schemas.microsoft.com/office/drawing/2014/main" val="3601781452"/>
                    </a:ext>
                  </a:extLst>
                </a:gridCol>
              </a:tblGrid>
              <a:tr h="904224">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Brazil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Italy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Germany FR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Uruguay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Argentina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Spain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endParaRPr lang="en-KE" sz="1400" dirty="0">
                        <a:latin typeface="Chalkboard" panose="03050602040202020205" pitchFamily="66" charset="77"/>
                      </a:endParaRPr>
                    </a:p>
                    <a:p>
                      <a:pPr algn="ctr"/>
                      <a:r>
                        <a:rPr lang="en-KE" sz="1400" dirty="0">
                          <a:latin typeface="Chalkboard" panose="03050602040202020205" pitchFamily="66" charset="77"/>
                        </a:rPr>
                        <a:t>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898159"/>
                  </a:ext>
                </a:extLst>
              </a:tr>
              <a:tr h="402098">
                <a:tc>
                  <a:txBody>
                    <a:bodyPr/>
                    <a:lstStyle/>
                    <a:p>
                      <a:pPr algn="ctr"/>
                      <a:r>
                        <a:rPr lang="en-KE" sz="1400" dirty="0">
                          <a:latin typeface="Chalkboard" panose="03050602040202020205" pitchFamily="66" charset="77"/>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KE" sz="1400" dirty="0">
                          <a:latin typeface="Chalkboard" panose="03050602040202020205" pitchFamily="66" charset="77"/>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271917"/>
                  </a:ext>
                </a:extLst>
              </a:tr>
            </a:tbl>
          </a:graphicData>
        </a:graphic>
      </p:graphicFrame>
      <p:pic>
        <p:nvPicPr>
          <p:cNvPr id="16" name="Picture 15">
            <a:extLst>
              <a:ext uri="{FF2B5EF4-FFF2-40B4-BE49-F238E27FC236}">
                <a16:creationId xmlns:a16="http://schemas.microsoft.com/office/drawing/2014/main" id="{BA625264-E6E4-C1D0-13C0-BA45512EE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9534" y="739250"/>
            <a:ext cx="706894" cy="695002"/>
          </a:xfrm>
          <a:prstGeom prst="rect">
            <a:avLst/>
          </a:prstGeom>
        </p:spPr>
      </p:pic>
      <p:pic>
        <p:nvPicPr>
          <p:cNvPr id="9" name="Picture 8">
            <a:extLst>
              <a:ext uri="{FF2B5EF4-FFF2-40B4-BE49-F238E27FC236}">
                <a16:creationId xmlns:a16="http://schemas.microsoft.com/office/drawing/2014/main" id="{9FE892E1-069C-7371-A539-1B808C5657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0114" y="784315"/>
            <a:ext cx="781050" cy="702945"/>
          </a:xfrm>
          <a:prstGeom prst="rect">
            <a:avLst/>
          </a:prstGeom>
        </p:spPr>
      </p:pic>
      <p:pic>
        <p:nvPicPr>
          <p:cNvPr id="10" name="Picture 9">
            <a:extLst>
              <a:ext uri="{FF2B5EF4-FFF2-40B4-BE49-F238E27FC236}">
                <a16:creationId xmlns:a16="http://schemas.microsoft.com/office/drawing/2014/main" id="{74FE5E4C-4E1F-B2FD-71AB-0A7376C857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0162" y="763995"/>
            <a:ext cx="781051" cy="746690"/>
          </a:xfrm>
          <a:prstGeom prst="rect">
            <a:avLst/>
          </a:prstGeom>
        </p:spPr>
      </p:pic>
      <p:pic>
        <p:nvPicPr>
          <p:cNvPr id="11" name="Picture 10">
            <a:extLst>
              <a:ext uri="{FF2B5EF4-FFF2-40B4-BE49-F238E27FC236}">
                <a16:creationId xmlns:a16="http://schemas.microsoft.com/office/drawing/2014/main" id="{890E1D1E-4A32-D4C2-FA67-86575510F6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2203" y="784315"/>
            <a:ext cx="781051" cy="640080"/>
          </a:xfrm>
          <a:prstGeom prst="rect">
            <a:avLst/>
          </a:prstGeom>
        </p:spPr>
      </p:pic>
      <p:pic>
        <p:nvPicPr>
          <p:cNvPr id="14" name="Picture 13">
            <a:extLst>
              <a:ext uri="{FF2B5EF4-FFF2-40B4-BE49-F238E27FC236}">
                <a16:creationId xmlns:a16="http://schemas.microsoft.com/office/drawing/2014/main" id="{9ED049DA-658B-F801-72FF-7A019FD1C7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9237715" y="735357"/>
            <a:ext cx="781050" cy="725399"/>
          </a:xfrm>
          <a:prstGeom prst="rect">
            <a:avLst/>
          </a:prstGeom>
        </p:spPr>
      </p:pic>
      <p:pic>
        <p:nvPicPr>
          <p:cNvPr id="12" name="Picture 11">
            <a:extLst>
              <a:ext uri="{FF2B5EF4-FFF2-40B4-BE49-F238E27FC236}">
                <a16:creationId xmlns:a16="http://schemas.microsoft.com/office/drawing/2014/main" id="{78D0F6B1-CABB-5DAB-1A3E-52EBB8955DC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015" y="774320"/>
            <a:ext cx="781051" cy="669925"/>
          </a:xfrm>
          <a:prstGeom prst="rect">
            <a:avLst/>
          </a:prstGeom>
        </p:spPr>
      </p:pic>
      <p:sp>
        <p:nvSpPr>
          <p:cNvPr id="17" name="TextBox 16">
            <a:extLst>
              <a:ext uri="{FF2B5EF4-FFF2-40B4-BE49-F238E27FC236}">
                <a16:creationId xmlns:a16="http://schemas.microsoft.com/office/drawing/2014/main" id="{C759CA46-15D1-A7E6-A184-80E53904F030}"/>
              </a:ext>
            </a:extLst>
          </p:cNvPr>
          <p:cNvSpPr txBox="1"/>
          <p:nvPr/>
        </p:nvSpPr>
        <p:spPr>
          <a:xfrm>
            <a:off x="9742714" y="-228600"/>
            <a:ext cx="184731" cy="369332"/>
          </a:xfrm>
          <a:prstGeom prst="rect">
            <a:avLst/>
          </a:prstGeom>
          <a:noFill/>
        </p:spPr>
        <p:txBody>
          <a:bodyPr wrap="none" rtlCol="0">
            <a:spAutoFit/>
          </a:bodyPr>
          <a:lstStyle/>
          <a:p>
            <a:endParaRPr lang="en-KE" dirty="0"/>
          </a:p>
        </p:txBody>
      </p:sp>
      <p:pic>
        <p:nvPicPr>
          <p:cNvPr id="19" name="Picture 18">
            <a:extLst>
              <a:ext uri="{FF2B5EF4-FFF2-40B4-BE49-F238E27FC236}">
                <a16:creationId xmlns:a16="http://schemas.microsoft.com/office/drawing/2014/main" id="{239C3F6D-6403-8978-18A1-9B7871ED6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4056" y="738188"/>
            <a:ext cx="781050" cy="702945"/>
          </a:xfrm>
          <a:prstGeom prst="rect">
            <a:avLst/>
          </a:prstGeom>
        </p:spPr>
      </p:pic>
      <p:pic>
        <p:nvPicPr>
          <p:cNvPr id="8" name="Picture 7">
            <a:extLst>
              <a:ext uri="{FF2B5EF4-FFF2-40B4-BE49-F238E27FC236}">
                <a16:creationId xmlns:a16="http://schemas.microsoft.com/office/drawing/2014/main" id="{17DC6CCA-CADB-380D-35F8-85612FFF04F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173235" y="738188"/>
            <a:ext cx="781051" cy="781051"/>
          </a:xfrm>
          <a:prstGeom prst="rect">
            <a:avLst/>
          </a:prstGeom>
        </p:spPr>
      </p:pic>
      <p:pic>
        <p:nvPicPr>
          <p:cNvPr id="5" name="Picture 4">
            <a:extLst>
              <a:ext uri="{FF2B5EF4-FFF2-40B4-BE49-F238E27FC236}">
                <a16:creationId xmlns:a16="http://schemas.microsoft.com/office/drawing/2014/main" id="{FA0CF3CC-D640-815E-7CFA-6207DBF395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033" y="746593"/>
            <a:ext cx="781050" cy="778391"/>
          </a:xfrm>
          <a:prstGeom prst="rect">
            <a:avLst/>
          </a:prstGeom>
        </p:spPr>
      </p:pic>
      <p:sp>
        <p:nvSpPr>
          <p:cNvPr id="20" name="Text Box 1">
            <a:extLst>
              <a:ext uri="{FF2B5EF4-FFF2-40B4-BE49-F238E27FC236}">
                <a16:creationId xmlns:a16="http://schemas.microsoft.com/office/drawing/2014/main" id="{9BA94277-9DCC-4DF1-9F8F-11A11AFB53A2}"/>
              </a:ext>
            </a:extLst>
          </p:cNvPr>
          <p:cNvSpPr txBox="1"/>
          <p:nvPr/>
        </p:nvSpPr>
        <p:spPr>
          <a:xfrm>
            <a:off x="2124885" y="257174"/>
            <a:ext cx="7935686" cy="78105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2400" b="1" kern="100" dirty="0">
                <a:ln>
                  <a:noFill/>
                </a:ln>
                <a:solidFill>
                  <a:srgbClr val="FFFFFF"/>
                </a:solidFill>
                <a:effectLst/>
                <a:highlight>
                  <a:srgbClr val="448422"/>
                </a:highlight>
                <a:latin typeface="Chalkboard SE" panose="03050602040202020205" pitchFamily="66" charset="77"/>
                <a:ea typeface="Calibri" panose="020F0502020204030204" pitchFamily="34" charset="0"/>
                <a:cs typeface="Times New Roman" panose="02020603050405020304" pitchFamily="18" charset="0"/>
              </a:rPr>
              <a:t>COUNTRIES THAT WON THE WORLDCUP 1930-2014 </a:t>
            </a:r>
            <a:endParaRPr lang="en-KE" sz="2400" kern="100" dirty="0">
              <a:effectLst/>
              <a:highlight>
                <a:srgbClr val="448422"/>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a:extLst>
              <a:ext uri="{FF2B5EF4-FFF2-40B4-BE49-F238E27FC236}">
                <a16:creationId xmlns:a16="http://schemas.microsoft.com/office/drawing/2014/main" id="{EA8FE3EE-2589-B8E5-75F6-ED8007B6F0C5}"/>
              </a:ext>
            </a:extLst>
          </p:cNvPr>
          <p:cNvPicPr>
            <a:picLocks noChangeAspect="1"/>
          </p:cNvPicPr>
          <p:nvPr/>
        </p:nvPicPr>
        <p:blipFill>
          <a:blip r:embed="rId10">
            <a:alphaModFix amt="50000"/>
            <a:extLst>
              <a:ext uri="{28A0092B-C50C-407E-A947-70E740481C1C}">
                <a14:useLocalDpi xmlns:a14="http://schemas.microsoft.com/office/drawing/2010/main" val="0"/>
              </a:ext>
            </a:extLst>
          </a:blip>
          <a:stretch>
            <a:fillRect/>
          </a:stretch>
        </p:blipFill>
        <p:spPr>
          <a:xfrm>
            <a:off x="145314" y="2190693"/>
            <a:ext cx="1661073" cy="4303768"/>
          </a:xfrm>
          <a:prstGeom prst="rect">
            <a:avLst/>
          </a:prstGeom>
        </p:spPr>
      </p:pic>
      <p:pic>
        <p:nvPicPr>
          <p:cNvPr id="24" name="Picture 23">
            <a:extLst>
              <a:ext uri="{FF2B5EF4-FFF2-40B4-BE49-F238E27FC236}">
                <a16:creationId xmlns:a16="http://schemas.microsoft.com/office/drawing/2014/main" id="{CA2816BE-8797-05D2-8C05-8C3EFEFB58D7}"/>
              </a:ext>
            </a:extLst>
          </p:cNvPr>
          <p:cNvPicPr>
            <a:picLocks noChangeAspect="1"/>
          </p:cNvPicPr>
          <p:nvPr/>
        </p:nvPicPr>
        <p:blipFill>
          <a:blip r:embed="rId10">
            <a:alphaModFix amt="50000"/>
            <a:extLst>
              <a:ext uri="{28A0092B-C50C-407E-A947-70E740481C1C}">
                <a14:useLocalDpi xmlns:a14="http://schemas.microsoft.com/office/drawing/2010/main" val="0"/>
              </a:ext>
            </a:extLst>
          </a:blip>
          <a:stretch>
            <a:fillRect/>
          </a:stretch>
        </p:blipFill>
        <p:spPr>
          <a:xfrm>
            <a:off x="10365508" y="2190693"/>
            <a:ext cx="1686710" cy="4370193"/>
          </a:xfrm>
          <a:prstGeom prst="rect">
            <a:avLst/>
          </a:prstGeom>
        </p:spPr>
      </p:pic>
      <p:sp>
        <p:nvSpPr>
          <p:cNvPr id="27" name="TextBox 26">
            <a:extLst>
              <a:ext uri="{FF2B5EF4-FFF2-40B4-BE49-F238E27FC236}">
                <a16:creationId xmlns:a16="http://schemas.microsoft.com/office/drawing/2014/main" id="{5EA2A11C-0DCD-8227-1CC0-5C3E9FE40C1B}"/>
              </a:ext>
            </a:extLst>
          </p:cNvPr>
          <p:cNvSpPr txBox="1"/>
          <p:nvPr/>
        </p:nvSpPr>
        <p:spPr>
          <a:xfrm>
            <a:off x="1464762" y="5677496"/>
            <a:ext cx="9255930" cy="923330"/>
          </a:xfrm>
          <a:prstGeom prst="rect">
            <a:avLst/>
          </a:prstGeom>
          <a:noFill/>
        </p:spPr>
        <p:txBody>
          <a:bodyPr wrap="square">
            <a:spAutoFit/>
          </a:bodyPr>
          <a:lstStyle/>
          <a:p>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In the first presentation above, represent 2 bar chart sorted in descending by counts of countries that had gone for the Semi-finals (25 ) countries and countries that had gone for the finals(13) countries, 12 countries had not gone for the finals</a:t>
            </a:r>
            <a:r>
              <a:rPr lang="en-KE" sz="1600" kern="100" dirty="0">
                <a:effectLst/>
                <a:latin typeface="Chalkboard SE" panose="03050602040202020205" pitchFamily="66" charset="77"/>
                <a:ea typeface="Calibri" panose="020F0502020204030204" pitchFamily="34" charset="0"/>
                <a:cs typeface="Times New Roman" panose="02020603050405020304" pitchFamily="18" charset="0"/>
              </a:rPr>
              <a:t>.</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5719E8-FBF6-A057-F00B-6F83CA1C97A5}"/>
              </a:ext>
            </a:extLst>
          </p:cNvPr>
          <p:cNvPicPr>
            <a:picLocks noChangeAspect="1"/>
          </p:cNvPicPr>
          <p:nvPr/>
        </p:nvPicPr>
        <p:blipFill>
          <a:blip r:embed="rId11"/>
          <a:stretch>
            <a:fillRect/>
          </a:stretch>
        </p:blipFill>
        <p:spPr>
          <a:xfrm>
            <a:off x="1946366" y="2084478"/>
            <a:ext cx="8321040" cy="3593018"/>
          </a:xfrm>
          <a:prstGeom prst="rect">
            <a:avLst/>
          </a:prstGeom>
        </p:spPr>
      </p:pic>
    </p:spTree>
    <p:extLst>
      <p:ext uri="{BB962C8B-B14F-4D97-AF65-F5344CB8AC3E}">
        <p14:creationId xmlns:p14="http://schemas.microsoft.com/office/powerpoint/2010/main" val="2464036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73167B-EE28-7E72-1ABF-FBAD6A6AC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0" y="225628"/>
            <a:ext cx="5944560" cy="6452757"/>
          </a:xfrm>
          <a:prstGeom prst="rect">
            <a:avLst/>
          </a:prstGeom>
        </p:spPr>
      </p:pic>
      <p:sp>
        <p:nvSpPr>
          <p:cNvPr id="4" name="TextBox 3">
            <a:extLst>
              <a:ext uri="{FF2B5EF4-FFF2-40B4-BE49-F238E27FC236}">
                <a16:creationId xmlns:a16="http://schemas.microsoft.com/office/drawing/2014/main" id="{2AF8FA99-5A69-531C-971E-7C6278345714}"/>
              </a:ext>
            </a:extLst>
          </p:cNvPr>
          <p:cNvSpPr txBox="1"/>
          <p:nvPr/>
        </p:nvSpPr>
        <p:spPr>
          <a:xfrm>
            <a:off x="4076710" y="1018897"/>
            <a:ext cx="4038580" cy="5909310"/>
          </a:xfrm>
          <a:prstGeom prst="rect">
            <a:avLst/>
          </a:prstGeom>
          <a:noFill/>
        </p:spPr>
        <p:txBody>
          <a:bodyPr wrap="square">
            <a:spAutoFit/>
          </a:bodyPr>
          <a:lstStyle/>
          <a:p>
            <a:pPr algn="ctr"/>
            <a:r>
              <a:rPr lang="en-KE" sz="2400" kern="100" dirty="0">
                <a:effectLst/>
                <a:latin typeface="Chalkboard SE" panose="03050602040202020205" pitchFamily="66" charset="77"/>
                <a:ea typeface="Calibri" panose="020F0502020204030204" pitchFamily="34" charset="0"/>
                <a:cs typeface="Times New Roman" panose="02020603050405020304" pitchFamily="18" charset="0"/>
              </a:rPr>
              <a:t>In the second presentation, represent a bar graph of all the (83) countries that had qualified to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2400" kern="100" dirty="0">
                <a:effectLst/>
                <a:latin typeface="Chalkboard SE" panose="03050602040202020205" pitchFamily="66" charset="77"/>
                <a:ea typeface="Calibri" panose="020F0502020204030204" pitchFamily="34" charset="0"/>
                <a:cs typeface="Times New Roman" panose="02020603050405020304" pitchFamily="18" charset="0"/>
              </a:rPr>
              <a:t>the worldcup in all years of worldcup. Sorted in descending according to how many times each country has qualified through all years of worldcup. Brazil has qualified 20 times and </a:t>
            </a:r>
            <a:r>
              <a:rPr lang="en-KE" sz="2400" kern="100" dirty="0">
                <a:latin typeface="Chalkboard SE" panose="03050602040202020205" pitchFamily="66" charset="77"/>
                <a:ea typeface="Calibri" panose="020F0502020204030204" pitchFamily="34" charset="0"/>
                <a:cs typeface="Times New Roman" panose="02020603050405020304" pitchFamily="18" charset="0"/>
              </a:rPr>
              <a:t>the last 6 terms</a:t>
            </a:r>
            <a:r>
              <a:rPr lang="en-KE" sz="2400" kern="100" dirty="0">
                <a:effectLst/>
                <a:latin typeface="Chalkboard SE" panose="03050602040202020205" pitchFamily="66" charset="77"/>
                <a:ea typeface="Calibri" panose="020F0502020204030204" pitchFamily="34" charset="0"/>
                <a:cs typeface="Times New Roman" panose="02020603050405020304" pitchFamily="18" charset="0"/>
              </a:rPr>
              <a:t> have qualified once in all the years of worldcup. </a:t>
            </a:r>
            <a:endParaRPr lang="en-KE"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 </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302B3CB-2432-5186-EFAE-2ECDA31B4DD7}"/>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8771098" y="225628"/>
            <a:ext cx="2490492" cy="6452757"/>
          </a:xfrm>
          <a:prstGeom prst="rect">
            <a:avLst/>
          </a:prstGeom>
        </p:spPr>
      </p:pic>
    </p:spTree>
    <p:extLst>
      <p:ext uri="{BB962C8B-B14F-4D97-AF65-F5344CB8AC3E}">
        <p14:creationId xmlns:p14="http://schemas.microsoft.com/office/powerpoint/2010/main" val="137870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DCC615-8A7C-B599-7F30-AE7B07D67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9" y="0"/>
            <a:ext cx="12153282" cy="6858000"/>
          </a:xfrm>
          <a:prstGeom prst="rect">
            <a:avLst/>
          </a:prstGeom>
        </p:spPr>
      </p:pic>
      <p:sp>
        <p:nvSpPr>
          <p:cNvPr id="6" name="TextBox 5">
            <a:extLst>
              <a:ext uri="{FF2B5EF4-FFF2-40B4-BE49-F238E27FC236}">
                <a16:creationId xmlns:a16="http://schemas.microsoft.com/office/drawing/2014/main" id="{D85A6125-9C54-157E-D437-CDF65107F818}"/>
              </a:ext>
            </a:extLst>
          </p:cNvPr>
          <p:cNvSpPr txBox="1"/>
          <p:nvPr/>
        </p:nvSpPr>
        <p:spPr>
          <a:xfrm>
            <a:off x="7933583" y="899177"/>
            <a:ext cx="3607052" cy="3477875"/>
          </a:xfrm>
          <a:prstGeom prst="rect">
            <a:avLst/>
          </a:prstGeom>
          <a:noFill/>
        </p:spPr>
        <p:txBody>
          <a:bodyPr wrap="square">
            <a:spAutoFit/>
          </a:bodyPr>
          <a:lstStyle/>
          <a:p>
            <a:pPr algn="ctr"/>
            <a:r>
              <a:rPr lang="en-KE" sz="2000" dirty="0">
                <a:effectLst/>
                <a:latin typeface="Chalkboard SE" panose="03050602040202020205" pitchFamily="66" charset="77"/>
                <a:ea typeface="Calibri" panose="020F0502020204030204" pitchFamily="34" charset="0"/>
                <a:cs typeface="Times New Roman" panose="02020603050405020304" pitchFamily="18" charset="0"/>
              </a:rPr>
              <a:t>In the third presentation above, represent a bar graph of matches played by each country that participated in all the worldcup where, Germany has the highest number of matches(</a:t>
            </a:r>
            <a:r>
              <a:rPr lang="en-KE" sz="2000" b="1" dirty="0">
                <a:effectLst/>
                <a:latin typeface="Chalkboard SE" panose="03050602040202020205" pitchFamily="66" charset="77"/>
                <a:ea typeface="Calibri" panose="020F0502020204030204" pitchFamily="34" charset="0"/>
                <a:cs typeface="Times New Roman" panose="02020603050405020304" pitchFamily="18" charset="0"/>
              </a:rPr>
              <a:t>102</a:t>
            </a:r>
            <a:r>
              <a:rPr lang="en-KE" sz="2000" dirty="0">
                <a:effectLst/>
                <a:latin typeface="Chalkboard SE" panose="03050602040202020205" pitchFamily="66" charset="77"/>
                <a:ea typeface="Calibri" panose="020F0502020204030204" pitchFamily="34" charset="0"/>
                <a:cs typeface="Times New Roman" panose="02020603050405020304" pitchFamily="18" charset="0"/>
              </a:rPr>
              <a:t> ) played in all the worldcup. Uruguay has the lowest matches(</a:t>
            </a:r>
            <a:r>
              <a:rPr lang="en-KE" sz="2000" b="1" dirty="0">
                <a:effectLst/>
                <a:latin typeface="Chalkboard SE" panose="03050602040202020205" pitchFamily="66" charset="77"/>
                <a:ea typeface="Calibri" panose="020F0502020204030204" pitchFamily="34" charset="0"/>
                <a:cs typeface="Times New Roman" panose="02020603050405020304" pitchFamily="18" charset="0"/>
              </a:rPr>
              <a:t>18)</a:t>
            </a:r>
            <a:r>
              <a:rPr lang="en-KE" sz="2000" dirty="0">
                <a:effectLst/>
                <a:latin typeface="Chalkboard SE" panose="03050602040202020205" pitchFamily="66" charset="77"/>
                <a:ea typeface="Calibri" panose="020F0502020204030204" pitchFamily="34" charset="0"/>
                <a:cs typeface="Times New Roman" panose="02020603050405020304" pitchFamily="18" charset="0"/>
              </a:rPr>
              <a:t> in all the worldcups</a:t>
            </a:r>
            <a:r>
              <a:rPr lang="en-KE" sz="2000" dirty="0">
                <a:effectLst/>
              </a:rPr>
              <a:t> </a:t>
            </a:r>
            <a:endParaRPr lang="en-KE" sz="2000" dirty="0"/>
          </a:p>
        </p:txBody>
      </p:sp>
      <p:sp>
        <p:nvSpPr>
          <p:cNvPr id="7" name="TextBox 6">
            <a:extLst>
              <a:ext uri="{FF2B5EF4-FFF2-40B4-BE49-F238E27FC236}">
                <a16:creationId xmlns:a16="http://schemas.microsoft.com/office/drawing/2014/main" id="{40FFD220-B441-490C-5580-DA781FBD5D76}"/>
              </a:ext>
            </a:extLst>
          </p:cNvPr>
          <p:cNvSpPr txBox="1"/>
          <p:nvPr/>
        </p:nvSpPr>
        <p:spPr>
          <a:xfrm>
            <a:off x="4664319" y="0"/>
            <a:ext cx="184731" cy="677108"/>
          </a:xfrm>
          <a:prstGeom prst="rect">
            <a:avLst/>
          </a:prstGeom>
          <a:noFill/>
        </p:spPr>
        <p:txBody>
          <a:bodyPr wrap="none" rtlCol="0">
            <a:spAutoFit/>
          </a:bodyPr>
          <a:lstStyle/>
          <a:p>
            <a:endParaRPr lang="en-KE" sz="2000" kern="100" dirty="0">
              <a:effectLst/>
              <a:latin typeface="Chalkboard SE" panose="03050602040202020205" pitchFamily="66" charset="77"/>
              <a:ea typeface="Calibri" panose="020F0502020204030204" pitchFamily="34" charset="0"/>
              <a:cs typeface="Times New Roman" panose="02020603050405020304" pitchFamily="18" charset="0"/>
            </a:endParaRPr>
          </a:p>
          <a:p>
            <a:endParaRPr lang="en-KE" dirty="0"/>
          </a:p>
        </p:txBody>
      </p:sp>
      <p:pic>
        <p:nvPicPr>
          <p:cNvPr id="8" name="Picture 7">
            <a:extLst>
              <a:ext uri="{FF2B5EF4-FFF2-40B4-BE49-F238E27FC236}">
                <a16:creationId xmlns:a16="http://schemas.microsoft.com/office/drawing/2014/main" id="{00A42A1F-C47A-F14B-C05C-10A7DE8E9F5B}"/>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83041" y="591678"/>
            <a:ext cx="2418536" cy="6266322"/>
          </a:xfrm>
          <a:prstGeom prst="rect">
            <a:avLst/>
          </a:prstGeom>
        </p:spPr>
      </p:pic>
    </p:spTree>
    <p:extLst>
      <p:ext uri="{BB962C8B-B14F-4D97-AF65-F5344CB8AC3E}">
        <p14:creationId xmlns:p14="http://schemas.microsoft.com/office/powerpoint/2010/main" val="4199404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FEF422-244E-8208-8495-155F6A262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96206" cy="6858000"/>
          </a:xfrm>
          <a:prstGeom prst="rect">
            <a:avLst/>
          </a:prstGeom>
        </p:spPr>
      </p:pic>
      <p:sp>
        <p:nvSpPr>
          <p:cNvPr id="4" name="TextBox 3">
            <a:extLst>
              <a:ext uri="{FF2B5EF4-FFF2-40B4-BE49-F238E27FC236}">
                <a16:creationId xmlns:a16="http://schemas.microsoft.com/office/drawing/2014/main" id="{459B3BFB-68FF-C68C-568C-94C6A59C17AA}"/>
              </a:ext>
            </a:extLst>
          </p:cNvPr>
          <p:cNvSpPr txBox="1"/>
          <p:nvPr/>
        </p:nvSpPr>
        <p:spPr>
          <a:xfrm>
            <a:off x="3996362" y="937822"/>
            <a:ext cx="7150608" cy="3693319"/>
          </a:xfrm>
          <a:prstGeom prst="rect">
            <a:avLst/>
          </a:prstGeom>
          <a:noFill/>
        </p:spPr>
        <p:txBody>
          <a:bodyPr wrap="square">
            <a:spAutoFit/>
          </a:bodyPr>
          <a:lstStyle/>
          <a:p>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In the fourth presentation, represent a bar graph of countries that have hosted the worldcup and matches played. 15 countries have hosted the worldcup in all years of worldcup. The first five countries, have hosted twice in all the years of worldcup.</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Germany(1974[Germany FR], 2006[Italy]) </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Brazil(1950[Uruguay], 2014[Germany])</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Mexico(1970[Brazil], 1976[Argentina])</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France(1938[France], 1998[Italy]</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1800" i="1" kern="100" dirty="0">
                <a:effectLst/>
                <a:latin typeface="Chalkboard SE" panose="03050602040202020205" pitchFamily="66" charset="77"/>
                <a:ea typeface="Calibri" panose="020F0502020204030204" pitchFamily="34" charset="0"/>
                <a:cs typeface="Times New Roman" panose="02020603050405020304" pitchFamily="18" charset="0"/>
              </a:rPr>
              <a:t>Italy(1934[Italy], 1990[Germany FR])</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The bar graph is sorted in descending order according to the number of matches played in those hosting countries, where Germany had (102 matches in those 2 year they have hosted the worldcup).</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5E16FC4-C277-91AD-5097-36B1B47F1CC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450286" y="843410"/>
            <a:ext cx="1645920" cy="4598911"/>
          </a:xfrm>
          <a:prstGeom prst="rect">
            <a:avLst/>
          </a:prstGeom>
        </p:spPr>
      </p:pic>
    </p:spTree>
    <p:extLst>
      <p:ext uri="{BB962C8B-B14F-4D97-AF65-F5344CB8AC3E}">
        <p14:creationId xmlns:p14="http://schemas.microsoft.com/office/powerpoint/2010/main" val="1500536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706C51-081F-D7AD-D029-558CE7DFB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8" y="51414"/>
            <a:ext cx="12055813" cy="6755171"/>
          </a:xfrm>
          <a:prstGeom prst="rect">
            <a:avLst/>
          </a:prstGeom>
        </p:spPr>
      </p:pic>
      <p:sp>
        <p:nvSpPr>
          <p:cNvPr id="4" name="TextBox 3">
            <a:extLst>
              <a:ext uri="{FF2B5EF4-FFF2-40B4-BE49-F238E27FC236}">
                <a16:creationId xmlns:a16="http://schemas.microsoft.com/office/drawing/2014/main" id="{634518B1-768F-C46B-0D58-DD96F0848CEF}"/>
              </a:ext>
            </a:extLst>
          </p:cNvPr>
          <p:cNvSpPr txBox="1"/>
          <p:nvPr/>
        </p:nvSpPr>
        <p:spPr>
          <a:xfrm>
            <a:off x="6096000" y="404122"/>
            <a:ext cx="4545874" cy="2862322"/>
          </a:xfrm>
          <a:prstGeom prst="rect">
            <a:avLst/>
          </a:prstGeom>
          <a:noFill/>
        </p:spPr>
        <p:txBody>
          <a:bodyPr wrap="square">
            <a:spAutoFit/>
          </a:bodyPr>
          <a:lstStyle/>
          <a:p>
            <a:pPr algn="ctr"/>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In the </a:t>
            </a:r>
            <a:r>
              <a:rPr lang="en-KE" kern="100" dirty="0">
                <a:latin typeface="Chalkboard SE" panose="03050602040202020205" pitchFamily="66" charset="77"/>
                <a:ea typeface="Calibri" panose="020F0502020204030204" pitchFamily="34" charset="0"/>
                <a:cs typeface="Times New Roman" panose="02020603050405020304" pitchFamily="18" charset="0"/>
              </a:rPr>
              <a:t>fifth</a:t>
            </a:r>
            <a:r>
              <a:rPr lang="en-KE" sz="1800" kern="100" dirty="0">
                <a:effectLst/>
                <a:latin typeface="Chalkboard SE" panose="03050602040202020205" pitchFamily="66" charset="77"/>
                <a:ea typeface="Calibri" panose="020F0502020204030204" pitchFamily="34" charset="0"/>
                <a:cs typeface="Times New Roman" panose="02020603050405020304" pitchFamily="18" charset="0"/>
              </a:rPr>
              <a:t> presentation, represent a bar graph of goal scored, matches played and qualified teams to the worldcup respectively. In 1998, 32 teams qualified for the worldcup which had the highest number of goals scored(171) and highest number of matches played (102). In 2014, 32 teams qualified for the worldcup which also had the same highest number of goals scored(171).</a:t>
            </a:r>
            <a:endParaRPr lang="en-K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02DF956-A597-5FE5-8ABD-2FE33DB75914}"/>
              </a:ext>
            </a:extLst>
          </p:cNvPr>
          <p:cNvSpPr txBox="1"/>
          <p:nvPr/>
        </p:nvSpPr>
        <p:spPr>
          <a:xfrm>
            <a:off x="896112" y="219456"/>
            <a:ext cx="237566" cy="369332"/>
          </a:xfrm>
          <a:prstGeom prst="rect">
            <a:avLst/>
          </a:prstGeom>
          <a:noFill/>
        </p:spPr>
        <p:txBody>
          <a:bodyPr wrap="none" rtlCol="0">
            <a:spAutoFit/>
          </a:bodyPr>
          <a:lstStyle/>
          <a:p>
            <a:r>
              <a:rPr lang="en-KE" dirty="0">
                <a:effectLst/>
              </a:rPr>
              <a:t> </a:t>
            </a:r>
            <a:endParaRPr lang="en-KE" dirty="0"/>
          </a:p>
        </p:txBody>
      </p:sp>
      <p:pic>
        <p:nvPicPr>
          <p:cNvPr id="7" name="Picture 6">
            <a:extLst>
              <a:ext uri="{FF2B5EF4-FFF2-40B4-BE49-F238E27FC236}">
                <a16:creationId xmlns:a16="http://schemas.microsoft.com/office/drawing/2014/main" id="{099A845F-7C26-1A20-7D61-E40316B3D981}"/>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flipH="1">
            <a:off x="10323412" y="1573847"/>
            <a:ext cx="1868588" cy="5221178"/>
          </a:xfrm>
          <a:prstGeom prst="rect">
            <a:avLst/>
          </a:prstGeom>
        </p:spPr>
      </p:pic>
    </p:spTree>
    <p:extLst>
      <p:ext uri="{BB962C8B-B14F-4D97-AF65-F5344CB8AC3E}">
        <p14:creationId xmlns:p14="http://schemas.microsoft.com/office/powerpoint/2010/main" val="3031668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6BAA42-811E-0E36-B571-5B175A000310}"/>
              </a:ext>
            </a:extLst>
          </p:cNvPr>
          <p:cNvSpPr txBox="1"/>
          <p:nvPr/>
        </p:nvSpPr>
        <p:spPr>
          <a:xfrm>
            <a:off x="-1" y="5727469"/>
            <a:ext cx="12605657" cy="954107"/>
          </a:xfrm>
          <a:prstGeom prst="rect">
            <a:avLst/>
          </a:prstGeom>
          <a:noFill/>
        </p:spPr>
        <p:txBody>
          <a:bodyPr wrap="square">
            <a:spAutoFit/>
          </a:bodyPr>
          <a:lstStyle/>
          <a:p>
            <a:r>
              <a:rPr lang="en-KE" sz="2800" kern="100" dirty="0">
                <a:effectLst/>
                <a:latin typeface="Chalkboard SE" panose="03050602040202020205" pitchFamily="66" charset="77"/>
                <a:ea typeface="Calibri" panose="020F0502020204030204" pitchFamily="34" charset="0"/>
                <a:cs typeface="Times New Roman" panose="02020603050405020304" pitchFamily="18" charset="0"/>
              </a:rPr>
              <a:t>In the sixth presentation, represent a map of the hosting countries of worldcup in there respective continents with the number of attendence.</a:t>
            </a:r>
            <a:endParaRPr lang="en-KE"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80A3A1A-FCB8-E107-4E91-48B25A843F2E}"/>
              </a:ext>
            </a:extLst>
          </p:cNvPr>
          <p:cNvPicPr>
            <a:picLocks noChangeAspect="1"/>
          </p:cNvPicPr>
          <p:nvPr/>
        </p:nvPicPr>
        <p:blipFill>
          <a:blip r:embed="rId2"/>
          <a:stretch>
            <a:fillRect/>
          </a:stretch>
        </p:blipFill>
        <p:spPr>
          <a:xfrm>
            <a:off x="0" y="0"/>
            <a:ext cx="12192000" cy="5727469"/>
          </a:xfrm>
          <a:prstGeom prst="rect">
            <a:avLst/>
          </a:prstGeom>
        </p:spPr>
      </p:pic>
    </p:spTree>
    <p:extLst>
      <p:ext uri="{BB962C8B-B14F-4D97-AF65-F5344CB8AC3E}">
        <p14:creationId xmlns:p14="http://schemas.microsoft.com/office/powerpoint/2010/main" val="1334109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0E522-0B17-1705-EF77-7DEE17B007BD}"/>
              </a:ext>
            </a:extLst>
          </p:cNvPr>
          <p:cNvSpPr txBox="1"/>
          <p:nvPr/>
        </p:nvSpPr>
        <p:spPr>
          <a:xfrm>
            <a:off x="2871216" y="676656"/>
            <a:ext cx="2945293" cy="369332"/>
          </a:xfrm>
          <a:prstGeom prst="rect">
            <a:avLst/>
          </a:prstGeom>
          <a:noFill/>
        </p:spPr>
        <p:txBody>
          <a:bodyPr wrap="none" rtlCol="0">
            <a:spAutoFit/>
          </a:bodyPr>
          <a:lstStyle/>
          <a:p>
            <a:r>
              <a:rPr lang="en-KE" sz="1800" b="1" dirty="0">
                <a:solidFill>
                  <a:srgbClr val="000000"/>
                </a:solidFill>
                <a:effectLst/>
                <a:latin typeface="Chalkboard SE" panose="03050602040202020205" pitchFamily="66" charset="77"/>
                <a:ea typeface="Calibri" panose="020F0502020204030204" pitchFamily="34" charset="0"/>
                <a:cs typeface="Times New Roman" panose="02020603050405020304" pitchFamily="18" charset="0"/>
              </a:rPr>
              <a:t>EIGHTH PRESENTATION;</a:t>
            </a:r>
            <a:r>
              <a:rPr lang="en-KE" dirty="0">
                <a:effectLst/>
              </a:rPr>
              <a:t> </a:t>
            </a:r>
            <a:endParaRPr lang="en-KE" dirty="0"/>
          </a:p>
        </p:txBody>
      </p:sp>
      <p:pic>
        <p:nvPicPr>
          <p:cNvPr id="3" name="Picture 2">
            <a:extLst>
              <a:ext uri="{FF2B5EF4-FFF2-40B4-BE49-F238E27FC236}">
                <a16:creationId xmlns:a16="http://schemas.microsoft.com/office/drawing/2014/main" id="{31196096-D83C-806C-670F-90EE4FA90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7928"/>
          </a:xfrm>
          <a:prstGeom prst="rect">
            <a:avLst/>
          </a:prstGeom>
        </p:spPr>
      </p:pic>
      <p:sp>
        <p:nvSpPr>
          <p:cNvPr id="5" name="TextBox 4">
            <a:extLst>
              <a:ext uri="{FF2B5EF4-FFF2-40B4-BE49-F238E27FC236}">
                <a16:creationId xmlns:a16="http://schemas.microsoft.com/office/drawing/2014/main" id="{A069A100-88BF-4708-290E-7A148E874483}"/>
              </a:ext>
            </a:extLst>
          </p:cNvPr>
          <p:cNvSpPr txBox="1"/>
          <p:nvPr/>
        </p:nvSpPr>
        <p:spPr>
          <a:xfrm>
            <a:off x="5816509" y="1722644"/>
            <a:ext cx="6257108" cy="3170099"/>
          </a:xfrm>
          <a:prstGeom prst="rect">
            <a:avLst/>
          </a:prstGeom>
          <a:noFill/>
        </p:spPr>
        <p:txBody>
          <a:bodyPr wrap="square">
            <a:spAutoFit/>
          </a:bodyPr>
          <a:lstStyle/>
          <a:p>
            <a:r>
              <a:rPr lang="en-KE" sz="2000" kern="100" dirty="0">
                <a:effectLst/>
                <a:latin typeface="Chalkboard SE" panose="03050602040202020205" pitchFamily="66" charset="77"/>
                <a:ea typeface="Calibri" panose="020F0502020204030204" pitchFamily="34" charset="0"/>
                <a:cs typeface="Times New Roman" panose="02020603050405020304" pitchFamily="18" charset="0"/>
              </a:rPr>
              <a:t>In the </a:t>
            </a:r>
            <a:r>
              <a:rPr lang="en-KE" sz="2000" kern="100" dirty="0">
                <a:latin typeface="Chalkboard SE" panose="03050602040202020205" pitchFamily="66" charset="77"/>
                <a:ea typeface="Calibri" panose="020F0502020204030204" pitchFamily="34" charset="0"/>
                <a:cs typeface="Times New Roman" panose="02020603050405020304" pitchFamily="18" charset="0"/>
              </a:rPr>
              <a:t>seventh</a:t>
            </a:r>
            <a:r>
              <a:rPr lang="en-KE" sz="2000" kern="100" dirty="0">
                <a:effectLst/>
                <a:latin typeface="Chalkboard SE" panose="03050602040202020205" pitchFamily="66" charset="77"/>
                <a:ea typeface="Calibri" panose="020F0502020204030204" pitchFamily="34" charset="0"/>
                <a:cs typeface="Times New Roman" panose="02020603050405020304" pitchFamily="18" charset="0"/>
              </a:rPr>
              <a:t> presentation, represent a bar graph of worldcup winners in all years where Brazil had the highest number of goals scored in the following hosting countries;</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USA(141 goals scored)</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Sweden(126)</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Mexico(95)</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Korea/Japan(161)</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en-KE" sz="2000" i="1" kern="100" dirty="0">
                <a:effectLst/>
                <a:latin typeface="Chalkboard SE" panose="03050602040202020205" pitchFamily="66" charset="77"/>
                <a:ea typeface="Calibri" panose="020F0502020204030204" pitchFamily="34" charset="0"/>
                <a:cs typeface="Times New Roman" panose="02020603050405020304" pitchFamily="18" charset="0"/>
              </a:rPr>
              <a:t>Chile(89)</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KE" sz="2000" kern="100" dirty="0">
                <a:effectLst/>
                <a:latin typeface="Chalkboard SE" panose="03050602040202020205" pitchFamily="66" charset="77"/>
                <a:ea typeface="Calibri" panose="020F0502020204030204" pitchFamily="34" charset="0"/>
                <a:cs typeface="Times New Roman" panose="02020603050405020304" pitchFamily="18" charset="0"/>
              </a:rPr>
              <a:t>England has the lowest number of goals scored(89)</a:t>
            </a:r>
            <a:endParaRPr lang="en-KE"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6477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DBE8B-4269-411C-EE76-FCCB754B016E}"/>
              </a:ext>
            </a:extLst>
          </p:cNvPr>
          <p:cNvSpPr txBox="1"/>
          <p:nvPr/>
        </p:nvSpPr>
        <p:spPr>
          <a:xfrm>
            <a:off x="4725656" y="256836"/>
            <a:ext cx="2740687" cy="646331"/>
          </a:xfrm>
          <a:prstGeom prst="rect">
            <a:avLst/>
          </a:prstGeom>
          <a:noFill/>
        </p:spPr>
        <p:txBody>
          <a:bodyPr wrap="none" rtlCol="0">
            <a:spAutoFit/>
          </a:bodyPr>
          <a:lstStyle/>
          <a:p>
            <a:r>
              <a:rPr lang="en-KE" sz="1800" kern="100" dirty="0">
                <a:solidFill>
                  <a:srgbClr val="000000"/>
                </a:solidFill>
                <a:effectLst/>
                <a:latin typeface="Chalkboard SE" panose="03050602040202020205" pitchFamily="66" charset="77"/>
                <a:ea typeface="Calibri" panose="020F0502020204030204" pitchFamily="34" charset="0"/>
                <a:cs typeface="Times New Roman" panose="02020603050405020304" pitchFamily="18" charset="0"/>
              </a:rPr>
              <a:t>NINTH PRESENTATION;</a:t>
            </a:r>
            <a:endParaRPr lang="en-K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pic>
        <p:nvPicPr>
          <p:cNvPr id="5" name="Picture 4">
            <a:extLst>
              <a:ext uri="{FF2B5EF4-FFF2-40B4-BE49-F238E27FC236}">
                <a16:creationId xmlns:a16="http://schemas.microsoft.com/office/drawing/2014/main" id="{15DE2580-8DE6-B23F-31EF-F4A0784862E3}"/>
              </a:ext>
            </a:extLst>
          </p:cNvPr>
          <p:cNvPicPr>
            <a:picLocks noChangeAspect="1"/>
          </p:cNvPicPr>
          <p:nvPr/>
        </p:nvPicPr>
        <p:blipFill>
          <a:blip r:embed="rId2"/>
          <a:srcRect/>
          <a:stretch/>
        </p:blipFill>
        <p:spPr>
          <a:xfrm>
            <a:off x="0" y="0"/>
            <a:ext cx="12077166" cy="5603965"/>
          </a:xfrm>
          <a:prstGeom prst="rect">
            <a:avLst/>
          </a:prstGeom>
        </p:spPr>
      </p:pic>
      <p:sp>
        <p:nvSpPr>
          <p:cNvPr id="7" name="TextBox 6">
            <a:extLst>
              <a:ext uri="{FF2B5EF4-FFF2-40B4-BE49-F238E27FC236}">
                <a16:creationId xmlns:a16="http://schemas.microsoft.com/office/drawing/2014/main" id="{E3C02479-B667-169A-0FEC-163BE658AD20}"/>
              </a:ext>
            </a:extLst>
          </p:cNvPr>
          <p:cNvSpPr txBox="1"/>
          <p:nvPr/>
        </p:nvSpPr>
        <p:spPr>
          <a:xfrm>
            <a:off x="1581018" y="4703493"/>
            <a:ext cx="8915130" cy="3046988"/>
          </a:xfrm>
          <a:prstGeom prst="rect">
            <a:avLst/>
          </a:prstGeom>
          <a:noFill/>
        </p:spPr>
        <p:txBody>
          <a:bodyPr wrap="square">
            <a:spAutoFit/>
          </a:bodyPr>
          <a:lstStyle/>
          <a:p>
            <a:pPr algn="ct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In the above presentation, represent a pie chart of total percentage of all </a:t>
            </a:r>
            <a:r>
              <a:rPr lang="en-KE" sz="3200" kern="100" dirty="0">
                <a:latin typeface="Chalkboard SE" panose="03050602040202020205" pitchFamily="66" charset="77"/>
                <a:ea typeface="Calibri" panose="020F0502020204030204" pitchFamily="34" charset="0"/>
                <a:cs typeface="Times New Roman" panose="02020603050405020304" pitchFamily="18" charset="0"/>
              </a:rPr>
              <a:t>goals scored </a:t>
            </a: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in the worldcup in their respective hosting countries.</a:t>
            </a: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 </a:t>
            </a: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KE" sz="3200" kern="100" dirty="0">
                <a:effectLst/>
                <a:latin typeface="Chalkboard SE" panose="03050602040202020205" pitchFamily="66" charset="77"/>
                <a:ea typeface="Calibri" panose="020F0502020204030204" pitchFamily="34" charset="0"/>
                <a:cs typeface="Times New Roman" panose="02020603050405020304" pitchFamily="18" charset="0"/>
              </a:rPr>
              <a:t> </a:t>
            </a:r>
            <a:endParaRPr lang="en-KE"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25D5E04-1A36-E4E0-8DBA-A05FB4698E1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14833" y="580001"/>
            <a:ext cx="2077507" cy="6120366"/>
          </a:xfrm>
          <a:prstGeom prst="rect">
            <a:avLst/>
          </a:prstGeom>
        </p:spPr>
      </p:pic>
    </p:spTree>
    <p:extLst>
      <p:ext uri="{BB962C8B-B14F-4D97-AF65-F5344CB8AC3E}">
        <p14:creationId xmlns:p14="http://schemas.microsoft.com/office/powerpoint/2010/main" val="1997413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440</TotalTime>
  <Words>583</Words>
  <Application>Microsoft Macintosh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Chalkboard</vt:lpstr>
      <vt:lpstr>Chalkboard SE</vt:lpstr>
      <vt:lpstr>Lucida Blackletter</vt:lpstr>
      <vt:lpstr>Office Theme</vt:lpstr>
      <vt:lpstr>ANALYSIS OF WORLD CUP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Deng Malou</dc:creator>
  <cp:lastModifiedBy>Deng Malou</cp:lastModifiedBy>
  <cp:revision>13</cp:revision>
  <dcterms:created xsi:type="dcterms:W3CDTF">2024-07-25T17:58:35Z</dcterms:created>
  <dcterms:modified xsi:type="dcterms:W3CDTF">2024-10-26T08:55:04Z</dcterms:modified>
</cp:coreProperties>
</file>