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33C5"/>
    <a:srgbClr val="EDEEFC"/>
    <a:srgbClr val="4F5BDF"/>
    <a:srgbClr val="FFFFFF"/>
    <a:srgbClr val="B8D8E4"/>
    <a:srgbClr val="81A0BD"/>
    <a:srgbClr val="9EEBBD"/>
    <a:srgbClr val="7AECCF"/>
    <a:srgbClr val="84E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solidFill>
            <a:srgbClr val="4F5B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rgbClr val="7AE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rgbClr val="533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2" name="图片 1" descr="截屏2021-12-20 11.42.5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93810" y="0"/>
            <a:ext cx="3298190" cy="11182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welsJI/SINet-V2/tree/main/jitt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11834" y="287655"/>
            <a:ext cx="8514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latin typeface="微软雅黑" charset="-122"/>
              </a:rPr>
              <a:t>Jittor-SINetV2</a:t>
            </a:r>
            <a:r>
              <a:rPr lang="zh-CN" altLang="en-US" sz="2800" b="1" dirty="0">
                <a:solidFill>
                  <a:srgbClr val="002060"/>
                </a:solidFill>
                <a:latin typeface="微软雅黑" charset="-122"/>
              </a:rPr>
              <a:t>：基于计图的隐蔽目标检测</a:t>
            </a:r>
            <a:endParaRPr lang="en-US" altLang="zh-CN" sz="2800" b="1" dirty="0">
              <a:solidFill>
                <a:srgbClr val="002060"/>
              </a:solidFill>
              <a:latin typeface="微软雅黑" charset="-122"/>
            </a:endParaRPr>
          </a:p>
        </p:txBody>
      </p:sp>
      <p:grpSp>
        <p:nvGrpSpPr>
          <p:cNvPr id="3" name="组合 28"/>
          <p:cNvGrpSpPr/>
          <p:nvPr/>
        </p:nvGrpSpPr>
        <p:grpSpPr>
          <a:xfrm>
            <a:off x="1171524" y="1147725"/>
            <a:ext cx="10104756" cy="685165"/>
            <a:chOff x="1193041" y="2466126"/>
            <a:chExt cx="4975934" cy="1193268"/>
          </a:xfrm>
        </p:grpSpPr>
        <p:sp>
          <p:nvSpPr>
            <p:cNvPr id="5" name="任意多边形 5"/>
            <p:cNvSpPr/>
            <p:nvPr/>
          </p:nvSpPr>
          <p:spPr>
            <a:xfrm>
              <a:off x="1384724" y="2580034"/>
              <a:ext cx="4784251" cy="1079360"/>
            </a:xfrm>
            <a:custGeom>
              <a:avLst/>
              <a:gdLst>
                <a:gd name="connsiteX0" fmla="*/ 0 w 4598553"/>
                <a:gd name="connsiteY0" fmla="*/ 0 h 1437048"/>
                <a:gd name="connsiteX1" fmla="*/ 4598553 w 4598553"/>
                <a:gd name="connsiteY1" fmla="*/ 0 h 1437048"/>
                <a:gd name="connsiteX2" fmla="*/ 4598553 w 4598553"/>
                <a:gd name="connsiteY2" fmla="*/ 1437048 h 1437048"/>
                <a:gd name="connsiteX3" fmla="*/ 0 w 4598553"/>
                <a:gd name="connsiteY3" fmla="*/ 1437048 h 1437048"/>
                <a:gd name="connsiteX4" fmla="*/ 0 w 4598553"/>
                <a:gd name="connsiteY4" fmla="*/ 0 h 143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8553" h="1437048">
                  <a:moveTo>
                    <a:pt x="0" y="0"/>
                  </a:moveTo>
                  <a:lnTo>
                    <a:pt x="4598553" y="0"/>
                  </a:lnTo>
                  <a:lnTo>
                    <a:pt x="4598553" y="1437048"/>
                  </a:lnTo>
                  <a:lnTo>
                    <a:pt x="0" y="1437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5BDF">
                <a:alpha val="10000"/>
              </a:srgbClr>
            </a:soli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4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4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3361" tIns="91440" rIns="91440" bIns="91440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200" dirty="0">
                  <a:solidFill>
                    <a:srgbClr val="002060"/>
                  </a:solidFill>
                </a:rPr>
                <a:t>构建隐蔽目标检测新任务，发布</a:t>
              </a:r>
              <a:r>
                <a:rPr lang="en-US" altLang="zh-CN" sz="2200" dirty="0">
                  <a:solidFill>
                    <a:srgbClr val="002060"/>
                  </a:solidFill>
                </a:rPr>
                <a:t>COD10K</a:t>
              </a:r>
              <a:r>
                <a:rPr lang="zh-CN" altLang="en-US" sz="2200" dirty="0">
                  <a:solidFill>
                    <a:srgbClr val="002060"/>
                  </a:solidFill>
                </a:rPr>
                <a:t>数据集和</a:t>
              </a:r>
              <a:r>
                <a:rPr lang="en-US" altLang="zh-CN" sz="2200" dirty="0">
                  <a:solidFill>
                    <a:srgbClr val="002060"/>
                  </a:solidFill>
                </a:rPr>
                <a:t>SINetV2</a:t>
              </a:r>
              <a:r>
                <a:rPr lang="zh-CN" altLang="en-CN" sz="2200" dirty="0">
                  <a:solidFill>
                    <a:srgbClr val="002060"/>
                  </a:solidFill>
                </a:rPr>
                <a:t>基线模型</a:t>
              </a:r>
              <a:endParaRPr lang="zh-CN" altLang="en-US" sz="2200" dirty="0">
                <a:solidFill>
                  <a:srgbClr val="002060"/>
                </a:solidFill>
              </a:endParaRPr>
            </a:p>
          </p:txBody>
        </p:sp>
        <p:sp>
          <p:nvSpPr>
            <p:cNvPr id="6" name="矩形 6"/>
            <p:cNvSpPr/>
            <p:nvPr/>
          </p:nvSpPr>
          <p:spPr>
            <a:xfrm>
              <a:off x="1193354" y="2466126"/>
              <a:ext cx="407155" cy="1044236"/>
            </a:xfrm>
            <a:prstGeom prst="rect">
              <a:avLst/>
            </a:prstGeom>
            <a:solidFill>
              <a:srgbClr val="4F5BDF"/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文本框 22"/>
            <p:cNvSpPr txBox="1"/>
            <p:nvPr/>
          </p:nvSpPr>
          <p:spPr>
            <a:xfrm>
              <a:off x="1193041" y="2584458"/>
              <a:ext cx="407443" cy="801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</a:rPr>
                <a:t>简介</a:t>
              </a:r>
            </a:p>
          </p:txBody>
        </p:sp>
      </p:grpSp>
      <p:grpSp>
        <p:nvGrpSpPr>
          <p:cNvPr id="15" name="组合 28"/>
          <p:cNvGrpSpPr/>
          <p:nvPr/>
        </p:nvGrpSpPr>
        <p:grpSpPr>
          <a:xfrm>
            <a:off x="1172159" y="1931315"/>
            <a:ext cx="10104756" cy="685165"/>
            <a:chOff x="1193041" y="2466126"/>
            <a:chExt cx="4975934" cy="1193268"/>
          </a:xfrm>
        </p:grpSpPr>
        <p:sp>
          <p:nvSpPr>
            <p:cNvPr id="16" name="任意多边形 5"/>
            <p:cNvSpPr/>
            <p:nvPr/>
          </p:nvSpPr>
          <p:spPr>
            <a:xfrm>
              <a:off x="1384724" y="2580034"/>
              <a:ext cx="4784251" cy="1079360"/>
            </a:xfrm>
            <a:custGeom>
              <a:avLst/>
              <a:gdLst>
                <a:gd name="connsiteX0" fmla="*/ 0 w 4598553"/>
                <a:gd name="connsiteY0" fmla="*/ 0 h 1437048"/>
                <a:gd name="connsiteX1" fmla="*/ 4598553 w 4598553"/>
                <a:gd name="connsiteY1" fmla="*/ 0 h 1437048"/>
                <a:gd name="connsiteX2" fmla="*/ 4598553 w 4598553"/>
                <a:gd name="connsiteY2" fmla="*/ 1437048 h 1437048"/>
                <a:gd name="connsiteX3" fmla="*/ 0 w 4598553"/>
                <a:gd name="connsiteY3" fmla="*/ 1437048 h 1437048"/>
                <a:gd name="connsiteX4" fmla="*/ 0 w 4598553"/>
                <a:gd name="connsiteY4" fmla="*/ 0 h 143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8553" h="1437048">
                  <a:moveTo>
                    <a:pt x="0" y="0"/>
                  </a:moveTo>
                  <a:lnTo>
                    <a:pt x="4598553" y="0"/>
                  </a:lnTo>
                  <a:lnTo>
                    <a:pt x="4598553" y="1437048"/>
                  </a:lnTo>
                  <a:lnTo>
                    <a:pt x="0" y="1437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5BDF">
                <a:alpha val="10000"/>
              </a:srgbClr>
            </a:soli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4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4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3361" tIns="91440" rIns="91440" bIns="91440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200" dirty="0">
                  <a:solidFill>
                    <a:srgbClr val="002060"/>
                  </a:solidFill>
                  <a:sym typeface="+mn-ea"/>
                </a:rPr>
                <a:t>推理速度快：相较于</a:t>
              </a:r>
              <a:r>
                <a:rPr lang="en-US" altLang="zh-CN" sz="2200" dirty="0" err="1">
                  <a:solidFill>
                    <a:srgbClr val="002060"/>
                  </a:solidFill>
                  <a:sym typeface="+mn-ea"/>
                </a:rPr>
                <a:t>PyTorch</a:t>
              </a:r>
              <a:r>
                <a:rPr lang="zh-CN" altLang="en-US" sz="2200" dirty="0">
                  <a:solidFill>
                    <a:srgbClr val="002060"/>
                  </a:solidFill>
                  <a:sym typeface="+mn-ea"/>
                </a:rPr>
                <a:t>框架最高加速比达</a:t>
              </a:r>
              <a:r>
                <a:rPr lang="en-US" altLang="zh-CN" sz="2200" dirty="0">
                  <a:solidFill>
                    <a:srgbClr val="002060"/>
                  </a:solidFill>
                  <a:sym typeface="+mn-ea"/>
                </a:rPr>
                <a:t>152%</a:t>
              </a:r>
              <a:r>
                <a:rPr lang="zh-CN" altLang="en-US" sz="2200" dirty="0">
                  <a:solidFill>
                    <a:srgbClr val="002060"/>
                  </a:solidFill>
                  <a:sym typeface="+mn-ea"/>
                </a:rPr>
                <a:t>，平均</a:t>
              </a:r>
              <a:r>
                <a:rPr lang="en-US" altLang="zh-CN" sz="2200" dirty="0">
                  <a:solidFill>
                    <a:srgbClr val="002060"/>
                  </a:solidFill>
                  <a:sym typeface="+mn-ea"/>
                </a:rPr>
                <a:t>137</a:t>
              </a:r>
              <a:r>
                <a:rPr lang="zh-CN" altLang="en-US" sz="2200" dirty="0">
                  <a:solidFill>
                    <a:srgbClr val="002060"/>
                  </a:solidFill>
                  <a:sym typeface="+mn-ea"/>
                </a:rPr>
                <a:t>%</a:t>
              </a:r>
              <a:endParaRPr lang="en-US" sz="2200" dirty="0">
                <a:solidFill>
                  <a:srgbClr val="002060"/>
                </a:solidFill>
              </a:endParaRPr>
            </a:p>
          </p:txBody>
        </p:sp>
        <p:sp>
          <p:nvSpPr>
            <p:cNvPr id="18" name="矩形 6"/>
            <p:cNvSpPr/>
            <p:nvPr/>
          </p:nvSpPr>
          <p:spPr>
            <a:xfrm>
              <a:off x="1193354" y="2466126"/>
              <a:ext cx="407155" cy="1044236"/>
            </a:xfrm>
            <a:prstGeom prst="rect">
              <a:avLst/>
            </a:prstGeom>
            <a:solidFill>
              <a:srgbClr val="4F5BDF"/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文本框 22"/>
            <p:cNvSpPr txBox="1"/>
            <p:nvPr/>
          </p:nvSpPr>
          <p:spPr>
            <a:xfrm>
              <a:off x="1193041" y="2584457"/>
              <a:ext cx="407443" cy="804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</a:rPr>
                <a:t>特点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" y="6463665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CN" sz="1400" dirty="0">
                <a:solidFill>
                  <a:srgbClr val="002060"/>
                </a:solidFill>
              </a:rPr>
              <a:t>范登平</a:t>
            </a:r>
            <a:r>
              <a:rPr lang="zh-CN" altLang="en-US" sz="1400" dirty="0">
                <a:solidFill>
                  <a:srgbClr val="002060"/>
                </a:solidFill>
              </a:rPr>
              <a:t>、</a:t>
            </a:r>
            <a:r>
              <a:rPr lang="zh-CN" altLang="en-CN" sz="1400" dirty="0">
                <a:solidFill>
                  <a:srgbClr val="002060"/>
                </a:solidFill>
              </a:rPr>
              <a:t>季葛鹏</a:t>
            </a:r>
            <a:r>
              <a:rPr lang="zh-CN" altLang="en-US" sz="1400" dirty="0">
                <a:solidFill>
                  <a:srgbClr val="002060"/>
                </a:solidFill>
              </a:rPr>
              <a:t>、</a:t>
            </a:r>
            <a:r>
              <a:rPr lang="zh-CN" altLang="en-CN" sz="1400" dirty="0">
                <a:solidFill>
                  <a:srgbClr val="002060"/>
                </a:solidFill>
              </a:rPr>
              <a:t>程明</a:t>
            </a:r>
            <a:r>
              <a:rPr lang="zh-CN" altLang="en-US" sz="1400" dirty="0">
                <a:solidFill>
                  <a:srgbClr val="002060"/>
                </a:solidFill>
              </a:rPr>
              <a:t>明</a:t>
            </a:r>
            <a:r>
              <a:rPr lang="en-US" altLang="zh-CN" sz="1400" baseline="30000" dirty="0">
                <a:solidFill>
                  <a:srgbClr val="002060"/>
                </a:solidFill>
              </a:rPr>
              <a:t>#</a:t>
            </a:r>
            <a:r>
              <a:rPr lang="zh-CN" altLang="en-US" sz="1400" dirty="0">
                <a:solidFill>
                  <a:srgbClr val="002060"/>
                </a:solidFill>
              </a:rPr>
              <a:t>、邵岭，南开大学 </a:t>
            </a:r>
            <a:r>
              <a:rPr lang="en-US" altLang="zh-CN" sz="1400" dirty="0">
                <a:solidFill>
                  <a:srgbClr val="002060"/>
                </a:solidFill>
              </a:rPr>
              <a:t>&amp;</a:t>
            </a:r>
            <a:r>
              <a:rPr lang="zh-CN" altLang="en-US" sz="1400" dirty="0">
                <a:solidFill>
                  <a:srgbClr val="002060"/>
                </a:solidFill>
              </a:rPr>
              <a:t> </a:t>
            </a:r>
            <a:r>
              <a:rPr lang="en-US" altLang="zh-CN" sz="1400" dirty="0">
                <a:solidFill>
                  <a:srgbClr val="002060"/>
                </a:solidFill>
              </a:rPr>
              <a:t>IIAI</a:t>
            </a:r>
            <a:r>
              <a:rPr lang="zh-CN" altLang="en-US" sz="1400" dirty="0">
                <a:solidFill>
                  <a:srgbClr val="002060"/>
                </a:solidFill>
              </a:rPr>
              <a:t> 团队，</a:t>
            </a:r>
            <a:r>
              <a:rPr lang="en-US" altLang="zh-CN" sz="1400" dirty="0">
                <a:solidFill>
                  <a:srgbClr val="002060"/>
                </a:solidFill>
                <a:hlinkClick r:id="rId3"/>
              </a:rPr>
              <a:t>https://github.com/GewelsJI/SINet-V2/tree/main/jittor</a:t>
            </a:r>
            <a:r>
              <a:rPr lang="zh-CN" altLang="en-US" sz="1400" dirty="0">
                <a:solidFill>
                  <a:srgbClr val="002060"/>
                </a:solidFill>
              </a:rPr>
              <a:t> </a:t>
            </a:r>
            <a:endParaRPr lang="en-US" altLang="zh-CN" sz="1400" dirty="0">
              <a:solidFill>
                <a:srgbClr val="002060"/>
              </a:solidFill>
            </a:endParaRPr>
          </a:p>
        </p:txBody>
      </p:sp>
      <p:sp>
        <p:nvSpPr>
          <p:cNvPr id="8" name="矩形 25"/>
          <p:cNvSpPr/>
          <p:nvPr/>
        </p:nvSpPr>
        <p:spPr>
          <a:xfrm>
            <a:off x="1168710" y="5814060"/>
            <a:ext cx="1485280" cy="365760"/>
          </a:xfrm>
          <a:prstGeom prst="rect">
            <a:avLst/>
          </a:prstGeom>
          <a:solidFill>
            <a:srgbClr val="EDEEF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CN" sz="1600" dirty="0">
                <a:solidFill>
                  <a:srgbClr val="002060"/>
                </a:solidFill>
              </a:rPr>
              <a:t>任务</a:t>
            </a:r>
            <a:r>
              <a:rPr lang="zh-CN" altLang="en-US" sz="1600" dirty="0">
                <a:solidFill>
                  <a:srgbClr val="002060"/>
                </a:solidFill>
              </a:rPr>
              <a:t>描述</a:t>
            </a:r>
            <a:endParaRPr lang="en-US" altLang="zh-CN" sz="1600" dirty="0">
              <a:solidFill>
                <a:srgbClr val="002060"/>
              </a:solidFill>
            </a:endParaRPr>
          </a:p>
        </p:txBody>
      </p:sp>
      <p:sp>
        <p:nvSpPr>
          <p:cNvPr id="9" name="矩形 25"/>
          <p:cNvSpPr/>
          <p:nvPr/>
        </p:nvSpPr>
        <p:spPr>
          <a:xfrm>
            <a:off x="4521569" y="5814060"/>
            <a:ext cx="2903220" cy="365760"/>
          </a:xfrm>
          <a:prstGeom prst="rect">
            <a:avLst/>
          </a:prstGeom>
          <a:solidFill>
            <a:srgbClr val="EDEEF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COD10K</a:t>
            </a:r>
            <a:r>
              <a:rPr lang="zh-CN" altLang="en-US" sz="1600" dirty="0">
                <a:solidFill>
                  <a:srgbClr val="002060"/>
                </a:solidFill>
                <a:sym typeface="+mn-ea"/>
              </a:rPr>
              <a:t>数据集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7AC1F-D6D8-9045-9CB7-B7A8C0AD2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2747812"/>
            <a:ext cx="3086100" cy="2992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5C9096-2079-8247-8750-6AB98A0E8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568" y="2726203"/>
            <a:ext cx="2903220" cy="2991197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C0E9893-2FD2-0F4D-B348-45988610F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284413"/>
              </p:ext>
            </p:extLst>
          </p:nvPr>
        </p:nvGraphicFramePr>
        <p:xfrm>
          <a:off x="7912101" y="2771920"/>
          <a:ext cx="4013201" cy="28997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43706">
                  <a:extLst>
                    <a:ext uri="{9D8B030D-6E8A-4147-A177-3AD203B41FA5}">
                      <a16:colId xmlns:a16="http://schemas.microsoft.com/office/drawing/2014/main" val="606076051"/>
                    </a:ext>
                  </a:extLst>
                </a:gridCol>
                <a:gridCol w="945486">
                  <a:extLst>
                    <a:ext uri="{9D8B030D-6E8A-4147-A177-3AD203B41FA5}">
                      <a16:colId xmlns:a16="http://schemas.microsoft.com/office/drawing/2014/main" val="956465876"/>
                    </a:ext>
                  </a:extLst>
                </a:gridCol>
                <a:gridCol w="882335">
                  <a:extLst>
                    <a:ext uri="{9D8B030D-6E8A-4147-A177-3AD203B41FA5}">
                      <a16:colId xmlns:a16="http://schemas.microsoft.com/office/drawing/2014/main" val="1955564199"/>
                    </a:ext>
                  </a:extLst>
                </a:gridCol>
                <a:gridCol w="1241674">
                  <a:extLst>
                    <a:ext uri="{9D8B030D-6E8A-4147-A177-3AD203B41FA5}">
                      <a16:colId xmlns:a16="http://schemas.microsoft.com/office/drawing/2014/main" val="1747218416"/>
                    </a:ext>
                  </a:extLst>
                </a:gridCol>
              </a:tblGrid>
              <a:tr h="637505">
                <a:tc>
                  <a:txBody>
                    <a:bodyPr/>
                    <a:lstStyle/>
                    <a:p>
                      <a:pPr algn="ctr"/>
                      <a:r>
                        <a:rPr lang="zh-CN" altLang="en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批尺寸</a:t>
                      </a:r>
                      <a:endParaRPr lang="en-CN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PyTorch</a:t>
                      </a:r>
                      <a:endParaRPr lang="en-CN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Jittor</a:t>
                      </a:r>
                      <a:endParaRPr lang="en-CN" sz="16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加速比</a:t>
                      </a:r>
                      <a:endParaRPr lang="en-CN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6828865"/>
                  </a:ext>
                </a:extLst>
              </a:tr>
              <a:tr h="349743"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N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 FPS</a:t>
                      </a:r>
                      <a:endParaRPr lang="en-CN" sz="16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 FPS</a:t>
                      </a:r>
                      <a:endParaRPr lang="en-CN" sz="16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</a:t>
                      </a:r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CN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9899897"/>
                  </a:ext>
                </a:extLst>
              </a:tr>
              <a:tr h="637505"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N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 FPS</a:t>
                      </a:r>
                      <a:endParaRPr lang="en-CN" sz="16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 FPS</a:t>
                      </a:r>
                      <a:endParaRPr lang="en-CN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</a:t>
                      </a:r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CN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7641818"/>
                  </a:ext>
                </a:extLst>
              </a:tr>
              <a:tr h="637505"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N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372 FPS</a:t>
                      </a:r>
                      <a:endParaRPr lang="en-CN" sz="16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509 FPS</a:t>
                      </a:r>
                      <a:endParaRPr lang="en-CN" sz="16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</a:t>
                      </a:r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CN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864739"/>
                  </a:ext>
                </a:extLst>
              </a:tr>
              <a:tr h="637505"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CN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466 FPS</a:t>
                      </a:r>
                      <a:endParaRPr lang="en-CN" sz="16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577 FPS</a:t>
                      </a:r>
                      <a:endParaRPr lang="en-CN" sz="16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</a:t>
                      </a:r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CN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340946"/>
                  </a:ext>
                </a:extLst>
              </a:tr>
            </a:tbl>
          </a:graphicData>
        </a:graphic>
      </p:graphicFrame>
      <p:sp>
        <p:nvSpPr>
          <p:cNvPr id="36" name="矩形 25">
            <a:extLst>
              <a:ext uri="{FF2B5EF4-FFF2-40B4-BE49-F238E27FC236}">
                <a16:creationId xmlns:a16="http://schemas.microsoft.com/office/drawing/2014/main" id="{3ABE0C22-CFD4-1441-B3CB-F85FC0E7CA61}"/>
              </a:ext>
            </a:extLst>
          </p:cNvPr>
          <p:cNvSpPr/>
          <p:nvPr/>
        </p:nvSpPr>
        <p:spPr>
          <a:xfrm>
            <a:off x="9472032" y="5814060"/>
            <a:ext cx="1210836" cy="365760"/>
          </a:xfrm>
          <a:prstGeom prst="rect">
            <a:avLst/>
          </a:prstGeom>
          <a:solidFill>
            <a:srgbClr val="EDEEF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CN" sz="1600" dirty="0">
                <a:solidFill>
                  <a:srgbClr val="002060"/>
                </a:solidFill>
                <a:sym typeface="+mn-ea"/>
              </a:rPr>
              <a:t>加速比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1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632B6F"/>
      </a:accent1>
      <a:accent2>
        <a:srgbClr val="AA7BB3"/>
      </a:accent2>
      <a:accent3>
        <a:srgbClr val="9CAAC3"/>
      </a:accent3>
      <a:accent4>
        <a:srgbClr val="A5C0CE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122</Words>
  <Application>Microsoft Macintosh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微软雅黑</vt:lpstr>
      <vt:lpstr>Arial</vt:lpstr>
      <vt:lpstr>Calibri</vt:lpstr>
      <vt:lpstr>Consolas</vt:lpstr>
      <vt:lpstr>Times New Roman</vt:lpstr>
      <vt:lpstr>Verdana</vt:lpstr>
      <vt:lpstr>1_Office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lzhengning</dc:creator>
  <cp:lastModifiedBy>T175652</cp:lastModifiedBy>
  <cp:revision>17</cp:revision>
  <dcterms:created xsi:type="dcterms:W3CDTF">2021-12-20T04:26:04Z</dcterms:created>
  <dcterms:modified xsi:type="dcterms:W3CDTF">2021-12-21T01:33:09Z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2052-3.9.6.6441</vt:lpwstr>
  </property>
</Properties>
</file>