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.xml" ContentType="application/vnd.openxmlformats-officedocument.presentationml.tags+xml"/>
  <Override PartName="/ppt/notesSlides/notesSlide39.xml" ContentType="application/vnd.openxmlformats-officedocument.presentationml.notesSlide+xml"/>
  <Override PartName="/ppt/tags/tag2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3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700" r:id="rId2"/>
    <p:sldId id="783" r:id="rId3"/>
    <p:sldId id="759" r:id="rId4"/>
    <p:sldId id="822" r:id="rId5"/>
    <p:sldId id="761" r:id="rId6"/>
    <p:sldId id="762" r:id="rId7"/>
    <p:sldId id="764" r:id="rId8"/>
    <p:sldId id="772" r:id="rId9"/>
    <p:sldId id="827" r:id="rId10"/>
    <p:sldId id="771" r:id="rId11"/>
    <p:sldId id="774" r:id="rId12"/>
    <p:sldId id="776" r:id="rId13"/>
    <p:sldId id="777" r:id="rId14"/>
    <p:sldId id="784" r:id="rId15"/>
    <p:sldId id="734" r:id="rId16"/>
    <p:sldId id="828" r:id="rId17"/>
    <p:sldId id="780" r:id="rId18"/>
    <p:sldId id="829" r:id="rId19"/>
    <p:sldId id="805" r:id="rId20"/>
    <p:sldId id="787" r:id="rId21"/>
    <p:sldId id="792" r:id="rId22"/>
    <p:sldId id="788" r:id="rId23"/>
    <p:sldId id="794" r:id="rId24"/>
    <p:sldId id="795" r:id="rId25"/>
    <p:sldId id="799" r:id="rId26"/>
    <p:sldId id="789" r:id="rId27"/>
    <p:sldId id="800" r:id="rId28"/>
    <p:sldId id="840" r:id="rId29"/>
    <p:sldId id="802" r:id="rId30"/>
    <p:sldId id="830" r:id="rId31"/>
    <p:sldId id="836" r:id="rId32"/>
    <p:sldId id="831" r:id="rId33"/>
    <p:sldId id="832" r:id="rId34"/>
    <p:sldId id="833" r:id="rId35"/>
    <p:sldId id="806" r:id="rId36"/>
    <p:sldId id="808" r:id="rId37"/>
    <p:sldId id="837" r:id="rId38"/>
    <p:sldId id="838" r:id="rId39"/>
    <p:sldId id="841" r:id="rId40"/>
    <p:sldId id="839" r:id="rId41"/>
    <p:sldId id="813" r:id="rId42"/>
    <p:sldId id="647" r:id="rId43"/>
    <p:sldId id="815" r:id="rId44"/>
    <p:sldId id="816" r:id="rId45"/>
    <p:sldId id="818" r:id="rId46"/>
    <p:sldId id="820" r:id="rId47"/>
    <p:sldId id="798" r:id="rId48"/>
    <p:sldId id="835" r:id="rId49"/>
  </p:sldIdLst>
  <p:sldSz cx="9144000" cy="6858000" type="screen4x3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CC6"/>
    <a:srgbClr val="4F1A0A"/>
    <a:srgbClr val="D78F89"/>
    <a:srgbClr val="8F3F73"/>
    <a:srgbClr val="FFFFFF"/>
    <a:srgbClr val="E7BBB7"/>
    <a:srgbClr val="4F0410"/>
    <a:srgbClr val="402303"/>
    <a:srgbClr val="36060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1567" autoAdjust="0"/>
  </p:normalViewPr>
  <p:slideViewPr>
    <p:cSldViewPr snapToGrid="0">
      <p:cViewPr varScale="1">
        <p:scale>
          <a:sx n="93" d="100"/>
          <a:sy n="93" d="100"/>
        </p:scale>
        <p:origin x="2346" y="90"/>
      </p:cViewPr>
      <p:guideLst>
        <p:guide orient="horz" pos="2115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明锟" userId="dc6d571dccd8060c" providerId="LiveId" clId="{D6185E01-B1D6-4347-9DAF-38309CCAD519}"/>
    <pc:docChg chg="undo custSel modSld">
      <pc:chgData name="杨明锟" userId="dc6d571dccd8060c" providerId="LiveId" clId="{D6185E01-B1D6-4347-9DAF-38309CCAD519}" dt="2017-11-10T06:14:31.031" v="40" actId="1036"/>
      <pc:docMkLst>
        <pc:docMk/>
      </pc:docMkLst>
      <pc:sldChg chg="modSp">
        <pc:chgData name="杨明锟" userId="dc6d571dccd8060c" providerId="LiveId" clId="{D6185E01-B1D6-4347-9DAF-38309CCAD519}" dt="2017-11-10T06:14:31.031" v="40" actId="1036"/>
        <pc:sldMkLst>
          <pc:docMk/>
          <pc:sldMk cId="0" sldId="647"/>
        </pc:sldMkLst>
        <pc:graphicFrameChg chg="mod modGraphic">
          <ac:chgData name="杨明锟" userId="dc6d571dccd8060c" providerId="LiveId" clId="{D6185E01-B1D6-4347-9DAF-38309CCAD519}" dt="2017-11-10T06:14:31.031" v="40" actId="1036"/>
          <ac:graphicFrameMkLst>
            <pc:docMk/>
            <pc:sldMk cId="0" sldId="647"/>
            <ac:graphicFrameMk id="5" creationId="{00000000-0000-0000-0000-000000000000}"/>
          </ac:graphicFrameMkLst>
        </pc:graphicFrameChg>
        <pc:picChg chg="mod">
          <ac:chgData name="杨明锟" userId="dc6d571dccd8060c" providerId="LiveId" clId="{D6185E01-B1D6-4347-9DAF-38309CCAD519}" dt="2017-11-10T06:14:23.223" v="29" actId="1036"/>
          <ac:picMkLst>
            <pc:docMk/>
            <pc:sldMk cId="0" sldId="647"/>
            <ac:picMk id="4710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A09A7-FF31-48C6-9137-1D2243268048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D56CE-9A08-4E5E-BFFA-578BC79E0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699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9288" cy="574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8775" y="0"/>
            <a:ext cx="3187700" cy="574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618AAFB-0671-484F-B0B8-82F8367538D3}" type="datetimeFigureOut">
              <a:rPr lang="zh-CN" altLang="en-US"/>
              <a:pPr>
                <a:defRPr/>
              </a:pPr>
              <a:t>2018/7/17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888" y="1431925"/>
            <a:ext cx="6872287" cy="3865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6600" y="5511800"/>
            <a:ext cx="5886450" cy="4511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138"/>
            <a:ext cx="3189288" cy="574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8775" y="10879138"/>
            <a:ext cx="3187700" cy="574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2FBD552-D848-4214-B1DD-A34375FC4E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41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So, good afternoon everyone.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The title of presentation is Enhanced-alignment measure</a:t>
            </a:r>
            <a:r>
              <a:rPr lang="en-US" altLang="zh-CN" baseline="0" dirty="0" smtClean="0"/>
              <a:t> for binary foreground map evaluation.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My name is Deng-Ping Fan from </a:t>
            </a:r>
            <a:r>
              <a:rPr lang="en-US" altLang="zh-CN" baseline="0" dirty="0" err="1" smtClean="0"/>
              <a:t>Nankai</a:t>
            </a:r>
            <a:r>
              <a:rPr lang="en-US" altLang="zh-CN" baseline="0" dirty="0" smtClean="0"/>
              <a:t> University.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7D1F10-B5C9-47A0-A81E-06F1D97ADA1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659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baseline="0" dirty="0" smtClean="0">
                <a:latin typeface="Times New Roman" pitchFamily="18" charset="0"/>
              </a:rPr>
              <a:t>Another early measure is contour mapping.</a:t>
            </a:r>
            <a:endParaRPr lang="en-US" altLang="zh-CN" sz="1200" dirty="0" smtClean="0">
              <a:latin typeface="Times New Roman" pitchFamily="18" charset="0"/>
            </a:endParaRPr>
          </a:p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endParaRPr lang="en-US" altLang="zh-CN" sz="1200" dirty="0" smtClean="0">
              <a:latin typeface="Times New Roman" pitchFamily="18" charset="0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21019-0473-498C-8CFA-C33C399866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753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Times New Roman" pitchFamily="18" charset="0"/>
              </a:rPr>
              <a:t>The</a:t>
            </a:r>
            <a:r>
              <a:rPr lang="en-US" altLang="zh-CN" sz="1200" baseline="0" dirty="0" smtClean="0">
                <a:latin typeface="Times New Roman" pitchFamily="18" charset="0"/>
              </a:rPr>
              <a:t>y assigned each pair of point and then compute their similarity. </a:t>
            </a:r>
            <a:endParaRPr lang="en-US" altLang="zh-CN" sz="1200" dirty="0" smtClean="0">
              <a:latin typeface="Times New Roman" pitchFamily="18" charset="0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21019-0473-498C-8CFA-C33C399866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955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Times New Roman" pitchFamily="18" charset="0"/>
              </a:rPr>
              <a:t>One</a:t>
            </a:r>
            <a:r>
              <a:rPr lang="en-US" altLang="zh-CN" sz="1200" baseline="0" dirty="0" smtClean="0">
                <a:latin typeface="Times New Roman" pitchFamily="18" charset="0"/>
              </a:rPr>
              <a:t> of the famous work presented in CVPR 2014 is </a:t>
            </a:r>
            <a:r>
              <a:rPr lang="en-US" altLang="zh-CN" sz="1200" baseline="0" dirty="0" err="1" smtClean="0">
                <a:latin typeface="Times New Roman" pitchFamily="18" charset="0"/>
              </a:rPr>
              <a:t>Fbw</a:t>
            </a:r>
            <a:r>
              <a:rPr lang="en-US" altLang="zh-CN" sz="1200" baseline="0" dirty="0" smtClean="0">
                <a:latin typeface="Times New Roman" pitchFamily="18" charset="0"/>
              </a:rPr>
              <a:t>. It provides good evaluation compare with previous work.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21019-0473-498C-8CFA-C33C399866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407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baseline="0" dirty="0" smtClean="0">
                <a:latin typeface="Times New Roman" pitchFamily="18" charset="0"/>
              </a:rPr>
              <a:t>Recently, the method of Visual Quality have further improved the evaluation performance </a:t>
            </a:r>
          </a:p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baseline="0" dirty="0" smtClean="0">
                <a:latin typeface="Times New Roman" pitchFamily="18" charset="0"/>
              </a:rPr>
              <a:t>based on </a:t>
            </a:r>
            <a:r>
              <a:rPr lang="en-US" altLang="zh-CN" sz="1200" baseline="0" dirty="0" err="1" smtClean="0">
                <a:latin typeface="Times New Roman" pitchFamily="18" charset="0"/>
              </a:rPr>
              <a:t>IoU</a:t>
            </a:r>
            <a:r>
              <a:rPr lang="en-US" altLang="zh-CN" sz="1200" baseline="0" dirty="0" smtClean="0">
                <a:latin typeface="Times New Roman" pitchFamily="18" charset="0"/>
              </a:rPr>
              <a:t> by considering the psychological function.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21019-0473-498C-8CFA-C33C399866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728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Times New Roman" pitchFamily="18" charset="0"/>
              </a:rPr>
              <a:t>Last year, the structure measure achieve the best performance due to considering</a:t>
            </a:r>
            <a:r>
              <a:rPr lang="en-US" altLang="zh-CN" sz="1200" baseline="0" dirty="0" smtClean="0">
                <a:latin typeface="Times New Roman" pitchFamily="18" charset="0"/>
              </a:rPr>
              <a:t> the structure similarity. </a:t>
            </a:r>
          </a:p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baseline="0" dirty="0" smtClean="0">
                <a:latin typeface="Times New Roman" pitchFamily="18" charset="0"/>
              </a:rPr>
              <a:t>However, this measure is mainly designed for non-binary map evaluation.</a:t>
            </a:r>
          </a:p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endParaRPr lang="en-US" altLang="zh-CN" sz="1200" baseline="0" dirty="0" smtClean="0">
              <a:latin typeface="Times New Roman" pitchFamily="18" charset="0"/>
            </a:endParaRPr>
          </a:p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baseline="0" dirty="0" smtClean="0">
                <a:latin typeface="Times New Roman" pitchFamily="18" charset="0"/>
              </a:rPr>
              <a:t>So in the past few years, we have seen a lot of progress in the problem of foreground map evaluation. </a:t>
            </a:r>
          </a:p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baseline="0" dirty="0" smtClean="0">
                <a:latin typeface="Times New Roman" pitchFamily="18" charset="0"/>
              </a:rPr>
              <a:t>However, another important thing is that are they really provide reliable evaluation result?</a:t>
            </a:r>
          </a:p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endParaRPr lang="en-US" altLang="zh-CN" sz="1200" baseline="0" dirty="0" smtClean="0">
              <a:latin typeface="Times New Roman" pitchFamily="18" charset="0"/>
            </a:endParaRPr>
          </a:p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baseline="0" dirty="0" smtClean="0">
                <a:latin typeface="Times New Roman" pitchFamily="18" charset="0"/>
              </a:rPr>
              <a:t>The answer is no.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21019-0473-498C-8CFA-C33C399866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158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The</a:t>
            </a:r>
            <a:r>
              <a:rPr lang="en-US" altLang="zh-CN" baseline="0" dirty="0" smtClean="0"/>
              <a:t> are two examples, the column (b) is the ground-truth.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We use abovementioned measure to evaluate the similarity of column (c) and (d).</a:t>
            </a:r>
            <a:endParaRPr lang="zh-CN" altLang="en-US" dirty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4D3FFE-CFB3-4FFA-90DA-830B4FD75EE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60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What surprised</a:t>
            </a:r>
            <a:r>
              <a:rPr lang="en-US" altLang="zh-CN" baseline="0" dirty="0" smtClean="0"/>
              <a:t> us is that almost all of measure prefer the noise map. 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4D3FFE-CFB3-4FFA-90DA-830B4FD75EE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150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The</a:t>
            </a:r>
            <a:r>
              <a:rPr lang="en-US" altLang="zh-CN" baseline="0" dirty="0" smtClean="0"/>
              <a:t> reason is that they are either local-based or global-based measure.</a:t>
            </a:r>
            <a:endParaRPr lang="zh-CN" altLang="en-US" dirty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4D3FFE-CFB3-4FFA-90DA-830B4FD75EE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8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None</a:t>
            </a:r>
            <a:r>
              <a:rPr lang="en-US" altLang="zh-CN" baseline="0" dirty="0" smtClean="0"/>
              <a:t> of them consider both local and global information simultaneously.</a:t>
            </a:r>
          </a:p>
          <a:p>
            <a:pPr eaLnBrk="1" hangingPunct="1">
              <a:spcBef>
                <a:spcPct val="0"/>
              </a:spcBef>
            </a:pPr>
            <a:endParaRPr lang="en-US" altLang="zh-CN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So this motivate us to do this work.</a:t>
            </a:r>
          </a:p>
          <a:p>
            <a:pPr eaLnBrk="1" hangingPunct="1">
              <a:spcBef>
                <a:spcPct val="0"/>
              </a:spcBef>
            </a:pPr>
            <a:endParaRPr lang="en-US" altLang="zh-CN" baseline="0" dirty="0"/>
          </a:p>
          <a:p>
            <a:pPr eaLnBrk="1" hangingPunct="1">
              <a:spcBef>
                <a:spcPct val="0"/>
              </a:spcBef>
            </a:pPr>
            <a:endParaRPr lang="en-US" altLang="zh-CN" baseline="0" dirty="0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4D3FFE-CFB3-4FFA-90DA-830B4FD75EE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593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Cognitive vision studies have shown that human vision is highly sensitive to both global information and local details in scenes.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Human can obtain the global information by their eye movement and record the local details by focusing on region of interest.</a:t>
            </a:r>
          </a:p>
          <a:p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78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So, what is the binary foreground map.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Actually,</a:t>
            </a:r>
            <a:r>
              <a:rPr lang="en-US" altLang="zh-CN" baseline="0" dirty="0" smtClean="0"/>
              <a:t> i</a:t>
            </a:r>
            <a:r>
              <a:rPr lang="en-US" altLang="zh-CN" dirty="0" smtClean="0"/>
              <a:t>t </a:t>
            </a:r>
            <a:r>
              <a:rPr lang="en-US" altLang="zh-CN" dirty="0" smtClean="0"/>
              <a:t>consists</a:t>
            </a:r>
            <a:r>
              <a:rPr lang="en-US" altLang="zh-CN" baseline="0" dirty="0" smtClean="0"/>
              <a:t> of values of either 0 or 1.</a:t>
            </a:r>
            <a:endParaRPr lang="zh-CN" altLang="en-US" dirty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21019-0473-498C-8CFA-C33C399866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58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Here</a:t>
            </a:r>
            <a:r>
              <a:rPr lang="en-US" altLang="zh-CN" baseline="0" dirty="0" smtClean="0"/>
              <a:t>, we show an example to explain the global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maps: noise map in (c) and segmentation map in (d).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84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Based on the global</a:t>
            </a:r>
            <a:r>
              <a:rPr lang="en-US" altLang="zh-CN" baseline="0" dirty="0" smtClean="0"/>
              <a:t> information, we will compare their body similarity.</a:t>
            </a:r>
          </a:p>
          <a:p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673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Map1 higher than noise map.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361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Taking the both global and local detail information into account for these example.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216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first evaluate the similarity based on main body of deer.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439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aseline="0" dirty="0" smtClean="0"/>
              <a:t>Follow by the details such as legs.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071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we will rank map2 higher than map1.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832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So,</a:t>
            </a:r>
            <a:r>
              <a:rPr lang="en-US" altLang="zh-CN" baseline="0" dirty="0" smtClean="0"/>
              <a:t> what is Enhanced-alignment measure?</a:t>
            </a:r>
          </a:p>
          <a:p>
            <a:r>
              <a:rPr lang="en-US" altLang="zh-CN" baseline="0" dirty="0" smtClean="0"/>
              <a:t>Actually, it is very simple. </a:t>
            </a:r>
          </a:p>
          <a:p>
            <a:r>
              <a:rPr lang="en-US" altLang="zh-CN" baseline="0" dirty="0" smtClean="0"/>
              <a:t>It is just combination of alignment term with one enhanced function.  </a:t>
            </a:r>
          </a:p>
          <a:p>
            <a:r>
              <a:rPr lang="en-US" altLang="zh-CN" baseline="0" dirty="0" smtClean="0"/>
              <a:t>It is an evaluation measure, we hope it can solve this challenging problem.</a:t>
            </a:r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667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The first part of our measure is the alignment</a:t>
            </a:r>
            <a:r>
              <a:rPr lang="en-US" altLang="zh-CN" baseline="0" dirty="0" smtClean="0"/>
              <a:t> term. </a:t>
            </a:r>
          </a:p>
          <a:p>
            <a:r>
              <a:rPr lang="en-US" altLang="zh-CN" baseline="0" dirty="0" smtClean="0"/>
              <a:t>The alignment term should consider the global and local information.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We first compute the global mean of the map to present their global information.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814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So, it</a:t>
            </a:r>
            <a:r>
              <a:rPr lang="en-US" altLang="zh-CN" baseline="0" dirty="0" smtClean="0"/>
              <a:t> is an easy, and fast to implement and use.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58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Times New Roman" pitchFamily="18" charset="0"/>
              </a:rPr>
              <a:t>There are many tasks generate the binary foreground map.  </a:t>
            </a:r>
          </a:p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Times New Roman" pitchFamily="18" charset="0"/>
              </a:rPr>
              <a:t>Suc</a:t>
            </a:r>
            <a:r>
              <a:rPr lang="en-US" altLang="zh-CN" sz="1200" baseline="0" dirty="0" smtClean="0">
                <a:latin typeface="Times New Roman" pitchFamily="18" charset="0"/>
              </a:rPr>
              <a:t>h as  Object segmentation, Foreground/background detection, Saliency and so on. </a:t>
            </a:r>
            <a:endParaRPr lang="en-US" altLang="zh-CN" sz="1200" dirty="0" smtClean="0">
              <a:latin typeface="Times New Roman" pitchFamily="18" charset="0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21019-0473-498C-8CFA-C33C399866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5232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In the second step of our alignment term,</a:t>
            </a:r>
            <a:r>
              <a:rPr lang="en-US" altLang="zh-CN" baseline="0" dirty="0" smtClean="0"/>
              <a:t> we need to consider the local information.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225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Here, we treat each</a:t>
            </a:r>
            <a:r>
              <a:rPr lang="en-US" altLang="zh-CN" baseline="0" dirty="0" smtClean="0"/>
              <a:t> pixel of the map as the local details.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7870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final step is to combine the global and local information together.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784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We introduce</a:t>
            </a:r>
            <a:r>
              <a:rPr lang="en-US" altLang="zh-CN" baseline="0" dirty="0" smtClean="0"/>
              <a:t> a bias matrix to formulate it.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It can be treated as the signal centering by removing the mean from the signal.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15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7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After obtained the bias matrix of GT and the FM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need to compare their similarity.</a:t>
            </a:r>
            <a:endParaRPr lang="en-US" altLang="zh-CN" dirty="0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0133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Following</a:t>
            </a:r>
            <a:r>
              <a:rPr lang="en-US" altLang="zh-CN" baseline="0" dirty="0" smtClean="0"/>
              <a:t> the two famous work, we adopt the ‘alignment  matrix‘ to evaluate their similarity.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5659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is the alignment matrix.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251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If</a:t>
            </a:r>
            <a:r>
              <a:rPr lang="en-US" altLang="zh-CN" baseline="0" dirty="0" smtClean="0"/>
              <a:t> the two regions are aligned, 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9728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aseline="0" dirty="0" smtClean="0"/>
              <a:t>the </a:t>
            </a:r>
            <a:r>
              <a:rPr lang="en-US" altLang="zh-CN" baseline="0" smtClean="0"/>
              <a:t>region of alignment </a:t>
            </a:r>
            <a:r>
              <a:rPr lang="en-US" altLang="zh-CN" baseline="0" dirty="0" smtClean="0"/>
              <a:t>matrix will receive a high score in these region. 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76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Times New Roman" pitchFamily="18" charset="0"/>
              </a:rPr>
              <a:t>However,</a:t>
            </a:r>
            <a:r>
              <a:rPr lang="en-US" altLang="zh-CN" sz="1200" baseline="0" dirty="0" smtClean="0">
                <a:latin typeface="Times New Roman" pitchFamily="18" charset="0"/>
              </a:rPr>
              <a:t> </a:t>
            </a:r>
          </a:p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baseline="0" dirty="0" smtClean="0">
                <a:latin typeface="Times New Roman" pitchFamily="18" charset="0"/>
              </a:rPr>
              <a:t>one of the most important things is that how to evaluate the similarity between ground-truth and the segmentation result.</a:t>
            </a:r>
            <a:endParaRPr lang="en-US" altLang="zh-CN" sz="1200" dirty="0" smtClean="0">
              <a:latin typeface="Times New Roman" pitchFamily="18" charset="0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21019-0473-498C-8CFA-C33C399866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5646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Also,</a:t>
            </a:r>
            <a:r>
              <a:rPr lang="en-US" altLang="zh-CN" baseline="0" dirty="0" smtClean="0"/>
              <a:t> for unaligned region, it will produce low score.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802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Finally,</a:t>
            </a:r>
            <a:r>
              <a:rPr lang="en-US" altLang="zh-CN" baseline="0" dirty="0" smtClean="0"/>
              <a:t> we use an function to enhanced the alignment, </a:t>
            </a:r>
          </a:p>
          <a:p>
            <a:r>
              <a:rPr lang="en-US" altLang="zh-CN" baseline="0" dirty="0" smtClean="0"/>
              <a:t>Also, this function can be treated as an normalized term.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2693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Next,</a:t>
            </a:r>
            <a:r>
              <a:rPr lang="en-US" altLang="zh-CN" baseline="0" dirty="0" smtClean="0"/>
              <a:t> I will show our experiments </a:t>
            </a:r>
          </a:p>
          <a:p>
            <a:pPr eaLnBrk="1" hangingPunct="1">
              <a:spcBef>
                <a:spcPct val="0"/>
              </a:spcBef>
            </a:pPr>
            <a:endParaRPr lang="en-US" altLang="zh-CN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We use the meta-measure to evaluate the performance of the measure.</a:t>
            </a:r>
          </a:p>
          <a:p>
            <a:pPr eaLnBrk="1" hangingPunct="1">
              <a:spcBef>
                <a:spcPct val="0"/>
              </a:spcBef>
            </a:pPr>
            <a:endParaRPr lang="en-US" altLang="zh-CN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The first one is application ranking. We input a series of segmentation results to application, it will generate a standard ranking.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Then we compare the measure ranking with the application ranking.  A good measure will result the same ranking.  </a:t>
            </a:r>
            <a:endParaRPr lang="zh-CN" altLang="en-US" dirty="0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F976F3-4628-48AB-9005-6855C6CE5D1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5005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second meta-measure is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an evaluation measure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assign higher scores to maps in (c) obtained by the SOTA models than generic maps without any meaningful contents.</a:t>
            </a:r>
            <a:endParaRPr lang="zh-CN" altLang="en-US" dirty="0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F976F3-4628-48AB-9005-6855C6CE5D1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14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meta-measure is that an evaluation measure should prefer the map generated by a SOTA model over the random noise map on average.</a:t>
            </a:r>
            <a:endParaRPr lang="zh-CN" altLang="en-US" dirty="0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F976F3-4628-48AB-9005-6855C6CE5D1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0058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fourth meta-measure is to test the ranking correlation between an evaluation measure and the human ranking.</a:t>
            </a:r>
            <a:endParaRPr lang="zh-CN" altLang="en-US" dirty="0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F976F3-4628-48AB-9005-6855C6CE5D1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8739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So,</a:t>
            </a:r>
            <a:r>
              <a:rPr lang="en-US" altLang="zh-CN" baseline="0" dirty="0" smtClean="0"/>
              <a:t> here are the salient object segmentation results on 4 popular datasets.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We observed about 9%-19% improvement compare with previous measures. </a:t>
            </a:r>
          </a:p>
          <a:p>
            <a:pPr eaLnBrk="1" hangingPunct="1">
              <a:spcBef>
                <a:spcPct val="0"/>
              </a:spcBef>
            </a:pPr>
            <a:endParaRPr lang="en-US" altLang="zh-CN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It demonstrates that our measure is pretty good.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F976F3-4628-48AB-9005-6855C6CE5D1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6058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From this</a:t>
            </a:r>
            <a:r>
              <a:rPr lang="en-US" altLang="zh-CN" baseline="0" dirty="0" smtClean="0"/>
              <a:t> example, we can see that the global and local information is very </a:t>
            </a:r>
          </a:p>
          <a:p>
            <a:r>
              <a:rPr lang="en-US" altLang="zh-CN" baseline="0" dirty="0" smtClean="0"/>
              <a:t>useful for the foreground map evaluation.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Only our measure rank these maps correctly.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8335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So, in</a:t>
            </a:r>
            <a:r>
              <a:rPr lang="en-US" altLang="zh-CN" baseline="0" dirty="0" smtClean="0"/>
              <a:t> conclusion we have presented an Enhanced alignment measure, called E-measure</a:t>
            </a:r>
          </a:p>
          <a:p>
            <a:r>
              <a:rPr lang="en-US" altLang="zh-CN" baseline="0" dirty="0" smtClean="0"/>
              <a:t>Which servers as an evaluation measure for the problem of  binary foreground maps.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It’s reliable and has a good speed and easy to use.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Our code and dataset will be available in our website.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Thank your for </a:t>
            </a:r>
            <a:r>
              <a:rPr lang="en-US" altLang="zh-CN" baseline="0" smtClean="0"/>
              <a:t>your attention.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5C6CE-320E-4329-8079-39263A8D99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48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Times New Roman" pitchFamily="18" charset="0"/>
              </a:rPr>
              <a:t>The most</a:t>
            </a:r>
            <a:r>
              <a:rPr lang="en-US" altLang="zh-CN" sz="1200" baseline="0" dirty="0" smtClean="0">
                <a:latin typeface="Times New Roman" pitchFamily="18" charset="0"/>
              </a:rPr>
              <a:t> widely-used measure is intersection-over-union, called </a:t>
            </a:r>
            <a:r>
              <a:rPr lang="en-US" altLang="zh-CN" sz="1200" baseline="0" dirty="0" err="1" smtClean="0">
                <a:latin typeface="Times New Roman" pitchFamily="18" charset="0"/>
              </a:rPr>
              <a:t>IoU</a:t>
            </a:r>
            <a:r>
              <a:rPr lang="en-US" altLang="zh-CN" sz="1200" baseline="0" dirty="0" smtClean="0">
                <a:latin typeface="Times New Roman" pitchFamily="18" charset="0"/>
              </a:rPr>
              <a:t>.</a:t>
            </a:r>
          </a:p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baseline="0" dirty="0" smtClean="0">
                <a:latin typeface="Times New Roman" pitchFamily="18" charset="0"/>
              </a:rPr>
              <a:t>Such as, for </a:t>
            </a:r>
            <a:r>
              <a:rPr lang="en-US" altLang="zh-CN" sz="1200" baseline="0" dirty="0" smtClean="0">
                <a:latin typeface="Times New Roman" pitchFamily="18" charset="0"/>
              </a:rPr>
              <a:t>this input image, </a:t>
            </a:r>
            <a:endParaRPr lang="en-US" altLang="zh-CN" sz="1200" dirty="0" smtClean="0">
              <a:latin typeface="Times New Roman" pitchFamily="18" charset="0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21019-0473-498C-8CFA-C33C399866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786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Times New Roman" pitchFamily="18" charset="0"/>
              </a:rPr>
              <a:t>The</a:t>
            </a:r>
            <a:r>
              <a:rPr lang="en-US" altLang="zh-CN" sz="1200" baseline="0" dirty="0" smtClean="0">
                <a:latin typeface="Times New Roman" pitchFamily="18" charset="0"/>
              </a:rPr>
              <a:t> red box ‘A’ is the ground-truth.</a:t>
            </a:r>
            <a:endParaRPr lang="en-US" altLang="zh-CN" sz="1200" dirty="0" smtClean="0">
              <a:latin typeface="Times New Roman" pitchFamily="18" charset="0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21019-0473-498C-8CFA-C33C399866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322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baseline="0" dirty="0" smtClean="0">
                <a:latin typeface="Times New Roman" pitchFamily="18" charset="0"/>
              </a:rPr>
              <a:t>The yellow box ‘B’ is the detection result. </a:t>
            </a:r>
            <a:endParaRPr lang="en-US" altLang="zh-CN" sz="1200" dirty="0" smtClean="0">
              <a:latin typeface="Times New Roman" pitchFamily="18" charset="0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21019-0473-498C-8CFA-C33C399866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40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C000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Times New Roman" pitchFamily="18" charset="0"/>
              </a:rPr>
              <a:t>Then we compute their</a:t>
            </a:r>
            <a:r>
              <a:rPr lang="en-US" altLang="zh-CN" sz="1200" baseline="0" dirty="0" smtClean="0">
                <a:latin typeface="Times New Roman" pitchFamily="18" charset="0"/>
              </a:rPr>
              <a:t> overlap by the following formulation:</a:t>
            </a:r>
            <a:endParaRPr lang="en-US" altLang="zh-CN" sz="1200" dirty="0" smtClean="0">
              <a:latin typeface="Times New Roman" pitchFamily="18" charset="0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21019-0473-498C-8CFA-C33C399866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252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dirty="0" smtClean="0">
                <a:latin typeface="Times New Roman" pitchFamily="18" charset="0"/>
              </a:rPr>
              <a:t>Intersection</a:t>
            </a:r>
            <a:r>
              <a:rPr lang="en-US" altLang="zh-CN" sz="1200" baseline="0" dirty="0" smtClean="0">
                <a:latin typeface="Times New Roman" pitchFamily="18" charset="0"/>
              </a:rPr>
              <a:t> divided</a:t>
            </a:r>
            <a:r>
              <a:rPr lang="en-US" altLang="zh-CN" sz="1200" dirty="0" smtClean="0">
                <a:latin typeface="Times New Roman" pitchFamily="18" charset="0"/>
              </a:rPr>
              <a:t> by the union. </a:t>
            </a:r>
            <a:r>
              <a:rPr lang="en-US" altLang="zh-CN" sz="1200" baseline="0" dirty="0" smtClean="0">
                <a:latin typeface="Times New Roman" pitchFamily="18" charset="0"/>
              </a:rPr>
              <a:t> </a:t>
            </a:r>
            <a:endParaRPr lang="en-US" altLang="zh-CN" sz="1200" dirty="0" smtClean="0">
              <a:latin typeface="Times New Roman" pitchFamily="18" charset="0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21019-0473-498C-8CFA-C33C399866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89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611188" y="3754438"/>
            <a:ext cx="7958137" cy="109537"/>
            <a:chOff x="0" y="0"/>
            <a:chExt cx="892" cy="13"/>
          </a:xfrm>
        </p:grpSpPr>
        <p:sp>
          <p:nvSpPr>
            <p:cNvPr id="6" name="Rectangle 2"/>
            <p:cNvSpPr/>
            <p:nvPr/>
          </p:nvSpPr>
          <p:spPr bwMode="auto">
            <a:xfrm>
              <a:off x="0" y="0"/>
              <a:ext cx="522" cy="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lIns="72248" tIns="72248" rIns="72248" bIns="7224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0" y="0"/>
              <a:ext cx="892" cy="0"/>
            </a:xfrm>
            <a:prstGeom prst="line">
              <a:avLst/>
            </a:prstGeom>
            <a:noFill/>
            <a:ln w="13546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B9901-B9B2-43DD-8548-1B2C15E1F174}" type="datetime1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44A15-19F2-46D7-994C-3429F6B26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11"/>
          <p:cNvCxnSpPr/>
          <p:nvPr userDrawn="1"/>
        </p:nvCxnSpPr>
        <p:spPr>
          <a:xfrm>
            <a:off x="339725" y="6323013"/>
            <a:ext cx="8485188" cy="3175"/>
          </a:xfrm>
          <a:prstGeom prst="line">
            <a:avLst/>
          </a:prstGeom>
          <a:ln w="63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"/>
          <p:cNvGrpSpPr>
            <a:grpSpLocks/>
          </p:cNvGrpSpPr>
          <p:nvPr userDrawn="1"/>
        </p:nvGrpSpPr>
        <p:grpSpPr bwMode="auto">
          <a:xfrm>
            <a:off x="611188" y="903288"/>
            <a:ext cx="7958137" cy="109537"/>
            <a:chOff x="0" y="0"/>
            <a:chExt cx="892" cy="13"/>
          </a:xfrm>
        </p:grpSpPr>
        <p:sp>
          <p:nvSpPr>
            <p:cNvPr id="5" name="Rectangle 2"/>
            <p:cNvSpPr/>
            <p:nvPr/>
          </p:nvSpPr>
          <p:spPr bwMode="auto">
            <a:xfrm>
              <a:off x="0" y="0"/>
              <a:ext cx="522" cy="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lIns="72248" tIns="72248" rIns="72248" bIns="7224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0" y="0"/>
              <a:ext cx="892" cy="0"/>
            </a:xfrm>
            <a:prstGeom prst="line">
              <a:avLst/>
            </a:prstGeom>
            <a:noFill/>
            <a:ln w="13546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71087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58458" y="6416618"/>
            <a:ext cx="5362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ea typeface="+mn-ea"/>
              </a:rPr>
              <a:t>Enhanced-alignment Measure for Binary Foreground Map Evaluation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Times New Roman" panose="02020603050405020304" charset="0"/>
              <a:ea typeface="+mn-ea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5621033" y="6416618"/>
            <a:ext cx="3409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2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ea typeface="+mn-ea"/>
                <a:cs typeface="+mn-cs"/>
              </a:rPr>
              <a:t>Deng-Ping Fan,</a:t>
            </a:r>
            <a:r>
              <a:rPr lang="en-US" altLang="zh-CN" sz="1400" kern="1200" baseline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ea typeface="+mn-ea"/>
                <a:cs typeface="+mn-cs"/>
              </a:rPr>
              <a:t> </a:t>
            </a:r>
            <a:r>
              <a:rPr lang="en-US" altLang="zh-CN" sz="1400" kern="12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ea typeface="+mn-ea"/>
                <a:cs typeface="+mn-cs"/>
              </a:rPr>
              <a:t>http://dpfan.net/,  2018/7/7</a:t>
            </a:r>
            <a:endParaRPr lang="en-US" altLang="zh-CN" sz="1400" kern="1200" dirty="0">
              <a:solidFill>
                <a:schemeClr val="bg2">
                  <a:lumMod val="50000"/>
                </a:schemeClr>
              </a:solidFill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14"/>
          <p:cNvSpPr>
            <a:spLocks noGrp="1"/>
          </p:cNvSpPr>
          <p:nvPr>
            <p:ph type="dt" sz="half" idx="10"/>
          </p:nvPr>
        </p:nvSpPr>
        <p:spPr>
          <a:xfrm>
            <a:off x="628649" y="6356350"/>
            <a:ext cx="2596689" cy="365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Deng-Ping Fan, </a:t>
            </a:r>
            <a:r>
              <a:rPr lang="en-US" altLang="zh-CN" smtClean="0"/>
              <a:t>Tianjin </a:t>
            </a:r>
            <a:fld id="{E81B7F8A-AB10-48CC-8CEC-9C5264CFB64A}" type="datetime1">
              <a:rPr lang="zh-CN" altLang="en-US" smtClean="0"/>
              <a:t>2018/7/17</a:t>
            </a:fld>
            <a:endParaRPr lang="zh-CN" altLang="en-US" dirty="0"/>
          </a:p>
        </p:txBody>
      </p:sp>
      <p:sp>
        <p:nvSpPr>
          <p:cNvPr id="9" name="页脚占位符 15"/>
          <p:cNvSpPr>
            <a:spLocks noGrp="1"/>
          </p:cNvSpPr>
          <p:nvPr>
            <p:ph type="ftr" sz="quarter" idx="11"/>
          </p:nvPr>
        </p:nvSpPr>
        <p:spPr>
          <a:xfrm>
            <a:off x="3541222" y="6370089"/>
            <a:ext cx="4330931" cy="365125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0" name="灯片编号占位符 16"/>
          <p:cNvSpPr>
            <a:spLocks noGrp="1"/>
          </p:cNvSpPr>
          <p:nvPr>
            <p:ph type="sldNum" sz="quarter" idx="12"/>
          </p:nvPr>
        </p:nvSpPr>
        <p:spPr>
          <a:xfrm>
            <a:off x="8169275" y="6365381"/>
            <a:ext cx="655638" cy="365125"/>
          </a:xfrm>
        </p:spPr>
        <p:txBody>
          <a:bodyPr/>
          <a:lstStyle/>
          <a:p>
            <a:pPr>
              <a:defRPr/>
            </a:pPr>
            <a:fld id="{66DA8D3C-B3D9-4B7D-94A8-5A74B86C58F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BD013-B12D-413B-B06A-E9F4D602077B}" type="datetime1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1A09-C094-4C90-B013-63F50C1427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94ADD-D5F5-4B0B-90E2-6A53982CA1D9}" type="datetime1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4D822-EAA0-46DF-9C9E-F6305BBB16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9178C-3F69-4D21-A338-C45B506B5925}" type="datetime1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66A07-0702-4074-94C7-D42C4D138E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3EB5B-4BC8-42F3-A398-B777743DEA39}" type="datetime1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102D2-5A67-489B-B546-1A30CD1623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00815-3C63-4FD7-B7FD-FC38904D3C0B}" type="datetime1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756B6-8555-4309-A2CC-60F5D80F95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0DF9F-DA75-4000-8AF6-BAC09E0B9220}" type="datetime1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A4E84-3E18-40DA-AE57-3E1E63E9ED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8C8B1B-DBE4-41BB-9C41-345018E7D0FE}" type="datetime1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DA8D3C-B3D9-4B7D-94A8-5A74B86C58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1"/>
          <p:cNvSpPr>
            <a:spLocks noChangeArrowheads="1"/>
          </p:cNvSpPr>
          <p:nvPr/>
        </p:nvSpPr>
        <p:spPr bwMode="auto">
          <a:xfrm>
            <a:off x="352431" y="2292699"/>
            <a:ext cx="848226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0000"/>
                </a:solidFill>
                <a:latin typeface="Times New Roman" pitchFamily="18" charset="0"/>
              </a:rPr>
              <a:t>Enhanced-alignment Measure for Binary Foreground Map Evaluation</a:t>
            </a:r>
            <a:endParaRPr lang="zh-CN" altLang="en-US" sz="4000" b="1" dirty="0">
              <a:latin typeface="Times New Roman" pitchFamily="18" charset="0"/>
            </a:endParaRPr>
          </a:p>
        </p:txBody>
      </p:sp>
      <p:sp>
        <p:nvSpPr>
          <p:cNvPr id="14338" name="文本框 2"/>
          <p:cNvSpPr txBox="1">
            <a:spLocks noChangeArrowheads="1"/>
          </p:cNvSpPr>
          <p:nvPr/>
        </p:nvSpPr>
        <p:spPr bwMode="auto">
          <a:xfrm>
            <a:off x="887689" y="3991034"/>
            <a:ext cx="768095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u="sng" dirty="0" smtClean="0">
                <a:latin typeface="Times New Roman" pitchFamily="18" charset="0"/>
              </a:rPr>
              <a:t>Deng-Ping Fan</a:t>
            </a:r>
            <a:r>
              <a:rPr lang="en-US" altLang="zh-CN" sz="2400" dirty="0" smtClean="0">
                <a:latin typeface="Times New Roman" pitchFamily="18" charset="0"/>
              </a:rPr>
              <a:t>, Cheng Gong, Yang Cao, </a:t>
            </a:r>
          </a:p>
          <a:p>
            <a:pPr algn="ctr"/>
            <a:r>
              <a:rPr lang="en-US" altLang="zh-CN" sz="2400" dirty="0" smtClean="0">
                <a:latin typeface="Times New Roman" pitchFamily="18" charset="0"/>
              </a:rPr>
              <a:t>Bo Ren, Ming-Ming Cheng, Ali </a:t>
            </a:r>
            <a:r>
              <a:rPr lang="en-US" altLang="zh-CN" sz="2400" dirty="0" err="1" smtClean="0">
                <a:latin typeface="Times New Roman" pitchFamily="18" charset="0"/>
              </a:rPr>
              <a:t>Borji</a:t>
            </a:r>
            <a:endParaRPr lang="en-US" altLang="zh-CN" sz="2400" dirty="0">
              <a:latin typeface="Times New Roman" pitchFamily="18" charset="0"/>
            </a:endParaRPr>
          </a:p>
          <a:p>
            <a:pPr algn="ctr"/>
            <a:r>
              <a:rPr lang="en-US" altLang="zh-CN" sz="2400" b="1" dirty="0" smtClean="0">
                <a:latin typeface="Times New Roman" pitchFamily="18" charset="0"/>
              </a:rPr>
              <a:t> </a:t>
            </a:r>
          </a:p>
          <a:p>
            <a:pPr algn="ctr"/>
            <a:r>
              <a:rPr lang="en-US" altLang="zh-CN" sz="2400" dirty="0" err="1" smtClean="0">
                <a:latin typeface="Times New Roman" pitchFamily="18" charset="0"/>
              </a:rPr>
              <a:t>Nankai</a:t>
            </a:r>
            <a:r>
              <a:rPr lang="en-US" altLang="zh-CN" sz="2400" dirty="0" smtClean="0">
                <a:latin typeface="Times New Roman" pitchFamily="18" charset="0"/>
              </a:rPr>
              <a:t> University</a:t>
            </a:r>
          </a:p>
          <a:p>
            <a:r>
              <a:rPr lang="en-US" altLang="zh-CN" sz="2400" b="1" dirty="0" smtClean="0">
                <a:latin typeface="Times New Roman" pitchFamily="18" charset="0"/>
              </a:rPr>
              <a:t>      </a:t>
            </a: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5501978" y="6304922"/>
            <a:ext cx="34149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</a:rPr>
              <a:t>http://mmcheng.net/e-measure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66" y="5930026"/>
            <a:ext cx="1880170" cy="4620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403" y="56711"/>
            <a:ext cx="1130533" cy="1890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65"/>
    </mc:Choice>
    <mc:Fallback>
      <p:transition spd="slow" advTm="1786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Previous Work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11188" y="1210746"/>
            <a:ext cx="3262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Times New Roman" pitchFamily="18" charset="0"/>
              </a:rPr>
              <a:t>Contour Mapping (</a:t>
            </a:r>
            <a:r>
              <a:rPr lang="en-US" altLang="zh-CN" sz="2000" b="1" dirty="0" smtClean="0">
                <a:latin typeface="Times New Roman" pitchFamily="18" charset="0"/>
              </a:rPr>
              <a:t>CM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en-US" altLang="zh-CN" sz="2000" baseline="30000" dirty="0" smtClean="0">
                <a:latin typeface="Times New Roman" pitchFamily="18" charset="0"/>
              </a:rPr>
              <a:t>[1]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479" y="2273967"/>
            <a:ext cx="6236587" cy="2461373"/>
          </a:xfrm>
          <a:prstGeom prst="rect">
            <a:avLst/>
          </a:prstGeom>
        </p:spPr>
      </p:pic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32611" y="5990132"/>
            <a:ext cx="84423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Movahedi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Elder. Design and perceptual validation of performance measures for salient object segmentation.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CVPRW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2010.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6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43"/>
    </mc:Choice>
    <mc:Fallback>
      <p:transition spd="slow" advTm="594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Previous Work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11188" y="1210746"/>
            <a:ext cx="3164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dirty="0">
                <a:latin typeface="Times New Roman" pitchFamily="18" charset="0"/>
              </a:rPr>
              <a:t>Contour Mapping (</a:t>
            </a:r>
            <a:r>
              <a:rPr lang="en-US" altLang="zh-CN" sz="2000" b="1" dirty="0">
                <a:latin typeface="Times New Roman" pitchFamily="18" charset="0"/>
              </a:rPr>
              <a:t>CM</a:t>
            </a:r>
            <a:r>
              <a:rPr lang="en-US" altLang="zh-CN" sz="2000" dirty="0">
                <a:latin typeface="Times New Roman" pitchFamily="18" charset="0"/>
              </a:rPr>
              <a:t>)</a:t>
            </a:r>
            <a:r>
              <a:rPr lang="en-US" altLang="zh-CN" sz="2000" baseline="30000" dirty="0">
                <a:latin typeface="Times New Roman" pitchFamily="18" charset="0"/>
              </a:rPr>
              <a:t>[1]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070" y="1517658"/>
            <a:ext cx="2461788" cy="39112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03" y="2406314"/>
            <a:ext cx="6236587" cy="2461373"/>
          </a:xfrm>
          <a:prstGeom prst="rect">
            <a:avLst/>
          </a:prstGeom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32611" y="5990132"/>
            <a:ext cx="84423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Movahedi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Elder. Design and perceptual validation of performance measures for salient object segmentation.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CVPRW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2010.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3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05"/>
    </mc:Choice>
    <mc:Fallback>
      <p:transition spd="slow" advTm="610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Previous 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>
                <a:spLocks noChangeArrowheads="1"/>
              </p:cNvSpPr>
              <p:nvPr/>
            </p:nvSpPr>
            <p:spPr bwMode="auto">
              <a:xfrm>
                <a:off x="611188" y="1210746"/>
                <a:ext cx="7314310" cy="12754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en-US" altLang="zh-CN" sz="2000" dirty="0" smtClean="0">
                    <a:latin typeface="Times New Roman" pitchFamily="18" charset="0"/>
                  </a:rPr>
                  <a:t>Contour Mapping (</a:t>
                </a:r>
                <a:r>
                  <a:rPr lang="en-US" altLang="zh-CN" sz="2000" b="1" dirty="0" smtClean="0">
                    <a:latin typeface="Times New Roman" pitchFamily="18" charset="0"/>
                  </a:rPr>
                  <a:t>CM</a:t>
                </a:r>
                <a:r>
                  <a:rPr lang="en-US" altLang="zh-CN" sz="2000" dirty="0" smtClean="0">
                    <a:latin typeface="Times New Roman" pitchFamily="18" charset="0"/>
                  </a:rPr>
                  <a:t>)</a:t>
                </a:r>
                <a:r>
                  <a:rPr lang="en-US" altLang="zh-CN" sz="2000" baseline="30000" dirty="0" smtClean="0">
                    <a:latin typeface="Times New Roman" pitchFamily="18" charset="0"/>
                  </a:rPr>
                  <a:t>[1]</a:t>
                </a:r>
              </a:p>
              <a:p>
                <a:pPr>
                  <a:buClr>
                    <a:srgbClr val="C00000"/>
                  </a:buClr>
                </a:pPr>
                <a:endParaRPr lang="en-US" altLang="zh-CN" sz="2000" baseline="30000" dirty="0" smtClean="0">
                  <a:latin typeface="Times New Roman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en-US" altLang="zh-CN" sz="2000" dirty="0" smtClean="0">
                    <a:latin typeface="Times New Roman" pitchFamily="18" charset="0"/>
                  </a:rPr>
                  <a:t>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itchFamily="18" charset="0"/>
                  </a:rPr>
                  <a:t>-measure (</a:t>
                </a:r>
                <a:r>
                  <a:rPr lang="en-US" altLang="zh-CN" sz="2000" b="1" dirty="0" err="1" smtClean="0">
                    <a:latin typeface="Times New Roman" pitchFamily="18" charset="0"/>
                  </a:rPr>
                  <a:t>Fbw</a:t>
                </a:r>
                <a:r>
                  <a:rPr lang="en-US" altLang="zh-CN" sz="2000" dirty="0" smtClean="0">
                    <a:latin typeface="Times New Roman" pitchFamily="18" charset="0"/>
                  </a:rPr>
                  <a:t>)</a:t>
                </a:r>
                <a:r>
                  <a:rPr lang="en-US" altLang="zh-CN" sz="2000" baseline="30000" dirty="0">
                    <a:latin typeface="Times New Roman" pitchFamily="18" charset="0"/>
                  </a:rPr>
                  <a:t>[2</a:t>
                </a:r>
                <a:r>
                  <a:rPr lang="en-US" altLang="zh-CN" sz="2000" baseline="30000" dirty="0" smtClean="0">
                    <a:latin typeface="Times New Roman" pitchFamily="18" charset="0"/>
                  </a:rPr>
                  <a:t>]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altLang="zh-CN" sz="2000" baseline="30000" dirty="0">
                    <a:latin typeface="Times New Roman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itchFamily="18" charset="0"/>
                  </a:rPr>
                  <a:t>    Introducing weight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itchFamily="18" charset="0"/>
                  </a:rPr>
                  <a:t>-</a:t>
                </a:r>
                <a:r>
                  <a:rPr lang="en-US" altLang="zh-CN" sz="2000" dirty="0" smtClean="0">
                    <a:latin typeface="Times New Roman" pitchFamily="18" charset="0"/>
                  </a:rPr>
                  <a:t>measure (related to </a:t>
                </a:r>
                <a:r>
                  <a:rPr lang="en-US" altLang="zh-CN" sz="2000" dirty="0" err="1" smtClean="0">
                    <a:latin typeface="Times New Roman" pitchFamily="18" charset="0"/>
                  </a:rPr>
                  <a:t>IoU</a:t>
                </a:r>
                <a:r>
                  <a:rPr lang="en-US" altLang="zh-CN" sz="2000" dirty="0" smtClean="0">
                    <a:latin typeface="Times New Roman" pitchFamily="18" charset="0"/>
                  </a:rPr>
                  <a:t>) framework. </a:t>
                </a:r>
                <a:endParaRPr lang="en-US" altLang="zh-CN" sz="2000" baseline="30000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210746"/>
                <a:ext cx="7314310" cy="1275477"/>
              </a:xfrm>
              <a:prstGeom prst="rect">
                <a:avLst/>
              </a:prstGeom>
              <a:blipFill>
                <a:blip r:embed="rId3"/>
                <a:stretch>
                  <a:fillRect l="-750" t="-2871" b="-57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21248" y="2677794"/>
                <a:ext cx="2868899" cy="1014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248" y="2677794"/>
                <a:ext cx="2868899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54013" y="5723553"/>
            <a:ext cx="8459787" cy="53119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00263" y="5758318"/>
            <a:ext cx="8442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Movahedi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Elder. Design and perceptual validation of performance measures for salient object segmentation.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CVPRW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2010.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Margolin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 al.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 to evaluate foreground maps? CVPR, 2014.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4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67"/>
    </mc:Choice>
    <mc:Fallback>
      <p:transition spd="slow" advTm="1746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Previous 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>
                <a:spLocks noChangeArrowheads="1"/>
              </p:cNvSpPr>
              <p:nvPr/>
            </p:nvSpPr>
            <p:spPr bwMode="auto">
              <a:xfrm>
                <a:off x="611188" y="1210746"/>
                <a:ext cx="7314310" cy="2096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en-US" altLang="zh-CN" sz="2000" dirty="0" smtClean="0">
                    <a:latin typeface="Times New Roman" pitchFamily="18" charset="0"/>
                  </a:rPr>
                  <a:t>Contour Mapping (</a:t>
                </a:r>
                <a:r>
                  <a:rPr lang="en-US" altLang="zh-CN" sz="2000" b="1" dirty="0" smtClean="0">
                    <a:latin typeface="Times New Roman" pitchFamily="18" charset="0"/>
                  </a:rPr>
                  <a:t>CM</a:t>
                </a:r>
                <a:r>
                  <a:rPr lang="en-US" altLang="zh-CN" sz="2000" dirty="0" smtClean="0">
                    <a:latin typeface="Times New Roman" pitchFamily="18" charset="0"/>
                  </a:rPr>
                  <a:t>)</a:t>
                </a:r>
                <a:r>
                  <a:rPr lang="en-US" altLang="zh-CN" sz="2000" baseline="30000" dirty="0" smtClean="0">
                    <a:latin typeface="Times New Roman" pitchFamily="18" charset="0"/>
                  </a:rPr>
                  <a:t>[1]</a:t>
                </a:r>
              </a:p>
              <a:p>
                <a:pPr>
                  <a:buClr>
                    <a:srgbClr val="C00000"/>
                  </a:buClr>
                </a:pPr>
                <a:endParaRPr lang="en-US" altLang="zh-CN" sz="2000" baseline="30000" dirty="0" smtClean="0">
                  <a:latin typeface="Times New Roman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en-US" altLang="zh-CN" sz="2000" dirty="0" smtClean="0">
                    <a:latin typeface="Times New Roman" pitchFamily="18" charset="0"/>
                  </a:rPr>
                  <a:t>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itchFamily="18" charset="0"/>
                  </a:rPr>
                  <a:t>-measure (</a:t>
                </a:r>
                <a:r>
                  <a:rPr lang="en-US" altLang="zh-CN" sz="2000" b="1" dirty="0" err="1" smtClean="0">
                    <a:latin typeface="Times New Roman" pitchFamily="18" charset="0"/>
                  </a:rPr>
                  <a:t>Fbw</a:t>
                </a:r>
                <a:r>
                  <a:rPr lang="en-US" altLang="zh-CN" sz="2000" dirty="0" smtClean="0">
                    <a:latin typeface="Times New Roman" pitchFamily="18" charset="0"/>
                  </a:rPr>
                  <a:t>)</a:t>
                </a:r>
                <a:r>
                  <a:rPr lang="en-US" altLang="zh-CN" sz="2000" baseline="30000" dirty="0">
                    <a:latin typeface="Times New Roman" pitchFamily="18" charset="0"/>
                  </a:rPr>
                  <a:t>[2</a:t>
                </a:r>
                <a:r>
                  <a:rPr lang="en-US" altLang="zh-CN" sz="2000" baseline="30000" dirty="0" smtClean="0">
                    <a:latin typeface="Times New Roman" pitchFamily="18" charset="0"/>
                  </a:rPr>
                  <a:t>]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altLang="zh-CN" sz="2000" baseline="30000" dirty="0">
                    <a:latin typeface="Times New Roman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itchFamily="18" charset="0"/>
                  </a:rPr>
                  <a:t>    Introducing weight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itchFamily="18" charset="0"/>
                  </a:rPr>
                  <a:t>-</a:t>
                </a:r>
                <a:r>
                  <a:rPr lang="en-US" altLang="zh-CN" sz="2000" dirty="0" smtClean="0">
                    <a:latin typeface="Times New Roman" pitchFamily="18" charset="0"/>
                  </a:rPr>
                  <a:t>measure (related to </a:t>
                </a:r>
                <a:r>
                  <a:rPr lang="en-US" altLang="zh-CN" sz="2000" dirty="0" err="1" smtClean="0">
                    <a:latin typeface="Times New Roman" pitchFamily="18" charset="0"/>
                  </a:rPr>
                  <a:t>IoU</a:t>
                </a:r>
                <a:r>
                  <a:rPr lang="en-US" altLang="zh-CN" sz="2000" dirty="0" smtClean="0">
                    <a:latin typeface="Times New Roman" pitchFamily="18" charset="0"/>
                  </a:rPr>
                  <a:t>) framework. </a:t>
                </a:r>
                <a:endParaRPr lang="en-US" altLang="zh-CN" sz="2000" baseline="30000" dirty="0" smtClean="0">
                  <a:latin typeface="Times New Roman" pitchFamily="18" charset="0"/>
                </a:endParaRPr>
              </a:p>
              <a:p>
                <a:pPr>
                  <a:buClr>
                    <a:srgbClr val="C00000"/>
                  </a:buClr>
                </a:pPr>
                <a:endParaRPr lang="en-US" altLang="zh-CN" sz="2000" baseline="30000" dirty="0">
                  <a:latin typeface="Times New Roman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en-US" altLang="zh-CN" sz="2000" dirty="0" smtClean="0">
                    <a:latin typeface="Times New Roman" pitchFamily="18" charset="0"/>
                  </a:rPr>
                  <a:t>Visual Quality (</a:t>
                </a:r>
                <a:r>
                  <a:rPr lang="en-US" altLang="zh-CN" sz="2000" b="1" dirty="0" smtClean="0">
                    <a:latin typeface="Times New Roman" pitchFamily="18" charset="0"/>
                  </a:rPr>
                  <a:t>VQ</a:t>
                </a:r>
                <a:r>
                  <a:rPr lang="en-US" altLang="zh-CN" sz="2000" dirty="0" smtClean="0">
                    <a:latin typeface="Times New Roman" pitchFamily="18" charset="0"/>
                  </a:rPr>
                  <a:t>)</a:t>
                </a:r>
                <a:r>
                  <a:rPr lang="en-US" altLang="zh-CN" sz="2000" baseline="30000" dirty="0">
                    <a:latin typeface="Times New Roman" pitchFamily="18" charset="0"/>
                  </a:rPr>
                  <a:t>[3</a:t>
                </a:r>
                <a:r>
                  <a:rPr lang="en-US" altLang="zh-CN" sz="2000" baseline="30000" dirty="0" smtClean="0">
                    <a:latin typeface="Times New Roman" pitchFamily="18" charset="0"/>
                  </a:rPr>
                  <a:t>]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altLang="zh-CN" sz="2000" baseline="30000" dirty="0" smtClean="0">
                    <a:latin typeface="Times New Roman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itchFamily="18" charset="0"/>
                  </a:rPr>
                  <a:t>    Considering psychological function based on the </a:t>
                </a:r>
                <a:r>
                  <a:rPr lang="en-US" altLang="zh-CN" sz="2000" dirty="0" err="1" smtClean="0">
                    <a:latin typeface="Times New Roman" pitchFamily="18" charset="0"/>
                  </a:rPr>
                  <a:t>IoU</a:t>
                </a:r>
                <a:r>
                  <a:rPr lang="en-US" altLang="zh-CN" sz="2000" dirty="0" smtClean="0">
                    <a:latin typeface="Times New Roman" pitchFamily="18" charset="0"/>
                  </a:rPr>
                  <a:t>.</a:t>
                </a:r>
                <a:endParaRPr lang="en-US" altLang="zh-CN" sz="2000" baseline="30000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210746"/>
                <a:ext cx="7314310" cy="2096215"/>
              </a:xfrm>
              <a:prstGeom prst="rect">
                <a:avLst/>
              </a:prstGeom>
              <a:blipFill>
                <a:blip r:embed="rId3"/>
                <a:stretch>
                  <a:fillRect l="-750" t="-1749" b="-46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54013" y="5588877"/>
            <a:ext cx="8459787" cy="66587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00263" y="5588877"/>
            <a:ext cx="8442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Movahedi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Elder. Design and perceptual validation of performance measures for salient object segmentation.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CVPRW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2010.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Margolin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 al.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 to evaluate foreground maps? CVPR, 2014.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 al.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Visual quality evaluation of image object segmentation: Subjective assessment and objective measure. TIP, 2015.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1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76"/>
    </mc:Choice>
    <mc:Fallback>
      <p:transition spd="slow" advTm="1387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Previous 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>
                <a:spLocks noChangeArrowheads="1"/>
              </p:cNvSpPr>
              <p:nvPr/>
            </p:nvSpPr>
            <p:spPr bwMode="auto">
              <a:xfrm>
                <a:off x="611188" y="1210746"/>
                <a:ext cx="7510389" cy="2916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en-US" altLang="zh-CN" sz="2000" dirty="0" smtClean="0">
                    <a:latin typeface="Times New Roman" pitchFamily="18" charset="0"/>
                  </a:rPr>
                  <a:t>Contour Mapping (</a:t>
                </a:r>
                <a:r>
                  <a:rPr lang="en-US" altLang="zh-CN" sz="2000" b="1" dirty="0" smtClean="0">
                    <a:latin typeface="Times New Roman" pitchFamily="18" charset="0"/>
                  </a:rPr>
                  <a:t>CM</a:t>
                </a:r>
                <a:r>
                  <a:rPr lang="en-US" altLang="zh-CN" sz="2000" dirty="0" smtClean="0">
                    <a:latin typeface="Times New Roman" pitchFamily="18" charset="0"/>
                  </a:rPr>
                  <a:t>)</a:t>
                </a:r>
                <a:r>
                  <a:rPr lang="en-US" altLang="zh-CN" sz="2000" baseline="30000" dirty="0" smtClean="0">
                    <a:latin typeface="Times New Roman" pitchFamily="18" charset="0"/>
                  </a:rPr>
                  <a:t>[1]</a:t>
                </a:r>
              </a:p>
              <a:p>
                <a:pPr>
                  <a:buClr>
                    <a:srgbClr val="C00000"/>
                  </a:buClr>
                </a:pPr>
                <a:endParaRPr lang="en-US" altLang="zh-CN" sz="2000" baseline="30000" dirty="0" smtClean="0">
                  <a:latin typeface="Times New Roman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en-US" altLang="zh-CN" sz="2000" dirty="0" smtClean="0">
                    <a:latin typeface="Times New Roman" pitchFamily="18" charset="0"/>
                  </a:rPr>
                  <a:t>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itchFamily="18" charset="0"/>
                  </a:rPr>
                  <a:t>-measure (</a:t>
                </a:r>
                <a:r>
                  <a:rPr lang="en-US" altLang="zh-CN" sz="2000" b="1" dirty="0" err="1" smtClean="0">
                    <a:latin typeface="Times New Roman" pitchFamily="18" charset="0"/>
                  </a:rPr>
                  <a:t>Fbw</a:t>
                </a:r>
                <a:r>
                  <a:rPr lang="en-US" altLang="zh-CN" sz="2000" dirty="0" smtClean="0">
                    <a:latin typeface="Times New Roman" pitchFamily="18" charset="0"/>
                  </a:rPr>
                  <a:t>)</a:t>
                </a:r>
                <a:r>
                  <a:rPr lang="en-US" altLang="zh-CN" sz="2000" baseline="30000" dirty="0">
                    <a:latin typeface="Times New Roman" pitchFamily="18" charset="0"/>
                  </a:rPr>
                  <a:t>[2</a:t>
                </a:r>
                <a:r>
                  <a:rPr lang="en-US" altLang="zh-CN" sz="2000" baseline="30000" dirty="0" smtClean="0">
                    <a:latin typeface="Times New Roman" pitchFamily="18" charset="0"/>
                  </a:rPr>
                  <a:t>]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altLang="zh-CN" sz="2000" baseline="30000" dirty="0">
                    <a:latin typeface="Times New Roman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itchFamily="18" charset="0"/>
                  </a:rPr>
                  <a:t>    Introducing weight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itchFamily="18" charset="0"/>
                  </a:rPr>
                  <a:t>-</a:t>
                </a:r>
                <a:r>
                  <a:rPr lang="en-US" altLang="zh-CN" sz="2000" dirty="0" smtClean="0">
                    <a:latin typeface="Times New Roman" pitchFamily="18" charset="0"/>
                  </a:rPr>
                  <a:t>measure (related to </a:t>
                </a:r>
                <a:r>
                  <a:rPr lang="en-US" altLang="zh-CN" sz="2000" dirty="0" err="1" smtClean="0">
                    <a:latin typeface="Times New Roman" pitchFamily="18" charset="0"/>
                  </a:rPr>
                  <a:t>IoU</a:t>
                </a:r>
                <a:r>
                  <a:rPr lang="en-US" altLang="zh-CN" sz="2000" dirty="0" smtClean="0">
                    <a:latin typeface="Times New Roman" pitchFamily="18" charset="0"/>
                  </a:rPr>
                  <a:t>) framework. </a:t>
                </a:r>
                <a:endParaRPr lang="en-US" altLang="zh-CN" sz="2000" baseline="30000" dirty="0" smtClean="0">
                  <a:latin typeface="Times New Roman" pitchFamily="18" charset="0"/>
                </a:endParaRPr>
              </a:p>
              <a:p>
                <a:pPr>
                  <a:buClr>
                    <a:srgbClr val="C00000"/>
                  </a:buClr>
                </a:pPr>
                <a:endParaRPr lang="en-US" altLang="zh-CN" sz="2000" baseline="30000" dirty="0">
                  <a:latin typeface="Times New Roman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en-US" altLang="zh-CN" sz="2000" dirty="0" smtClean="0">
                    <a:latin typeface="Times New Roman" pitchFamily="18" charset="0"/>
                  </a:rPr>
                  <a:t>Visual Quality (</a:t>
                </a:r>
                <a:r>
                  <a:rPr lang="en-US" altLang="zh-CN" sz="2000" b="1" dirty="0" smtClean="0">
                    <a:latin typeface="Times New Roman" pitchFamily="18" charset="0"/>
                  </a:rPr>
                  <a:t>VQ</a:t>
                </a:r>
                <a:r>
                  <a:rPr lang="en-US" altLang="zh-CN" sz="2000" dirty="0" smtClean="0">
                    <a:latin typeface="Times New Roman" pitchFamily="18" charset="0"/>
                  </a:rPr>
                  <a:t>)</a:t>
                </a:r>
                <a:r>
                  <a:rPr lang="en-US" altLang="zh-CN" sz="2000" baseline="30000" dirty="0">
                    <a:latin typeface="Times New Roman" pitchFamily="18" charset="0"/>
                  </a:rPr>
                  <a:t>[3</a:t>
                </a:r>
                <a:r>
                  <a:rPr lang="en-US" altLang="zh-CN" sz="2000" baseline="30000" dirty="0" smtClean="0">
                    <a:latin typeface="Times New Roman" pitchFamily="18" charset="0"/>
                  </a:rPr>
                  <a:t>]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altLang="zh-CN" sz="2000" baseline="30000" dirty="0" smtClean="0">
                    <a:latin typeface="Times New Roman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itchFamily="18" charset="0"/>
                  </a:rPr>
                  <a:t>    Considering psychological function based on the </a:t>
                </a:r>
                <a:r>
                  <a:rPr lang="en-US" altLang="zh-CN" sz="2000" dirty="0" err="1" smtClean="0">
                    <a:latin typeface="Times New Roman" pitchFamily="18" charset="0"/>
                  </a:rPr>
                  <a:t>IoU</a:t>
                </a:r>
                <a:r>
                  <a:rPr lang="en-US" altLang="zh-CN" sz="2000" dirty="0" smtClean="0">
                    <a:latin typeface="Times New Roman" pitchFamily="18" charset="0"/>
                  </a:rPr>
                  <a:t>.</a:t>
                </a:r>
                <a:endParaRPr lang="en-US" altLang="zh-CN" sz="2000" baseline="30000" dirty="0" smtClean="0">
                  <a:latin typeface="Times New Roman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en-US" altLang="zh-CN" sz="2000" baseline="30000" dirty="0">
                  <a:latin typeface="Times New Roman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en-US" altLang="zh-CN" sz="2000" dirty="0" smtClean="0">
                    <a:latin typeface="Times New Roman" pitchFamily="18" charset="0"/>
                  </a:rPr>
                  <a:t>Structure measure (</a:t>
                </a:r>
                <a:r>
                  <a:rPr lang="en-US" altLang="zh-CN" sz="2000" b="1" dirty="0" smtClean="0">
                    <a:latin typeface="Times New Roman" pitchFamily="18" charset="0"/>
                  </a:rPr>
                  <a:t>S-measure</a:t>
                </a:r>
                <a:r>
                  <a:rPr lang="en-US" altLang="zh-CN" sz="2000" dirty="0" smtClean="0">
                    <a:latin typeface="Times New Roman" pitchFamily="18" charset="0"/>
                  </a:rPr>
                  <a:t>)</a:t>
                </a:r>
                <a:r>
                  <a:rPr lang="en-US" altLang="zh-CN" sz="2000" baseline="30000" dirty="0">
                    <a:latin typeface="Times New Roman" pitchFamily="18" charset="0"/>
                  </a:rPr>
                  <a:t>[4</a:t>
                </a:r>
                <a:r>
                  <a:rPr lang="en-US" altLang="zh-CN" sz="2000" baseline="30000" dirty="0" smtClean="0">
                    <a:latin typeface="Times New Roman" pitchFamily="18" charset="0"/>
                  </a:rPr>
                  <a:t>]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altLang="zh-CN" sz="2000" dirty="0" smtClean="0">
                    <a:latin typeface="Times New Roman" pitchFamily="18" charset="0"/>
                  </a:rPr>
                  <a:t>     Mainly focus on the non-binary maps evaluation.</a:t>
                </a:r>
                <a:endParaRPr lang="en-US" altLang="zh-CN" sz="2000" baseline="30000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210746"/>
                <a:ext cx="7510389" cy="2916952"/>
              </a:xfrm>
              <a:prstGeom prst="rect">
                <a:avLst/>
              </a:prstGeom>
              <a:blipFill>
                <a:blip r:embed="rId3"/>
                <a:stretch>
                  <a:fillRect l="-731" t="-1255" b="-29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54013" y="5415487"/>
            <a:ext cx="8459787" cy="83926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00263" y="5415488"/>
            <a:ext cx="8442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Movahedi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Elder. Design and perceptual validation of performance measures for salient object segmentation.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CVPRW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2010.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Margolin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 al.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 to evaluate foreground maps? CVPR, 2014.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 al.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Visual quality evaluation of image object segmentation: Subjective assessment and objective measure. TIP, 2015.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Fan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Structure-measure: A New Way to Evaluate Foreground Maps. ICCV, 2017.</a:t>
            </a:r>
          </a:p>
        </p:txBody>
      </p:sp>
    </p:spTree>
    <p:extLst>
      <p:ext uri="{BB962C8B-B14F-4D97-AF65-F5344CB8AC3E}">
        <p14:creationId xmlns:p14="http://schemas.microsoft.com/office/powerpoint/2010/main" val="103029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195"/>
    </mc:Choice>
    <mc:Fallback>
      <p:transition spd="slow" advTm="4219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sym typeface="+mn-ea"/>
              </a:rPr>
              <a:t>Problem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155428"/>
            <a:ext cx="7920484" cy="3440635"/>
          </a:xfrm>
          <a:prstGeom prst="rect">
            <a:avLst/>
          </a:prstGeom>
        </p:spPr>
      </p:pic>
      <p:sp>
        <p:nvSpPr>
          <p:cNvPr id="5" name="Shape 406"/>
          <p:cNvSpPr txBox="1">
            <a:spLocks noChangeArrowheads="1"/>
          </p:cNvSpPr>
          <p:nvPr/>
        </p:nvSpPr>
        <p:spPr bwMode="auto">
          <a:xfrm>
            <a:off x="1034959" y="4596063"/>
            <a:ext cx="117885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(a) Image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6" name="Shape 406"/>
          <p:cNvSpPr txBox="1">
            <a:spLocks noChangeArrowheads="1"/>
          </p:cNvSpPr>
          <p:nvPr/>
        </p:nvSpPr>
        <p:spPr bwMode="auto">
          <a:xfrm>
            <a:off x="3130877" y="4596062"/>
            <a:ext cx="94782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GT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Shape 406"/>
          <p:cNvSpPr txBox="1">
            <a:spLocks noChangeArrowheads="1"/>
          </p:cNvSpPr>
          <p:nvPr/>
        </p:nvSpPr>
        <p:spPr bwMode="auto">
          <a:xfrm>
            <a:off x="4571430" y="4596061"/>
            <a:ext cx="202696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(c) Foreground map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8" name="Shape 406"/>
          <p:cNvSpPr txBox="1">
            <a:spLocks noChangeArrowheads="1"/>
          </p:cNvSpPr>
          <p:nvPr/>
        </p:nvSpPr>
        <p:spPr bwMode="auto">
          <a:xfrm>
            <a:off x="7032701" y="4596061"/>
            <a:ext cx="108259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(d) Noise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8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13"/>
    </mc:Choice>
    <mc:Fallback>
      <p:transition spd="slow" advTm="1421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sym typeface="+mn-ea"/>
              </a:rPr>
              <a:t>Problem</a:t>
            </a:r>
            <a:endParaRPr lang="zh-CN" altLang="en-US" dirty="0"/>
          </a:p>
        </p:txBody>
      </p:sp>
      <p:sp>
        <p:nvSpPr>
          <p:cNvPr id="5" name="Shape 406"/>
          <p:cNvSpPr txBox="1">
            <a:spLocks noChangeArrowheads="1"/>
          </p:cNvSpPr>
          <p:nvPr/>
        </p:nvSpPr>
        <p:spPr bwMode="auto">
          <a:xfrm>
            <a:off x="1034980" y="4457379"/>
            <a:ext cx="117885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(a) GT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6" name="Shape 406"/>
          <p:cNvSpPr txBox="1">
            <a:spLocks noChangeArrowheads="1"/>
          </p:cNvSpPr>
          <p:nvPr/>
        </p:nvSpPr>
        <p:spPr bwMode="auto">
          <a:xfrm>
            <a:off x="3195948" y="4412752"/>
            <a:ext cx="110446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Noise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Shape 406"/>
          <p:cNvSpPr txBox="1">
            <a:spLocks noChangeArrowheads="1"/>
          </p:cNvSpPr>
          <p:nvPr/>
        </p:nvSpPr>
        <p:spPr bwMode="auto">
          <a:xfrm>
            <a:off x="5726023" y="4426095"/>
            <a:ext cx="202696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(c) Foreground map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6254" y="4939269"/>
            <a:ext cx="7975600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Almost all of current measure (e.g., </a:t>
            </a:r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IoU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, CM, </a:t>
            </a:r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Fbw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, VQ) prefer the 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Noise map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241850"/>
            <a:ext cx="1857143" cy="31809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023" y="1198992"/>
            <a:ext cx="1876190" cy="32666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087" y="1208515"/>
            <a:ext cx="1876190" cy="32476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798339" y="1987105"/>
            <a:ext cx="7841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&gt;</a:t>
            </a:r>
            <a:endParaRPr lang="zh-CN" alt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725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35"/>
    </mc:Choice>
    <mc:Fallback>
      <p:transition spd="slow" advTm="1223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sym typeface="+mn-ea"/>
              </a:rPr>
              <a:t>Problem</a:t>
            </a:r>
            <a:endParaRPr lang="zh-CN" altLang="en-US" dirty="0"/>
          </a:p>
        </p:txBody>
      </p:sp>
      <p:sp>
        <p:nvSpPr>
          <p:cNvPr id="5" name="Shape 406"/>
          <p:cNvSpPr txBox="1">
            <a:spLocks noChangeArrowheads="1"/>
          </p:cNvSpPr>
          <p:nvPr/>
        </p:nvSpPr>
        <p:spPr bwMode="auto">
          <a:xfrm>
            <a:off x="1034980" y="4457379"/>
            <a:ext cx="117885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(a) GT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6" name="Shape 406"/>
          <p:cNvSpPr txBox="1">
            <a:spLocks noChangeArrowheads="1"/>
          </p:cNvSpPr>
          <p:nvPr/>
        </p:nvSpPr>
        <p:spPr bwMode="auto">
          <a:xfrm>
            <a:off x="3195948" y="4412752"/>
            <a:ext cx="110446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Noise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Shape 406"/>
          <p:cNvSpPr txBox="1">
            <a:spLocks noChangeArrowheads="1"/>
          </p:cNvSpPr>
          <p:nvPr/>
        </p:nvSpPr>
        <p:spPr bwMode="auto">
          <a:xfrm>
            <a:off x="5726023" y="4426095"/>
            <a:ext cx="202696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(c) Foreground map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6254" y="4939269"/>
            <a:ext cx="7975600" cy="923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Almost all of current measure (e.g., </a:t>
            </a:r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IoU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, CM, </a:t>
            </a:r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Fbw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, VQ) prefer the 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Noise map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They are either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edge-based(local details)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or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region-based (global 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information)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241850"/>
            <a:ext cx="1857143" cy="31809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023" y="1198992"/>
            <a:ext cx="1876190" cy="32666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087" y="1208515"/>
            <a:ext cx="1876190" cy="32476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798339" y="1987105"/>
            <a:ext cx="7841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&gt;</a:t>
            </a:r>
            <a:endParaRPr lang="zh-CN" alt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74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36"/>
    </mc:Choice>
    <mc:Fallback>
      <p:transition spd="slow" advTm="1393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sym typeface="+mn-ea"/>
              </a:rPr>
              <a:t>Problem</a:t>
            </a:r>
            <a:endParaRPr lang="zh-CN" altLang="en-US" dirty="0"/>
          </a:p>
        </p:txBody>
      </p:sp>
      <p:sp>
        <p:nvSpPr>
          <p:cNvPr id="5" name="Shape 406"/>
          <p:cNvSpPr txBox="1">
            <a:spLocks noChangeArrowheads="1"/>
          </p:cNvSpPr>
          <p:nvPr/>
        </p:nvSpPr>
        <p:spPr bwMode="auto">
          <a:xfrm>
            <a:off x="1034980" y="4457379"/>
            <a:ext cx="117885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(a) GT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6" name="Shape 406"/>
          <p:cNvSpPr txBox="1">
            <a:spLocks noChangeArrowheads="1"/>
          </p:cNvSpPr>
          <p:nvPr/>
        </p:nvSpPr>
        <p:spPr bwMode="auto">
          <a:xfrm>
            <a:off x="3195948" y="4412752"/>
            <a:ext cx="110446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Noise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Shape 406"/>
          <p:cNvSpPr txBox="1">
            <a:spLocks noChangeArrowheads="1"/>
          </p:cNvSpPr>
          <p:nvPr/>
        </p:nvSpPr>
        <p:spPr bwMode="auto">
          <a:xfrm>
            <a:off x="5726023" y="4426095"/>
            <a:ext cx="202696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(c) Foreground map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6254" y="4939269"/>
            <a:ext cx="7975600" cy="12003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Almost all of current measure (e.g., </a:t>
            </a:r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IoU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, CM, </a:t>
            </a:r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Fbw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, VQ) prefer the 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Noise map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They are either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edge-based(local details)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or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region-based (global 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information)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None of them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consider both </a:t>
            </a:r>
            <a:r>
              <a:rPr lang="en-US" altLang="zh-CN" b="1" i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local and global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simultaneously</a:t>
            </a:r>
            <a:r>
              <a:rPr lang="en-US" altLang="zh-CN" b="1" dirty="0" smtClean="0">
                <a:solidFill>
                  <a:srgbClr val="3A6CC6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241850"/>
            <a:ext cx="1857143" cy="31809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023" y="1198992"/>
            <a:ext cx="1876190" cy="32666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087" y="1208515"/>
            <a:ext cx="1876190" cy="32476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798339" y="1987105"/>
            <a:ext cx="7841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&gt;</a:t>
            </a:r>
            <a:endParaRPr lang="zh-CN" alt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279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35"/>
    </mc:Choice>
    <mc:Fallback>
      <p:transition spd="slow" advTm="753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Motivation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010" y="974223"/>
            <a:ext cx="2201371" cy="974893"/>
          </a:xfrm>
          <a:prstGeom prst="rect">
            <a:avLst/>
          </a:prstGeom>
        </p:spPr>
      </p:pic>
      <p:sp>
        <p:nvSpPr>
          <p:cNvPr id="31" name="标题 1"/>
          <p:cNvSpPr txBox="1">
            <a:spLocks/>
          </p:cNvSpPr>
          <p:nvPr/>
        </p:nvSpPr>
        <p:spPr bwMode="auto">
          <a:xfrm>
            <a:off x="6695157" y="1787023"/>
            <a:ext cx="244884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COGNI</a:t>
            </a:r>
            <a:r>
              <a:rPr kumimoji="1" lang="en-US" altLang="zh-CN" sz="2400" b="1" dirty="0" smtClean="0">
                <a:solidFill>
                  <a:srgbClr val="3A6CC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VISION</a:t>
            </a:r>
            <a:endParaRPr lang="zh-CN" altLang="en-US" sz="2400" b="1" dirty="0">
              <a:solidFill>
                <a:srgbClr val="3A6CC6"/>
              </a:solidFill>
              <a:latin typeface="Segoe UI Black" panose="020B0A02040204020203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515" y="2479507"/>
            <a:ext cx="3267843" cy="35376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929950" y="6008841"/>
            <a:ext cx="454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://knowledgelotus.info/human-brain-facts/</a:t>
            </a:r>
          </a:p>
        </p:txBody>
      </p:sp>
      <p:sp>
        <p:nvSpPr>
          <p:cNvPr id="34" name="矩形 33"/>
          <p:cNvSpPr/>
          <p:nvPr/>
        </p:nvSpPr>
        <p:spPr>
          <a:xfrm>
            <a:off x="1440532" y="1742240"/>
            <a:ext cx="2390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1.Global information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captured by the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eye movement.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79096" y="5069806"/>
            <a:ext cx="2465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Local details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by focusing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special image region.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74" y="3005252"/>
            <a:ext cx="3886941" cy="1932301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3200400" y="2479507"/>
            <a:ext cx="1107322" cy="1174460"/>
          </a:xfrm>
          <a:prstGeom prst="straightConnector1">
            <a:avLst/>
          </a:prstGeom>
          <a:ln w="635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806638" y="3993649"/>
            <a:ext cx="2246625" cy="1301520"/>
          </a:xfrm>
          <a:prstGeom prst="straightConnector1">
            <a:avLst/>
          </a:prstGeom>
          <a:ln w="635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5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961"/>
    </mc:Choice>
    <mc:Fallback>
      <p:transition spd="slow" advTm="2596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Binary Foreground Map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11188" y="1210746"/>
            <a:ext cx="70234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Times New Roman" pitchFamily="18" charset="0"/>
              </a:rPr>
              <a:t>The </a:t>
            </a:r>
            <a:r>
              <a:rPr lang="en-US" altLang="zh-CN" sz="2000" b="1" dirty="0" smtClean="0">
                <a:latin typeface="Times New Roman" pitchFamily="18" charset="0"/>
              </a:rPr>
              <a:t>binary foreground map </a:t>
            </a:r>
            <a:r>
              <a:rPr lang="en-US" altLang="zh-CN" sz="2000" dirty="0" smtClean="0">
                <a:latin typeface="Times New Roman" pitchFamily="18" charset="0"/>
              </a:rPr>
              <a:t>consists of values of either 0 or 1.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Times New Roman" pitchFamily="18" charset="0"/>
              </a:rPr>
              <a:t>1 denotes foreground, 0 for background.</a:t>
            </a:r>
            <a:endParaRPr lang="en-US" altLang="zh-CN" sz="2000" dirty="0">
              <a:latin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95" y="2275939"/>
            <a:ext cx="3490962" cy="26353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16" y="2301607"/>
            <a:ext cx="3482406" cy="2609666"/>
          </a:xfrm>
          <a:prstGeom prst="rect">
            <a:avLst/>
          </a:prstGeom>
        </p:spPr>
      </p:pic>
      <p:sp>
        <p:nvSpPr>
          <p:cNvPr id="8" name="Shape 406"/>
          <p:cNvSpPr txBox="1">
            <a:spLocks noChangeArrowheads="1"/>
          </p:cNvSpPr>
          <p:nvPr/>
        </p:nvSpPr>
        <p:spPr bwMode="auto">
          <a:xfrm>
            <a:off x="2035175" y="4994553"/>
            <a:ext cx="1482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(a) Image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9" name="Shape 406"/>
          <p:cNvSpPr txBox="1">
            <a:spLocks noChangeArrowheads="1"/>
          </p:cNvSpPr>
          <p:nvPr/>
        </p:nvSpPr>
        <p:spPr bwMode="auto">
          <a:xfrm>
            <a:off x="5258043" y="5000630"/>
            <a:ext cx="285725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Binary foreground map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6881872" y="2185688"/>
            <a:ext cx="599473" cy="528398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951781" y="4027220"/>
            <a:ext cx="127009" cy="1279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4"/>
          <p:cNvSpPr txBox="1"/>
          <p:nvPr/>
        </p:nvSpPr>
        <p:spPr bwMode="auto">
          <a:xfrm>
            <a:off x="4737100" y="5192855"/>
            <a:ext cx="299252" cy="382663"/>
          </a:xfrm>
          <a:prstGeom prst="rect">
            <a:avLst/>
          </a:prstGeom>
          <a:solidFill>
            <a:srgbClr val="C00000"/>
          </a:solidFill>
          <a:ln w="1905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Times New Roman" panose="02020603050405020304" charset="0"/>
              </a:rPr>
              <a:t>1</a:t>
            </a:r>
            <a:endParaRPr lang="en-US" altLang="zh-CN" dirty="0">
              <a:latin typeface="Times New Roman" panose="02020603050405020304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5036352" y="4155129"/>
            <a:ext cx="931613" cy="10243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754863" y="2714086"/>
            <a:ext cx="127009" cy="127908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4"/>
          <p:cNvSpPr txBox="1"/>
          <p:nvPr/>
        </p:nvSpPr>
        <p:spPr bwMode="auto">
          <a:xfrm>
            <a:off x="7486729" y="1803025"/>
            <a:ext cx="299252" cy="382663"/>
          </a:xfrm>
          <a:prstGeom prst="rect">
            <a:avLst/>
          </a:prstGeom>
          <a:solidFill>
            <a:srgbClr val="00B0F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Times New Roman" panose="02020603050405020304" charset="0"/>
              </a:rPr>
              <a:t>0</a:t>
            </a:r>
            <a:endParaRPr lang="en-US" altLang="zh-CN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3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17"/>
    </mc:Choice>
    <mc:Fallback>
      <p:transition spd="slow" advTm="1171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Example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11188" y="1159976"/>
            <a:ext cx="2390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1.Global information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9" y="1926361"/>
            <a:ext cx="1961905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074" y="1926360"/>
            <a:ext cx="1971429" cy="15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503" y="1926360"/>
            <a:ext cx="1971429" cy="1542857"/>
          </a:xfrm>
          <a:prstGeom prst="rect">
            <a:avLst/>
          </a:prstGeom>
        </p:spPr>
      </p:pic>
      <p:sp>
        <p:nvSpPr>
          <p:cNvPr id="8" name="Shape 406"/>
          <p:cNvSpPr txBox="1">
            <a:spLocks noChangeArrowheads="1"/>
          </p:cNvSpPr>
          <p:nvPr/>
        </p:nvSpPr>
        <p:spPr bwMode="auto">
          <a:xfrm>
            <a:off x="1143243" y="3469218"/>
            <a:ext cx="117885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(a) Image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9" name="Shape 406"/>
          <p:cNvSpPr txBox="1">
            <a:spLocks noChangeArrowheads="1"/>
          </p:cNvSpPr>
          <p:nvPr/>
        </p:nvSpPr>
        <p:spPr bwMode="auto">
          <a:xfrm>
            <a:off x="3239161" y="3469217"/>
            <a:ext cx="94782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GT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Shape 406"/>
          <p:cNvSpPr txBox="1">
            <a:spLocks noChangeArrowheads="1"/>
          </p:cNvSpPr>
          <p:nvPr/>
        </p:nvSpPr>
        <p:spPr bwMode="auto">
          <a:xfrm>
            <a:off x="5163335" y="3469216"/>
            <a:ext cx="120224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(c) Noise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932" y="1869216"/>
            <a:ext cx="2076190" cy="1657143"/>
          </a:xfrm>
          <a:prstGeom prst="rect">
            <a:avLst/>
          </a:prstGeom>
        </p:spPr>
      </p:pic>
      <p:sp>
        <p:nvSpPr>
          <p:cNvPr id="11" name="Shape 406"/>
          <p:cNvSpPr txBox="1">
            <a:spLocks noChangeArrowheads="1"/>
          </p:cNvSpPr>
          <p:nvPr/>
        </p:nvSpPr>
        <p:spPr bwMode="auto">
          <a:xfrm>
            <a:off x="7215445" y="3469216"/>
            <a:ext cx="120224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(d) Map1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6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41"/>
    </mc:Choice>
    <mc:Fallback>
      <p:transition spd="slow" advTm="1384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Example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11188" y="1159976"/>
            <a:ext cx="2390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1.Global information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9" y="3538585"/>
            <a:ext cx="1961905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074" y="3538584"/>
            <a:ext cx="1971429" cy="15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503" y="3538584"/>
            <a:ext cx="1971429" cy="1542857"/>
          </a:xfrm>
          <a:prstGeom prst="rect">
            <a:avLst/>
          </a:prstGeom>
        </p:spPr>
      </p:pic>
      <p:sp>
        <p:nvSpPr>
          <p:cNvPr id="8" name="Shape 406"/>
          <p:cNvSpPr txBox="1">
            <a:spLocks noChangeArrowheads="1"/>
          </p:cNvSpPr>
          <p:nvPr/>
        </p:nvSpPr>
        <p:spPr bwMode="auto">
          <a:xfrm>
            <a:off x="1143243" y="5081442"/>
            <a:ext cx="117885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(a) Image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9" name="Shape 406"/>
          <p:cNvSpPr txBox="1">
            <a:spLocks noChangeArrowheads="1"/>
          </p:cNvSpPr>
          <p:nvPr/>
        </p:nvSpPr>
        <p:spPr bwMode="auto">
          <a:xfrm>
            <a:off x="3239161" y="5081441"/>
            <a:ext cx="94782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GT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Shape 406"/>
          <p:cNvSpPr txBox="1">
            <a:spLocks noChangeArrowheads="1"/>
          </p:cNvSpPr>
          <p:nvPr/>
        </p:nvSpPr>
        <p:spPr bwMode="auto">
          <a:xfrm>
            <a:off x="5163335" y="5081440"/>
            <a:ext cx="120224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(c) Noise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932" y="3481440"/>
            <a:ext cx="2076190" cy="1657143"/>
          </a:xfrm>
          <a:prstGeom prst="rect">
            <a:avLst/>
          </a:prstGeom>
        </p:spPr>
      </p:pic>
      <p:sp>
        <p:nvSpPr>
          <p:cNvPr id="11" name="Shape 406"/>
          <p:cNvSpPr txBox="1">
            <a:spLocks noChangeArrowheads="1"/>
          </p:cNvSpPr>
          <p:nvPr/>
        </p:nvSpPr>
        <p:spPr bwMode="auto">
          <a:xfrm>
            <a:off x="7215445" y="5081440"/>
            <a:ext cx="120224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(d) Map1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025387" y="3873864"/>
            <a:ext cx="1263461" cy="753984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54225" y="3902436"/>
            <a:ext cx="1263461" cy="753984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166053" y="3873864"/>
            <a:ext cx="1263461" cy="753984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9" y="1926361"/>
            <a:ext cx="1961905" cy="154285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074" y="1926360"/>
            <a:ext cx="1971429" cy="154285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503" y="1926360"/>
            <a:ext cx="1971429" cy="154285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932" y="1869216"/>
            <a:ext cx="2076190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8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26"/>
    </mc:Choice>
    <mc:Fallback>
      <p:transition spd="slow" advTm="762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Example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11188" y="1159976"/>
            <a:ext cx="2390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1.Global information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21" y="2062167"/>
            <a:ext cx="1961905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503" y="2062168"/>
            <a:ext cx="1971429" cy="15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503" y="4183500"/>
            <a:ext cx="1971429" cy="1542857"/>
          </a:xfrm>
          <a:prstGeom prst="rect">
            <a:avLst/>
          </a:prstGeom>
        </p:spPr>
      </p:pic>
      <p:sp>
        <p:nvSpPr>
          <p:cNvPr id="8" name="Shape 406"/>
          <p:cNvSpPr txBox="1">
            <a:spLocks noChangeArrowheads="1"/>
          </p:cNvSpPr>
          <p:nvPr/>
        </p:nvSpPr>
        <p:spPr bwMode="auto">
          <a:xfrm>
            <a:off x="2181338" y="3616223"/>
            <a:ext cx="117885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(a) Image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9" name="Shape 406"/>
          <p:cNvSpPr txBox="1">
            <a:spLocks noChangeArrowheads="1"/>
          </p:cNvSpPr>
          <p:nvPr/>
        </p:nvSpPr>
        <p:spPr bwMode="auto">
          <a:xfrm>
            <a:off x="5227302" y="3616223"/>
            <a:ext cx="94782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GT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Shape 406"/>
          <p:cNvSpPr txBox="1">
            <a:spLocks noChangeArrowheads="1"/>
          </p:cNvSpPr>
          <p:nvPr/>
        </p:nvSpPr>
        <p:spPr bwMode="auto">
          <a:xfrm>
            <a:off x="5163335" y="5726356"/>
            <a:ext cx="120224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(c) Noise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979" y="4126356"/>
            <a:ext cx="2076190" cy="1657143"/>
          </a:xfrm>
          <a:prstGeom prst="rect">
            <a:avLst/>
          </a:prstGeom>
        </p:spPr>
      </p:pic>
      <p:sp>
        <p:nvSpPr>
          <p:cNvPr id="11" name="Shape 406"/>
          <p:cNvSpPr txBox="1">
            <a:spLocks noChangeArrowheads="1"/>
          </p:cNvSpPr>
          <p:nvPr/>
        </p:nvSpPr>
        <p:spPr bwMode="auto">
          <a:xfrm>
            <a:off x="2234492" y="5726356"/>
            <a:ext cx="120224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(d) Map1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6741" y="4293207"/>
            <a:ext cx="7841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&gt;</a:t>
            </a:r>
            <a:endParaRPr lang="zh-CN" alt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267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64"/>
    </mc:Choice>
    <mc:Fallback>
      <p:transition spd="slow" advTm="466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Example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11188" y="1159976"/>
            <a:ext cx="4706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1.Global information &amp; 2.Local Details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9" y="1926361"/>
            <a:ext cx="1961905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074" y="1926360"/>
            <a:ext cx="1971429" cy="1542857"/>
          </a:xfrm>
          <a:prstGeom prst="rect">
            <a:avLst/>
          </a:prstGeom>
        </p:spPr>
      </p:pic>
      <p:sp>
        <p:nvSpPr>
          <p:cNvPr id="8" name="Shape 406"/>
          <p:cNvSpPr txBox="1">
            <a:spLocks noChangeArrowheads="1"/>
          </p:cNvSpPr>
          <p:nvPr/>
        </p:nvSpPr>
        <p:spPr bwMode="auto">
          <a:xfrm>
            <a:off x="1143243" y="3469218"/>
            <a:ext cx="117885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(a) Image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9" name="Shape 406"/>
          <p:cNvSpPr txBox="1">
            <a:spLocks noChangeArrowheads="1"/>
          </p:cNvSpPr>
          <p:nvPr/>
        </p:nvSpPr>
        <p:spPr bwMode="auto">
          <a:xfrm>
            <a:off x="3239161" y="3469217"/>
            <a:ext cx="94782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GT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Shape 406"/>
          <p:cNvSpPr txBox="1">
            <a:spLocks noChangeArrowheads="1"/>
          </p:cNvSpPr>
          <p:nvPr/>
        </p:nvSpPr>
        <p:spPr bwMode="auto">
          <a:xfrm>
            <a:off x="5163335" y="3469216"/>
            <a:ext cx="120224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(c) Map1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360" y="1926360"/>
            <a:ext cx="2076190" cy="1579620"/>
          </a:xfrm>
          <a:prstGeom prst="rect">
            <a:avLst/>
          </a:prstGeom>
        </p:spPr>
      </p:pic>
      <p:sp>
        <p:nvSpPr>
          <p:cNvPr id="11" name="Shape 406"/>
          <p:cNvSpPr txBox="1">
            <a:spLocks noChangeArrowheads="1"/>
          </p:cNvSpPr>
          <p:nvPr/>
        </p:nvSpPr>
        <p:spPr bwMode="auto">
          <a:xfrm>
            <a:off x="7215445" y="3469216"/>
            <a:ext cx="120224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(d) Map2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407" y="1926360"/>
            <a:ext cx="2042763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0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91"/>
    </mc:Choice>
    <mc:Fallback>
      <p:transition spd="slow" advTm="959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Example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11188" y="1159976"/>
            <a:ext cx="4706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1.Global information &amp; 2.Local Details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11" y="3346088"/>
            <a:ext cx="1961905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916" y="3346087"/>
            <a:ext cx="1971429" cy="1542857"/>
          </a:xfrm>
          <a:prstGeom prst="rect">
            <a:avLst/>
          </a:prstGeom>
        </p:spPr>
      </p:pic>
      <p:sp>
        <p:nvSpPr>
          <p:cNvPr id="8" name="Shape 406"/>
          <p:cNvSpPr txBox="1">
            <a:spLocks noChangeArrowheads="1"/>
          </p:cNvSpPr>
          <p:nvPr/>
        </p:nvSpPr>
        <p:spPr bwMode="auto">
          <a:xfrm>
            <a:off x="1083085" y="4888945"/>
            <a:ext cx="117885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(a) Image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9" name="Shape 406"/>
          <p:cNvSpPr txBox="1">
            <a:spLocks noChangeArrowheads="1"/>
          </p:cNvSpPr>
          <p:nvPr/>
        </p:nvSpPr>
        <p:spPr bwMode="auto">
          <a:xfrm>
            <a:off x="3179003" y="4888944"/>
            <a:ext cx="94782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GT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Shape 406"/>
          <p:cNvSpPr txBox="1">
            <a:spLocks noChangeArrowheads="1"/>
          </p:cNvSpPr>
          <p:nvPr/>
        </p:nvSpPr>
        <p:spPr bwMode="auto">
          <a:xfrm>
            <a:off x="5103177" y="4888943"/>
            <a:ext cx="120224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(c) Map1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02" y="3346087"/>
            <a:ext cx="2076190" cy="1579620"/>
          </a:xfrm>
          <a:prstGeom prst="rect">
            <a:avLst/>
          </a:prstGeom>
        </p:spPr>
      </p:pic>
      <p:sp>
        <p:nvSpPr>
          <p:cNvPr id="11" name="Shape 406"/>
          <p:cNvSpPr txBox="1">
            <a:spLocks noChangeArrowheads="1"/>
          </p:cNvSpPr>
          <p:nvPr/>
        </p:nvSpPr>
        <p:spPr bwMode="auto">
          <a:xfrm>
            <a:off x="7155287" y="4888943"/>
            <a:ext cx="120224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(d) Map2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249" y="3346087"/>
            <a:ext cx="2042763" cy="1542857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2992636" y="3663659"/>
            <a:ext cx="1548424" cy="781021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11" y="1712431"/>
            <a:ext cx="1961905" cy="1542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916" y="1712430"/>
            <a:ext cx="1971429" cy="154285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02" y="1712430"/>
            <a:ext cx="2076190" cy="157962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249" y="1712430"/>
            <a:ext cx="2042763" cy="1542857"/>
          </a:xfrm>
          <a:prstGeom prst="rect">
            <a:avLst/>
          </a:prstGeom>
        </p:spPr>
      </p:pic>
      <p:sp>
        <p:nvSpPr>
          <p:cNvPr id="38" name="椭圆 37"/>
          <p:cNvSpPr/>
          <p:nvPr/>
        </p:nvSpPr>
        <p:spPr>
          <a:xfrm>
            <a:off x="4964065" y="3651332"/>
            <a:ext cx="1548424" cy="781021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000418" y="3626796"/>
            <a:ext cx="1548424" cy="781021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9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92"/>
    </mc:Choice>
    <mc:Fallback>
      <p:transition spd="slow" advTm="439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Example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11188" y="1159976"/>
            <a:ext cx="4706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1.Global information &amp; 2.Local Details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11" y="3346088"/>
            <a:ext cx="1961905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916" y="3346087"/>
            <a:ext cx="1971429" cy="1542857"/>
          </a:xfrm>
          <a:prstGeom prst="rect">
            <a:avLst/>
          </a:prstGeom>
        </p:spPr>
      </p:pic>
      <p:sp>
        <p:nvSpPr>
          <p:cNvPr id="8" name="Shape 406"/>
          <p:cNvSpPr txBox="1">
            <a:spLocks noChangeArrowheads="1"/>
          </p:cNvSpPr>
          <p:nvPr/>
        </p:nvSpPr>
        <p:spPr bwMode="auto">
          <a:xfrm>
            <a:off x="1083085" y="4888945"/>
            <a:ext cx="117885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(a) Image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9" name="Shape 406"/>
          <p:cNvSpPr txBox="1">
            <a:spLocks noChangeArrowheads="1"/>
          </p:cNvSpPr>
          <p:nvPr/>
        </p:nvSpPr>
        <p:spPr bwMode="auto">
          <a:xfrm>
            <a:off x="3179003" y="4888944"/>
            <a:ext cx="94782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GT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Shape 406"/>
          <p:cNvSpPr txBox="1">
            <a:spLocks noChangeArrowheads="1"/>
          </p:cNvSpPr>
          <p:nvPr/>
        </p:nvSpPr>
        <p:spPr bwMode="auto">
          <a:xfrm>
            <a:off x="5103177" y="4888943"/>
            <a:ext cx="120224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(c) Map1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02" y="3346087"/>
            <a:ext cx="2076190" cy="1579620"/>
          </a:xfrm>
          <a:prstGeom prst="rect">
            <a:avLst/>
          </a:prstGeom>
        </p:spPr>
      </p:pic>
      <p:sp>
        <p:nvSpPr>
          <p:cNvPr id="11" name="Shape 406"/>
          <p:cNvSpPr txBox="1">
            <a:spLocks noChangeArrowheads="1"/>
          </p:cNvSpPr>
          <p:nvPr/>
        </p:nvSpPr>
        <p:spPr bwMode="auto">
          <a:xfrm>
            <a:off x="7155287" y="4888943"/>
            <a:ext cx="120224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(d) Map2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249" y="3346087"/>
            <a:ext cx="2042763" cy="1542857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5314319" y="4200289"/>
            <a:ext cx="400930" cy="563383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68454" y="4258554"/>
            <a:ext cx="748796" cy="446852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41215" y="3440233"/>
            <a:ext cx="595591" cy="223426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38129" y="4200289"/>
            <a:ext cx="400930" cy="563383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792264" y="4258554"/>
            <a:ext cx="748796" cy="446852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865025" y="3440233"/>
            <a:ext cx="595591" cy="223426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280733" y="4200289"/>
            <a:ext cx="400930" cy="563383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834868" y="4258554"/>
            <a:ext cx="748796" cy="446852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907629" y="3440233"/>
            <a:ext cx="595591" cy="223426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11" y="1712431"/>
            <a:ext cx="1961905" cy="1542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916" y="1712430"/>
            <a:ext cx="1971429" cy="154285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02" y="1712430"/>
            <a:ext cx="2076190" cy="157962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249" y="1712430"/>
            <a:ext cx="2042763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66"/>
    </mc:Choice>
    <mc:Fallback>
      <p:transition spd="slow" advTm="8966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Example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11187" y="1159976"/>
            <a:ext cx="5200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1.Global information &amp; 2.Local Details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21" y="2062167"/>
            <a:ext cx="1961905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503" y="2062168"/>
            <a:ext cx="1971429" cy="1542857"/>
          </a:xfrm>
          <a:prstGeom prst="rect">
            <a:avLst/>
          </a:prstGeom>
        </p:spPr>
      </p:pic>
      <p:sp>
        <p:nvSpPr>
          <p:cNvPr id="8" name="Shape 406"/>
          <p:cNvSpPr txBox="1">
            <a:spLocks noChangeArrowheads="1"/>
          </p:cNvSpPr>
          <p:nvPr/>
        </p:nvSpPr>
        <p:spPr bwMode="auto">
          <a:xfrm>
            <a:off x="2181338" y="3616223"/>
            <a:ext cx="117885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(a) Image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9" name="Shape 406"/>
          <p:cNvSpPr txBox="1">
            <a:spLocks noChangeArrowheads="1"/>
          </p:cNvSpPr>
          <p:nvPr/>
        </p:nvSpPr>
        <p:spPr bwMode="auto">
          <a:xfrm>
            <a:off x="5227302" y="3616223"/>
            <a:ext cx="94782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GT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Shape 406"/>
          <p:cNvSpPr txBox="1">
            <a:spLocks noChangeArrowheads="1"/>
          </p:cNvSpPr>
          <p:nvPr/>
        </p:nvSpPr>
        <p:spPr bwMode="auto">
          <a:xfrm>
            <a:off x="5163335" y="5726356"/>
            <a:ext cx="120224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(d) Map1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121" y="4069213"/>
            <a:ext cx="2076190" cy="1657143"/>
          </a:xfrm>
          <a:prstGeom prst="rect">
            <a:avLst/>
          </a:prstGeom>
        </p:spPr>
      </p:pic>
      <p:sp>
        <p:nvSpPr>
          <p:cNvPr id="11" name="Shape 406"/>
          <p:cNvSpPr txBox="1">
            <a:spLocks noChangeArrowheads="1"/>
          </p:cNvSpPr>
          <p:nvPr/>
        </p:nvSpPr>
        <p:spPr bwMode="auto">
          <a:xfrm>
            <a:off x="2234492" y="5726356"/>
            <a:ext cx="120224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(c) Map2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6741" y="4293207"/>
            <a:ext cx="7841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&gt;</a:t>
            </a:r>
            <a:endParaRPr lang="zh-CN" alt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4930" y="4069213"/>
            <a:ext cx="2076190" cy="160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2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13"/>
    </mc:Choice>
    <mc:Fallback>
      <p:transition spd="slow" advTm="3913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标题 1"/>
          <p:cNvSpPr>
            <a:spLocks noGrp="1"/>
          </p:cNvSpPr>
          <p:nvPr>
            <p:ph type="title"/>
          </p:nvPr>
        </p:nvSpPr>
        <p:spPr>
          <a:xfrm>
            <a:off x="611187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Enhanced-alignment measure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19" y="4281676"/>
            <a:ext cx="3514286" cy="6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004" y="4422480"/>
            <a:ext cx="1999155" cy="346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1187" y="1325663"/>
            <a:ext cx="7489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Enhanced-alignment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= </a:t>
            </a:r>
            <a:r>
              <a:rPr lang="en-US" altLang="zh-CN" b="1" dirty="0">
                <a:solidFill>
                  <a:srgbClr val="3A6C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 term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b="1" dirty="0">
                <a:solidFill>
                  <a:srgbClr val="3A6C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function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>
              <a:latin typeface="Times New Roman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98" y="2760394"/>
            <a:ext cx="2599258" cy="643206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039696" y="2622609"/>
            <a:ext cx="1447800" cy="9353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01135" y="2588944"/>
            <a:ext cx="66236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altLang="zh-CN" sz="6600" b="1" dirty="0">
              <a:solidFill>
                <a:srgbClr val="3A6CC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79832" y="2695227"/>
            <a:ext cx="15696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</a:p>
          <a:p>
            <a:pPr algn="ctr">
              <a:buClr>
                <a:srgbClr val="C00000"/>
              </a:buClr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endParaRPr lang="en-US" altLang="zh-CN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6034" y="2572900"/>
            <a:ext cx="66236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6600" b="1" dirty="0">
              <a:solidFill>
                <a:srgbClr val="3A6CC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71004" y="2622609"/>
            <a:ext cx="1629733" cy="9353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C00000"/>
              </a:buClr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C00000"/>
              </a:buClr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altLang="zh-CN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763596" y="3692357"/>
            <a:ext cx="0" cy="5893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470581" y="3679279"/>
            <a:ext cx="0" cy="5893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4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46"/>
    </mc:Choice>
    <mc:Fallback>
      <p:transition spd="slow" advTm="7246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E-measure: </a:t>
            </a:r>
            <a:r>
              <a:rPr kumimoji="1" lang="en-US" altLang="zh-CN" dirty="0" smtClean="0">
                <a:latin typeface="Times New Roman" pitchFamily="18" charset="0"/>
              </a:rPr>
              <a:t>Alignment term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1.Global information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compute the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input map to capture global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8788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65"/>
    </mc:Choice>
    <mc:Fallback>
      <p:transition spd="slow" advTm="19765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1.Global information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75" y="1947108"/>
            <a:ext cx="1076190" cy="1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hape 406"/>
              <p:cNvSpPr txBox="1">
                <a:spLocks noChangeArrowheads="1"/>
              </p:cNvSpPr>
              <p:nvPr/>
            </p:nvSpPr>
            <p:spPr bwMode="auto">
              <a:xfrm>
                <a:off x="759694" y="2989793"/>
                <a:ext cx="1600078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pPr>
                  <a:buSzPct val="25000"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(a)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Shape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694" y="2989793"/>
                <a:ext cx="1600078" cy="369887"/>
              </a:xfrm>
              <a:prstGeom prst="rect">
                <a:avLst/>
              </a:prstGeom>
              <a:blipFill>
                <a:blip r:embed="rId4"/>
                <a:stretch>
                  <a:fillRect l="-3435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任意多边形 17"/>
          <p:cNvSpPr/>
          <p:nvPr/>
        </p:nvSpPr>
        <p:spPr bwMode="auto">
          <a:xfrm>
            <a:off x="2359772" y="2253337"/>
            <a:ext cx="577850" cy="449263"/>
          </a:xfrm>
          <a:custGeom>
            <a:avLst/>
            <a:gdLst>
              <a:gd name="connsiteX0" fmla="*/ 0 w 578801"/>
              <a:gd name="connsiteY0" fmla="*/ 89677 h 448387"/>
              <a:gd name="connsiteX1" fmla="*/ 354608 w 578801"/>
              <a:gd name="connsiteY1" fmla="*/ 89677 h 448387"/>
              <a:gd name="connsiteX2" fmla="*/ 354608 w 578801"/>
              <a:gd name="connsiteY2" fmla="*/ 0 h 448387"/>
              <a:gd name="connsiteX3" fmla="*/ 578801 w 578801"/>
              <a:gd name="connsiteY3" fmla="*/ 224194 h 448387"/>
              <a:gd name="connsiteX4" fmla="*/ 354608 w 578801"/>
              <a:gd name="connsiteY4" fmla="*/ 448387 h 448387"/>
              <a:gd name="connsiteX5" fmla="*/ 354608 w 578801"/>
              <a:gd name="connsiteY5" fmla="*/ 358710 h 448387"/>
              <a:gd name="connsiteX6" fmla="*/ 0 w 578801"/>
              <a:gd name="connsiteY6" fmla="*/ 358710 h 448387"/>
              <a:gd name="connsiteX7" fmla="*/ 0 w 578801"/>
              <a:gd name="connsiteY7" fmla="*/ 89677 h 4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1" h="448387">
                <a:moveTo>
                  <a:pt x="0" y="89677"/>
                </a:moveTo>
                <a:lnTo>
                  <a:pt x="354608" y="89677"/>
                </a:lnTo>
                <a:lnTo>
                  <a:pt x="354608" y="0"/>
                </a:lnTo>
                <a:lnTo>
                  <a:pt x="578801" y="224194"/>
                </a:lnTo>
                <a:lnTo>
                  <a:pt x="354608" y="448387"/>
                </a:lnTo>
                <a:lnTo>
                  <a:pt x="354608" y="358710"/>
                </a:lnTo>
                <a:lnTo>
                  <a:pt x="0" y="358710"/>
                </a:lnTo>
                <a:lnTo>
                  <a:pt x="0" y="8967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353345"/>
              <a:satOff val="-10228"/>
              <a:lumOff val="-3922"/>
              <a:alphaOff val="0"/>
            </a:schemeClr>
          </a:fillRef>
          <a:effectRef idx="3">
            <a:schemeClr val="accent5">
              <a:hueOff val="-7353345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lIns="0" tIns="89677" rIns="134516" bIns="89677" spcCol="1270" anchor="ctr"/>
          <a:lstStyle/>
          <a:p>
            <a:pPr algn="ctr" defTabSz="8445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900"/>
          </a:p>
        </p:txBody>
      </p:sp>
      <p:sp>
        <p:nvSpPr>
          <p:cNvPr id="19" name="Shape 406"/>
          <p:cNvSpPr txBox="1">
            <a:spLocks noChangeArrowheads="1"/>
          </p:cNvSpPr>
          <p:nvPr/>
        </p:nvSpPr>
        <p:spPr bwMode="auto">
          <a:xfrm>
            <a:off x="4990187" y="2989793"/>
            <a:ext cx="169660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Global mean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234950" y="2176028"/>
                <a:ext cx="390735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50" y="2176028"/>
                <a:ext cx="3907352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94" y="3926951"/>
            <a:ext cx="1495909" cy="831061"/>
          </a:xfrm>
          <a:prstGeom prst="rect">
            <a:avLst/>
          </a:prstGeom>
        </p:spPr>
      </p:pic>
      <p:sp>
        <p:nvSpPr>
          <p:cNvPr id="10" name="任意多边形 9"/>
          <p:cNvSpPr/>
          <p:nvPr/>
        </p:nvSpPr>
        <p:spPr bwMode="auto">
          <a:xfrm>
            <a:off x="2364660" y="4117849"/>
            <a:ext cx="577850" cy="449263"/>
          </a:xfrm>
          <a:custGeom>
            <a:avLst/>
            <a:gdLst>
              <a:gd name="connsiteX0" fmla="*/ 0 w 578801"/>
              <a:gd name="connsiteY0" fmla="*/ 89677 h 448387"/>
              <a:gd name="connsiteX1" fmla="*/ 354608 w 578801"/>
              <a:gd name="connsiteY1" fmla="*/ 89677 h 448387"/>
              <a:gd name="connsiteX2" fmla="*/ 354608 w 578801"/>
              <a:gd name="connsiteY2" fmla="*/ 0 h 448387"/>
              <a:gd name="connsiteX3" fmla="*/ 578801 w 578801"/>
              <a:gd name="connsiteY3" fmla="*/ 224194 h 448387"/>
              <a:gd name="connsiteX4" fmla="*/ 354608 w 578801"/>
              <a:gd name="connsiteY4" fmla="*/ 448387 h 448387"/>
              <a:gd name="connsiteX5" fmla="*/ 354608 w 578801"/>
              <a:gd name="connsiteY5" fmla="*/ 358710 h 448387"/>
              <a:gd name="connsiteX6" fmla="*/ 0 w 578801"/>
              <a:gd name="connsiteY6" fmla="*/ 358710 h 448387"/>
              <a:gd name="connsiteX7" fmla="*/ 0 w 578801"/>
              <a:gd name="connsiteY7" fmla="*/ 89677 h 4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1" h="448387">
                <a:moveTo>
                  <a:pt x="0" y="89677"/>
                </a:moveTo>
                <a:lnTo>
                  <a:pt x="354608" y="89677"/>
                </a:lnTo>
                <a:lnTo>
                  <a:pt x="354608" y="0"/>
                </a:lnTo>
                <a:lnTo>
                  <a:pt x="578801" y="224194"/>
                </a:lnTo>
                <a:lnTo>
                  <a:pt x="354608" y="448387"/>
                </a:lnTo>
                <a:lnTo>
                  <a:pt x="354608" y="358710"/>
                </a:lnTo>
                <a:lnTo>
                  <a:pt x="0" y="358710"/>
                </a:lnTo>
                <a:lnTo>
                  <a:pt x="0" y="8967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353345"/>
              <a:satOff val="-10228"/>
              <a:lumOff val="-3922"/>
              <a:alphaOff val="0"/>
            </a:schemeClr>
          </a:fillRef>
          <a:effectRef idx="3">
            <a:schemeClr val="accent5">
              <a:hueOff val="-7353345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lIns="0" tIns="89677" rIns="134516" bIns="89677" spcCol="1270" anchor="ctr"/>
          <a:lstStyle/>
          <a:p>
            <a:pPr algn="ctr" defTabSz="8445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9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2302" y="1990547"/>
            <a:ext cx="1023051" cy="9992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7895" y="3926951"/>
            <a:ext cx="1501184" cy="797714"/>
          </a:xfrm>
          <a:prstGeom prst="rect">
            <a:avLst/>
          </a:prstGeom>
        </p:spPr>
      </p:pic>
      <p:sp>
        <p:nvSpPr>
          <p:cNvPr id="20" name="标题 1"/>
          <p:cNvSpPr txBox="1">
            <a:spLocks/>
          </p:cNvSpPr>
          <p:nvPr/>
        </p:nvSpPr>
        <p:spPr bwMode="auto">
          <a:xfrm>
            <a:off x="611188" y="206375"/>
            <a:ext cx="7504112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E-measure: </a:t>
            </a:r>
            <a:r>
              <a:rPr kumimoji="1" lang="en-US" altLang="zh-CN" dirty="0" smtClean="0">
                <a:latin typeface="Times New Roman" pitchFamily="18" charset="0"/>
              </a:rPr>
              <a:t>Alignment term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41875" y="1495168"/>
            <a:ext cx="3452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Easy, fast to implement and use</a:t>
            </a:r>
            <a:endParaRPr lang="en-US" altLang="zh-CN" b="1" dirty="0">
              <a:solidFill>
                <a:srgbClr val="3A6CC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7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7"/>
    </mc:Choice>
    <mc:Fallback>
      <p:transition spd="slow" advTm="1800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Application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11188" y="1210746"/>
            <a:ext cx="77181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dirty="0">
                <a:latin typeface="Times New Roman" pitchFamily="18" charset="0"/>
              </a:rPr>
              <a:t>Object Segmentation, Foreground/background detection, Saliency, etc.</a:t>
            </a:r>
          </a:p>
        </p:txBody>
      </p:sp>
      <p:sp>
        <p:nvSpPr>
          <p:cNvPr id="20" name="Shape 406"/>
          <p:cNvSpPr txBox="1">
            <a:spLocks noChangeArrowheads="1"/>
          </p:cNvSpPr>
          <p:nvPr/>
        </p:nvSpPr>
        <p:spPr bwMode="auto">
          <a:xfrm>
            <a:off x="1245546" y="3487658"/>
            <a:ext cx="1482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(a) Image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4" name="Shape 406"/>
          <p:cNvSpPr txBox="1">
            <a:spLocks noChangeArrowheads="1"/>
          </p:cNvSpPr>
          <p:nvPr/>
        </p:nvSpPr>
        <p:spPr bwMode="auto">
          <a:xfrm>
            <a:off x="4363244" y="3487657"/>
            <a:ext cx="84776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GT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6" y="1713395"/>
            <a:ext cx="2337014" cy="175276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23" y="1713394"/>
            <a:ext cx="2337014" cy="17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5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96"/>
    </mc:Choice>
    <mc:Fallback>
      <p:transition spd="slow" advTm="1379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1.Global information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compute the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input map to capture global information.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75" y="1947108"/>
            <a:ext cx="1076190" cy="1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hape 406"/>
              <p:cNvSpPr txBox="1">
                <a:spLocks noChangeArrowheads="1"/>
              </p:cNvSpPr>
              <p:nvPr/>
            </p:nvSpPr>
            <p:spPr bwMode="auto">
              <a:xfrm>
                <a:off x="759694" y="2989793"/>
                <a:ext cx="1600078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pPr>
                  <a:buSzPct val="25000"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(a)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Shape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694" y="2989793"/>
                <a:ext cx="1600078" cy="369887"/>
              </a:xfrm>
              <a:prstGeom prst="rect">
                <a:avLst/>
              </a:prstGeom>
              <a:blipFill>
                <a:blip r:embed="rId4"/>
                <a:stretch>
                  <a:fillRect l="-3435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任意多边形 17"/>
          <p:cNvSpPr/>
          <p:nvPr/>
        </p:nvSpPr>
        <p:spPr bwMode="auto">
          <a:xfrm>
            <a:off x="2359772" y="2253337"/>
            <a:ext cx="577850" cy="449263"/>
          </a:xfrm>
          <a:custGeom>
            <a:avLst/>
            <a:gdLst>
              <a:gd name="connsiteX0" fmla="*/ 0 w 578801"/>
              <a:gd name="connsiteY0" fmla="*/ 89677 h 448387"/>
              <a:gd name="connsiteX1" fmla="*/ 354608 w 578801"/>
              <a:gd name="connsiteY1" fmla="*/ 89677 h 448387"/>
              <a:gd name="connsiteX2" fmla="*/ 354608 w 578801"/>
              <a:gd name="connsiteY2" fmla="*/ 0 h 448387"/>
              <a:gd name="connsiteX3" fmla="*/ 578801 w 578801"/>
              <a:gd name="connsiteY3" fmla="*/ 224194 h 448387"/>
              <a:gd name="connsiteX4" fmla="*/ 354608 w 578801"/>
              <a:gd name="connsiteY4" fmla="*/ 448387 h 448387"/>
              <a:gd name="connsiteX5" fmla="*/ 354608 w 578801"/>
              <a:gd name="connsiteY5" fmla="*/ 358710 h 448387"/>
              <a:gd name="connsiteX6" fmla="*/ 0 w 578801"/>
              <a:gd name="connsiteY6" fmla="*/ 358710 h 448387"/>
              <a:gd name="connsiteX7" fmla="*/ 0 w 578801"/>
              <a:gd name="connsiteY7" fmla="*/ 89677 h 4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1" h="448387">
                <a:moveTo>
                  <a:pt x="0" y="89677"/>
                </a:moveTo>
                <a:lnTo>
                  <a:pt x="354608" y="89677"/>
                </a:lnTo>
                <a:lnTo>
                  <a:pt x="354608" y="0"/>
                </a:lnTo>
                <a:lnTo>
                  <a:pt x="578801" y="224194"/>
                </a:lnTo>
                <a:lnTo>
                  <a:pt x="354608" y="448387"/>
                </a:lnTo>
                <a:lnTo>
                  <a:pt x="354608" y="358710"/>
                </a:lnTo>
                <a:lnTo>
                  <a:pt x="0" y="358710"/>
                </a:lnTo>
                <a:lnTo>
                  <a:pt x="0" y="8967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353345"/>
              <a:satOff val="-10228"/>
              <a:lumOff val="-3922"/>
              <a:alphaOff val="0"/>
            </a:schemeClr>
          </a:fillRef>
          <a:effectRef idx="3">
            <a:schemeClr val="accent5">
              <a:hueOff val="-7353345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lIns="0" tIns="89677" rIns="134516" bIns="89677" spcCol="1270" anchor="ctr"/>
          <a:lstStyle/>
          <a:p>
            <a:pPr algn="ctr" defTabSz="8445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900"/>
          </a:p>
        </p:txBody>
      </p:sp>
      <p:sp>
        <p:nvSpPr>
          <p:cNvPr id="19" name="Shape 406"/>
          <p:cNvSpPr txBox="1">
            <a:spLocks noChangeArrowheads="1"/>
          </p:cNvSpPr>
          <p:nvPr/>
        </p:nvSpPr>
        <p:spPr bwMode="auto">
          <a:xfrm>
            <a:off x="4990187" y="2989793"/>
            <a:ext cx="169660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Global mean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234950" y="2176028"/>
                <a:ext cx="390735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50" y="2176028"/>
                <a:ext cx="3907352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302" y="1990547"/>
            <a:ext cx="1023051" cy="999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1187" y="3357513"/>
                <a:ext cx="69610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2.Local details</a:t>
                </a:r>
              </a:p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we treat each pixel in the map as the local details.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  <a:sym typeface="Times New Roman" pitchFamily="18" charset="0"/>
                      </a:rPr>
                      <m:t>=6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7" y="3357513"/>
                <a:ext cx="6961073" cy="646331"/>
              </a:xfrm>
              <a:prstGeom prst="rect">
                <a:avLst/>
              </a:prstGeom>
              <a:blipFill>
                <a:blip r:embed="rId7"/>
                <a:stretch>
                  <a:fillRect l="-70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E-measure: </a:t>
            </a:r>
            <a:r>
              <a:rPr kumimoji="1" lang="en-US" altLang="zh-CN" dirty="0" smtClean="0">
                <a:latin typeface="Times New Roman" pitchFamily="18" charset="0"/>
              </a:rPr>
              <a:t>Alignment term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40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51"/>
    </mc:Choice>
    <mc:Fallback>
      <p:transition spd="slow" advTm="415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1.Global information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compute the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input map to capture global information.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75" y="1947108"/>
            <a:ext cx="1076190" cy="1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hape 406"/>
              <p:cNvSpPr txBox="1">
                <a:spLocks noChangeArrowheads="1"/>
              </p:cNvSpPr>
              <p:nvPr/>
            </p:nvSpPr>
            <p:spPr bwMode="auto">
              <a:xfrm>
                <a:off x="759694" y="2989793"/>
                <a:ext cx="1600078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pPr>
                  <a:buSzPct val="25000"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(a)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Shape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694" y="2989793"/>
                <a:ext cx="1600078" cy="369887"/>
              </a:xfrm>
              <a:prstGeom prst="rect">
                <a:avLst/>
              </a:prstGeom>
              <a:blipFill>
                <a:blip r:embed="rId4"/>
                <a:stretch>
                  <a:fillRect l="-3435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任意多边形 17"/>
          <p:cNvSpPr/>
          <p:nvPr/>
        </p:nvSpPr>
        <p:spPr bwMode="auto">
          <a:xfrm>
            <a:off x="2359772" y="2253337"/>
            <a:ext cx="577850" cy="449263"/>
          </a:xfrm>
          <a:custGeom>
            <a:avLst/>
            <a:gdLst>
              <a:gd name="connsiteX0" fmla="*/ 0 w 578801"/>
              <a:gd name="connsiteY0" fmla="*/ 89677 h 448387"/>
              <a:gd name="connsiteX1" fmla="*/ 354608 w 578801"/>
              <a:gd name="connsiteY1" fmla="*/ 89677 h 448387"/>
              <a:gd name="connsiteX2" fmla="*/ 354608 w 578801"/>
              <a:gd name="connsiteY2" fmla="*/ 0 h 448387"/>
              <a:gd name="connsiteX3" fmla="*/ 578801 w 578801"/>
              <a:gd name="connsiteY3" fmla="*/ 224194 h 448387"/>
              <a:gd name="connsiteX4" fmla="*/ 354608 w 578801"/>
              <a:gd name="connsiteY4" fmla="*/ 448387 h 448387"/>
              <a:gd name="connsiteX5" fmla="*/ 354608 w 578801"/>
              <a:gd name="connsiteY5" fmla="*/ 358710 h 448387"/>
              <a:gd name="connsiteX6" fmla="*/ 0 w 578801"/>
              <a:gd name="connsiteY6" fmla="*/ 358710 h 448387"/>
              <a:gd name="connsiteX7" fmla="*/ 0 w 578801"/>
              <a:gd name="connsiteY7" fmla="*/ 89677 h 4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1" h="448387">
                <a:moveTo>
                  <a:pt x="0" y="89677"/>
                </a:moveTo>
                <a:lnTo>
                  <a:pt x="354608" y="89677"/>
                </a:lnTo>
                <a:lnTo>
                  <a:pt x="354608" y="0"/>
                </a:lnTo>
                <a:lnTo>
                  <a:pt x="578801" y="224194"/>
                </a:lnTo>
                <a:lnTo>
                  <a:pt x="354608" y="448387"/>
                </a:lnTo>
                <a:lnTo>
                  <a:pt x="354608" y="358710"/>
                </a:lnTo>
                <a:lnTo>
                  <a:pt x="0" y="358710"/>
                </a:lnTo>
                <a:lnTo>
                  <a:pt x="0" y="8967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353345"/>
              <a:satOff val="-10228"/>
              <a:lumOff val="-3922"/>
              <a:alphaOff val="0"/>
            </a:schemeClr>
          </a:fillRef>
          <a:effectRef idx="3">
            <a:schemeClr val="accent5">
              <a:hueOff val="-7353345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lIns="0" tIns="89677" rIns="134516" bIns="89677" spcCol="1270" anchor="ctr"/>
          <a:lstStyle/>
          <a:p>
            <a:pPr algn="ctr" defTabSz="8445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900"/>
          </a:p>
        </p:txBody>
      </p:sp>
      <p:sp>
        <p:nvSpPr>
          <p:cNvPr id="19" name="Shape 406"/>
          <p:cNvSpPr txBox="1">
            <a:spLocks noChangeArrowheads="1"/>
          </p:cNvSpPr>
          <p:nvPr/>
        </p:nvSpPr>
        <p:spPr bwMode="auto">
          <a:xfrm>
            <a:off x="4990187" y="2989793"/>
            <a:ext cx="169660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Global mean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234950" y="2176028"/>
                <a:ext cx="390735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50" y="2176028"/>
                <a:ext cx="3907352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302" y="1990547"/>
            <a:ext cx="1023051" cy="99924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171254" y="1990547"/>
            <a:ext cx="421240" cy="3519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11187" y="3357513"/>
                <a:ext cx="63502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2.Local details</a:t>
                </a:r>
              </a:p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Treating each pixel in the map as the local details.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  <a:sym typeface="Times New Roman" pitchFamily="18" charset="0"/>
                      </a:rPr>
                      <m:t>=6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7" y="3357513"/>
                <a:ext cx="6350200" cy="646331"/>
              </a:xfrm>
              <a:prstGeom prst="rect">
                <a:avLst/>
              </a:prstGeom>
              <a:blipFill>
                <a:blip r:embed="rId7"/>
                <a:stretch>
                  <a:fillRect l="-768" t="-5660" r="-86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E-measure: </a:t>
            </a:r>
            <a:r>
              <a:rPr kumimoji="1" lang="en-US" altLang="zh-CN" dirty="0" smtClean="0">
                <a:latin typeface="Times New Roman" pitchFamily="18" charset="0"/>
              </a:rPr>
              <a:t>Alignment term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03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85"/>
    </mc:Choice>
    <mc:Fallback>
      <p:transition spd="slow" advTm="4085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1.Global information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compute the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input map to capture global information.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75" y="1947108"/>
            <a:ext cx="1076190" cy="1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hape 406"/>
              <p:cNvSpPr txBox="1">
                <a:spLocks noChangeArrowheads="1"/>
              </p:cNvSpPr>
              <p:nvPr/>
            </p:nvSpPr>
            <p:spPr bwMode="auto">
              <a:xfrm>
                <a:off x="759694" y="2989793"/>
                <a:ext cx="1600078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pPr>
                  <a:buSzPct val="25000"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(a)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Shape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694" y="2989793"/>
                <a:ext cx="1600078" cy="369887"/>
              </a:xfrm>
              <a:prstGeom prst="rect">
                <a:avLst/>
              </a:prstGeom>
              <a:blipFill>
                <a:blip r:embed="rId4"/>
                <a:stretch>
                  <a:fillRect l="-3435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任意多边形 17"/>
          <p:cNvSpPr/>
          <p:nvPr/>
        </p:nvSpPr>
        <p:spPr bwMode="auto">
          <a:xfrm>
            <a:off x="2359772" y="2253337"/>
            <a:ext cx="577850" cy="449263"/>
          </a:xfrm>
          <a:custGeom>
            <a:avLst/>
            <a:gdLst>
              <a:gd name="connsiteX0" fmla="*/ 0 w 578801"/>
              <a:gd name="connsiteY0" fmla="*/ 89677 h 448387"/>
              <a:gd name="connsiteX1" fmla="*/ 354608 w 578801"/>
              <a:gd name="connsiteY1" fmla="*/ 89677 h 448387"/>
              <a:gd name="connsiteX2" fmla="*/ 354608 w 578801"/>
              <a:gd name="connsiteY2" fmla="*/ 0 h 448387"/>
              <a:gd name="connsiteX3" fmla="*/ 578801 w 578801"/>
              <a:gd name="connsiteY3" fmla="*/ 224194 h 448387"/>
              <a:gd name="connsiteX4" fmla="*/ 354608 w 578801"/>
              <a:gd name="connsiteY4" fmla="*/ 448387 h 448387"/>
              <a:gd name="connsiteX5" fmla="*/ 354608 w 578801"/>
              <a:gd name="connsiteY5" fmla="*/ 358710 h 448387"/>
              <a:gd name="connsiteX6" fmla="*/ 0 w 578801"/>
              <a:gd name="connsiteY6" fmla="*/ 358710 h 448387"/>
              <a:gd name="connsiteX7" fmla="*/ 0 w 578801"/>
              <a:gd name="connsiteY7" fmla="*/ 89677 h 4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1" h="448387">
                <a:moveTo>
                  <a:pt x="0" y="89677"/>
                </a:moveTo>
                <a:lnTo>
                  <a:pt x="354608" y="89677"/>
                </a:lnTo>
                <a:lnTo>
                  <a:pt x="354608" y="0"/>
                </a:lnTo>
                <a:lnTo>
                  <a:pt x="578801" y="224194"/>
                </a:lnTo>
                <a:lnTo>
                  <a:pt x="354608" y="448387"/>
                </a:lnTo>
                <a:lnTo>
                  <a:pt x="354608" y="358710"/>
                </a:lnTo>
                <a:lnTo>
                  <a:pt x="0" y="358710"/>
                </a:lnTo>
                <a:lnTo>
                  <a:pt x="0" y="8967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353345"/>
              <a:satOff val="-10228"/>
              <a:lumOff val="-3922"/>
              <a:alphaOff val="0"/>
            </a:schemeClr>
          </a:fillRef>
          <a:effectRef idx="3">
            <a:schemeClr val="accent5">
              <a:hueOff val="-7353345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lIns="0" tIns="89677" rIns="134516" bIns="89677" spcCol="1270" anchor="ctr"/>
          <a:lstStyle/>
          <a:p>
            <a:pPr algn="ctr" defTabSz="8445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900"/>
          </a:p>
        </p:txBody>
      </p:sp>
      <p:sp>
        <p:nvSpPr>
          <p:cNvPr id="19" name="Shape 406"/>
          <p:cNvSpPr txBox="1">
            <a:spLocks noChangeArrowheads="1"/>
          </p:cNvSpPr>
          <p:nvPr/>
        </p:nvSpPr>
        <p:spPr bwMode="auto">
          <a:xfrm>
            <a:off x="4990187" y="2989793"/>
            <a:ext cx="169660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Global mean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234950" y="2176028"/>
                <a:ext cx="390735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50" y="2176028"/>
                <a:ext cx="3907352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302" y="1990547"/>
            <a:ext cx="1023051" cy="999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1187" y="3357513"/>
                <a:ext cx="63502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2.Local details</a:t>
                </a:r>
              </a:p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Treating each pixel in the map as the local details.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  <a:sym typeface="Times New Roman" pitchFamily="18" charset="0"/>
                      </a:rPr>
                      <m:t>=6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7" y="3357513"/>
                <a:ext cx="6350200" cy="646331"/>
              </a:xfrm>
              <a:prstGeom prst="rect">
                <a:avLst/>
              </a:prstGeom>
              <a:blipFill>
                <a:blip r:embed="rId7"/>
                <a:stretch>
                  <a:fillRect l="-768" t="-5660" r="-86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11186" y="4071039"/>
            <a:ext cx="8099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3.Combine global information with local details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Introducing a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matrix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treated as the signal centering by removing  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mean from the signal.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E-measure: </a:t>
            </a:r>
            <a:r>
              <a:rPr kumimoji="1" lang="en-US" altLang="zh-CN" dirty="0" smtClean="0">
                <a:latin typeface="Times New Roman" pitchFamily="18" charset="0"/>
              </a:rPr>
              <a:t>Alignment term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68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91"/>
    </mc:Choice>
    <mc:Fallback>
      <p:transition spd="slow" advTm="18591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1.Global information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compute the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input map to capture global information.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75" y="1947108"/>
            <a:ext cx="1076190" cy="1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hape 406"/>
              <p:cNvSpPr txBox="1">
                <a:spLocks noChangeArrowheads="1"/>
              </p:cNvSpPr>
              <p:nvPr/>
            </p:nvSpPr>
            <p:spPr bwMode="auto">
              <a:xfrm>
                <a:off x="759694" y="2989793"/>
                <a:ext cx="1600078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pPr>
                  <a:buSzPct val="25000"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(a)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Shape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694" y="2989793"/>
                <a:ext cx="1600078" cy="369887"/>
              </a:xfrm>
              <a:prstGeom prst="rect">
                <a:avLst/>
              </a:prstGeom>
              <a:blipFill>
                <a:blip r:embed="rId4"/>
                <a:stretch>
                  <a:fillRect l="-3435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任意多边形 17"/>
          <p:cNvSpPr/>
          <p:nvPr/>
        </p:nvSpPr>
        <p:spPr bwMode="auto">
          <a:xfrm>
            <a:off x="2359772" y="2253337"/>
            <a:ext cx="577850" cy="449263"/>
          </a:xfrm>
          <a:custGeom>
            <a:avLst/>
            <a:gdLst>
              <a:gd name="connsiteX0" fmla="*/ 0 w 578801"/>
              <a:gd name="connsiteY0" fmla="*/ 89677 h 448387"/>
              <a:gd name="connsiteX1" fmla="*/ 354608 w 578801"/>
              <a:gd name="connsiteY1" fmla="*/ 89677 h 448387"/>
              <a:gd name="connsiteX2" fmla="*/ 354608 w 578801"/>
              <a:gd name="connsiteY2" fmla="*/ 0 h 448387"/>
              <a:gd name="connsiteX3" fmla="*/ 578801 w 578801"/>
              <a:gd name="connsiteY3" fmla="*/ 224194 h 448387"/>
              <a:gd name="connsiteX4" fmla="*/ 354608 w 578801"/>
              <a:gd name="connsiteY4" fmla="*/ 448387 h 448387"/>
              <a:gd name="connsiteX5" fmla="*/ 354608 w 578801"/>
              <a:gd name="connsiteY5" fmla="*/ 358710 h 448387"/>
              <a:gd name="connsiteX6" fmla="*/ 0 w 578801"/>
              <a:gd name="connsiteY6" fmla="*/ 358710 h 448387"/>
              <a:gd name="connsiteX7" fmla="*/ 0 w 578801"/>
              <a:gd name="connsiteY7" fmla="*/ 89677 h 4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1" h="448387">
                <a:moveTo>
                  <a:pt x="0" y="89677"/>
                </a:moveTo>
                <a:lnTo>
                  <a:pt x="354608" y="89677"/>
                </a:lnTo>
                <a:lnTo>
                  <a:pt x="354608" y="0"/>
                </a:lnTo>
                <a:lnTo>
                  <a:pt x="578801" y="224194"/>
                </a:lnTo>
                <a:lnTo>
                  <a:pt x="354608" y="448387"/>
                </a:lnTo>
                <a:lnTo>
                  <a:pt x="354608" y="358710"/>
                </a:lnTo>
                <a:lnTo>
                  <a:pt x="0" y="358710"/>
                </a:lnTo>
                <a:lnTo>
                  <a:pt x="0" y="8967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353345"/>
              <a:satOff val="-10228"/>
              <a:lumOff val="-3922"/>
              <a:alphaOff val="0"/>
            </a:schemeClr>
          </a:fillRef>
          <a:effectRef idx="3">
            <a:schemeClr val="accent5">
              <a:hueOff val="-7353345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lIns="0" tIns="89677" rIns="134516" bIns="89677" spcCol="1270" anchor="ctr"/>
          <a:lstStyle/>
          <a:p>
            <a:pPr algn="ctr" defTabSz="8445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900"/>
          </a:p>
        </p:txBody>
      </p:sp>
      <p:sp>
        <p:nvSpPr>
          <p:cNvPr id="19" name="Shape 406"/>
          <p:cNvSpPr txBox="1">
            <a:spLocks noChangeArrowheads="1"/>
          </p:cNvSpPr>
          <p:nvPr/>
        </p:nvSpPr>
        <p:spPr bwMode="auto">
          <a:xfrm>
            <a:off x="4990187" y="2989793"/>
            <a:ext cx="169660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Global mean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234950" y="2176028"/>
                <a:ext cx="390735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50" y="2176028"/>
                <a:ext cx="3907352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302" y="1990547"/>
            <a:ext cx="1023051" cy="999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559733" y="5372357"/>
                <a:ext cx="205581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733" y="5372357"/>
                <a:ext cx="2055819" cy="299313"/>
              </a:xfrm>
              <a:prstGeom prst="rect">
                <a:avLst/>
              </a:prstGeom>
              <a:blipFill>
                <a:blip r:embed="rId7"/>
                <a:stretch>
                  <a:fillRect l="-2077" r="-297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3876193" y="60086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(c) Bias matrix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5671" y="4979505"/>
            <a:ext cx="1088231" cy="10141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33" y="4969623"/>
            <a:ext cx="1076190" cy="104761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360" y="5000719"/>
            <a:ext cx="1023051" cy="999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615826" y="537235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826" y="5372357"/>
                <a:ext cx="237244" cy="276999"/>
              </a:xfrm>
              <a:prstGeom prst="rect">
                <a:avLst/>
              </a:prstGeom>
              <a:blipFill>
                <a:blip r:embed="rId9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902454" y="5383513"/>
                <a:ext cx="2101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454" y="5383513"/>
                <a:ext cx="210174" cy="276999"/>
              </a:xfrm>
              <a:prstGeom prst="rect">
                <a:avLst/>
              </a:prstGeom>
              <a:blipFill>
                <a:blip r:embed="rId10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11187" y="3357513"/>
                <a:ext cx="63502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2.Local details</a:t>
                </a:r>
              </a:p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Treating each pixel in the map as the local details.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  <a:sym typeface="Times New Roman" pitchFamily="18" charset="0"/>
                      </a:rPr>
                      <m:t>=6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7" y="3357513"/>
                <a:ext cx="6350200" cy="646331"/>
              </a:xfrm>
              <a:prstGeom prst="rect">
                <a:avLst/>
              </a:prstGeom>
              <a:blipFill>
                <a:blip r:embed="rId11"/>
                <a:stretch>
                  <a:fillRect l="-768" t="-5660" r="-86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611186" y="4071039"/>
            <a:ext cx="8099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3.Combine global information with local details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Introducing a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matrix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treated as the signal centering by removing  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mean from the signal.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E-measure: </a:t>
            </a:r>
            <a:r>
              <a:rPr kumimoji="1" lang="en-US" altLang="zh-CN" dirty="0" smtClean="0">
                <a:latin typeface="Times New Roman" pitchFamily="18" charset="0"/>
              </a:rPr>
              <a:t>Alignment term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13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5"/>
    </mc:Choice>
    <mc:Fallback>
      <p:transition spd="slow" advTm="5335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1.Global information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compute the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input map to capture global information.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75" y="1947108"/>
            <a:ext cx="1076190" cy="1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hape 406"/>
              <p:cNvSpPr txBox="1">
                <a:spLocks noChangeArrowheads="1"/>
              </p:cNvSpPr>
              <p:nvPr/>
            </p:nvSpPr>
            <p:spPr bwMode="auto">
              <a:xfrm>
                <a:off x="759694" y="2989793"/>
                <a:ext cx="1600078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pPr>
                  <a:buSzPct val="25000"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(a)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Shape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694" y="2989793"/>
                <a:ext cx="1600078" cy="369887"/>
              </a:xfrm>
              <a:prstGeom prst="rect">
                <a:avLst/>
              </a:prstGeom>
              <a:blipFill>
                <a:blip r:embed="rId4"/>
                <a:stretch>
                  <a:fillRect l="-3435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任意多边形 17"/>
          <p:cNvSpPr/>
          <p:nvPr/>
        </p:nvSpPr>
        <p:spPr bwMode="auto">
          <a:xfrm>
            <a:off x="2359772" y="2253337"/>
            <a:ext cx="577850" cy="449263"/>
          </a:xfrm>
          <a:custGeom>
            <a:avLst/>
            <a:gdLst>
              <a:gd name="connsiteX0" fmla="*/ 0 w 578801"/>
              <a:gd name="connsiteY0" fmla="*/ 89677 h 448387"/>
              <a:gd name="connsiteX1" fmla="*/ 354608 w 578801"/>
              <a:gd name="connsiteY1" fmla="*/ 89677 h 448387"/>
              <a:gd name="connsiteX2" fmla="*/ 354608 w 578801"/>
              <a:gd name="connsiteY2" fmla="*/ 0 h 448387"/>
              <a:gd name="connsiteX3" fmla="*/ 578801 w 578801"/>
              <a:gd name="connsiteY3" fmla="*/ 224194 h 448387"/>
              <a:gd name="connsiteX4" fmla="*/ 354608 w 578801"/>
              <a:gd name="connsiteY4" fmla="*/ 448387 h 448387"/>
              <a:gd name="connsiteX5" fmla="*/ 354608 w 578801"/>
              <a:gd name="connsiteY5" fmla="*/ 358710 h 448387"/>
              <a:gd name="connsiteX6" fmla="*/ 0 w 578801"/>
              <a:gd name="connsiteY6" fmla="*/ 358710 h 448387"/>
              <a:gd name="connsiteX7" fmla="*/ 0 w 578801"/>
              <a:gd name="connsiteY7" fmla="*/ 89677 h 4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1" h="448387">
                <a:moveTo>
                  <a:pt x="0" y="89677"/>
                </a:moveTo>
                <a:lnTo>
                  <a:pt x="354608" y="89677"/>
                </a:lnTo>
                <a:lnTo>
                  <a:pt x="354608" y="0"/>
                </a:lnTo>
                <a:lnTo>
                  <a:pt x="578801" y="224194"/>
                </a:lnTo>
                <a:lnTo>
                  <a:pt x="354608" y="448387"/>
                </a:lnTo>
                <a:lnTo>
                  <a:pt x="354608" y="358710"/>
                </a:lnTo>
                <a:lnTo>
                  <a:pt x="0" y="358710"/>
                </a:lnTo>
                <a:lnTo>
                  <a:pt x="0" y="8967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353345"/>
              <a:satOff val="-10228"/>
              <a:lumOff val="-3922"/>
              <a:alphaOff val="0"/>
            </a:schemeClr>
          </a:fillRef>
          <a:effectRef idx="3">
            <a:schemeClr val="accent5">
              <a:hueOff val="-7353345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lIns="0" tIns="89677" rIns="134516" bIns="89677" spcCol="1270" anchor="ctr"/>
          <a:lstStyle/>
          <a:p>
            <a:pPr algn="ctr" defTabSz="8445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900"/>
          </a:p>
        </p:txBody>
      </p:sp>
      <p:sp>
        <p:nvSpPr>
          <p:cNvPr id="19" name="Shape 406"/>
          <p:cNvSpPr txBox="1">
            <a:spLocks noChangeArrowheads="1"/>
          </p:cNvSpPr>
          <p:nvPr/>
        </p:nvSpPr>
        <p:spPr bwMode="auto">
          <a:xfrm>
            <a:off x="4990187" y="2989793"/>
            <a:ext cx="169660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Global mean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234950" y="2176028"/>
                <a:ext cx="390735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50" y="2176028"/>
                <a:ext cx="3907352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302" y="1990547"/>
            <a:ext cx="1023051" cy="99924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193913" y="54809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(c) Bias matrix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7475" y="4994369"/>
            <a:ext cx="3519809" cy="1284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11187" y="3357513"/>
                <a:ext cx="63502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2.Local details</a:t>
                </a:r>
              </a:p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Treating each pixel in the map as the local details.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Times New Roman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  <a:sym typeface="Times New Roman" pitchFamily="18" charset="0"/>
                      </a:rPr>
                      <m:t>=6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7" y="3357513"/>
                <a:ext cx="6350200" cy="646331"/>
              </a:xfrm>
              <a:prstGeom prst="rect">
                <a:avLst/>
              </a:prstGeom>
              <a:blipFill>
                <a:blip r:embed="rId8"/>
                <a:stretch>
                  <a:fillRect l="-768" t="-5660" r="-86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611186" y="4071039"/>
            <a:ext cx="8099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3.Combine global information with local details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Introducing a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matrix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treated as the signal centering by removing  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mean from the signal.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E-measure: </a:t>
            </a:r>
            <a:r>
              <a:rPr kumimoji="1" lang="en-US" altLang="zh-CN" dirty="0" smtClean="0">
                <a:latin typeface="Times New Roman" pitchFamily="18" charset="0"/>
              </a:rPr>
              <a:t>Alignment term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34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44"/>
    </mc:Choice>
    <mc:Fallback>
      <p:transition spd="slow" advTm="8144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1188" y="1159975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matrix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38" y="1483141"/>
            <a:ext cx="5019061" cy="4721226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E-measure: </a:t>
            </a:r>
            <a:r>
              <a:rPr kumimoji="1" lang="en-US" altLang="zh-CN" dirty="0" smtClean="0">
                <a:latin typeface="Times New Roman" pitchFamily="18" charset="0"/>
              </a:rPr>
              <a:t>Alignment term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39"/>
    </mc:Choice>
    <mc:Fallback>
      <p:transition spd="slow" advTm="8739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4.Alignment matrix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2259311"/>
            <a:ext cx="3299600" cy="31037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559" y="3460687"/>
            <a:ext cx="3514286" cy="628571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 bwMode="auto">
          <a:xfrm rot="1894960">
            <a:off x="4192522" y="3181227"/>
            <a:ext cx="646605" cy="291440"/>
          </a:xfrm>
          <a:custGeom>
            <a:avLst/>
            <a:gdLst>
              <a:gd name="connsiteX0" fmla="*/ 0 w 578801"/>
              <a:gd name="connsiteY0" fmla="*/ 89677 h 448387"/>
              <a:gd name="connsiteX1" fmla="*/ 354608 w 578801"/>
              <a:gd name="connsiteY1" fmla="*/ 89677 h 448387"/>
              <a:gd name="connsiteX2" fmla="*/ 354608 w 578801"/>
              <a:gd name="connsiteY2" fmla="*/ 0 h 448387"/>
              <a:gd name="connsiteX3" fmla="*/ 578801 w 578801"/>
              <a:gd name="connsiteY3" fmla="*/ 224194 h 448387"/>
              <a:gd name="connsiteX4" fmla="*/ 354608 w 578801"/>
              <a:gd name="connsiteY4" fmla="*/ 448387 h 448387"/>
              <a:gd name="connsiteX5" fmla="*/ 354608 w 578801"/>
              <a:gd name="connsiteY5" fmla="*/ 358710 h 448387"/>
              <a:gd name="connsiteX6" fmla="*/ 0 w 578801"/>
              <a:gd name="connsiteY6" fmla="*/ 358710 h 448387"/>
              <a:gd name="connsiteX7" fmla="*/ 0 w 578801"/>
              <a:gd name="connsiteY7" fmla="*/ 89677 h 4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1" h="448387">
                <a:moveTo>
                  <a:pt x="0" y="89677"/>
                </a:moveTo>
                <a:lnTo>
                  <a:pt x="354608" y="89677"/>
                </a:lnTo>
                <a:lnTo>
                  <a:pt x="354608" y="0"/>
                </a:lnTo>
                <a:lnTo>
                  <a:pt x="578801" y="224194"/>
                </a:lnTo>
                <a:lnTo>
                  <a:pt x="354608" y="448387"/>
                </a:lnTo>
                <a:lnTo>
                  <a:pt x="354608" y="358710"/>
                </a:lnTo>
                <a:lnTo>
                  <a:pt x="0" y="358710"/>
                </a:lnTo>
                <a:lnTo>
                  <a:pt x="0" y="8967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353345"/>
              <a:satOff val="-10228"/>
              <a:lumOff val="-3922"/>
              <a:alphaOff val="0"/>
            </a:schemeClr>
          </a:fillRef>
          <a:effectRef idx="3">
            <a:schemeClr val="accent5">
              <a:hueOff val="-7353345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lIns="0" tIns="89677" rIns="134516" bIns="89677" spcCol="1270" anchor="ctr"/>
          <a:lstStyle/>
          <a:p>
            <a:pPr algn="ctr" defTabSz="8445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900"/>
          </a:p>
        </p:txBody>
      </p:sp>
      <p:sp>
        <p:nvSpPr>
          <p:cNvPr id="7" name="任意多边形 6"/>
          <p:cNvSpPr/>
          <p:nvPr/>
        </p:nvSpPr>
        <p:spPr bwMode="auto">
          <a:xfrm rot="19971803">
            <a:off x="4194967" y="3979775"/>
            <a:ext cx="646605" cy="291440"/>
          </a:xfrm>
          <a:custGeom>
            <a:avLst/>
            <a:gdLst>
              <a:gd name="connsiteX0" fmla="*/ 0 w 578801"/>
              <a:gd name="connsiteY0" fmla="*/ 89677 h 448387"/>
              <a:gd name="connsiteX1" fmla="*/ 354608 w 578801"/>
              <a:gd name="connsiteY1" fmla="*/ 89677 h 448387"/>
              <a:gd name="connsiteX2" fmla="*/ 354608 w 578801"/>
              <a:gd name="connsiteY2" fmla="*/ 0 h 448387"/>
              <a:gd name="connsiteX3" fmla="*/ 578801 w 578801"/>
              <a:gd name="connsiteY3" fmla="*/ 224194 h 448387"/>
              <a:gd name="connsiteX4" fmla="*/ 354608 w 578801"/>
              <a:gd name="connsiteY4" fmla="*/ 448387 h 448387"/>
              <a:gd name="connsiteX5" fmla="*/ 354608 w 578801"/>
              <a:gd name="connsiteY5" fmla="*/ 358710 h 448387"/>
              <a:gd name="connsiteX6" fmla="*/ 0 w 578801"/>
              <a:gd name="connsiteY6" fmla="*/ 358710 h 448387"/>
              <a:gd name="connsiteX7" fmla="*/ 0 w 578801"/>
              <a:gd name="connsiteY7" fmla="*/ 89677 h 4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1" h="448387">
                <a:moveTo>
                  <a:pt x="0" y="89677"/>
                </a:moveTo>
                <a:lnTo>
                  <a:pt x="354608" y="89677"/>
                </a:lnTo>
                <a:lnTo>
                  <a:pt x="354608" y="0"/>
                </a:lnTo>
                <a:lnTo>
                  <a:pt x="578801" y="224194"/>
                </a:lnTo>
                <a:lnTo>
                  <a:pt x="354608" y="448387"/>
                </a:lnTo>
                <a:lnTo>
                  <a:pt x="354608" y="358710"/>
                </a:lnTo>
                <a:lnTo>
                  <a:pt x="0" y="358710"/>
                </a:lnTo>
                <a:lnTo>
                  <a:pt x="0" y="8967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353345"/>
              <a:satOff val="-10228"/>
              <a:lumOff val="-3922"/>
              <a:alphaOff val="0"/>
            </a:schemeClr>
          </a:fillRef>
          <a:effectRef idx="3">
            <a:schemeClr val="accent5">
              <a:hueOff val="-7353345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lIns="0" tIns="89677" rIns="134516" bIns="89677" spcCol="1270" anchor="ctr"/>
          <a:lstStyle/>
          <a:p>
            <a:pPr algn="ctr" defTabSz="8445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900"/>
          </a:p>
        </p:txBody>
      </p:sp>
      <p:sp>
        <p:nvSpPr>
          <p:cNvPr id="8" name="Shape 406"/>
          <p:cNvSpPr txBox="1">
            <a:spLocks noChangeArrowheads="1"/>
          </p:cNvSpPr>
          <p:nvPr/>
        </p:nvSpPr>
        <p:spPr bwMode="auto">
          <a:xfrm>
            <a:off x="5799607" y="4217694"/>
            <a:ext cx="231569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Alignment matrix </a:t>
            </a:r>
            <a:r>
              <a:rPr lang="en-US" altLang="zh-CN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[1][2]</a:t>
            </a:r>
            <a:endParaRPr lang="en-US" altLang="zh-CN" baseline="30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519906" y="5591055"/>
            <a:ext cx="8433594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300" dirty="0" smtClean="0">
                <a:latin typeface="Times New Roman" pitchFamily="18" charset="0"/>
                <a:sym typeface="+mn-ea"/>
              </a:rPr>
              <a:t>[</a:t>
            </a:r>
            <a:r>
              <a:rPr lang="en-US" altLang="zh-CN" sz="1300" dirty="0">
                <a:latin typeface="Times New Roman" pitchFamily="18" charset="0"/>
                <a:sym typeface="+mn-ea"/>
              </a:rPr>
              <a:t>1] </a:t>
            </a:r>
            <a:r>
              <a:rPr lang="en-US" altLang="zh-CN" sz="1300" dirty="0" smtClean="0">
                <a:latin typeface="Times New Roman" pitchFamily="18" charset="0"/>
                <a:sym typeface="+mn-ea"/>
              </a:rPr>
              <a:t>Fan et al. </a:t>
            </a:r>
            <a:r>
              <a:rPr lang="en-US" altLang="zh-CN" sz="1300" b="1" dirty="0" smtClean="0">
                <a:latin typeface="Times New Roman" pitchFamily="18" charset="0"/>
                <a:sym typeface="+mn-ea"/>
              </a:rPr>
              <a:t>Structure-measure: A New Way to Evaluate Foreground Maps</a:t>
            </a:r>
            <a:r>
              <a:rPr lang="en-US" altLang="zh-CN" sz="1300" dirty="0" smtClean="0">
                <a:latin typeface="Times New Roman" pitchFamily="18" charset="0"/>
                <a:sym typeface="+mn-ea"/>
              </a:rPr>
              <a:t>. ICCV, 2017.</a:t>
            </a:r>
            <a:endParaRPr lang="en-US" altLang="zh-CN" sz="1300" dirty="0">
              <a:latin typeface="Times New Roman" pitchFamily="18" charset="0"/>
              <a:sym typeface="+mn-ea"/>
            </a:endParaRPr>
          </a:p>
          <a:p>
            <a:pPr>
              <a:lnSpc>
                <a:spcPts val="2100"/>
              </a:lnSpc>
            </a:pPr>
            <a:r>
              <a:rPr lang="en-US" altLang="zh-CN" sz="1300" dirty="0" smtClean="0">
                <a:latin typeface="Times New Roman" pitchFamily="18" charset="0"/>
                <a:sym typeface="+mn-ea"/>
              </a:rPr>
              <a:t>[2] Wang et al. </a:t>
            </a:r>
            <a:r>
              <a:rPr lang="en-US" altLang="zh-CN" sz="1300" b="1" dirty="0" smtClean="0">
                <a:latin typeface="Times New Roman" pitchFamily="18" charset="0"/>
                <a:sym typeface="+mn-ea"/>
              </a:rPr>
              <a:t>Image quality assessment: from error visibility to structural similarity</a:t>
            </a:r>
            <a:r>
              <a:rPr lang="en-US" altLang="zh-CN" sz="1300" dirty="0" smtClean="0">
                <a:latin typeface="Times New Roman" pitchFamily="18" charset="0"/>
                <a:sym typeface="+mn-ea"/>
              </a:rPr>
              <a:t>. TIP, 2004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E-measure: </a:t>
            </a:r>
            <a:r>
              <a:rPr kumimoji="1" lang="en-US" altLang="zh-CN" dirty="0" smtClean="0">
                <a:latin typeface="Times New Roman" pitchFamily="18" charset="0"/>
              </a:rPr>
              <a:t>Alignment term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057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62"/>
    </mc:Choice>
    <mc:Fallback>
      <p:transition spd="slow" advTm="10362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4.Alignment matrix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2259311"/>
            <a:ext cx="3299600" cy="31037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634" y="3160365"/>
            <a:ext cx="3514286" cy="628571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 bwMode="auto">
          <a:xfrm rot="5400000">
            <a:off x="5436474" y="4003777"/>
            <a:ext cx="483165" cy="291440"/>
          </a:xfrm>
          <a:custGeom>
            <a:avLst/>
            <a:gdLst>
              <a:gd name="connsiteX0" fmla="*/ 0 w 578801"/>
              <a:gd name="connsiteY0" fmla="*/ 89677 h 448387"/>
              <a:gd name="connsiteX1" fmla="*/ 354608 w 578801"/>
              <a:gd name="connsiteY1" fmla="*/ 89677 h 448387"/>
              <a:gd name="connsiteX2" fmla="*/ 354608 w 578801"/>
              <a:gd name="connsiteY2" fmla="*/ 0 h 448387"/>
              <a:gd name="connsiteX3" fmla="*/ 578801 w 578801"/>
              <a:gd name="connsiteY3" fmla="*/ 224194 h 448387"/>
              <a:gd name="connsiteX4" fmla="*/ 354608 w 578801"/>
              <a:gd name="connsiteY4" fmla="*/ 448387 h 448387"/>
              <a:gd name="connsiteX5" fmla="*/ 354608 w 578801"/>
              <a:gd name="connsiteY5" fmla="*/ 358710 h 448387"/>
              <a:gd name="connsiteX6" fmla="*/ 0 w 578801"/>
              <a:gd name="connsiteY6" fmla="*/ 358710 h 448387"/>
              <a:gd name="connsiteX7" fmla="*/ 0 w 578801"/>
              <a:gd name="connsiteY7" fmla="*/ 89677 h 4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1" h="448387">
                <a:moveTo>
                  <a:pt x="0" y="89677"/>
                </a:moveTo>
                <a:lnTo>
                  <a:pt x="354608" y="89677"/>
                </a:lnTo>
                <a:lnTo>
                  <a:pt x="354608" y="0"/>
                </a:lnTo>
                <a:lnTo>
                  <a:pt x="578801" y="224194"/>
                </a:lnTo>
                <a:lnTo>
                  <a:pt x="354608" y="448387"/>
                </a:lnTo>
                <a:lnTo>
                  <a:pt x="354608" y="358710"/>
                </a:lnTo>
                <a:lnTo>
                  <a:pt x="0" y="358710"/>
                </a:lnTo>
                <a:lnTo>
                  <a:pt x="0" y="8967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353345"/>
              <a:satOff val="-10228"/>
              <a:lumOff val="-3922"/>
              <a:alphaOff val="0"/>
            </a:schemeClr>
          </a:fillRef>
          <a:effectRef idx="3">
            <a:schemeClr val="accent5">
              <a:hueOff val="-7353345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lIns="0" tIns="89677" rIns="134516" bIns="89677" spcCol="1270" anchor="ctr"/>
          <a:lstStyle/>
          <a:p>
            <a:pPr algn="ctr" defTabSz="8445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900"/>
          </a:p>
        </p:txBody>
      </p:sp>
      <p:sp>
        <p:nvSpPr>
          <p:cNvPr id="8" name="Shape 406"/>
          <p:cNvSpPr txBox="1">
            <a:spLocks noChangeArrowheads="1"/>
          </p:cNvSpPr>
          <p:nvPr/>
        </p:nvSpPr>
        <p:spPr bwMode="auto">
          <a:xfrm>
            <a:off x="4245752" y="4505052"/>
            <a:ext cx="231569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Alignment matrix </a:t>
            </a:r>
            <a:r>
              <a:rPr lang="en-US" altLang="zh-CN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[1][2]</a:t>
            </a:r>
            <a:endParaRPr lang="en-US" altLang="zh-CN" baseline="30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519906" y="5591055"/>
            <a:ext cx="8433594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300" dirty="0" smtClean="0">
                <a:latin typeface="Times New Roman" pitchFamily="18" charset="0"/>
                <a:sym typeface="+mn-ea"/>
              </a:rPr>
              <a:t>[</a:t>
            </a:r>
            <a:r>
              <a:rPr lang="en-US" altLang="zh-CN" sz="1300" dirty="0">
                <a:latin typeface="Times New Roman" pitchFamily="18" charset="0"/>
                <a:sym typeface="+mn-ea"/>
              </a:rPr>
              <a:t>1] </a:t>
            </a:r>
            <a:r>
              <a:rPr lang="en-US" altLang="zh-CN" sz="1300" dirty="0" smtClean="0">
                <a:latin typeface="Times New Roman" pitchFamily="18" charset="0"/>
                <a:sym typeface="+mn-ea"/>
              </a:rPr>
              <a:t>Fan et al. </a:t>
            </a:r>
            <a:r>
              <a:rPr lang="en-US" altLang="zh-CN" sz="1300" b="1" dirty="0" smtClean="0">
                <a:latin typeface="Times New Roman" pitchFamily="18" charset="0"/>
                <a:sym typeface="+mn-ea"/>
              </a:rPr>
              <a:t>Structure-measure: A New Way to Evaluate Foreground Maps</a:t>
            </a:r>
            <a:r>
              <a:rPr lang="en-US" altLang="zh-CN" sz="1300" dirty="0" smtClean="0">
                <a:latin typeface="Times New Roman" pitchFamily="18" charset="0"/>
                <a:sym typeface="+mn-ea"/>
              </a:rPr>
              <a:t>. ICCV, 2017.</a:t>
            </a:r>
            <a:endParaRPr lang="en-US" altLang="zh-CN" sz="1300" dirty="0">
              <a:latin typeface="Times New Roman" pitchFamily="18" charset="0"/>
              <a:sym typeface="+mn-ea"/>
            </a:endParaRPr>
          </a:p>
          <a:p>
            <a:pPr>
              <a:lnSpc>
                <a:spcPts val="2100"/>
              </a:lnSpc>
            </a:pPr>
            <a:r>
              <a:rPr lang="en-US" altLang="zh-CN" sz="1300" dirty="0" smtClean="0">
                <a:latin typeface="Times New Roman" pitchFamily="18" charset="0"/>
                <a:sym typeface="+mn-ea"/>
              </a:rPr>
              <a:t>[2] Wang et al. </a:t>
            </a:r>
            <a:r>
              <a:rPr lang="en-US" altLang="zh-CN" sz="1300" b="1" dirty="0" smtClean="0">
                <a:latin typeface="Times New Roman" pitchFamily="18" charset="0"/>
                <a:sym typeface="+mn-ea"/>
              </a:rPr>
              <a:t>Image quality assessment: from error visibility to structural similarity</a:t>
            </a:r>
            <a:r>
              <a:rPr lang="en-US" altLang="zh-CN" sz="1300" dirty="0" smtClean="0">
                <a:latin typeface="Times New Roman" pitchFamily="18" charset="0"/>
                <a:sym typeface="+mn-ea"/>
              </a:rPr>
              <a:t>. TIP, 2004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813" y="3814455"/>
            <a:ext cx="1627724" cy="1560214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E-measure: </a:t>
            </a:r>
            <a:r>
              <a:rPr kumimoji="1" lang="en-US" altLang="zh-CN" dirty="0" smtClean="0">
                <a:latin typeface="Times New Roman" pitchFamily="18" charset="0"/>
              </a:rPr>
              <a:t>Alignment term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151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5"/>
    </mc:Choice>
    <mc:Fallback>
      <p:transition spd="slow" advTm="3525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4.Alignment matrix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2259311"/>
            <a:ext cx="3299600" cy="3103799"/>
          </a:xfrm>
          <a:prstGeom prst="rect">
            <a:avLst/>
          </a:prstGeom>
        </p:spPr>
      </p:pic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519906" y="5591055"/>
            <a:ext cx="8433594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300" dirty="0" smtClean="0">
                <a:latin typeface="Times New Roman" pitchFamily="18" charset="0"/>
                <a:sym typeface="+mn-ea"/>
              </a:rPr>
              <a:t>[</a:t>
            </a:r>
            <a:r>
              <a:rPr lang="en-US" altLang="zh-CN" sz="1300" dirty="0">
                <a:latin typeface="Times New Roman" pitchFamily="18" charset="0"/>
                <a:sym typeface="+mn-ea"/>
              </a:rPr>
              <a:t>1] </a:t>
            </a:r>
            <a:r>
              <a:rPr lang="en-US" altLang="zh-CN" sz="1300" dirty="0" smtClean="0">
                <a:latin typeface="Times New Roman" pitchFamily="18" charset="0"/>
                <a:sym typeface="+mn-ea"/>
              </a:rPr>
              <a:t>Fan et al. </a:t>
            </a:r>
            <a:r>
              <a:rPr lang="en-US" altLang="zh-CN" sz="1300" b="1" dirty="0" smtClean="0">
                <a:latin typeface="Times New Roman" pitchFamily="18" charset="0"/>
                <a:sym typeface="+mn-ea"/>
              </a:rPr>
              <a:t>Structure-measure: A New Way to Evaluate Foreground Maps</a:t>
            </a:r>
            <a:r>
              <a:rPr lang="en-US" altLang="zh-CN" sz="1300" dirty="0" smtClean="0">
                <a:latin typeface="Times New Roman" pitchFamily="18" charset="0"/>
                <a:sym typeface="+mn-ea"/>
              </a:rPr>
              <a:t>. ICCV, 2017.</a:t>
            </a:r>
            <a:endParaRPr lang="en-US" altLang="zh-CN" sz="1300" dirty="0">
              <a:latin typeface="Times New Roman" pitchFamily="18" charset="0"/>
              <a:sym typeface="+mn-ea"/>
            </a:endParaRPr>
          </a:p>
          <a:p>
            <a:pPr>
              <a:lnSpc>
                <a:spcPts val="2100"/>
              </a:lnSpc>
            </a:pPr>
            <a:r>
              <a:rPr lang="en-US" altLang="zh-CN" sz="1300" dirty="0" smtClean="0">
                <a:latin typeface="Times New Roman" pitchFamily="18" charset="0"/>
                <a:sym typeface="+mn-ea"/>
              </a:rPr>
              <a:t>[2] Wang et al. </a:t>
            </a:r>
            <a:r>
              <a:rPr lang="en-US" altLang="zh-CN" sz="1300" b="1" dirty="0" smtClean="0">
                <a:latin typeface="Times New Roman" pitchFamily="18" charset="0"/>
                <a:sym typeface="+mn-ea"/>
              </a:rPr>
              <a:t>Image quality assessment: from error visibility to structural similarity</a:t>
            </a:r>
            <a:r>
              <a:rPr lang="en-US" altLang="zh-CN" sz="1300" dirty="0" smtClean="0">
                <a:latin typeface="Times New Roman" pitchFamily="18" charset="0"/>
                <a:sym typeface="+mn-ea"/>
              </a:rPr>
              <a:t>. TIP, 2004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244" y="2173115"/>
            <a:ext cx="4152381" cy="327619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E-measure: </a:t>
            </a:r>
            <a:r>
              <a:rPr kumimoji="1" lang="en-US" altLang="zh-CN" dirty="0" smtClean="0">
                <a:latin typeface="Times New Roman" pitchFamily="18" charset="0"/>
              </a:rPr>
              <a:t>Alignment term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70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06"/>
    </mc:Choice>
    <mc:Fallback>
      <p:transition spd="slow" advTm="11606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4.Alignment matrix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7" y="2259311"/>
            <a:ext cx="3299600" cy="3103799"/>
          </a:xfrm>
          <a:prstGeom prst="rect">
            <a:avLst/>
          </a:prstGeom>
        </p:spPr>
      </p:pic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519906" y="5591055"/>
            <a:ext cx="8433594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300" dirty="0" smtClean="0">
                <a:latin typeface="Times New Roman" pitchFamily="18" charset="0"/>
                <a:sym typeface="+mn-ea"/>
              </a:rPr>
              <a:t>[</a:t>
            </a:r>
            <a:r>
              <a:rPr lang="en-US" altLang="zh-CN" sz="1300" dirty="0">
                <a:latin typeface="Times New Roman" pitchFamily="18" charset="0"/>
                <a:sym typeface="+mn-ea"/>
              </a:rPr>
              <a:t>1] </a:t>
            </a:r>
            <a:r>
              <a:rPr lang="en-US" altLang="zh-CN" sz="1300" dirty="0" smtClean="0">
                <a:latin typeface="Times New Roman" pitchFamily="18" charset="0"/>
                <a:sym typeface="+mn-ea"/>
              </a:rPr>
              <a:t>Fan et al. </a:t>
            </a:r>
            <a:r>
              <a:rPr lang="en-US" altLang="zh-CN" sz="1300" b="1" dirty="0" smtClean="0">
                <a:latin typeface="Times New Roman" pitchFamily="18" charset="0"/>
                <a:sym typeface="+mn-ea"/>
              </a:rPr>
              <a:t>Structure-measure: A New Way to Evaluate Foreground Maps</a:t>
            </a:r>
            <a:r>
              <a:rPr lang="en-US" altLang="zh-CN" sz="1300" dirty="0" smtClean="0">
                <a:latin typeface="Times New Roman" pitchFamily="18" charset="0"/>
                <a:sym typeface="+mn-ea"/>
              </a:rPr>
              <a:t>. ICCV, 2017.</a:t>
            </a:r>
            <a:endParaRPr lang="en-US" altLang="zh-CN" sz="1300" dirty="0">
              <a:latin typeface="Times New Roman" pitchFamily="18" charset="0"/>
              <a:sym typeface="+mn-ea"/>
            </a:endParaRPr>
          </a:p>
          <a:p>
            <a:pPr>
              <a:lnSpc>
                <a:spcPts val="2100"/>
              </a:lnSpc>
            </a:pPr>
            <a:r>
              <a:rPr lang="en-US" altLang="zh-CN" sz="1300" dirty="0" smtClean="0">
                <a:latin typeface="Times New Roman" pitchFamily="18" charset="0"/>
                <a:sym typeface="+mn-ea"/>
              </a:rPr>
              <a:t>[2] Wang et al. </a:t>
            </a:r>
            <a:r>
              <a:rPr lang="en-US" altLang="zh-CN" sz="1300" b="1" dirty="0" smtClean="0">
                <a:latin typeface="Times New Roman" pitchFamily="18" charset="0"/>
                <a:sym typeface="+mn-ea"/>
              </a:rPr>
              <a:t>Image quality assessment: from error visibility to structural similarity</a:t>
            </a:r>
            <a:r>
              <a:rPr lang="en-US" altLang="zh-CN" sz="1300" dirty="0" smtClean="0">
                <a:latin typeface="Times New Roman" pitchFamily="18" charset="0"/>
                <a:sym typeface="+mn-ea"/>
              </a:rPr>
              <a:t>. TIP, 2004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244" y="2173115"/>
            <a:ext cx="4152381" cy="327619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5500688" y="3005138"/>
            <a:ext cx="1200150" cy="1252537"/>
          </a:xfrm>
          <a:custGeom>
            <a:avLst/>
            <a:gdLst>
              <a:gd name="connsiteX0" fmla="*/ 881062 w 1200150"/>
              <a:gd name="connsiteY0" fmla="*/ 42862 h 1252537"/>
              <a:gd name="connsiteX1" fmla="*/ 1023937 w 1200150"/>
              <a:gd name="connsiteY1" fmla="*/ 0 h 1252537"/>
              <a:gd name="connsiteX2" fmla="*/ 1095375 w 1200150"/>
              <a:gd name="connsiteY2" fmla="*/ 28575 h 1252537"/>
              <a:gd name="connsiteX3" fmla="*/ 1195387 w 1200150"/>
              <a:gd name="connsiteY3" fmla="*/ 128587 h 1252537"/>
              <a:gd name="connsiteX4" fmla="*/ 1200150 w 1200150"/>
              <a:gd name="connsiteY4" fmla="*/ 161925 h 1252537"/>
              <a:gd name="connsiteX5" fmla="*/ 1100137 w 1200150"/>
              <a:gd name="connsiteY5" fmla="*/ 290512 h 1252537"/>
              <a:gd name="connsiteX6" fmla="*/ 847725 w 1200150"/>
              <a:gd name="connsiteY6" fmla="*/ 609600 h 1252537"/>
              <a:gd name="connsiteX7" fmla="*/ 681037 w 1200150"/>
              <a:gd name="connsiteY7" fmla="*/ 790575 h 1252537"/>
              <a:gd name="connsiteX8" fmla="*/ 690562 w 1200150"/>
              <a:gd name="connsiteY8" fmla="*/ 833437 h 1252537"/>
              <a:gd name="connsiteX9" fmla="*/ 628650 w 1200150"/>
              <a:gd name="connsiteY9" fmla="*/ 909637 h 1252537"/>
              <a:gd name="connsiteX10" fmla="*/ 581025 w 1200150"/>
              <a:gd name="connsiteY10" fmla="*/ 900112 h 1252537"/>
              <a:gd name="connsiteX11" fmla="*/ 442912 w 1200150"/>
              <a:gd name="connsiteY11" fmla="*/ 1085850 h 1252537"/>
              <a:gd name="connsiteX12" fmla="*/ 433387 w 1200150"/>
              <a:gd name="connsiteY12" fmla="*/ 1100137 h 1252537"/>
              <a:gd name="connsiteX13" fmla="*/ 485775 w 1200150"/>
              <a:gd name="connsiteY13" fmla="*/ 1176337 h 1252537"/>
              <a:gd name="connsiteX14" fmla="*/ 442912 w 1200150"/>
              <a:gd name="connsiteY14" fmla="*/ 1238250 h 1252537"/>
              <a:gd name="connsiteX15" fmla="*/ 428625 w 1200150"/>
              <a:gd name="connsiteY15" fmla="*/ 1252537 h 1252537"/>
              <a:gd name="connsiteX16" fmla="*/ 0 w 1200150"/>
              <a:gd name="connsiteY16" fmla="*/ 923925 h 1252537"/>
              <a:gd name="connsiteX17" fmla="*/ 4762 w 1200150"/>
              <a:gd name="connsiteY17" fmla="*/ 919162 h 1252537"/>
              <a:gd name="connsiteX18" fmla="*/ 57150 w 1200150"/>
              <a:gd name="connsiteY18" fmla="*/ 862012 h 1252537"/>
              <a:gd name="connsiteX19" fmla="*/ 95250 w 1200150"/>
              <a:gd name="connsiteY19" fmla="*/ 862012 h 1252537"/>
              <a:gd name="connsiteX20" fmla="*/ 161925 w 1200150"/>
              <a:gd name="connsiteY20" fmla="*/ 885825 h 1252537"/>
              <a:gd name="connsiteX21" fmla="*/ 290512 w 1200150"/>
              <a:gd name="connsiteY21" fmla="*/ 752475 h 1252537"/>
              <a:gd name="connsiteX22" fmla="*/ 471487 w 1200150"/>
              <a:gd name="connsiteY22" fmla="*/ 533400 h 1252537"/>
              <a:gd name="connsiteX23" fmla="*/ 819150 w 1200150"/>
              <a:gd name="connsiteY23" fmla="*/ 100012 h 1252537"/>
              <a:gd name="connsiteX24" fmla="*/ 881062 w 1200150"/>
              <a:gd name="connsiteY24" fmla="*/ 42862 h 125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00150" h="1252537">
                <a:moveTo>
                  <a:pt x="881062" y="42862"/>
                </a:moveTo>
                <a:lnTo>
                  <a:pt x="1023937" y="0"/>
                </a:lnTo>
                <a:lnTo>
                  <a:pt x="1095375" y="28575"/>
                </a:lnTo>
                <a:lnTo>
                  <a:pt x="1195387" y="128587"/>
                </a:lnTo>
                <a:lnTo>
                  <a:pt x="1200150" y="161925"/>
                </a:lnTo>
                <a:lnTo>
                  <a:pt x="1100137" y="290512"/>
                </a:lnTo>
                <a:lnTo>
                  <a:pt x="847725" y="609600"/>
                </a:lnTo>
                <a:lnTo>
                  <a:pt x="681037" y="790575"/>
                </a:lnTo>
                <a:lnTo>
                  <a:pt x="690562" y="833437"/>
                </a:lnTo>
                <a:lnTo>
                  <a:pt x="628650" y="909637"/>
                </a:lnTo>
                <a:lnTo>
                  <a:pt x="581025" y="900112"/>
                </a:lnTo>
                <a:lnTo>
                  <a:pt x="442912" y="1085850"/>
                </a:lnTo>
                <a:lnTo>
                  <a:pt x="433387" y="1100137"/>
                </a:lnTo>
                <a:lnTo>
                  <a:pt x="485775" y="1176337"/>
                </a:lnTo>
                <a:lnTo>
                  <a:pt x="442912" y="1238250"/>
                </a:lnTo>
                <a:lnTo>
                  <a:pt x="428625" y="1252537"/>
                </a:lnTo>
                <a:lnTo>
                  <a:pt x="0" y="923925"/>
                </a:lnTo>
                <a:lnTo>
                  <a:pt x="4762" y="919162"/>
                </a:lnTo>
                <a:lnTo>
                  <a:pt x="57150" y="862012"/>
                </a:lnTo>
                <a:lnTo>
                  <a:pt x="95250" y="862012"/>
                </a:lnTo>
                <a:lnTo>
                  <a:pt x="161925" y="885825"/>
                </a:lnTo>
                <a:lnTo>
                  <a:pt x="290512" y="752475"/>
                </a:lnTo>
                <a:lnTo>
                  <a:pt x="471487" y="533400"/>
                </a:lnTo>
                <a:lnTo>
                  <a:pt x="819150" y="100012"/>
                </a:lnTo>
                <a:lnTo>
                  <a:pt x="881062" y="42862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E-measure: </a:t>
            </a:r>
            <a:r>
              <a:rPr kumimoji="1" lang="en-US" altLang="zh-CN" dirty="0" smtClean="0">
                <a:latin typeface="Times New Roman" pitchFamily="18" charset="0"/>
              </a:rPr>
              <a:t>Alignment term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0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42"/>
    </mc:Choice>
    <mc:Fallback>
      <p:transition spd="slow" advTm="6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How to Evaluate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11188" y="1210746"/>
            <a:ext cx="26276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Times New Roman" pitchFamily="18" charset="0"/>
              </a:rPr>
              <a:t>Object Segmentation</a:t>
            </a:r>
          </a:p>
        </p:txBody>
      </p:sp>
      <p:sp>
        <p:nvSpPr>
          <p:cNvPr id="20" name="Shape 406"/>
          <p:cNvSpPr txBox="1">
            <a:spLocks noChangeArrowheads="1"/>
          </p:cNvSpPr>
          <p:nvPr/>
        </p:nvSpPr>
        <p:spPr bwMode="auto">
          <a:xfrm>
            <a:off x="1245546" y="3487658"/>
            <a:ext cx="1482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(a) Image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1" name="Shape 406"/>
          <p:cNvSpPr txBox="1">
            <a:spLocks noChangeArrowheads="1"/>
          </p:cNvSpPr>
          <p:nvPr/>
        </p:nvSpPr>
        <p:spPr bwMode="auto">
          <a:xfrm>
            <a:off x="836937" y="5819754"/>
            <a:ext cx="226479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(d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) MDF (CVPR’15)</a:t>
            </a:r>
          </a:p>
          <a:p>
            <a:pPr>
              <a:buSzPct val="25000"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4" name="Shape 406"/>
          <p:cNvSpPr txBox="1">
            <a:spLocks noChangeArrowheads="1"/>
          </p:cNvSpPr>
          <p:nvPr/>
        </p:nvSpPr>
        <p:spPr bwMode="auto">
          <a:xfrm>
            <a:off x="4363244" y="3487657"/>
            <a:ext cx="84776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(b) GT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7" name="Shape 406"/>
          <p:cNvSpPr txBox="1">
            <a:spLocks noChangeArrowheads="1"/>
          </p:cNvSpPr>
          <p:nvPr/>
        </p:nvSpPr>
        <p:spPr bwMode="auto">
          <a:xfrm>
            <a:off x="7353188" y="5819754"/>
            <a:ext cx="1482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(f) Noise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62" y="4033816"/>
            <a:ext cx="2381251" cy="178593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7" y="4064729"/>
            <a:ext cx="2340035" cy="175502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6" y="1713395"/>
            <a:ext cx="2337014" cy="175276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11" y="1713394"/>
            <a:ext cx="2337014" cy="1752761"/>
          </a:xfrm>
          <a:prstGeom prst="rect">
            <a:avLst/>
          </a:prstGeom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4402657" y="4642297"/>
            <a:ext cx="10382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Brush Script MT"/>
              </a:rPr>
              <a:t>VS</a:t>
            </a:r>
            <a:endParaRPr lang="zh-CN" altLang="en-US" sz="4800" b="1" dirty="0">
              <a:solidFill>
                <a:srgbClr val="C00000"/>
              </a:solidFill>
              <a:latin typeface="Brush Script MT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 rot="18890798">
            <a:off x="2995018" y="3659165"/>
            <a:ext cx="964429" cy="652880"/>
            <a:chOff x="1752814" y="2478432"/>
            <a:chExt cx="1800000" cy="1620000"/>
          </a:xfrm>
        </p:grpSpPr>
        <p:sp>
          <p:nvSpPr>
            <p:cNvPr id="15" name="任意多边形 14"/>
            <p:cNvSpPr/>
            <p:nvPr/>
          </p:nvSpPr>
          <p:spPr>
            <a:xfrm>
              <a:off x="1752814" y="2478432"/>
              <a:ext cx="1800000" cy="1620000"/>
            </a:xfrm>
            <a:custGeom>
              <a:avLst/>
              <a:gdLst>
                <a:gd name="connsiteX0" fmla="*/ 0 w 2452315"/>
                <a:gd name="connsiteY0" fmla="*/ 858310 h 2452315"/>
                <a:gd name="connsiteX1" fmla="*/ 1226158 w 2452315"/>
                <a:gd name="connsiteY1" fmla="*/ 0 h 2452315"/>
                <a:gd name="connsiteX2" fmla="*/ 2452315 w 2452315"/>
                <a:gd name="connsiteY2" fmla="*/ 858310 h 2452315"/>
                <a:gd name="connsiteX3" fmla="*/ 1839236 w 2452315"/>
                <a:gd name="connsiteY3" fmla="*/ 858310 h 2452315"/>
                <a:gd name="connsiteX4" fmla="*/ 1839236 w 2452315"/>
                <a:gd name="connsiteY4" fmla="*/ 2452315 h 2452315"/>
                <a:gd name="connsiteX5" fmla="*/ 613079 w 2452315"/>
                <a:gd name="connsiteY5" fmla="*/ 2452315 h 2452315"/>
                <a:gd name="connsiteX6" fmla="*/ 613079 w 2452315"/>
                <a:gd name="connsiteY6" fmla="*/ 858310 h 2452315"/>
                <a:gd name="connsiteX7" fmla="*/ 0 w 2452315"/>
                <a:gd name="connsiteY7" fmla="*/ 858310 h 245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2315" h="2452315">
                  <a:moveTo>
                    <a:pt x="858310" y="2452315"/>
                  </a:moveTo>
                  <a:lnTo>
                    <a:pt x="0" y="1226157"/>
                  </a:lnTo>
                  <a:lnTo>
                    <a:pt x="858310" y="0"/>
                  </a:lnTo>
                  <a:lnTo>
                    <a:pt x="858310" y="613079"/>
                  </a:lnTo>
                  <a:lnTo>
                    <a:pt x="2452315" y="613079"/>
                  </a:lnTo>
                  <a:lnTo>
                    <a:pt x="2452315" y="1839236"/>
                  </a:lnTo>
                  <a:lnTo>
                    <a:pt x="858310" y="1839236"/>
                  </a:lnTo>
                  <a:lnTo>
                    <a:pt x="858310" y="245231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35404" tIns="819326" rIns="206247" bIns="819327" spcCol="1270" anchor="ctr"/>
            <a:lstStyle/>
            <a:p>
              <a:pPr algn="ctr" defTabSz="12890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1981415" y="2922801"/>
              <a:ext cx="1559970" cy="496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12890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4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 rot="13580563">
            <a:off x="5552147" y="3584560"/>
            <a:ext cx="964429" cy="652880"/>
            <a:chOff x="1752814" y="2478432"/>
            <a:chExt cx="1800000" cy="1620000"/>
          </a:xfrm>
        </p:grpSpPr>
        <p:sp>
          <p:nvSpPr>
            <p:cNvPr id="25" name="任意多边形 24"/>
            <p:cNvSpPr/>
            <p:nvPr/>
          </p:nvSpPr>
          <p:spPr>
            <a:xfrm>
              <a:off x="1752814" y="2478432"/>
              <a:ext cx="1800000" cy="1620000"/>
            </a:xfrm>
            <a:custGeom>
              <a:avLst/>
              <a:gdLst>
                <a:gd name="connsiteX0" fmla="*/ 0 w 2452315"/>
                <a:gd name="connsiteY0" fmla="*/ 858310 h 2452315"/>
                <a:gd name="connsiteX1" fmla="*/ 1226158 w 2452315"/>
                <a:gd name="connsiteY1" fmla="*/ 0 h 2452315"/>
                <a:gd name="connsiteX2" fmla="*/ 2452315 w 2452315"/>
                <a:gd name="connsiteY2" fmla="*/ 858310 h 2452315"/>
                <a:gd name="connsiteX3" fmla="*/ 1839236 w 2452315"/>
                <a:gd name="connsiteY3" fmla="*/ 858310 h 2452315"/>
                <a:gd name="connsiteX4" fmla="*/ 1839236 w 2452315"/>
                <a:gd name="connsiteY4" fmla="*/ 2452315 h 2452315"/>
                <a:gd name="connsiteX5" fmla="*/ 613079 w 2452315"/>
                <a:gd name="connsiteY5" fmla="*/ 2452315 h 2452315"/>
                <a:gd name="connsiteX6" fmla="*/ 613079 w 2452315"/>
                <a:gd name="connsiteY6" fmla="*/ 858310 h 2452315"/>
                <a:gd name="connsiteX7" fmla="*/ 0 w 2452315"/>
                <a:gd name="connsiteY7" fmla="*/ 858310 h 245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2315" h="2452315">
                  <a:moveTo>
                    <a:pt x="858310" y="2452315"/>
                  </a:moveTo>
                  <a:lnTo>
                    <a:pt x="0" y="1226157"/>
                  </a:lnTo>
                  <a:lnTo>
                    <a:pt x="858310" y="0"/>
                  </a:lnTo>
                  <a:lnTo>
                    <a:pt x="858310" y="613079"/>
                  </a:lnTo>
                  <a:lnTo>
                    <a:pt x="2452315" y="613079"/>
                  </a:lnTo>
                  <a:lnTo>
                    <a:pt x="2452315" y="1839236"/>
                  </a:lnTo>
                  <a:lnTo>
                    <a:pt x="858310" y="1839236"/>
                  </a:lnTo>
                  <a:lnTo>
                    <a:pt x="858310" y="245231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35404" tIns="819326" rIns="206247" bIns="819327" spcCol="1270" anchor="ctr"/>
            <a:lstStyle/>
            <a:p>
              <a:pPr algn="ctr" defTabSz="12890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6" name="矩形 7"/>
            <p:cNvSpPr>
              <a:spLocks noChangeArrowheads="1"/>
            </p:cNvSpPr>
            <p:nvPr/>
          </p:nvSpPr>
          <p:spPr bwMode="auto">
            <a:xfrm>
              <a:off x="1981415" y="2922801"/>
              <a:ext cx="1559970" cy="496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12890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4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09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38"/>
    </mc:Choice>
    <mc:Fallback>
      <p:transition spd="slow" advTm="13338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4.Alignment matrix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7" y="2259311"/>
            <a:ext cx="3299600" cy="3103799"/>
          </a:xfrm>
          <a:prstGeom prst="rect">
            <a:avLst/>
          </a:prstGeom>
        </p:spPr>
      </p:pic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355600" y="5591055"/>
            <a:ext cx="8433594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300" dirty="0" smtClean="0">
                <a:latin typeface="Times New Roman" pitchFamily="18" charset="0"/>
                <a:sym typeface="+mn-ea"/>
              </a:rPr>
              <a:t>[</a:t>
            </a:r>
            <a:r>
              <a:rPr lang="en-US" altLang="zh-CN" sz="1300" dirty="0">
                <a:latin typeface="Times New Roman" pitchFamily="18" charset="0"/>
                <a:sym typeface="+mn-ea"/>
              </a:rPr>
              <a:t>1] </a:t>
            </a:r>
            <a:r>
              <a:rPr lang="en-US" altLang="zh-CN" sz="1300" dirty="0" smtClean="0">
                <a:latin typeface="Times New Roman" pitchFamily="18" charset="0"/>
                <a:sym typeface="+mn-ea"/>
              </a:rPr>
              <a:t>Fan et al. </a:t>
            </a:r>
            <a:r>
              <a:rPr lang="en-US" altLang="zh-CN" sz="1300" b="1" dirty="0" smtClean="0">
                <a:latin typeface="Times New Roman" pitchFamily="18" charset="0"/>
                <a:sym typeface="+mn-ea"/>
              </a:rPr>
              <a:t>Structure-measure: A New Way to Evaluate Foreground Maps</a:t>
            </a:r>
            <a:r>
              <a:rPr lang="en-US" altLang="zh-CN" sz="1300" dirty="0" smtClean="0">
                <a:latin typeface="Times New Roman" pitchFamily="18" charset="0"/>
                <a:sym typeface="+mn-ea"/>
              </a:rPr>
              <a:t>. ICCV, 2017.</a:t>
            </a:r>
            <a:endParaRPr lang="en-US" altLang="zh-CN" sz="1300" dirty="0">
              <a:latin typeface="Times New Roman" pitchFamily="18" charset="0"/>
              <a:sym typeface="+mn-ea"/>
            </a:endParaRPr>
          </a:p>
          <a:p>
            <a:pPr>
              <a:lnSpc>
                <a:spcPts val="2100"/>
              </a:lnSpc>
            </a:pPr>
            <a:r>
              <a:rPr lang="en-US" altLang="zh-CN" sz="1300" dirty="0" smtClean="0">
                <a:latin typeface="Times New Roman" pitchFamily="18" charset="0"/>
                <a:sym typeface="+mn-ea"/>
              </a:rPr>
              <a:t>[2] Wang et al. </a:t>
            </a:r>
            <a:r>
              <a:rPr lang="en-US" altLang="zh-CN" sz="1300" b="1" dirty="0" smtClean="0">
                <a:latin typeface="Times New Roman" pitchFamily="18" charset="0"/>
                <a:sym typeface="+mn-ea"/>
              </a:rPr>
              <a:t>Image quality assessment: from error visibility to structural similarity</a:t>
            </a:r>
            <a:r>
              <a:rPr lang="en-US" altLang="zh-CN" sz="1300" dirty="0" smtClean="0">
                <a:latin typeface="Times New Roman" pitchFamily="18" charset="0"/>
                <a:sym typeface="+mn-ea"/>
              </a:rPr>
              <a:t>. TIP, 2004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244" y="2173115"/>
            <a:ext cx="4152381" cy="327619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5395913" y="3138488"/>
            <a:ext cx="876300" cy="576262"/>
          </a:xfrm>
          <a:custGeom>
            <a:avLst/>
            <a:gdLst>
              <a:gd name="connsiteX0" fmla="*/ 876300 w 876300"/>
              <a:gd name="connsiteY0" fmla="*/ 0 h 576262"/>
              <a:gd name="connsiteX1" fmla="*/ 647700 w 876300"/>
              <a:gd name="connsiteY1" fmla="*/ 52387 h 576262"/>
              <a:gd name="connsiteX2" fmla="*/ 509587 w 876300"/>
              <a:gd name="connsiteY2" fmla="*/ 76200 h 576262"/>
              <a:gd name="connsiteX3" fmla="*/ 257175 w 876300"/>
              <a:gd name="connsiteY3" fmla="*/ 114300 h 576262"/>
              <a:gd name="connsiteX4" fmla="*/ 52387 w 876300"/>
              <a:gd name="connsiteY4" fmla="*/ 142875 h 576262"/>
              <a:gd name="connsiteX5" fmla="*/ 0 w 876300"/>
              <a:gd name="connsiteY5" fmla="*/ 228600 h 576262"/>
              <a:gd name="connsiteX6" fmla="*/ 9525 w 876300"/>
              <a:gd name="connsiteY6" fmla="*/ 271462 h 576262"/>
              <a:gd name="connsiteX7" fmla="*/ 80962 w 876300"/>
              <a:gd name="connsiteY7" fmla="*/ 300037 h 576262"/>
              <a:gd name="connsiteX8" fmla="*/ 152400 w 876300"/>
              <a:gd name="connsiteY8" fmla="*/ 352425 h 576262"/>
              <a:gd name="connsiteX9" fmla="*/ 285750 w 876300"/>
              <a:gd name="connsiteY9" fmla="*/ 447675 h 576262"/>
              <a:gd name="connsiteX10" fmla="*/ 433387 w 876300"/>
              <a:gd name="connsiteY10" fmla="*/ 576262 h 576262"/>
              <a:gd name="connsiteX11" fmla="*/ 485775 w 876300"/>
              <a:gd name="connsiteY11" fmla="*/ 500062 h 576262"/>
              <a:gd name="connsiteX12" fmla="*/ 276225 w 876300"/>
              <a:gd name="connsiteY12" fmla="*/ 347662 h 576262"/>
              <a:gd name="connsiteX13" fmla="*/ 195262 w 876300"/>
              <a:gd name="connsiteY13" fmla="*/ 271462 h 576262"/>
              <a:gd name="connsiteX14" fmla="*/ 323850 w 876300"/>
              <a:gd name="connsiteY14" fmla="*/ 238125 h 576262"/>
              <a:gd name="connsiteX15" fmla="*/ 504825 w 876300"/>
              <a:gd name="connsiteY15" fmla="*/ 200025 h 576262"/>
              <a:gd name="connsiteX16" fmla="*/ 719137 w 876300"/>
              <a:gd name="connsiteY16" fmla="*/ 152400 h 576262"/>
              <a:gd name="connsiteX17" fmla="*/ 804862 w 876300"/>
              <a:gd name="connsiteY17" fmla="*/ 114300 h 576262"/>
              <a:gd name="connsiteX18" fmla="*/ 876300 w 876300"/>
              <a:gd name="connsiteY18" fmla="*/ 0 h 57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6300" h="576262">
                <a:moveTo>
                  <a:pt x="876300" y="0"/>
                </a:moveTo>
                <a:lnTo>
                  <a:pt x="647700" y="52387"/>
                </a:lnTo>
                <a:lnTo>
                  <a:pt x="509587" y="76200"/>
                </a:lnTo>
                <a:lnTo>
                  <a:pt x="257175" y="114300"/>
                </a:lnTo>
                <a:lnTo>
                  <a:pt x="52387" y="142875"/>
                </a:lnTo>
                <a:lnTo>
                  <a:pt x="0" y="228600"/>
                </a:lnTo>
                <a:lnTo>
                  <a:pt x="9525" y="271462"/>
                </a:lnTo>
                <a:lnTo>
                  <a:pt x="80962" y="300037"/>
                </a:lnTo>
                <a:lnTo>
                  <a:pt x="152400" y="352425"/>
                </a:lnTo>
                <a:lnTo>
                  <a:pt x="285750" y="447675"/>
                </a:lnTo>
                <a:lnTo>
                  <a:pt x="433387" y="576262"/>
                </a:lnTo>
                <a:lnTo>
                  <a:pt x="485775" y="500062"/>
                </a:lnTo>
                <a:lnTo>
                  <a:pt x="276225" y="347662"/>
                </a:lnTo>
                <a:lnTo>
                  <a:pt x="195262" y="271462"/>
                </a:lnTo>
                <a:lnTo>
                  <a:pt x="323850" y="238125"/>
                </a:lnTo>
                <a:lnTo>
                  <a:pt x="504825" y="200025"/>
                </a:lnTo>
                <a:lnTo>
                  <a:pt x="719137" y="152400"/>
                </a:lnTo>
                <a:lnTo>
                  <a:pt x="804862" y="114300"/>
                </a:lnTo>
                <a:lnTo>
                  <a:pt x="876300" y="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115050" y="3886200"/>
            <a:ext cx="152400" cy="123825"/>
          </a:xfrm>
          <a:custGeom>
            <a:avLst/>
            <a:gdLst>
              <a:gd name="connsiteX0" fmla="*/ 0 w 152400"/>
              <a:gd name="connsiteY0" fmla="*/ 9525 h 123825"/>
              <a:gd name="connsiteX1" fmla="*/ 14288 w 152400"/>
              <a:gd name="connsiteY1" fmla="*/ 61913 h 123825"/>
              <a:gd name="connsiteX2" fmla="*/ 57150 w 152400"/>
              <a:gd name="connsiteY2" fmla="*/ 95250 h 123825"/>
              <a:gd name="connsiteX3" fmla="*/ 123825 w 152400"/>
              <a:gd name="connsiteY3" fmla="*/ 123825 h 123825"/>
              <a:gd name="connsiteX4" fmla="*/ 152400 w 152400"/>
              <a:gd name="connsiteY4" fmla="*/ 80963 h 123825"/>
              <a:gd name="connsiteX5" fmla="*/ 123825 w 152400"/>
              <a:gd name="connsiteY5" fmla="*/ 28575 h 123825"/>
              <a:gd name="connsiteX6" fmla="*/ 52388 w 152400"/>
              <a:gd name="connsiteY6" fmla="*/ 0 h 123825"/>
              <a:gd name="connsiteX7" fmla="*/ 0 w 152400"/>
              <a:gd name="connsiteY7" fmla="*/ 95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00" h="123825">
                <a:moveTo>
                  <a:pt x="0" y="9525"/>
                </a:moveTo>
                <a:lnTo>
                  <a:pt x="14288" y="61913"/>
                </a:lnTo>
                <a:lnTo>
                  <a:pt x="57150" y="95250"/>
                </a:lnTo>
                <a:lnTo>
                  <a:pt x="123825" y="123825"/>
                </a:lnTo>
                <a:lnTo>
                  <a:pt x="152400" y="80963"/>
                </a:lnTo>
                <a:lnTo>
                  <a:pt x="123825" y="28575"/>
                </a:lnTo>
                <a:lnTo>
                  <a:pt x="52388" y="0"/>
                </a:lnTo>
                <a:lnTo>
                  <a:pt x="0" y="9525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5600" y="5620755"/>
            <a:ext cx="8445500" cy="60124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E-measure: </a:t>
            </a:r>
            <a:r>
              <a:rPr kumimoji="1" lang="en-US" altLang="zh-CN" dirty="0" smtClean="0">
                <a:latin typeface="Times New Roman" pitchFamily="18" charset="0"/>
              </a:rPr>
              <a:t>Alignment term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36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68"/>
    </mc:Choice>
    <mc:Fallback>
      <p:transition spd="slow" advTm="7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Enhanced alignment matrix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64" y="2311994"/>
            <a:ext cx="6819551" cy="38873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306" y="3159620"/>
            <a:ext cx="1999155" cy="346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306" y="5048128"/>
            <a:ext cx="2015987" cy="408957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E-measure: </a:t>
            </a:r>
            <a:r>
              <a:rPr kumimoji="1" lang="en-US" altLang="zh-CN" dirty="0" smtClean="0">
                <a:latin typeface="Times New Roman" pitchFamily="18" charset="0"/>
              </a:rPr>
              <a:t>Enhanced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06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96"/>
    </mc:Choice>
    <mc:Fallback>
      <p:transition spd="slow" advTm="27596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1" name="标题 2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Times New Roman" pitchFamily="18" charset="0"/>
                <a:sym typeface="+mn-ea"/>
              </a:rPr>
              <a:t>Experiments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Meta-Measure </a:t>
            </a:r>
            <a:r>
              <a:rPr lang="en-US" altLang="zh-CN" dirty="0"/>
              <a:t>1: Application Ranking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31" y="1629749"/>
            <a:ext cx="6774078" cy="45479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309" y="2201611"/>
            <a:ext cx="1229943" cy="3404243"/>
          </a:xfrm>
          <a:prstGeom prst="rect">
            <a:avLst/>
          </a:prstGeom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756352" y="3576513"/>
            <a:ext cx="10382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Brush Script MT"/>
              </a:rPr>
              <a:t>VS</a:t>
            </a:r>
            <a:endParaRPr lang="zh-CN" altLang="en-US" sz="4800" b="1" dirty="0">
              <a:solidFill>
                <a:srgbClr val="C00000"/>
              </a:solidFill>
              <a:latin typeface="Brush Script M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8509" y="5550248"/>
            <a:ext cx="136329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/>
              <a:t>Measure ranking</a:t>
            </a:r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505"/>
    </mc:Choice>
    <mc:Fallback>
      <p:transition spd="slow" advTm="41505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1" name="标题 2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Times New Roman" pitchFamily="18" charset="0"/>
                <a:sym typeface="+mn-ea"/>
              </a:rPr>
              <a:t>Experiments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Meta-Measure 2: </a:t>
            </a:r>
            <a:r>
              <a:rPr lang="en-US" altLang="zh-CN" dirty="0"/>
              <a:t>SOTA vs. Generic Maps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03" y="1483141"/>
            <a:ext cx="7572904" cy="19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42"/>
    </mc:Choice>
    <mc:Fallback>
      <p:transition spd="slow" advTm="18642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1" name="标题 2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Times New Roman" pitchFamily="18" charset="0"/>
                <a:sym typeface="+mn-ea"/>
              </a:rPr>
              <a:t>Experiments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Meta-Measure 2: </a:t>
            </a:r>
            <a:r>
              <a:rPr lang="en-US" altLang="zh-CN" dirty="0"/>
              <a:t>SOTA vs. Generic Maps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03" y="1483141"/>
            <a:ext cx="7572904" cy="19365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186" y="3541868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Meta-Measure 3: </a:t>
            </a:r>
            <a:r>
              <a:rPr lang="en-US" altLang="zh-CN" dirty="0"/>
              <a:t>SOTA vs. Random Noise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95" y="3928045"/>
            <a:ext cx="7082303" cy="22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3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95"/>
    </mc:Choice>
    <mc:Fallback>
      <p:transition spd="slow" advTm="15695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1" name="标题 2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Times New Roman" pitchFamily="18" charset="0"/>
                <a:sym typeface="+mn-ea"/>
              </a:rPr>
              <a:t>Experiments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Meta-Measure 4: </a:t>
            </a:r>
            <a:r>
              <a:rPr lang="en-US" altLang="zh-CN" dirty="0"/>
              <a:t>Human Ranking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0" y="2058311"/>
            <a:ext cx="7321870" cy="32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0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29"/>
    </mc:Choice>
    <mc:Fallback>
      <p:transition spd="slow" advTm="16929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1" name="标题 2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Times New Roman" pitchFamily="18" charset="0"/>
                <a:sym typeface="+mn-ea"/>
              </a:rPr>
              <a:t>Results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38" y="1638105"/>
            <a:ext cx="7828571" cy="1609524"/>
          </a:xfrm>
          <a:prstGeom prst="rect">
            <a:avLst/>
          </a:prstGeom>
        </p:spPr>
      </p:pic>
      <p:sp>
        <p:nvSpPr>
          <p:cNvPr id="9" name="Explosion 2 5"/>
          <p:cNvSpPr/>
          <p:nvPr/>
        </p:nvSpPr>
        <p:spPr>
          <a:xfrm>
            <a:off x="1655886" y="3458269"/>
            <a:ext cx="6010274" cy="2119069"/>
          </a:xfrm>
          <a:prstGeom prst="irregularSeal2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9.08%-19.65% improvement.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7" y="1159976"/>
            <a:ext cx="809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Salient Object Segmentation Results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4 popular datasets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351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75"/>
    </mc:Choice>
    <mc:Fallback>
      <p:transition spd="slow" advTm="28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Example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04" y="1139491"/>
            <a:ext cx="7750759" cy="510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0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18"/>
    </mc:Choice>
    <mc:Fallback>
      <p:transition spd="slow" advTm="16918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Conclusion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67688" y="5807016"/>
            <a:ext cx="6839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3A6C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&amp; dataset: 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http://dpfan.net/e-measure</a:t>
            </a:r>
            <a:endParaRPr lang="en-US" altLang="zh-CN" sz="2400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185812"/>
            <a:ext cx="1823020" cy="451120"/>
          </a:xfrm>
          <a:prstGeom prst="rect">
            <a:avLst/>
          </a:prstGeom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40947" y="1803569"/>
            <a:ext cx="265348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b="1" dirty="0" smtClean="0">
                <a:latin typeface="Times New Roman" pitchFamily="18" charset="0"/>
              </a:rPr>
              <a:t>Evaluation measure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Times New Roman" pitchFamily="18" charset="0"/>
              </a:rPr>
              <a:t>Reliable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Times New Roman" pitchFamily="18" charset="0"/>
              </a:rPr>
              <a:t>Good speed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Times New Roman" pitchFamily="18" charset="0"/>
              </a:rPr>
              <a:t>Intuitive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Times New Roman" pitchFamily="18" charset="0"/>
              </a:rPr>
              <a:t>Easy to use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430" y="2619177"/>
            <a:ext cx="3169386" cy="31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2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157"/>
    </mc:Choice>
    <mc:Fallback>
      <p:transition spd="slow" advTm="5115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Previous Work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11188" y="1210746"/>
            <a:ext cx="35746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Times New Roman" pitchFamily="18" charset="0"/>
              </a:rPr>
              <a:t>Intersection-over-Union (</a:t>
            </a:r>
            <a:r>
              <a:rPr lang="en-US" altLang="zh-CN" sz="2000" b="1" dirty="0" err="1" smtClean="0">
                <a:latin typeface="Times New Roman" pitchFamily="18" charset="0"/>
              </a:rPr>
              <a:t>IoU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0" y="1706174"/>
            <a:ext cx="6581274" cy="43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21"/>
    </mc:Choice>
    <mc:Fallback>
      <p:transition spd="slow" advTm="1102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Previous Work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11188" y="1210746"/>
            <a:ext cx="35746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Times New Roman" pitchFamily="18" charset="0"/>
              </a:rPr>
              <a:t>Intersection-over-Union (</a:t>
            </a:r>
            <a:r>
              <a:rPr lang="en-US" altLang="zh-CN" sz="2000" b="1" dirty="0" err="1" smtClean="0">
                <a:latin typeface="Times New Roman" pitchFamily="18" charset="0"/>
              </a:rPr>
              <a:t>IoU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0" y="1706174"/>
            <a:ext cx="6581274" cy="43831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03358" y="2454442"/>
            <a:ext cx="2394285" cy="15761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hape 406"/>
          <p:cNvSpPr txBox="1">
            <a:spLocks noChangeArrowheads="1"/>
          </p:cNvSpPr>
          <p:nvPr/>
        </p:nvSpPr>
        <p:spPr bwMode="auto">
          <a:xfrm>
            <a:off x="2469620" y="1767443"/>
            <a:ext cx="667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</a:t>
            </a:r>
            <a:endParaRPr lang="en-US" altLang="zh-CN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03358" y="2454442"/>
            <a:ext cx="2394285" cy="1576137"/>
          </a:xfrm>
          <a:prstGeom prst="rect">
            <a:avLst/>
          </a:prstGeom>
          <a:solidFill>
            <a:srgbClr val="FF000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7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9"/>
    </mc:Choice>
    <mc:Fallback>
      <p:transition spd="slow" advTm="334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Previous Work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11188" y="1210746"/>
            <a:ext cx="35746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Times New Roman" pitchFamily="18" charset="0"/>
              </a:rPr>
              <a:t>Intersection-over-Union (</a:t>
            </a:r>
            <a:r>
              <a:rPr lang="en-US" altLang="zh-CN" sz="2000" b="1" dirty="0" err="1" smtClean="0">
                <a:latin typeface="Times New Roman" pitchFamily="18" charset="0"/>
              </a:rPr>
              <a:t>IoU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0" y="1706174"/>
            <a:ext cx="6581274" cy="43831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57974" y="2615144"/>
            <a:ext cx="1455822" cy="1848572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8" name="Shape 406"/>
          <p:cNvSpPr txBox="1">
            <a:spLocks noChangeArrowheads="1"/>
          </p:cNvSpPr>
          <p:nvPr/>
        </p:nvSpPr>
        <p:spPr bwMode="auto">
          <a:xfrm>
            <a:off x="4913796" y="4254531"/>
            <a:ext cx="667475" cy="72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</a:t>
            </a:r>
            <a:endParaRPr lang="en-US" altLang="zh-CN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57974" y="2615144"/>
            <a:ext cx="1455822" cy="1848572"/>
          </a:xfrm>
          <a:prstGeom prst="rect">
            <a:avLst/>
          </a:prstGeom>
          <a:solidFill>
            <a:srgbClr val="FFFF0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6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63"/>
    </mc:Choice>
    <mc:Fallback>
      <p:transition spd="slow" advTm="466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Previous Work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11188" y="1210746"/>
            <a:ext cx="35746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Times New Roman" pitchFamily="18" charset="0"/>
              </a:rPr>
              <a:t>Intersection-over-Union (</a:t>
            </a:r>
            <a:r>
              <a:rPr lang="en-US" altLang="zh-CN" sz="2000" b="1" dirty="0" err="1" smtClean="0">
                <a:latin typeface="Times New Roman" pitchFamily="18" charset="0"/>
              </a:rPr>
              <a:t>IoU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0" y="1706174"/>
            <a:ext cx="6581274" cy="43831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03358" y="2454442"/>
            <a:ext cx="2394285" cy="15761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hape 406"/>
          <p:cNvSpPr txBox="1">
            <a:spLocks noChangeArrowheads="1"/>
          </p:cNvSpPr>
          <p:nvPr/>
        </p:nvSpPr>
        <p:spPr bwMode="auto">
          <a:xfrm>
            <a:off x="2469620" y="1767443"/>
            <a:ext cx="667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</a:t>
            </a:r>
            <a:endParaRPr lang="en-US" altLang="zh-CN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57974" y="2615144"/>
            <a:ext cx="1455822" cy="1848572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8" name="Shape 406"/>
          <p:cNvSpPr txBox="1">
            <a:spLocks noChangeArrowheads="1"/>
          </p:cNvSpPr>
          <p:nvPr/>
        </p:nvSpPr>
        <p:spPr bwMode="auto">
          <a:xfrm>
            <a:off x="4913796" y="4254531"/>
            <a:ext cx="667475" cy="72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altLang="zh-CN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</a:t>
            </a:r>
            <a:endParaRPr lang="en-US" altLang="zh-CN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03358" y="2454442"/>
            <a:ext cx="2394285" cy="1576137"/>
          </a:xfrm>
          <a:prstGeom prst="rect">
            <a:avLst/>
          </a:prstGeom>
          <a:solidFill>
            <a:srgbClr val="FF000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57974" y="2615144"/>
            <a:ext cx="1455822" cy="1848572"/>
          </a:xfrm>
          <a:prstGeom prst="rect">
            <a:avLst/>
          </a:prstGeom>
          <a:solidFill>
            <a:srgbClr val="FFFF0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93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35"/>
    </mc:Choice>
    <mc:Fallback>
      <p:transition spd="slow" advTm="383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611188" y="206375"/>
            <a:ext cx="7504112" cy="812800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Previous Work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11188" y="1210746"/>
            <a:ext cx="35746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Times New Roman" pitchFamily="18" charset="0"/>
              </a:rPr>
              <a:t>Intersection-over-Union (</a:t>
            </a:r>
            <a:r>
              <a:rPr lang="en-US" altLang="zh-CN" sz="2000" b="1" dirty="0" err="1" smtClean="0">
                <a:latin typeface="Times New Roman" pitchFamily="18" charset="0"/>
              </a:rPr>
              <a:t>IoU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58000" y="3757451"/>
                <a:ext cx="4259180" cy="1026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n-US" altLang="zh-CN" sz="3200" b="1" dirty="0">
                              <a:latin typeface="Times New Roman" pitchFamily="18" charset="0"/>
                              <a:cs typeface="Times New Roman" pitchFamily="18" charset="0"/>
                              <a:sym typeface="Times New Roman" pitchFamily="18" charset="0"/>
                            </a:rPr>
                            <m:t>∩</m:t>
                          </m:r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cs typeface="Times New Roman" pitchFamily="18" charset="0"/>
                              <a:sym typeface="Times New Roman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00" y="3757451"/>
                <a:ext cx="4259180" cy="1026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438982" y="2395121"/>
            <a:ext cx="2263800" cy="1657024"/>
            <a:chOff x="3621509" y="1865728"/>
            <a:chExt cx="2263800" cy="1657024"/>
          </a:xfrm>
        </p:grpSpPr>
        <p:sp>
          <p:nvSpPr>
            <p:cNvPr id="7" name="矩形 6"/>
            <p:cNvSpPr/>
            <p:nvPr/>
          </p:nvSpPr>
          <p:spPr>
            <a:xfrm>
              <a:off x="3621509" y="1865728"/>
              <a:ext cx="2263800" cy="1231364"/>
            </a:xfrm>
            <a:prstGeom prst="rect">
              <a:avLst/>
            </a:prstGeom>
            <a:noFill/>
            <a:ln w="635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083698" y="1985433"/>
              <a:ext cx="1523407" cy="1537319"/>
            </a:xfrm>
            <a:prstGeom prst="rect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083698" y="1985434"/>
              <a:ext cx="1523407" cy="1111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Shape 406"/>
            <p:cNvSpPr txBox="1">
              <a:spLocks noChangeArrowheads="1"/>
            </p:cNvSpPr>
            <p:nvPr/>
          </p:nvSpPr>
          <p:spPr bwMode="auto">
            <a:xfrm>
              <a:off x="4355454" y="2271565"/>
              <a:ext cx="979894" cy="539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pPr>
                <a:buSzPct val="25000"/>
              </a:pP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A∩B</a:t>
              </a:r>
              <a:endParaRPr lang="en-US" altLang="zh-CN" sz="2800" b="1" dirty="0"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438982" y="4538363"/>
            <a:ext cx="2263800" cy="1657027"/>
            <a:chOff x="3621509" y="4177418"/>
            <a:chExt cx="2263800" cy="1657027"/>
          </a:xfrm>
        </p:grpSpPr>
        <p:sp>
          <p:nvSpPr>
            <p:cNvPr id="14" name="矩形 13"/>
            <p:cNvSpPr/>
            <p:nvPr/>
          </p:nvSpPr>
          <p:spPr>
            <a:xfrm>
              <a:off x="4083698" y="4297125"/>
              <a:ext cx="1523407" cy="1537319"/>
            </a:xfrm>
            <a:prstGeom prst="rect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21509" y="4177419"/>
              <a:ext cx="2263800" cy="12313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88448" y="4177418"/>
              <a:ext cx="1518657" cy="1657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621509" y="4177420"/>
              <a:ext cx="2263800" cy="1231364"/>
            </a:xfrm>
            <a:prstGeom prst="rect">
              <a:avLst/>
            </a:prstGeom>
            <a:noFill/>
            <a:ln w="635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Shape 406"/>
                <p:cNvSpPr txBox="1">
                  <a:spLocks noChangeArrowheads="1"/>
                </p:cNvSpPr>
                <p:nvPr/>
              </p:nvSpPr>
              <p:spPr bwMode="auto">
                <a:xfrm>
                  <a:off x="4291892" y="4603080"/>
                  <a:ext cx="1155013" cy="5393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1425" tIns="45700" rIns="91425" bIns="45700"/>
                <a:lstStyle/>
                <a:p>
                  <a:pPr>
                    <a:buSzPct val="25000"/>
                  </a:pPr>
                  <a:r>
                    <a:rPr lang="en-US" altLang="zh-CN" sz="2800" b="1" dirty="0" smtClean="0"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A</a:t>
                  </a:r>
                  <a:r>
                    <a:rPr lang="en-US" altLang="zh-CN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∪ </m:t>
                      </m:r>
                    </m:oMath>
                  </a14:m>
                  <a:r>
                    <a:rPr lang="en-US" altLang="zh-CN" sz="2800" b="1" dirty="0" smtClean="0">
                      <a:latin typeface="Times New Roman" pitchFamily="18" charset="0"/>
                      <a:cs typeface="Times New Roman" pitchFamily="18" charset="0"/>
                      <a:sym typeface="Times New Roman" pitchFamily="18" charset="0"/>
                    </a:rPr>
                    <a:t>B</a:t>
                  </a:r>
                  <a:endParaRPr lang="en-US" altLang="zh-CN" sz="2800" b="1" dirty="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8" name="Shape 4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91892" y="4603080"/>
                  <a:ext cx="1155013" cy="539393"/>
                </a:xfrm>
                <a:prstGeom prst="rect">
                  <a:avLst/>
                </a:prstGeom>
                <a:blipFill>
                  <a:blip r:embed="rId4"/>
                  <a:stretch>
                    <a:fillRect l="-11111" t="-11236" r="-5820" b="-2696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接连接符 18"/>
          <p:cNvCxnSpPr/>
          <p:nvPr/>
        </p:nvCxnSpPr>
        <p:spPr>
          <a:xfrm>
            <a:off x="3958650" y="4331367"/>
            <a:ext cx="32244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065" y="1732099"/>
            <a:ext cx="2547690" cy="16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8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21"/>
    </mc:Choice>
    <mc:Fallback>
      <p:transition spd="slow" advTm="582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21746</TotalTime>
  <Words>2613</Words>
  <Application>Microsoft Office PowerPoint</Application>
  <PresentationFormat>全屏显示(4:3)</PresentationFormat>
  <Paragraphs>438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宋体</vt:lpstr>
      <vt:lpstr>Arial</vt:lpstr>
      <vt:lpstr>Brush Script MT</vt:lpstr>
      <vt:lpstr>Calibri</vt:lpstr>
      <vt:lpstr>Calibri Light</vt:lpstr>
      <vt:lpstr>Cambria Math</vt:lpstr>
      <vt:lpstr>Segoe UI Black</vt:lpstr>
      <vt:lpstr>Times New Roman</vt:lpstr>
      <vt:lpstr>Wingdings</vt:lpstr>
      <vt:lpstr>Office 主题</vt:lpstr>
      <vt:lpstr>PowerPoint 演示文稿</vt:lpstr>
      <vt:lpstr>Binary Foreground Map</vt:lpstr>
      <vt:lpstr>Application</vt:lpstr>
      <vt:lpstr>How to Evaluate</vt:lpstr>
      <vt:lpstr>Previous Work</vt:lpstr>
      <vt:lpstr>Previous Work</vt:lpstr>
      <vt:lpstr>Previous Work</vt:lpstr>
      <vt:lpstr>Previous Work</vt:lpstr>
      <vt:lpstr>Previous Work</vt:lpstr>
      <vt:lpstr>Previous Work</vt:lpstr>
      <vt:lpstr>Previous Work</vt:lpstr>
      <vt:lpstr>Previous Work</vt:lpstr>
      <vt:lpstr>Previous Work</vt:lpstr>
      <vt:lpstr>Previous Work</vt:lpstr>
      <vt:lpstr>Problem</vt:lpstr>
      <vt:lpstr>Problem</vt:lpstr>
      <vt:lpstr>Problem</vt:lpstr>
      <vt:lpstr>Problem</vt:lpstr>
      <vt:lpstr>Motivation</vt:lpstr>
      <vt:lpstr>Example</vt:lpstr>
      <vt:lpstr>Example</vt:lpstr>
      <vt:lpstr>Example</vt:lpstr>
      <vt:lpstr>Example</vt:lpstr>
      <vt:lpstr>Example</vt:lpstr>
      <vt:lpstr>Example</vt:lpstr>
      <vt:lpstr>Example</vt:lpstr>
      <vt:lpstr>Enhanced-alignment measure</vt:lpstr>
      <vt:lpstr>E-measure: Alignment term</vt:lpstr>
      <vt:lpstr>PowerPoint 演示文稿</vt:lpstr>
      <vt:lpstr>E-measure: Alignment term</vt:lpstr>
      <vt:lpstr>E-measure: Alignment term</vt:lpstr>
      <vt:lpstr>E-measure: Alignment term</vt:lpstr>
      <vt:lpstr>E-measure: Alignment term</vt:lpstr>
      <vt:lpstr>E-measure: Alignment term</vt:lpstr>
      <vt:lpstr>E-measure: Alignment term</vt:lpstr>
      <vt:lpstr>E-measure: Alignment term</vt:lpstr>
      <vt:lpstr>E-measure: Alignment term</vt:lpstr>
      <vt:lpstr>E-measure: Alignment term</vt:lpstr>
      <vt:lpstr>E-measure: Alignment term</vt:lpstr>
      <vt:lpstr>E-measure: Alignment term</vt:lpstr>
      <vt:lpstr>E-measure: Enhanced function</vt:lpstr>
      <vt:lpstr>Experiments</vt:lpstr>
      <vt:lpstr>Experiments</vt:lpstr>
      <vt:lpstr>Experiments</vt:lpstr>
      <vt:lpstr>Experiments</vt:lpstr>
      <vt:lpstr>Results</vt:lpstr>
      <vt:lpstr>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BAI</dc:creator>
  <cp:lastModifiedBy>FDP</cp:lastModifiedBy>
  <cp:revision>1248</cp:revision>
  <dcterms:created xsi:type="dcterms:W3CDTF">2017-09-20T02:26:00Z</dcterms:created>
  <dcterms:modified xsi:type="dcterms:W3CDTF">2018-07-17T22:05:36Z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