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FF2"/>
    <a:srgbClr val="CBDDF9"/>
    <a:srgbClr val="B8D0F6"/>
    <a:srgbClr val="A4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5A837-05EC-D058-185D-439E19296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70097-AAA1-3D94-EC4E-2E015039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8D3E-D3AC-CA17-9468-D4B8A2E2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20A6C-641A-F640-00E1-AE4667AB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30EA-C943-C39E-EE83-8CFAECCC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B869F-6D06-7A40-822C-FFAFF602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A76F2-1E0A-D610-72CF-4097B50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22F09-4DE3-C995-E30B-346C818F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BFFCD-ACBC-5F8D-2C14-1D324163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8921-63A7-3ED3-4901-48EFAFB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0B2F4-DA56-6B3D-56F5-730A313BE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E28086-C240-3DBC-D7C3-AF066852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A41CC-2580-B5B9-4774-1ED8E760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50AC4-CC31-EDCC-E574-5DB53EC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35DC-2C06-157D-34C6-B73803D4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3AD7D-3348-E16B-3BD1-32EBFFE2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3C35-975B-BF47-FEC9-55669D75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13C02-4AED-497F-6A3D-F101FE48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5667B-6595-4F8B-C50A-6D1B92A3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20F9A-14D3-98FC-2945-6B1CB41C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7DF0-C1AD-B00E-0A4E-8063AD4D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2DD70-A592-B2D8-A86C-A83588F5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44AE5-B504-50C5-1EB1-41392652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C6AB1-30F9-A09F-F9E6-39CB7D39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7D0BC-AD65-CE73-4BB4-69C434D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2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44DD-FCB7-4FE1-55D5-55D743F1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2E1BD-ACAD-B927-0258-3B963BA47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CE447-9B6E-0CC4-F788-F1FE5914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A4555-E876-A666-06B5-A95AAD41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4CA4B-1EFD-E8FE-2A29-BAC1923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5251B-3F85-0E5D-9DA3-DCEB9495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2B02-A0AF-BD64-A2C5-24E2B2C5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D452D-6D3D-093F-55F1-8B7130DE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1629CC-3D7B-4336-D0A8-5DD7D595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20DBF-F33A-55B5-AE59-2E71C68A2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D709B4-C8D1-31F6-690E-8DC7FCDB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387FE2-1834-9748-95BA-D84A32A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EB49F5-E1ED-F024-EF84-D1C38A4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61135A-D4CD-E4C4-4E1B-D1C76F5B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2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DBF9-236D-7331-7B45-B8153E52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48F0E-6554-0E5A-96FA-E23DA6D5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B6739-F29D-1B77-F790-616D1E20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E167E-C54E-1F3C-2003-8B428FAB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14585-59EE-6565-6FCD-392EA5CB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CB6E42-ED7A-81A4-B66C-053256E9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F2F32-A91B-4D6A-EF7B-532891EE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AC1CC-0827-6FE5-EC86-24D3E214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0F7CE-38F2-93E8-E19B-A8EFB7AE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F9235-76CE-0D9B-253E-3B9E870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31037-499A-8FC1-A4B1-7BE4BFD1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A65E6-4A5F-55FA-69F7-221BF353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63231-F961-51D9-1582-183F89BC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0DD03-ADF3-2D42-CA7C-3F7345DE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5EF6AD-1F6C-3064-9952-B6B48D34C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0C77C-91D2-785B-DAA0-87C38A39A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28CBB-9AC2-79D0-7544-F80D4EB1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9B5D5-191F-F3DF-9AA7-847170B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688B6-D83D-DC70-1220-3EC23E16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613CCB-BEB9-8BC9-2CB6-A5838D4E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E741B-9F45-9CA7-2FAB-5C75E2E4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99679-050F-385B-4076-41311E37F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16FC-7D0D-45EB-A6D9-EBF8E08DE77F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3EBA-693F-5234-1BDC-6A9938FEA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CAE63-3A3B-14FB-B629-00E19033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5985-ADEA-4643-B351-1BEA93F18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9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0;p22">
            <a:extLst>
              <a:ext uri="{FF2B5EF4-FFF2-40B4-BE49-F238E27FC236}">
                <a16:creationId xmlns:a16="http://schemas.microsoft.com/office/drawing/2014/main" id="{80D85CDA-43E8-9529-C370-B0650F7B3FCF}"/>
              </a:ext>
            </a:extLst>
          </p:cNvPr>
          <p:cNvSpPr/>
          <p:nvPr/>
        </p:nvSpPr>
        <p:spPr>
          <a:xfrm>
            <a:off x="5047990" y="201302"/>
            <a:ext cx="5872968" cy="356607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sp>
        <p:nvSpPr>
          <p:cNvPr id="5" name="Google Shape;380;p22">
            <a:extLst>
              <a:ext uri="{FF2B5EF4-FFF2-40B4-BE49-F238E27FC236}">
                <a16:creationId xmlns:a16="http://schemas.microsoft.com/office/drawing/2014/main" id="{034966C9-F3A5-8597-1E19-7F16AB037475}"/>
              </a:ext>
            </a:extLst>
          </p:cNvPr>
          <p:cNvSpPr/>
          <p:nvPr/>
        </p:nvSpPr>
        <p:spPr>
          <a:xfrm>
            <a:off x="807580" y="201304"/>
            <a:ext cx="3316431" cy="653055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60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sp>
        <p:nvSpPr>
          <p:cNvPr id="6" name="Google Shape;380;p22">
            <a:extLst>
              <a:ext uri="{FF2B5EF4-FFF2-40B4-BE49-F238E27FC236}">
                <a16:creationId xmlns:a16="http://schemas.microsoft.com/office/drawing/2014/main" id="{511D9E3A-E75C-3145-C8DB-D018FE63A207}"/>
              </a:ext>
            </a:extLst>
          </p:cNvPr>
          <p:cNvSpPr/>
          <p:nvPr/>
        </p:nvSpPr>
        <p:spPr>
          <a:xfrm>
            <a:off x="5117456" y="4057138"/>
            <a:ext cx="5705604" cy="2686068"/>
          </a:xfrm>
          <a:prstGeom prst="roundRect">
            <a:avLst>
              <a:gd name="adj" fmla="val 16667"/>
            </a:avLst>
          </a:prstGeom>
          <a:solidFill>
            <a:srgbClr val="CBDDF9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FA4627-27C3-3B70-EC51-61DBB3F75954}"/>
              </a:ext>
            </a:extLst>
          </p:cNvPr>
          <p:cNvSpPr txBox="1"/>
          <p:nvPr/>
        </p:nvSpPr>
        <p:spPr>
          <a:xfrm>
            <a:off x="5348579" y="288772"/>
            <a:ext cx="4405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微调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111">
            <a:extLst>
              <a:ext uri="{FF2B5EF4-FFF2-40B4-BE49-F238E27FC236}">
                <a16:creationId xmlns:a16="http://schemas.microsoft.com/office/drawing/2014/main" id="{BE4EF07F-D4FF-CD80-4F46-E0BFB0B1C0A5}"/>
              </a:ext>
            </a:extLst>
          </p:cNvPr>
          <p:cNvCxnSpPr>
            <a:cxnSpLocks/>
          </p:cNvCxnSpPr>
          <p:nvPr/>
        </p:nvCxnSpPr>
        <p:spPr>
          <a:xfrm>
            <a:off x="8681931" y="908137"/>
            <a:ext cx="0" cy="2119823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BE6F85B-7F5F-6686-A579-E6EC70B12A15}"/>
              </a:ext>
            </a:extLst>
          </p:cNvPr>
          <p:cNvSpPr txBox="1"/>
          <p:nvPr/>
        </p:nvSpPr>
        <p:spPr>
          <a:xfrm>
            <a:off x="1135658" y="313761"/>
            <a:ext cx="4405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数据集构造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E7DA75-0470-9A78-CADC-A1A2BAE9C291}"/>
              </a:ext>
            </a:extLst>
          </p:cNvPr>
          <p:cNvSpPr txBox="1"/>
          <p:nvPr/>
        </p:nvSpPr>
        <p:spPr>
          <a:xfrm>
            <a:off x="5428326" y="4113916"/>
            <a:ext cx="44050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测评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803B9F-4E48-0EE8-07AC-3999F6D3CA85}"/>
              </a:ext>
            </a:extLst>
          </p:cNvPr>
          <p:cNvSpPr txBox="1"/>
          <p:nvPr/>
        </p:nvSpPr>
        <p:spPr>
          <a:xfrm>
            <a:off x="6520767" y="913207"/>
            <a:ext cx="1569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</a:rPr>
              <a:t>训练加速</a:t>
            </a:r>
            <a:endParaRPr lang="zh-CN" altLang="en-US" sz="1600" b="1" dirty="0"/>
          </a:p>
        </p:txBody>
      </p:sp>
      <p:sp>
        <p:nvSpPr>
          <p:cNvPr id="16" name="Google Shape;6372;p64">
            <a:extLst>
              <a:ext uri="{FF2B5EF4-FFF2-40B4-BE49-F238E27FC236}">
                <a16:creationId xmlns:a16="http://schemas.microsoft.com/office/drawing/2014/main" id="{C108A0FB-6B93-4856-D407-B8047F11C36B}"/>
              </a:ext>
            </a:extLst>
          </p:cNvPr>
          <p:cNvSpPr/>
          <p:nvPr/>
        </p:nvSpPr>
        <p:spPr>
          <a:xfrm>
            <a:off x="5307697" y="1562018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分布式训练框架</a:t>
            </a:r>
            <a:endParaRPr sz="1400" dirty="0"/>
          </a:p>
        </p:txBody>
      </p:sp>
      <p:sp>
        <p:nvSpPr>
          <p:cNvPr id="17" name="Google Shape;6372;p64">
            <a:extLst>
              <a:ext uri="{FF2B5EF4-FFF2-40B4-BE49-F238E27FC236}">
                <a16:creationId xmlns:a16="http://schemas.microsoft.com/office/drawing/2014/main" id="{97847D4D-BC4A-3BB7-DECC-97E682705B39}"/>
              </a:ext>
            </a:extLst>
          </p:cNvPr>
          <p:cNvSpPr/>
          <p:nvPr/>
        </p:nvSpPr>
        <p:spPr>
          <a:xfrm>
            <a:off x="5307696" y="2484121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</a:rPr>
              <a:t>CUDA</a:t>
            </a:r>
            <a:r>
              <a:rPr lang="zh-CN" altLang="en-US" sz="1400" dirty="0">
                <a:solidFill>
                  <a:schemeClr val="dk1"/>
                </a:solidFill>
              </a:rPr>
              <a:t>加速框架</a:t>
            </a:r>
            <a:endParaRPr sz="1400" dirty="0"/>
          </a:p>
        </p:txBody>
      </p:sp>
      <p:sp>
        <p:nvSpPr>
          <p:cNvPr id="19" name="Google Shape;6372;p64">
            <a:extLst>
              <a:ext uri="{FF2B5EF4-FFF2-40B4-BE49-F238E27FC236}">
                <a16:creationId xmlns:a16="http://schemas.microsoft.com/office/drawing/2014/main" id="{5CF94DEE-A452-4D0F-EBC7-0C3F11DAB240}"/>
              </a:ext>
            </a:extLst>
          </p:cNvPr>
          <p:cNvSpPr/>
          <p:nvPr/>
        </p:nvSpPr>
        <p:spPr>
          <a:xfrm>
            <a:off x="7423714" y="1562018"/>
            <a:ext cx="1093089" cy="441191"/>
          </a:xfrm>
          <a:prstGeom prst="rect">
            <a:avLst/>
          </a:prstGeom>
          <a:solidFill>
            <a:srgbClr val="CADFF2"/>
          </a:solidFill>
          <a:ln w="25400">
            <a:solidFill>
              <a:srgbClr val="2A69A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>
                <a:solidFill>
                  <a:schemeClr val="dk1"/>
                </a:solidFill>
              </a:rPr>
              <a:t>Deepspeed</a:t>
            </a:r>
            <a:endParaRPr sz="1400" dirty="0"/>
          </a:p>
        </p:txBody>
      </p:sp>
      <p:cxnSp>
        <p:nvCxnSpPr>
          <p:cNvPr id="20" name="直接箭头连接符 150">
            <a:extLst>
              <a:ext uri="{FF2B5EF4-FFF2-40B4-BE49-F238E27FC236}">
                <a16:creationId xmlns:a16="http://schemas.microsoft.com/office/drawing/2014/main" id="{1D29221C-0AE4-BF21-371C-5C7E675B8C5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6817118" y="1782614"/>
            <a:ext cx="606596" cy="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D82CFF-3E04-CDDE-9BD5-F8845554ED31}"/>
              </a:ext>
            </a:extLst>
          </p:cNvPr>
          <p:cNvSpPr txBox="1"/>
          <p:nvPr/>
        </p:nvSpPr>
        <p:spPr>
          <a:xfrm>
            <a:off x="6746902" y="1418957"/>
            <a:ext cx="80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软件层</a:t>
            </a:r>
          </a:p>
        </p:txBody>
      </p:sp>
      <p:sp>
        <p:nvSpPr>
          <p:cNvPr id="25" name="Google Shape;6372;p64">
            <a:extLst>
              <a:ext uri="{FF2B5EF4-FFF2-40B4-BE49-F238E27FC236}">
                <a16:creationId xmlns:a16="http://schemas.microsoft.com/office/drawing/2014/main" id="{007C8A75-9805-2279-1D14-0365E9EC0BD6}"/>
              </a:ext>
            </a:extLst>
          </p:cNvPr>
          <p:cNvSpPr/>
          <p:nvPr/>
        </p:nvSpPr>
        <p:spPr>
          <a:xfrm>
            <a:off x="7425802" y="2463682"/>
            <a:ext cx="1093089" cy="441191"/>
          </a:xfrm>
          <a:prstGeom prst="rect">
            <a:avLst/>
          </a:prstGeom>
          <a:solidFill>
            <a:srgbClr val="CADFF2"/>
          </a:solidFill>
          <a:ln w="25400">
            <a:solidFill>
              <a:srgbClr val="2A69A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Cutlass</a:t>
            </a:r>
            <a:endParaRPr sz="1400" dirty="0"/>
          </a:p>
        </p:txBody>
      </p:sp>
      <p:cxnSp>
        <p:nvCxnSpPr>
          <p:cNvPr id="26" name="直接箭头连接符 150">
            <a:extLst>
              <a:ext uri="{FF2B5EF4-FFF2-40B4-BE49-F238E27FC236}">
                <a16:creationId xmlns:a16="http://schemas.microsoft.com/office/drawing/2014/main" id="{238BEF18-E19F-C169-9BE4-4426B68855B1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819206" y="2684278"/>
            <a:ext cx="606596" cy="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9BB403A-9E78-B199-29C4-9976404E24C4}"/>
              </a:ext>
            </a:extLst>
          </p:cNvPr>
          <p:cNvSpPr txBox="1"/>
          <p:nvPr/>
        </p:nvSpPr>
        <p:spPr>
          <a:xfrm>
            <a:off x="6748990" y="2320621"/>
            <a:ext cx="80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硬件层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7160BE2-CA47-9C14-9279-46D6B3EF427D}"/>
              </a:ext>
            </a:extLst>
          </p:cNvPr>
          <p:cNvSpPr txBox="1"/>
          <p:nvPr/>
        </p:nvSpPr>
        <p:spPr>
          <a:xfrm>
            <a:off x="9128093" y="943387"/>
            <a:ext cx="1569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NTK</a:t>
            </a:r>
            <a:r>
              <a:rPr lang="zh-CN" altLang="en-US" sz="1600" b="1" dirty="0">
                <a:solidFill>
                  <a:srgbClr val="000000"/>
                </a:solidFill>
              </a:rPr>
              <a:t>插值优化</a:t>
            </a:r>
            <a:endParaRPr lang="zh-CN" altLang="en-US" sz="1600" b="1" dirty="0"/>
          </a:p>
        </p:txBody>
      </p:sp>
      <p:sp>
        <p:nvSpPr>
          <p:cNvPr id="32" name="Google Shape;6372;p64">
            <a:extLst>
              <a:ext uri="{FF2B5EF4-FFF2-40B4-BE49-F238E27FC236}">
                <a16:creationId xmlns:a16="http://schemas.microsoft.com/office/drawing/2014/main" id="{8DC74296-3406-B924-938D-3BD32B2010F8}"/>
              </a:ext>
            </a:extLst>
          </p:cNvPr>
          <p:cNvSpPr/>
          <p:nvPr/>
        </p:nvSpPr>
        <p:spPr>
          <a:xfrm>
            <a:off x="9258496" y="1606005"/>
            <a:ext cx="1093089" cy="441191"/>
          </a:xfrm>
          <a:prstGeom prst="rect">
            <a:avLst/>
          </a:prstGeom>
          <a:solidFill>
            <a:srgbClr val="CADFF2"/>
          </a:solidFill>
          <a:ln w="25400">
            <a:solidFill>
              <a:srgbClr val="2A69A2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Base</a:t>
            </a:r>
            <a:r>
              <a:rPr lang="zh-CN" altLang="en-US" sz="1400" dirty="0">
                <a:solidFill>
                  <a:schemeClr val="tx1"/>
                </a:solidFill>
              </a:rPr>
              <a:t>数调整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33" name="Google Shape;6372;p64">
            <a:extLst>
              <a:ext uri="{FF2B5EF4-FFF2-40B4-BE49-F238E27FC236}">
                <a16:creationId xmlns:a16="http://schemas.microsoft.com/office/drawing/2014/main" id="{695588EA-9051-5F68-58A0-FF9723456E94}"/>
              </a:ext>
            </a:extLst>
          </p:cNvPr>
          <p:cNvSpPr/>
          <p:nvPr/>
        </p:nvSpPr>
        <p:spPr>
          <a:xfrm>
            <a:off x="9050331" y="2477246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>
                <a:solidFill>
                  <a:schemeClr val="dk1"/>
                </a:solidFill>
              </a:rPr>
              <a:t>RoPE</a:t>
            </a:r>
            <a:r>
              <a:rPr lang="zh-CN" altLang="en-US" sz="1400" dirty="0">
                <a:solidFill>
                  <a:schemeClr val="dk1"/>
                </a:solidFill>
              </a:rPr>
              <a:t>外推能力</a:t>
            </a:r>
            <a:endParaRPr sz="1400" dirty="0"/>
          </a:p>
        </p:txBody>
      </p:sp>
      <p:cxnSp>
        <p:nvCxnSpPr>
          <p:cNvPr id="34" name="直接箭头连接符 150">
            <a:extLst>
              <a:ext uri="{FF2B5EF4-FFF2-40B4-BE49-F238E27FC236}">
                <a16:creationId xmlns:a16="http://schemas.microsoft.com/office/drawing/2014/main" id="{E52DCE73-29B0-6818-7526-ADA27C5C7341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805041" y="2047196"/>
            <a:ext cx="1" cy="430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F3470F4-8C2A-9E87-DBAC-C1A4211B452C}"/>
              </a:ext>
            </a:extLst>
          </p:cNvPr>
          <p:cNvCxnSpPr>
            <a:cxnSpLocks/>
            <a:stCxn id="88" idx="1"/>
            <a:endCxn id="4" idx="1"/>
          </p:cNvCxnSpPr>
          <p:nvPr/>
        </p:nvCxnSpPr>
        <p:spPr>
          <a:xfrm rot="10800000">
            <a:off x="5047990" y="1984341"/>
            <a:ext cx="552352" cy="3656900"/>
          </a:xfrm>
          <a:prstGeom prst="bentConnector3">
            <a:avLst>
              <a:gd name="adj1" fmla="val 14138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53167FC-FB4A-133B-6459-F37530641C9A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 flipH="1">
            <a:off x="10430212" y="1984341"/>
            <a:ext cx="490746" cy="3656899"/>
          </a:xfrm>
          <a:prstGeom prst="bentConnector3">
            <a:avLst>
              <a:gd name="adj1" fmla="val -4658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111">
            <a:extLst>
              <a:ext uri="{FF2B5EF4-FFF2-40B4-BE49-F238E27FC236}">
                <a16:creationId xmlns:a16="http://schemas.microsoft.com/office/drawing/2014/main" id="{87AAAA32-AE5E-A320-0BF3-0626ACB91C02}"/>
              </a:ext>
            </a:extLst>
          </p:cNvPr>
          <p:cNvCxnSpPr>
            <a:cxnSpLocks/>
          </p:cNvCxnSpPr>
          <p:nvPr/>
        </p:nvCxnSpPr>
        <p:spPr>
          <a:xfrm>
            <a:off x="1014608" y="3466579"/>
            <a:ext cx="2686833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Google Shape;6372;p64">
            <a:extLst>
              <a:ext uri="{FF2B5EF4-FFF2-40B4-BE49-F238E27FC236}">
                <a16:creationId xmlns:a16="http://schemas.microsoft.com/office/drawing/2014/main" id="{A547B950-0028-3732-16A4-43DC5EE62734}"/>
              </a:ext>
            </a:extLst>
          </p:cNvPr>
          <p:cNvSpPr/>
          <p:nvPr/>
        </p:nvSpPr>
        <p:spPr>
          <a:xfrm>
            <a:off x="1402855" y="1155394"/>
            <a:ext cx="2138935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读入文本内容</a:t>
            </a:r>
            <a:endParaRPr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86C400-EC61-53D5-9C93-290BBD10C6DA}"/>
              </a:ext>
            </a:extLst>
          </p:cNvPr>
          <p:cNvSpPr txBox="1"/>
          <p:nvPr/>
        </p:nvSpPr>
        <p:spPr>
          <a:xfrm>
            <a:off x="2151173" y="713864"/>
            <a:ext cx="642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</a:rPr>
              <a:t>PPL</a:t>
            </a:r>
            <a:endParaRPr lang="zh-CN" altLang="en-US" sz="1600" b="1" dirty="0"/>
          </a:p>
        </p:txBody>
      </p:sp>
      <p:sp>
        <p:nvSpPr>
          <p:cNvPr id="58" name="Google Shape;6372;p64">
            <a:extLst>
              <a:ext uri="{FF2B5EF4-FFF2-40B4-BE49-F238E27FC236}">
                <a16:creationId xmlns:a16="http://schemas.microsoft.com/office/drawing/2014/main" id="{54B9534C-1205-612F-3A2C-34C70319F991}"/>
              </a:ext>
            </a:extLst>
          </p:cNvPr>
          <p:cNvSpPr/>
          <p:nvPr/>
        </p:nvSpPr>
        <p:spPr>
          <a:xfrm>
            <a:off x="1402855" y="1689084"/>
            <a:ext cx="2146317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分割不同长度文本</a:t>
            </a:r>
            <a:endParaRPr sz="1400" dirty="0"/>
          </a:p>
        </p:txBody>
      </p:sp>
      <p:sp>
        <p:nvSpPr>
          <p:cNvPr id="59" name="Google Shape;6372;p64">
            <a:extLst>
              <a:ext uri="{FF2B5EF4-FFF2-40B4-BE49-F238E27FC236}">
                <a16:creationId xmlns:a16="http://schemas.microsoft.com/office/drawing/2014/main" id="{AC30CECA-06A5-2BBA-5649-FAAFFC13B2DA}"/>
              </a:ext>
            </a:extLst>
          </p:cNvPr>
          <p:cNvSpPr/>
          <p:nvPr/>
        </p:nvSpPr>
        <p:spPr>
          <a:xfrm>
            <a:off x="1407944" y="2222774"/>
            <a:ext cx="2130925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组成</a:t>
            </a:r>
            <a:r>
              <a:rPr lang="en-US" altLang="zh-CN" sz="1400" dirty="0" err="1">
                <a:solidFill>
                  <a:schemeClr val="dk1"/>
                </a:solidFill>
              </a:rPr>
              <a:t>Alpace</a:t>
            </a:r>
            <a:r>
              <a:rPr lang="zh-CN" altLang="en-US" sz="1400" dirty="0">
                <a:solidFill>
                  <a:schemeClr val="dk1"/>
                </a:solidFill>
              </a:rPr>
              <a:t>格式</a:t>
            </a:r>
            <a:r>
              <a:rPr lang="en-US" altLang="zh-CN" sz="1400" dirty="0" err="1">
                <a:solidFill>
                  <a:schemeClr val="dk1"/>
                </a:solidFill>
              </a:rPr>
              <a:t>json</a:t>
            </a:r>
            <a:r>
              <a:rPr lang="zh-CN" altLang="en-US" sz="1400" dirty="0">
                <a:solidFill>
                  <a:schemeClr val="dk1"/>
                </a:solidFill>
              </a:rPr>
              <a:t>文件</a:t>
            </a:r>
            <a:endParaRPr sz="1400" dirty="0"/>
          </a:p>
        </p:txBody>
      </p:sp>
      <p:sp>
        <p:nvSpPr>
          <p:cNvPr id="60" name="Google Shape;6372;p64">
            <a:extLst>
              <a:ext uri="{FF2B5EF4-FFF2-40B4-BE49-F238E27FC236}">
                <a16:creationId xmlns:a16="http://schemas.microsoft.com/office/drawing/2014/main" id="{CA33C051-CA74-9813-A0F7-36B3E130E2B9}"/>
              </a:ext>
            </a:extLst>
          </p:cNvPr>
          <p:cNvSpPr/>
          <p:nvPr/>
        </p:nvSpPr>
        <p:spPr>
          <a:xfrm>
            <a:off x="1402855" y="2756464"/>
            <a:ext cx="2154326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dk1"/>
                </a:solidFill>
              </a:rPr>
              <a:t>2k</a:t>
            </a:r>
            <a:r>
              <a:rPr lang="zh-CN" altLang="en-US" sz="1400" dirty="0">
                <a:solidFill>
                  <a:schemeClr val="dk1"/>
                </a:solidFill>
              </a:rPr>
              <a:t>，</a:t>
            </a:r>
            <a:r>
              <a:rPr lang="en-US" altLang="zh-CN" sz="1400" dirty="0">
                <a:solidFill>
                  <a:schemeClr val="dk1"/>
                </a:solidFill>
              </a:rPr>
              <a:t>4k</a:t>
            </a:r>
            <a:r>
              <a:rPr lang="zh-CN" altLang="en-US" sz="1400" dirty="0">
                <a:solidFill>
                  <a:schemeClr val="dk1"/>
                </a:solidFill>
              </a:rPr>
              <a:t>，</a:t>
            </a:r>
            <a:r>
              <a:rPr lang="en-US" altLang="zh-CN" sz="1400" dirty="0">
                <a:solidFill>
                  <a:schemeClr val="dk1"/>
                </a:solidFill>
              </a:rPr>
              <a:t>…</a:t>
            </a:r>
            <a:r>
              <a:rPr lang="zh-CN" altLang="en-US" sz="1400" dirty="0">
                <a:solidFill>
                  <a:schemeClr val="dk1"/>
                </a:solidFill>
              </a:rPr>
              <a:t>，</a:t>
            </a:r>
            <a:r>
              <a:rPr lang="en-US" altLang="zh-CN" sz="1400" dirty="0">
                <a:solidFill>
                  <a:schemeClr val="dk1"/>
                </a:solidFill>
              </a:rPr>
              <a:t>32k</a:t>
            </a:r>
            <a:r>
              <a:rPr lang="zh-CN" altLang="en-US" sz="1400" dirty="0">
                <a:solidFill>
                  <a:schemeClr val="dk1"/>
                </a:solidFill>
              </a:rPr>
              <a:t>数据集</a:t>
            </a:r>
            <a:endParaRPr sz="1400" dirty="0"/>
          </a:p>
        </p:txBody>
      </p:sp>
      <p:cxnSp>
        <p:nvCxnSpPr>
          <p:cNvPr id="61" name="直接箭头连接符 150">
            <a:extLst>
              <a:ext uri="{FF2B5EF4-FFF2-40B4-BE49-F238E27FC236}">
                <a16:creationId xmlns:a16="http://schemas.microsoft.com/office/drawing/2014/main" id="{6178800E-9F5A-61E3-2D29-DFF8007C6866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2472323" y="1493948"/>
            <a:ext cx="3691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50">
            <a:extLst>
              <a:ext uri="{FF2B5EF4-FFF2-40B4-BE49-F238E27FC236}">
                <a16:creationId xmlns:a16="http://schemas.microsoft.com/office/drawing/2014/main" id="{6C5C8F71-4D6A-04A2-AA5E-DADDE05EBD17}"/>
              </a:ext>
            </a:extLst>
          </p:cNvPr>
          <p:cNvCxnSpPr>
            <a:cxnSpLocks/>
          </p:cNvCxnSpPr>
          <p:nvPr/>
        </p:nvCxnSpPr>
        <p:spPr>
          <a:xfrm>
            <a:off x="2468631" y="2018282"/>
            <a:ext cx="3691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50">
            <a:extLst>
              <a:ext uri="{FF2B5EF4-FFF2-40B4-BE49-F238E27FC236}">
                <a16:creationId xmlns:a16="http://schemas.microsoft.com/office/drawing/2014/main" id="{ED070514-250F-CF98-1C5E-46A7788B58B8}"/>
              </a:ext>
            </a:extLst>
          </p:cNvPr>
          <p:cNvCxnSpPr>
            <a:cxnSpLocks/>
          </p:cNvCxnSpPr>
          <p:nvPr/>
        </p:nvCxnSpPr>
        <p:spPr>
          <a:xfrm>
            <a:off x="2468631" y="2542616"/>
            <a:ext cx="3691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6372;p64">
            <a:extLst>
              <a:ext uri="{FF2B5EF4-FFF2-40B4-BE49-F238E27FC236}">
                <a16:creationId xmlns:a16="http://schemas.microsoft.com/office/drawing/2014/main" id="{BC0A0654-6FDC-95B2-1C96-7713A1FAC3C8}"/>
              </a:ext>
            </a:extLst>
          </p:cNvPr>
          <p:cNvSpPr/>
          <p:nvPr/>
        </p:nvSpPr>
        <p:spPr>
          <a:xfrm>
            <a:off x="1422375" y="4019673"/>
            <a:ext cx="2138935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读入文本内容</a:t>
            </a:r>
            <a:endParaRPr sz="14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046EE3C-9A00-2F2A-A9F1-7112CB71092A}"/>
              </a:ext>
            </a:extLst>
          </p:cNvPr>
          <p:cNvSpPr txBox="1"/>
          <p:nvPr/>
        </p:nvSpPr>
        <p:spPr>
          <a:xfrm>
            <a:off x="1967214" y="3573208"/>
            <a:ext cx="1117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</a:rPr>
              <a:t>大海捞针</a:t>
            </a:r>
            <a:endParaRPr lang="zh-CN" altLang="en-US" sz="1600" b="1" dirty="0"/>
          </a:p>
        </p:txBody>
      </p:sp>
      <p:sp>
        <p:nvSpPr>
          <p:cNvPr id="68" name="Google Shape;6372;p64">
            <a:extLst>
              <a:ext uri="{FF2B5EF4-FFF2-40B4-BE49-F238E27FC236}">
                <a16:creationId xmlns:a16="http://schemas.microsoft.com/office/drawing/2014/main" id="{A38B8F8B-EA48-A005-3F53-D7AB5CE4FE1A}"/>
              </a:ext>
            </a:extLst>
          </p:cNvPr>
          <p:cNvSpPr/>
          <p:nvPr/>
        </p:nvSpPr>
        <p:spPr>
          <a:xfrm>
            <a:off x="1422375" y="4553363"/>
            <a:ext cx="2146317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切分固定长度文本</a:t>
            </a:r>
            <a:endParaRPr sz="1400" dirty="0"/>
          </a:p>
        </p:txBody>
      </p:sp>
      <p:sp>
        <p:nvSpPr>
          <p:cNvPr id="69" name="Google Shape;6372;p64">
            <a:extLst>
              <a:ext uri="{FF2B5EF4-FFF2-40B4-BE49-F238E27FC236}">
                <a16:creationId xmlns:a16="http://schemas.microsoft.com/office/drawing/2014/main" id="{C90BA6A7-A569-E6A4-D2C7-4335E78AF3AE}"/>
              </a:ext>
            </a:extLst>
          </p:cNvPr>
          <p:cNvSpPr/>
          <p:nvPr/>
        </p:nvSpPr>
        <p:spPr>
          <a:xfrm>
            <a:off x="1427464" y="5087053"/>
            <a:ext cx="2130925" cy="45571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切割文本中随机插入</a:t>
            </a:r>
            <a:endParaRPr lang="en-US" altLang="zh-CN" sz="1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关键信息</a:t>
            </a:r>
            <a:endParaRPr sz="1400" dirty="0"/>
          </a:p>
        </p:txBody>
      </p:sp>
      <p:sp>
        <p:nvSpPr>
          <p:cNvPr id="70" name="Google Shape;6372;p64">
            <a:extLst>
              <a:ext uri="{FF2B5EF4-FFF2-40B4-BE49-F238E27FC236}">
                <a16:creationId xmlns:a16="http://schemas.microsoft.com/office/drawing/2014/main" id="{0F969FA8-B142-D3AC-A9A2-8CFEE0320012}"/>
              </a:ext>
            </a:extLst>
          </p:cNvPr>
          <p:cNvSpPr/>
          <p:nvPr/>
        </p:nvSpPr>
        <p:spPr>
          <a:xfrm>
            <a:off x="1418370" y="5737903"/>
            <a:ext cx="2154326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>
                <a:solidFill>
                  <a:schemeClr val="dk1"/>
                </a:solidFill>
              </a:rPr>
              <a:t>组成</a:t>
            </a:r>
            <a:r>
              <a:rPr lang="en-US" altLang="zh-CN" sz="1400">
                <a:solidFill>
                  <a:schemeClr val="dk1"/>
                </a:solidFill>
              </a:rPr>
              <a:t>Alpace</a:t>
            </a:r>
            <a:r>
              <a:rPr lang="zh-CN" altLang="en-US" sz="1400">
                <a:solidFill>
                  <a:schemeClr val="dk1"/>
                </a:solidFill>
              </a:rPr>
              <a:t>格式</a:t>
            </a:r>
            <a:r>
              <a:rPr lang="en-US" altLang="zh-CN" sz="1400">
                <a:solidFill>
                  <a:schemeClr val="dk1"/>
                </a:solidFill>
              </a:rPr>
              <a:t>json</a:t>
            </a:r>
            <a:r>
              <a:rPr lang="zh-CN" altLang="en-US" sz="1400">
                <a:solidFill>
                  <a:schemeClr val="dk1"/>
                </a:solidFill>
              </a:rPr>
              <a:t>文件</a:t>
            </a:r>
            <a:endParaRPr lang="zh-CN" altLang="en-US" sz="1400" dirty="0"/>
          </a:p>
        </p:txBody>
      </p:sp>
      <p:cxnSp>
        <p:nvCxnSpPr>
          <p:cNvPr id="71" name="直接箭头连接符 150">
            <a:extLst>
              <a:ext uri="{FF2B5EF4-FFF2-40B4-BE49-F238E27FC236}">
                <a16:creationId xmlns:a16="http://schemas.microsoft.com/office/drawing/2014/main" id="{953B3E49-A36A-16ED-7A39-5E55DB78158B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2491843" y="4358227"/>
            <a:ext cx="3691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150">
            <a:extLst>
              <a:ext uri="{FF2B5EF4-FFF2-40B4-BE49-F238E27FC236}">
                <a16:creationId xmlns:a16="http://schemas.microsoft.com/office/drawing/2014/main" id="{3CAC15FF-3C86-A0E5-91CB-DDD510F2C95C}"/>
              </a:ext>
            </a:extLst>
          </p:cNvPr>
          <p:cNvCxnSpPr>
            <a:cxnSpLocks/>
          </p:cNvCxnSpPr>
          <p:nvPr/>
        </p:nvCxnSpPr>
        <p:spPr>
          <a:xfrm>
            <a:off x="2488151" y="4882561"/>
            <a:ext cx="3691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150">
            <a:extLst>
              <a:ext uri="{FF2B5EF4-FFF2-40B4-BE49-F238E27FC236}">
                <a16:creationId xmlns:a16="http://schemas.microsoft.com/office/drawing/2014/main" id="{976769A4-E4EC-392C-AABD-F5AA56E6634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492927" y="5542767"/>
            <a:ext cx="2606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6372;p64">
            <a:extLst>
              <a:ext uri="{FF2B5EF4-FFF2-40B4-BE49-F238E27FC236}">
                <a16:creationId xmlns:a16="http://schemas.microsoft.com/office/drawing/2014/main" id="{338F3D3E-A1F4-084F-2F7C-3E793B9CD124}"/>
              </a:ext>
            </a:extLst>
          </p:cNvPr>
          <p:cNvSpPr/>
          <p:nvPr/>
        </p:nvSpPr>
        <p:spPr>
          <a:xfrm>
            <a:off x="1414195" y="6272346"/>
            <a:ext cx="2154326" cy="338554"/>
          </a:xfrm>
          <a:prstGeom prst="rect">
            <a:avLst/>
          </a:prstGeom>
          <a:solidFill>
            <a:srgbClr val="D6E9D5"/>
          </a:solidFill>
          <a:ln w="25400">
            <a:solidFill>
              <a:srgbClr val="4C8D49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大海捞针型数据集</a:t>
            </a:r>
            <a:endParaRPr lang="zh-CN" altLang="en-US" sz="1400" dirty="0"/>
          </a:p>
        </p:txBody>
      </p:sp>
      <p:cxnSp>
        <p:nvCxnSpPr>
          <p:cNvPr id="78" name="直接箭头连接符 150">
            <a:extLst>
              <a:ext uri="{FF2B5EF4-FFF2-40B4-BE49-F238E27FC236}">
                <a16:creationId xmlns:a16="http://schemas.microsoft.com/office/drawing/2014/main" id="{D76C8756-6749-5E4F-E347-D5B3C707B630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488752" y="6077210"/>
            <a:ext cx="2606" cy="195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136">
            <a:extLst>
              <a:ext uri="{FF2B5EF4-FFF2-40B4-BE49-F238E27FC236}">
                <a16:creationId xmlns:a16="http://schemas.microsoft.com/office/drawing/2014/main" id="{94DF6B35-97AF-E806-8168-F503F30E7BC3}"/>
              </a:ext>
            </a:extLst>
          </p:cNvPr>
          <p:cNvCxnSpPr>
            <a:cxnSpLocks/>
          </p:cNvCxnSpPr>
          <p:nvPr/>
        </p:nvCxnSpPr>
        <p:spPr>
          <a:xfrm flipV="1">
            <a:off x="4124011" y="1415071"/>
            <a:ext cx="964301" cy="388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136">
            <a:extLst>
              <a:ext uri="{FF2B5EF4-FFF2-40B4-BE49-F238E27FC236}">
                <a16:creationId xmlns:a16="http://schemas.microsoft.com/office/drawing/2014/main" id="{290E4A49-B93B-BD31-F963-2A7365AFC98C}"/>
              </a:ext>
            </a:extLst>
          </p:cNvPr>
          <p:cNvCxnSpPr>
            <a:cxnSpLocks/>
          </p:cNvCxnSpPr>
          <p:nvPr/>
        </p:nvCxnSpPr>
        <p:spPr>
          <a:xfrm>
            <a:off x="4124011" y="5907180"/>
            <a:ext cx="95832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6372;p64">
            <a:extLst>
              <a:ext uri="{FF2B5EF4-FFF2-40B4-BE49-F238E27FC236}">
                <a16:creationId xmlns:a16="http://schemas.microsoft.com/office/drawing/2014/main" id="{49AFD243-BD17-A231-0703-8E532B52A93C}"/>
              </a:ext>
            </a:extLst>
          </p:cNvPr>
          <p:cNvSpPr/>
          <p:nvPr/>
        </p:nvSpPr>
        <p:spPr>
          <a:xfrm>
            <a:off x="8920791" y="5419955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训练结果模型</a:t>
            </a:r>
            <a:endParaRPr sz="1400" dirty="0"/>
          </a:p>
        </p:txBody>
      </p:sp>
      <p:sp>
        <p:nvSpPr>
          <p:cNvPr id="88" name="Google Shape;6372;p64">
            <a:extLst>
              <a:ext uri="{FF2B5EF4-FFF2-40B4-BE49-F238E27FC236}">
                <a16:creationId xmlns:a16="http://schemas.microsoft.com/office/drawing/2014/main" id="{A40B7C35-B73F-411C-B130-AEFE7F382D8A}"/>
              </a:ext>
            </a:extLst>
          </p:cNvPr>
          <p:cNvSpPr/>
          <p:nvPr/>
        </p:nvSpPr>
        <p:spPr>
          <a:xfrm>
            <a:off x="5600342" y="5419956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>
                <a:solidFill>
                  <a:schemeClr val="dk1"/>
                </a:solidFill>
              </a:rPr>
              <a:t>测评</a:t>
            </a:r>
            <a:endParaRPr sz="1400" dirty="0"/>
          </a:p>
        </p:txBody>
      </p:sp>
      <p:cxnSp>
        <p:nvCxnSpPr>
          <p:cNvPr id="91" name="直接箭头连接符 150">
            <a:extLst>
              <a:ext uri="{FF2B5EF4-FFF2-40B4-BE49-F238E27FC236}">
                <a16:creationId xmlns:a16="http://schemas.microsoft.com/office/drawing/2014/main" id="{0DC42F16-747D-F2DF-9614-7BBE4562B17E}"/>
              </a:ext>
            </a:extLst>
          </p:cNvPr>
          <p:cNvCxnSpPr>
            <a:cxnSpLocks/>
            <a:stCxn id="87" idx="1"/>
            <a:endCxn id="88" idx="3"/>
          </p:cNvCxnSpPr>
          <p:nvPr/>
        </p:nvCxnSpPr>
        <p:spPr>
          <a:xfrm flipH="1">
            <a:off x="7109763" y="5641240"/>
            <a:ext cx="181102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6372;p64">
            <a:extLst>
              <a:ext uri="{FF2B5EF4-FFF2-40B4-BE49-F238E27FC236}">
                <a16:creationId xmlns:a16="http://schemas.microsoft.com/office/drawing/2014/main" id="{6114D82E-9DCA-74D0-3CE9-F0CB2D1BFBA6}"/>
              </a:ext>
            </a:extLst>
          </p:cNvPr>
          <p:cNvSpPr/>
          <p:nvPr/>
        </p:nvSpPr>
        <p:spPr>
          <a:xfrm>
            <a:off x="7260566" y="4444606"/>
            <a:ext cx="1509421" cy="442569"/>
          </a:xfrm>
          <a:prstGeom prst="rect">
            <a:avLst/>
          </a:prstGeom>
          <a:solidFill>
            <a:srgbClr val="E3D6E8"/>
          </a:solidFill>
          <a:ln w="25400">
            <a:solidFill>
              <a:srgbClr val="AD86BC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NTK</a:t>
            </a:r>
            <a:r>
              <a:rPr lang="zh-CN" altLang="en-US" sz="1400" dirty="0">
                <a:solidFill>
                  <a:schemeClr val="tx1"/>
                </a:solidFill>
              </a:rPr>
              <a:t>插值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150">
            <a:extLst>
              <a:ext uri="{FF2B5EF4-FFF2-40B4-BE49-F238E27FC236}">
                <a16:creationId xmlns:a16="http://schemas.microsoft.com/office/drawing/2014/main" id="{C0D80C7F-F014-63C1-3F10-B2A5D66E1E3B}"/>
              </a:ext>
            </a:extLst>
          </p:cNvPr>
          <p:cNvCxnSpPr>
            <a:cxnSpLocks/>
          </p:cNvCxnSpPr>
          <p:nvPr/>
        </p:nvCxnSpPr>
        <p:spPr>
          <a:xfrm>
            <a:off x="8033455" y="4912995"/>
            <a:ext cx="0" cy="745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6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Xiuqi Zheng</dc:creator>
  <cp:lastModifiedBy>Xiuqi Zheng</cp:lastModifiedBy>
  <cp:revision>6</cp:revision>
  <dcterms:created xsi:type="dcterms:W3CDTF">2024-06-15T19:26:23Z</dcterms:created>
  <dcterms:modified xsi:type="dcterms:W3CDTF">2024-06-15T19:32:26Z</dcterms:modified>
</cp:coreProperties>
</file>