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23"/>
  </p:notesMasterIdLst>
  <p:sldIdLst>
    <p:sldId id="256" r:id="rId2"/>
    <p:sldId id="452" r:id="rId3"/>
    <p:sldId id="259" r:id="rId4"/>
    <p:sldId id="261" r:id="rId5"/>
    <p:sldId id="262" r:id="rId6"/>
    <p:sldId id="264" r:id="rId7"/>
    <p:sldId id="266" r:id="rId8"/>
    <p:sldId id="453" r:id="rId9"/>
    <p:sldId id="455" r:id="rId10"/>
    <p:sldId id="456" r:id="rId11"/>
    <p:sldId id="457" r:id="rId12"/>
    <p:sldId id="454" r:id="rId13"/>
    <p:sldId id="458" r:id="rId14"/>
    <p:sldId id="459" r:id="rId15"/>
    <p:sldId id="460" r:id="rId16"/>
    <p:sldId id="461" r:id="rId17"/>
    <p:sldId id="462" r:id="rId18"/>
    <p:sldId id="463" r:id="rId19"/>
    <p:sldId id="465" r:id="rId20"/>
    <p:sldId id="466" r:id="rId21"/>
    <p:sldId id="468" r:id="rId2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CCFF"/>
    <a:srgbClr val="CCFFCC"/>
    <a:srgbClr val="6699FF"/>
    <a:srgbClr val="00CC66"/>
    <a:srgbClr val="CCECFF"/>
    <a:srgbClr val="CCFFFF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94247"/>
  </p:normalViewPr>
  <p:slideViewPr>
    <p:cSldViewPr snapToGrid="0">
      <p:cViewPr varScale="1">
        <p:scale>
          <a:sx n="193" d="100"/>
          <a:sy n="193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9147-ADBF-C9C0-4F41-DA8C675A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E1453-E7C7-A2D7-4910-08CBEBB5B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67CB0-7F47-1051-DBEE-C5F8C7064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\phi(T) = \begin{cases} 2(N-S/2) \quad \text{if $\alpha \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1/2$}\\ S/2-N \quad \text{if $\alpha&lt;1/2$} \end{cases}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7DF56-DDAB-B582-8CE8-21F4ABB31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58af08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58af08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58af08b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58af08b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058af08b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058af08b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058af08b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058af08b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058af08b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058af08b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058af08b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058af08b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9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\phi(T) = \begin{cases} 2(N-S) \quad \text{if $\alpha \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1/2$}\\ S/2-N \quad \text{if $\alpha&lt;1/2$} \end{cases}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6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4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685264"/>
            <a:ext cx="9966960" cy="2926080"/>
          </a:xfrm>
        </p:spPr>
        <p:txBody>
          <a:bodyPr/>
          <a:lstStyle/>
          <a:p>
            <a:r>
              <a:rPr lang="en-SG" dirty="0"/>
              <a:t>CS3230</a:t>
            </a:r>
            <a:br>
              <a:rPr lang="en-SG" dirty="0"/>
            </a:br>
            <a:r>
              <a:rPr lang="en-SG" dirty="0"/>
              <a:t>Tutorial </a:t>
            </a:r>
            <a:r>
              <a:rPr lang="en-US" dirty="0"/>
              <a:t>8</a:t>
            </a:r>
            <a:r>
              <a:rPr lang="en-SG" dirty="0"/>
              <a:t> </a:t>
            </a:r>
            <a:br>
              <a:rPr lang="en-SG" dirty="0"/>
            </a:br>
            <a:r>
              <a:rPr lang="en-SG" sz="5400" dirty="0"/>
              <a:t>Group: T15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1C45A-9C06-491C-A4DB-09A8B8083EBE}"/>
              </a:ext>
            </a:extLst>
          </p:cNvPr>
          <p:cNvSpPr txBox="1"/>
          <p:nvPr/>
        </p:nvSpPr>
        <p:spPr>
          <a:xfrm>
            <a:off x="4109884" y="5173344"/>
            <a:ext cx="452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(AY2025/26 Semester 1)</a:t>
            </a: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E99E7-1CA0-040D-B9D9-71BF9FA27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CBEF-4A83-BE75-84EB-90944656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r>
              <a:rPr lang="en-US" altLang="zh-CN" dirty="0"/>
              <a:t>&amp;2</a:t>
            </a:r>
            <a:r>
              <a:rPr lang="en-US" dirty="0"/>
              <a:t> – Dynamic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25D755-3B68-3E4C-4B48-8B41EB44E7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52396" indent="0"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Q2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Prove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that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insertion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Dynamic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Table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is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amortized </a:t>
                </a:r>
                <a:r>
                  <a:rPr lang="el-GR" sz="2400" dirty="0">
                    <a:solidFill>
                      <a:schemeClr val="tx1"/>
                    </a:solidFill>
                  </a:rPr>
                  <a:t>Θ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using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SG" altLang="zh-CN" sz="2400" dirty="0" err="1">
                    <a:solidFill>
                      <a:schemeClr val="tx1"/>
                    </a:solidFill>
                  </a:rPr>
                  <a:t>Acc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ounting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Method.</a:t>
                </a:r>
              </a:p>
              <a:p>
                <a:pPr marL="152396" indent="0">
                  <a:buNone/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25D755-3B68-3E4C-4B48-8B41EB44E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C5F66-AFB5-944D-9D79-9BDC80D93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3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83D0-9BCF-183F-1204-28440982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r>
              <a:rPr lang="en-US" altLang="zh-CN" dirty="0"/>
              <a:t>&amp;2</a:t>
            </a:r>
            <a:r>
              <a:rPr lang="en-US" dirty="0"/>
              <a:t> – Dynamic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13F1-CE8B-1A11-8226-0F9F0C020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Q2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We pay $3 for each insertion2, which is </a:t>
            </a:r>
            <a:r>
              <a:rPr lang="el-GR" sz="2400" dirty="0">
                <a:solidFill>
                  <a:schemeClr val="tx1"/>
                </a:solidFill>
              </a:rPr>
              <a:t>Θ(1). </a:t>
            </a:r>
          </a:p>
          <a:p>
            <a:pPr marL="152396" indent="0">
              <a:buNone/>
            </a:pPr>
            <a:r>
              <a:rPr lang="el-GR" sz="2400" dirty="0">
                <a:solidFill>
                  <a:schemeClr val="tx1"/>
                </a:solidFill>
              </a:rPr>
              <a:t>• </a:t>
            </a:r>
            <a:r>
              <a:rPr lang="en-US" sz="2400" dirty="0">
                <a:solidFill>
                  <a:schemeClr val="tx1"/>
                </a:solidFill>
              </a:rPr>
              <a:t>Use $1 for normal insertion. 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• Save $2 for later, when the array is doubled (note that saving $1 is not enough).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FEFB-8352-1B93-C17E-665FEB888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FAFDF-7A8C-0CD0-610B-263D730B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12" y="2850078"/>
            <a:ext cx="9609145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9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6F11-545E-E853-1BCB-6E29969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3&amp;4</a:t>
            </a:r>
            <a:r>
              <a:rPr lang="en-US" dirty="0"/>
              <a:t> -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6F377-FE61-643D-16E2-72D28F827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You are given a data structure based on the Queue ADT with the following operations: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ENQUEUE(x): Put element x to the back of the queue Just set v = x (a single integer) in the ‘Enqueue’ menu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DEQUEUE(): Remove one element from the front of the queue Just select ‘1x’ in the ‘Dequeue’ menu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DELETE(k): Remove the first k elements from the queue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Set the value of K = k before selecting ‘Kx’ in the ‘Dequeue’ menu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ADD(A): Put all elements in array A to the queue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Set v = A (put A as comma separated integers) in the ‘Enqueue’ menu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432C4-C91B-9474-71DF-EA85CC3A5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017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8BAA-A7FF-1A91-FD65-3C4D4089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3&amp;4</a:t>
            </a:r>
            <a:r>
              <a:rPr lang="en-US" dirty="0"/>
              <a:t> -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666A8-F802-DB56-1D16-6CD4FFDA5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Q3 Prove the following claims using </a:t>
            </a:r>
            <a:r>
              <a:rPr lang="en-US" sz="2400" b="1" dirty="0">
                <a:solidFill>
                  <a:schemeClr val="tx1"/>
                </a:solidFill>
              </a:rPr>
              <a:t>Accounting Method</a:t>
            </a:r>
            <a:r>
              <a:rPr lang="en-US" sz="2400" dirty="0">
                <a:solidFill>
                  <a:schemeClr val="tx1"/>
                </a:solidFill>
              </a:rPr>
              <a:t> (stating the amortized costs/the bank charges of each operation), assuming that the queue is initially empty: “All operations run in amortized O(1) time, except ADD which runs in amortized O(|A|) time”.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FC80-5BD9-FD9B-B074-1FECD9C47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19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50D9D-8463-FD21-F23D-CD3332F8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88F-03F3-CD72-96D3-F8428FC2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altLang="zh-CN" dirty="0"/>
              <a:t>3&amp;4</a:t>
            </a:r>
            <a:r>
              <a:rPr lang="en-US" dirty="0"/>
              <a:t> -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089C-2364-AC79-1AEE-534661C6C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Q3 Prove the following claims using </a:t>
            </a:r>
            <a:r>
              <a:rPr lang="en-US" sz="2400" b="1" dirty="0">
                <a:solidFill>
                  <a:schemeClr val="tx1"/>
                </a:solidFill>
              </a:rPr>
              <a:t>Accounting Method</a:t>
            </a:r>
            <a:r>
              <a:rPr lang="en-US" sz="2400" dirty="0">
                <a:solidFill>
                  <a:schemeClr val="tx1"/>
                </a:solidFill>
              </a:rPr>
              <a:t> (stating the amortized costs/the bank charges of each operation), assuming that the queue is initially empty: “All operations run in amortized O(1) time, except ADD which runs in amortized O(|A|) time”.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• ENQUEUE(x): $2; O(1); $1 to enqueue x, and $1 is saved for future dequeue of x.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•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DEQUEUE(): $0 (free); O(1); using the saved $1 from ENQUEUE/ADD already in the bank. 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• DELETE(k): $0 (also free); O(1); each of the k deletions is using the saved $1 in the bank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• ADD(A): $2|A|; O(|A|); $|A| to put them, and $|A| is saved for future dequeue operations.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07268-F41F-D594-92E1-3DD411B4F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068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E567-CFFF-EDB0-A1B0-A22FDAC3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3&amp;4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AB6E6-ADA7-E13D-D40C-06D55E914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Q4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Prove the same claims, but using Potential Method instead. State your potential function.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usual heuristic for determining potential function </a:t>
            </a:r>
            <a:r>
              <a:rPr lang="el-GR" sz="2400" dirty="0">
                <a:solidFill>
                  <a:schemeClr val="tx1"/>
                </a:solidFill>
              </a:rPr>
              <a:t>φ </a:t>
            </a:r>
            <a:r>
              <a:rPr lang="en-US" sz="2400" dirty="0">
                <a:solidFill>
                  <a:schemeClr val="tx1"/>
                </a:solidFill>
              </a:rPr>
              <a:t>is to find “something which decreases a lot after the expensive operations”. A possible </a:t>
            </a:r>
            <a:r>
              <a:rPr lang="el-GR" sz="2400" dirty="0">
                <a:solidFill>
                  <a:schemeClr val="tx1"/>
                </a:solidFill>
              </a:rPr>
              <a:t>φ </a:t>
            </a:r>
            <a:r>
              <a:rPr lang="en-US" sz="2400" dirty="0">
                <a:solidFill>
                  <a:schemeClr val="tx1"/>
                </a:solidFill>
              </a:rPr>
              <a:t>is thus the size of the queue. </a:t>
            </a:r>
            <a:r>
              <a:rPr lang="el-GR" sz="2400" dirty="0">
                <a:solidFill>
                  <a:schemeClr val="tx1"/>
                </a:solidFill>
              </a:rPr>
              <a:t>φ(0) = 0 </a:t>
            </a:r>
            <a:r>
              <a:rPr lang="en-US" sz="2400" dirty="0">
                <a:solidFill>
                  <a:schemeClr val="tx1"/>
                </a:solidFill>
              </a:rPr>
              <a:t>as the queue is initially empty.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0B06-3E6E-D800-F7EE-CC2AF2BAA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F4870-8FCD-971A-5FD0-F55BF788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24" y="3890232"/>
            <a:ext cx="8786751" cy="1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C097-04CE-B31E-885E-40E57834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DAA5-35B6-4EAB-C05D-B32ED2D5D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Q5 Consider another version of Dynamic Table with only deletion of the last element (POP()), i.e., there is no insertion involved. </a:t>
            </a: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pseudo-code: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EF48-16FA-A420-5C87-2A63572686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2F73B-10F3-77EE-F3AF-2D68E5FB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71" y="2378352"/>
            <a:ext cx="3369546" cy="2761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90201-7960-123B-B106-2EA5325C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4" y="4592728"/>
            <a:ext cx="4927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5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9B9B-6631-0D62-058D-32E38FD4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9809-7AB9-B9D8-B043-9EF383081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Assuming n is initially equal to size(T), prove using Potential Method that POP() runs in amortized O(1). State your potential function.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EC6BB-C293-B9ED-C442-8F61D99504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842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CD736-1CB7-10E1-97B8-BF75651E1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EB8E-DC4D-8132-0CDD-952B3CCB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3BE5-9788-8C6B-5145-F4FBE1034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Assuming n is initially equal to size(T), prove using Potential Method that POP() runs in amortized O(1). State your potential function.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 possible </a:t>
            </a:r>
            <a:r>
              <a:rPr lang="el-GR" sz="2400" dirty="0">
                <a:solidFill>
                  <a:schemeClr val="tx1"/>
                </a:solidFill>
              </a:rPr>
              <a:t>φ</a:t>
            </a:r>
            <a:r>
              <a:rPr lang="en-US" sz="2400" dirty="0">
                <a:solidFill>
                  <a:schemeClr val="tx1"/>
                </a:solidFill>
              </a:rPr>
              <a:t>: The number of empty cells (i.e. grey/NULL)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3A7D8-22C8-FB0C-9373-902E281289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5" name="Picture 4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A34EF0FC-0CD6-71B8-6D25-9456E129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70" y="3528868"/>
            <a:ext cx="7772400" cy="9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0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8A42F-FE32-23D6-A006-2E4A7126A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FB4-25C1-5AEE-BCD2-ACDEC0C6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00822-9E0A-E04C-F596-0E3F6241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Of course, a table with only deletion is nonsensical. The goal is to combine Q2&amp;5 to a table with both insertion and deletion.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Preliminary idea: double when exceeded, halve when half full. </a:t>
            </a:r>
          </a:p>
          <a:p>
            <a:pPr marL="152396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Problem: high cost in the worst case: suppose we go n -&gt; n+1 -&gt; n -&gt; n+1… </a:t>
            </a:r>
          </a:p>
          <a:p>
            <a:pPr marL="152396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Cost of each operation is </a:t>
            </a:r>
            <a:r>
              <a:rPr lang="el-GR" sz="2400" dirty="0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(n)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5C329-B092-4CC1-4546-E935A1324A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187C-1396-2BDB-E9B1-6185C2D4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76" y="4298020"/>
            <a:ext cx="4927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3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Amortization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Finding the </a:t>
            </a:r>
            <a:r>
              <a:rPr lang="en" b="1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average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cost/performance per operation </a:t>
            </a:r>
            <a:r>
              <a:rPr lang="en" b="1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worst case</a:t>
            </a:r>
            <a:endParaRPr u="sng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Commonly used to analyze the runtime of algorithms that perform many cheap operations + very few expensive operations.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expected value computation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average case analysis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CDFA9-A412-081C-6EC4-F8BE108EB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BFDB-68A7-03F3-9E30-3F3A4C06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Extension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6B7745A-0FF4-5958-A3D9-5C3A32BF56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Of course, a table with only deletion is nonsensical. The goal is to combine Q2&amp;5 to a table with both insertion and deletion. </a:t>
                </a: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A corrected version: allow load factor to drop to 1/4. </a:t>
                </a: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Naturally, the potential function will be more complicated: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the load factor, S be the size of table and N be the number of occupied places, then </a:t>
                </a: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6B7745A-0FF4-5958-A3D9-5C3A32BF5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575" r="-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51DC-990F-6223-5BBA-724F13BF6B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075E2-E4D9-C478-BFA0-ACA452493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141" y="4210899"/>
            <a:ext cx="5785954" cy="12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2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2431-7D0F-43BD-CAFB-800668506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1D56-E4CD-1E0E-74BF-082F0859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880E-CD8E-3791-6CCC-EF9D21F0A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We have to check a few cases (not hard) to see that in all cases C(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 is constant. Please refer to 16.4.2 of CLRS for more details. </a:t>
            </a: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Brief motivation: load factor &gt;= ½ </a:t>
            </a:r>
            <a:r>
              <a:rPr lang="en-US" sz="2400" dirty="0" err="1">
                <a:solidFill>
                  <a:schemeClr val="tx1"/>
                </a:solidFill>
              </a:rPr>
              <a:t>iff</a:t>
            </a:r>
            <a:r>
              <a:rPr lang="en-US" sz="2400" dirty="0">
                <a:solidFill>
                  <a:schemeClr val="tx1"/>
                </a:solidFill>
              </a:rPr>
              <a:t> 2N &gt;=S; for doubling, it drops from N to 0; for halving</a:t>
            </a:r>
            <a:r>
              <a:rPr lang="en-US" sz="2400">
                <a:solidFill>
                  <a:schemeClr val="tx1"/>
                </a:solidFill>
              </a:rPr>
              <a:t>, also drops </a:t>
            </a:r>
            <a:r>
              <a:rPr lang="en-US" sz="2400" dirty="0">
                <a:solidFill>
                  <a:schemeClr val="tx1"/>
                </a:solidFill>
              </a:rPr>
              <a:t>from N </a:t>
            </a:r>
            <a:r>
              <a:rPr lang="en-US" sz="2400">
                <a:solidFill>
                  <a:schemeClr val="tx1"/>
                </a:solidFill>
              </a:rPr>
              <a:t>to 0.</a:t>
            </a: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52396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E9B30-9B07-9145-7B6C-9F49F7E2E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D9285-BEEE-C2D0-3067-511B5040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94" y="4429560"/>
            <a:ext cx="5785954" cy="12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Amortization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example, suppose we perform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operations.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Each operation has a 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en" b="1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chance to take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time, otherwise it will take Θ(1) time.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Expected time per operation: 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en" b="1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N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b="1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 1)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</a:t>
            </a:r>
            <a:r>
              <a:rPr lang="en" b="1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 1 ∈ Θ(1)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Amortized time per operation: </a:t>
            </a:r>
            <a:r>
              <a:rPr lang="en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Θ(</a:t>
            </a:r>
            <a:r>
              <a:rPr lang="en" b="1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u="sng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u="sng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Amortization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Aggregate Method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Accounting Method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Potential Method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Aggregate Method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Suppose for n operations, a sequence of n operations take T(n) cost in the worst case (i.e. we are taking max cost over all sequences of n operations).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Worst case amortized cost is then T(n)/n.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 usually used: it is similar to proving things from definition.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Accounting Method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Google Shape;116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688433"/>
                <a:ext cx="11360800" cy="4403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dirty="0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Key Idea: We have a bank. For every operation, we store some money inside the bank, then we use the money in the bank to pay for the operation.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600"/>
                  </a:spcBef>
                  <a:buNone/>
                </a:pPr>
                <a:r>
                  <a:rPr lang="en-SG" dirty="0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For cheap operations, store extra money in the bank per operation.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600"/>
                  </a:spcBef>
                  <a:buNone/>
                </a:pPr>
                <a:r>
                  <a:rPr lang="en-SG" dirty="0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For expensive operations, use the money we’ve stored in the bank to pay for the operation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600"/>
                  </a:spcBef>
                  <a:buNone/>
                </a:pPr>
                <a:r>
                  <a:rPr lang="en-SG" dirty="0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The bank must never go negative: for all k,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ar-AE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ar-A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Nunito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Nunito"/>
                          </a:rPr>
                          <m:t>)</m:t>
                        </m:r>
                      </m:e>
                    </m:nary>
                  </m:oMath>
                </a14:m>
                <a:endParaRPr lang="ar-AE" dirty="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600"/>
                  </a:spcBef>
                  <a:buNone/>
                </a:pPr>
                <a:r>
                  <a:rPr lang="en-SG" dirty="0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The amount we store in the bank per operation is the amortized cost.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SG" dirty="0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The amount we store in the bank per operation is </a:t>
                </a:r>
                <a:r>
                  <a:rPr lang="en-SG" b="1" dirty="0">
                    <a:solidFill>
                      <a:schemeClr val="tx1"/>
                    </a:solidFill>
                    <a:latin typeface="Nunito"/>
                    <a:ea typeface="Nunito"/>
                    <a:cs typeface="Nunito"/>
                    <a:sym typeface="Nunito"/>
                  </a:rPr>
                  <a:t>C(</a:t>
                </a:r>
                <a:r>
                  <a:rPr lang="en-SG" b="1" dirty="0" err="1">
                    <a:solidFill>
                      <a:schemeClr val="tx1"/>
                    </a:solidFill>
                    <a:latin typeface="Nunito"/>
                    <a:ea typeface="Nunito"/>
                    <a:cs typeface="Nunito"/>
                    <a:sym typeface="Nunito"/>
                  </a:rPr>
                  <a:t>i</a:t>
                </a:r>
                <a:r>
                  <a:rPr lang="en-SG" b="1" dirty="0">
                    <a:solidFill>
                      <a:schemeClr val="tx1"/>
                    </a:solidFill>
                    <a:latin typeface="Nunito"/>
                    <a:ea typeface="Nunito"/>
                    <a:cs typeface="Nunito"/>
                    <a:sym typeface="Nunito"/>
                  </a:rPr>
                  <a:t>)</a:t>
                </a:r>
                <a:r>
                  <a:rPr lang="en-SG" dirty="0">
                    <a:solidFill>
                      <a:schemeClr val="tx1"/>
                    </a:solidFill>
                    <a:latin typeface="Nunito"/>
                    <a:ea typeface="Nunito"/>
                    <a:cs typeface="Nunito"/>
                    <a:sym typeface="Nunito"/>
                  </a:rPr>
                  <a:t>.</a:t>
                </a:r>
              </a:p>
            </p:txBody>
          </p:sp>
        </mc:Choice>
        <mc:Fallback>
          <p:sp>
            <p:nvSpPr>
              <p:cNvPr id="116" name="Google Shape;116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688433"/>
                <a:ext cx="11360800" cy="4403600"/>
              </a:xfrm>
              <a:prstGeom prst="rect">
                <a:avLst/>
              </a:prstGeom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Potential Method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9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Design a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potential function 𝛷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with: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Font typeface="Nunito"/>
              <a:buChar char="-"/>
            </a:pP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𝛷(0) = 0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</a:t>
            </a:r>
            <a:r>
              <a:rPr lang="en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≥ 0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" b="1" dirty="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C(</a:t>
            </a:r>
            <a:r>
              <a:rPr lang="en" b="1" dirty="0" err="1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T(</a:t>
            </a:r>
            <a:r>
              <a:rPr lang="en" b="1" dirty="0" err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</a:t>
            </a:r>
            <a:r>
              <a:rPr lang="en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𝛷(</a:t>
            </a:r>
            <a:r>
              <a:rPr lang="en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– 1)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Key Idea: When </a:t>
            </a:r>
            <a:r>
              <a:rPr lang="en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T(</a:t>
            </a:r>
            <a:r>
              <a:rPr lang="en" b="1" dirty="0" err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large, we want 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</a:t>
            </a:r>
            <a:r>
              <a:rPr lang="en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𝛷(</a:t>
            </a:r>
            <a:r>
              <a:rPr lang="en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– 1)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to be very negative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Equivalently, when an operation is expensive, we want the potential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decrease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by a lot.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Then, since ∑</a:t>
            </a:r>
            <a:r>
              <a:rPr lang="en" b="1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 dirty="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C(</a:t>
            </a:r>
            <a:r>
              <a:rPr lang="en" b="1" dirty="0" err="1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∑</a:t>
            </a:r>
            <a:r>
              <a:rPr lang="en" b="1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T(</a:t>
            </a:r>
            <a:r>
              <a:rPr lang="en" b="1" dirty="0" err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𝛷(N)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𝛷(N – 1)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+ 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𝛷(N – 1)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𝛷(N – 2)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+ … + 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𝛷(2)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𝛷(1)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+ 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𝛷(1)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𝛷(0)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∑</a:t>
            </a:r>
            <a:r>
              <a:rPr lang="en-SG" b="1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SG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T(</a:t>
            </a:r>
            <a:r>
              <a:rPr lang="en-SG" b="1" dirty="0" err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-SG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𝛷(N) 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lang="en-SG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𝛷(0)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≥ ∑</a:t>
            </a:r>
            <a:r>
              <a:rPr lang="en-SG" b="1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SG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T(</a:t>
            </a:r>
            <a:r>
              <a:rPr lang="en-SG" b="1" dirty="0" err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Remark: it is easy to find a valid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but it is often not easy to find a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𝛷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that is useful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i.e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gives a good </a:t>
            </a:r>
            <a:r>
              <a:rPr lang="en" b="1" dirty="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C(</a:t>
            </a:r>
            <a:r>
              <a:rPr lang="en" b="1" dirty="0" err="1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b="1" dirty="0">
                <a:solidFill>
                  <a:srgbClr val="E69138"/>
                </a:solidFill>
                <a:latin typeface="Nunito"/>
                <a:ea typeface="Nunito"/>
                <a:cs typeface="Nunito"/>
                <a:sym typeface="Nunito"/>
              </a:rPr>
              <a:t>).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0562-655A-7A97-60D2-96DF324A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r>
              <a:rPr lang="en-US" altLang="zh-CN" dirty="0"/>
              <a:t>&amp;2</a:t>
            </a:r>
            <a:r>
              <a:rPr lang="en-US" dirty="0"/>
              <a:t> – Dynamic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C92FA0-A42F-8D71-364D-DE254974BB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Dynamic Table: if the table is full, inserting a new element requires creating a new table that is twice the size of the current table. Clarification: our insertion is really appending; we do not consider insertion at a general index. </a:t>
                </a: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Q1). Which of the following statements is incorrect? </a:t>
                </a: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(a) The amortized cost C(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) for the insertion in Dynamic Table is </a:t>
                </a:r>
                <a:r>
                  <a:rPr lang="el-GR" sz="2400" dirty="0">
                    <a:solidFill>
                      <a:schemeClr val="tx1"/>
                    </a:solidFill>
                  </a:rPr>
                  <a:t>Θ(1)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endParaRPr lang="el-GR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(b)  In the accounting method, C(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) is always greater than the actual cost T(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) of an operation </a:t>
                </a: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(c)  ∀Q,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C92FA0-A42F-8D71-364D-DE254974B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575" r="-223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A0902-63E2-0789-499A-B4E921876E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367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C76D-CFAF-AF27-2581-9C094A4B7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5156-915A-2DE9-2747-ECAC0766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r>
              <a:rPr lang="en-US" altLang="zh-CN" dirty="0"/>
              <a:t>&amp;2</a:t>
            </a:r>
            <a:r>
              <a:rPr lang="en-US" dirty="0"/>
              <a:t> – Dynamic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C0D01C-83CC-96EF-A820-1DDBB8522B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Dynamic Table: if the table is full, inserting a new element requires creating a new table that is twice the size of the current table. </a:t>
                </a: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Q1). Which of the following statements is incorrect? </a:t>
                </a:r>
              </a:p>
              <a:p>
                <a:pPr marL="152396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(a) </a:t>
                </a:r>
                <a:r>
                  <a:rPr lang="en-US" sz="2400" dirty="0">
                    <a:solidFill>
                      <a:srgbClr val="00B050"/>
                    </a:solidFill>
                  </a:rPr>
                  <a:t>The amortized cost C(</a:t>
                </a:r>
                <a:r>
                  <a:rPr lang="en-US" sz="24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2400" dirty="0">
                    <a:solidFill>
                      <a:srgbClr val="00B050"/>
                    </a:solidFill>
                  </a:rPr>
                  <a:t>) for the insertion in Dynamic Table is </a:t>
                </a:r>
                <a:r>
                  <a:rPr lang="el-GR" sz="2400" dirty="0">
                    <a:solidFill>
                      <a:srgbClr val="00B050"/>
                    </a:solidFill>
                  </a:rPr>
                  <a:t>Θ(1) 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152396" indent="0">
                  <a:buNone/>
                </a:pPr>
                <a:endParaRPr lang="el-GR" sz="2400" dirty="0">
                  <a:solidFill>
                    <a:schemeClr val="tx1"/>
                  </a:solidFill>
                </a:endParaRPr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(b)  In the accounting method, C(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) is always greater than the actual cost T(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) of an operation </a:t>
                </a:r>
              </a:p>
              <a:p>
                <a:pPr marL="152396" indent="0">
                  <a:buNone/>
                </a:pPr>
                <a:r>
                  <a:rPr lang="en-US" sz="2400" dirty="0"/>
                  <a:t>C(</a:t>
                </a:r>
                <a:r>
                  <a:rPr lang="en-US" sz="2400" dirty="0" err="1"/>
                  <a:t>i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sometimes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cheaper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heavy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true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T(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)</a:t>
                </a:r>
              </a:p>
              <a:p>
                <a:pPr marL="152396" indent="0">
                  <a:buNone/>
                </a:pPr>
                <a:endParaRPr lang="en-US" sz="2400" dirty="0"/>
              </a:p>
              <a:p>
                <a:pPr marL="152396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(c)  </a:t>
                </a:r>
                <a:r>
                  <a:rPr lang="en-US" sz="2400" dirty="0">
                    <a:solidFill>
                      <a:srgbClr val="00B050"/>
                    </a:solidFill>
                  </a:rPr>
                  <a:t>∀Q,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152396" indent="0">
                  <a:buNone/>
                </a:pPr>
                <a:r>
                  <a:rPr lang="en-US" sz="2400" dirty="0"/>
                  <a:t>Bank balance is always non-negative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2C0D01C-83CC-96EF-A820-1DDBB8522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37" r="-112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4DC9D-6108-93F1-75B2-946350F6CA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256451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8495</TotalTime>
  <Words>1708</Words>
  <Application>Microsoft Macintosh PowerPoint</Application>
  <PresentationFormat>Widescreen</PresentationFormat>
  <Paragraphs>131</Paragraphs>
  <Slides>21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Corbel</vt:lpstr>
      <vt:lpstr>Nunito</vt:lpstr>
      <vt:lpstr>Basis</vt:lpstr>
      <vt:lpstr>CS3230 Tutorial 8  Group: T15</vt:lpstr>
      <vt:lpstr>Lecture Review – Amortization</vt:lpstr>
      <vt:lpstr>Lecture Review – Amortization</vt:lpstr>
      <vt:lpstr>Lecture Review – Amortization</vt:lpstr>
      <vt:lpstr>Lecture Review – Aggregate Method</vt:lpstr>
      <vt:lpstr>Lecture Review – Accounting Method</vt:lpstr>
      <vt:lpstr>Lecture Review – Potential Method</vt:lpstr>
      <vt:lpstr>Question 1&amp;2 – Dynamic Table</vt:lpstr>
      <vt:lpstr>Question 1&amp;2 – Dynamic Table</vt:lpstr>
      <vt:lpstr>Question 1&amp;2 – Dynamic Table</vt:lpstr>
      <vt:lpstr>Question 1&amp;2 – Dynamic Table</vt:lpstr>
      <vt:lpstr>Question 3&amp;4 - Queue</vt:lpstr>
      <vt:lpstr>Question 3&amp;4 - Queue</vt:lpstr>
      <vt:lpstr>Question 3&amp;4 - Queue</vt:lpstr>
      <vt:lpstr>Question 3&amp;4 - Queue</vt:lpstr>
      <vt:lpstr>Question 5</vt:lpstr>
      <vt:lpstr>Question 5</vt:lpstr>
      <vt:lpstr>Question 5</vt:lpstr>
      <vt:lpstr>Question 5 Extension</vt:lpstr>
      <vt:lpstr>Question 5 Extension</vt:lpstr>
      <vt:lpstr>Question 5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Aaron Tan</dc:creator>
  <cp:lastModifiedBy>Deng Tianle</cp:lastModifiedBy>
  <cp:revision>585</cp:revision>
  <cp:lastPrinted>2020-04-01T05:50:33Z</cp:lastPrinted>
  <dcterms:created xsi:type="dcterms:W3CDTF">2020-03-29T08:20:19Z</dcterms:created>
  <dcterms:modified xsi:type="dcterms:W3CDTF">2025-10-16T18:13:29Z</dcterms:modified>
</cp:coreProperties>
</file>