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0" r:id="rId1"/>
  </p:sldMasterIdLst>
  <p:notesMasterIdLst>
    <p:notesMasterId r:id="rId20"/>
  </p:notesMasterIdLst>
  <p:sldIdLst>
    <p:sldId id="256" r:id="rId2"/>
    <p:sldId id="438" r:id="rId3"/>
    <p:sldId id="259" r:id="rId4"/>
    <p:sldId id="263" r:id="rId5"/>
    <p:sldId id="264" r:id="rId6"/>
    <p:sldId id="265" r:id="rId7"/>
    <p:sldId id="444" r:id="rId8"/>
    <p:sldId id="445" r:id="rId9"/>
    <p:sldId id="275" r:id="rId10"/>
    <p:sldId id="276" r:id="rId11"/>
    <p:sldId id="277" r:id="rId12"/>
    <p:sldId id="278" r:id="rId13"/>
    <p:sldId id="439" r:id="rId14"/>
    <p:sldId id="440" r:id="rId15"/>
    <p:sldId id="282" r:id="rId16"/>
    <p:sldId id="442" r:id="rId17"/>
    <p:sldId id="443" r:id="rId18"/>
    <p:sldId id="448" r:id="rId19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CCFF"/>
    <a:srgbClr val="CCFFCC"/>
    <a:srgbClr val="6699FF"/>
    <a:srgbClr val="00CC66"/>
    <a:srgbClr val="CCECFF"/>
    <a:srgbClr val="CCFFFF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4" autoAdjust="0"/>
    <p:restoredTop sz="94210"/>
  </p:normalViewPr>
  <p:slideViewPr>
    <p:cSldViewPr snapToGrid="0">
      <p:cViewPr varScale="1">
        <p:scale>
          <a:sx n="104" d="100"/>
          <a:sy n="104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9B68-130A-43A3-A4FA-9BA4D12CC16D}" type="datetimeFigureOut">
              <a:rPr lang="en-US" smtClean="0"/>
              <a:t>10/2/25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78552-4062-41D7-8062-EDD305A5F8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0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8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7b40a1e0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7b40a1e0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7b40a1e0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7b40a1e0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aa5ba18e7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aa5ba18e7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>
          <a:extLst>
            <a:ext uri="{FF2B5EF4-FFF2-40B4-BE49-F238E27FC236}">
              <a16:creationId xmlns:a16="http://schemas.microsoft.com/office/drawing/2014/main" id="{873065EE-CF36-EF2A-7C73-83CCB223D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aa5ba18e7_0_35:notes">
            <a:extLst>
              <a:ext uri="{FF2B5EF4-FFF2-40B4-BE49-F238E27FC236}">
                <a16:creationId xmlns:a16="http://schemas.microsoft.com/office/drawing/2014/main" id="{FCD0CC9E-4778-8C53-50FA-B712640A64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aa5ba18e7_0_35:notes">
            <a:extLst>
              <a:ext uri="{FF2B5EF4-FFF2-40B4-BE49-F238E27FC236}">
                <a16:creationId xmlns:a16="http://schemas.microsoft.com/office/drawing/2014/main" id="{291D2DE0-0163-3013-18A4-FA8F29F03C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172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>
          <a:extLst>
            <a:ext uri="{FF2B5EF4-FFF2-40B4-BE49-F238E27FC236}">
              <a16:creationId xmlns:a16="http://schemas.microsoft.com/office/drawing/2014/main" id="{91604EA6-58BA-58D1-AE96-8FFAA9729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aa5ba18e7_0_35:notes">
            <a:extLst>
              <a:ext uri="{FF2B5EF4-FFF2-40B4-BE49-F238E27FC236}">
                <a16:creationId xmlns:a16="http://schemas.microsoft.com/office/drawing/2014/main" id="{F28A9F1E-D158-5E74-A3A2-CBBF66C6A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aa5ba18e7_0_35:notes">
            <a:extLst>
              <a:ext uri="{FF2B5EF4-FFF2-40B4-BE49-F238E27FC236}">
                <a16:creationId xmlns:a16="http://schemas.microsoft.com/office/drawing/2014/main" id="{5B668097-2643-E3BD-BC58-768089991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324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aa5ba18e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aa5ba18e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6aa5ba18e7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6aa5ba18e7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aa5ba18e7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aa5ba18e7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aa5ba18e7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aa5ba18e7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109f3286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109f3286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aa5ba18e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aa5ba18e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aa5ba18e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aa5ba18e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aa5ba18e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aa5ba18e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A863CC2C-984F-E740-8F69-AA5942FF2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aa5ba18e7_0_22:notes">
            <a:extLst>
              <a:ext uri="{FF2B5EF4-FFF2-40B4-BE49-F238E27FC236}">
                <a16:creationId xmlns:a16="http://schemas.microsoft.com/office/drawing/2014/main" id="{64777797-5A19-E7C4-63C4-0873482BB3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aa5ba18e7_0_22:notes">
            <a:extLst>
              <a:ext uri="{FF2B5EF4-FFF2-40B4-BE49-F238E27FC236}">
                <a16:creationId xmlns:a16="http://schemas.microsoft.com/office/drawing/2014/main" id="{DF94A2BC-B6EE-CDE2-5429-494D271F46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70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E81DD461-D246-6F2E-25C1-F39323776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aa5ba18e7_0_22:notes">
            <a:extLst>
              <a:ext uri="{FF2B5EF4-FFF2-40B4-BE49-F238E27FC236}">
                <a16:creationId xmlns:a16="http://schemas.microsoft.com/office/drawing/2014/main" id="{D5D4B277-152A-BFFE-85B7-33F95E5972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aa5ba18e7_0_22:notes">
            <a:extLst>
              <a:ext uri="{FF2B5EF4-FFF2-40B4-BE49-F238E27FC236}">
                <a16:creationId xmlns:a16="http://schemas.microsoft.com/office/drawing/2014/main" id="{8098485B-FA86-A9D3-5346-A6406E3E7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47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6aa5ba18e7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6aa5ba18e7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0CFD70-C9DA-43F5-BE93-98E72C2DD3BB}" type="datetime1">
              <a:rPr lang="en-US" smtClean="0"/>
              <a:t>10/2/25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77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10/2/25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26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10/2/25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87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45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10/2/25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640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1629-E7E4-41BF-9475-9509A1DEBF55}" type="datetime1">
              <a:rPr lang="en-US" smtClean="0"/>
              <a:t>10/2/25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7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10/2/25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479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10/2/25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93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AF9F-C457-4136-A768-04193CDC4DC5}" type="datetime1">
              <a:rPr lang="en-US" smtClean="0"/>
              <a:t>10/2/25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5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D36F-68DB-4E75-A07B-243AE2FCBECE}" type="datetime1">
              <a:rPr lang="en-US" smtClean="0"/>
              <a:t>10/2/25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7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10/2/25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315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10/2/25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388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195AEA9-4BB2-4E01-90D1-AAB7FBE40271}" type="datetime1">
              <a:rPr lang="en-US" smtClean="0"/>
              <a:t>10/2/25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2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2214-9E78-4D03-8199-9B7881330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685264"/>
            <a:ext cx="9966960" cy="2926080"/>
          </a:xfrm>
        </p:spPr>
        <p:txBody>
          <a:bodyPr/>
          <a:lstStyle/>
          <a:p>
            <a:r>
              <a:rPr lang="en-SG" dirty="0"/>
              <a:t>CS3230</a:t>
            </a:r>
            <a:br>
              <a:rPr lang="en-SG" dirty="0"/>
            </a:br>
            <a:r>
              <a:rPr lang="en-SG" dirty="0"/>
              <a:t>Tutorial </a:t>
            </a:r>
            <a:r>
              <a:rPr lang="en-US" dirty="0"/>
              <a:t>6</a:t>
            </a:r>
            <a:r>
              <a:rPr lang="en-SG" dirty="0"/>
              <a:t> </a:t>
            </a:r>
            <a:br>
              <a:rPr lang="en-SG" dirty="0"/>
            </a:br>
            <a:r>
              <a:rPr lang="en-SG" sz="5400" dirty="0"/>
              <a:t>Group: T1</a:t>
            </a:r>
            <a:r>
              <a:rPr lang="en-US" altLang="zh-CN" sz="5400" dirty="0"/>
              <a:t>5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1C45A-9C06-491C-A4DB-09A8B8083EBE}"/>
              </a:ext>
            </a:extLst>
          </p:cNvPr>
          <p:cNvSpPr txBox="1"/>
          <p:nvPr/>
        </p:nvSpPr>
        <p:spPr>
          <a:xfrm>
            <a:off x="4109884" y="5173344"/>
            <a:ext cx="4522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(AY2025/26 Semester 1)</a:t>
            </a:r>
          </a:p>
        </p:txBody>
      </p:sp>
    </p:spTree>
    <p:extLst>
      <p:ext uri="{BB962C8B-B14F-4D97-AF65-F5344CB8AC3E}">
        <p14:creationId xmlns:p14="http://schemas.microsoft.com/office/powerpoint/2010/main" val="48330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Question 1</a:t>
            </a:r>
            <a:endParaRPr/>
          </a:p>
        </p:txBody>
      </p:sp>
      <p:sp>
        <p:nvSpPr>
          <p:cNvPr id="201" name="Google Shape;201;p33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Denote a function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TRI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(x, y) that finds the smallest weight triangulation using only vertices from x to y (i.e. vertices x, x + 1, x + 2, …, y – 1, y)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Our original problem is simply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TRI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(1,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What are the base cases?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base cases are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TRI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(x, x+1) = 0.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Question 1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Denote a function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TRI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(x, y) that finds the smallest weight triangulation using only vertices from x to y (i.e. vertices x, x + 1, x + 2, …, y – 1, y)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Our original problem is simply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TRI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(1,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Write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TRI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(x, y) as a recursive formula of other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TRI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(x’, y’) function calls!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Question 1</a:t>
            </a:r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Example: x = 1, y = 7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4" name="Google Shape;21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2467" y="2442901"/>
            <a:ext cx="2967867" cy="312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89201" y="1504363"/>
            <a:ext cx="4627801" cy="2259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39334" y="4028601"/>
            <a:ext cx="7301485" cy="2259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39318FA2-1F07-C341-83CB-97E1E3860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>
            <a:extLst>
              <a:ext uri="{FF2B5EF4-FFF2-40B4-BE49-F238E27FC236}">
                <a16:creationId xmlns:a16="http://schemas.microsoft.com/office/drawing/2014/main" id="{B78520D3-8BDE-F688-6135-8B7EDA2575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Question 1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EE7EF4-27C4-4C2B-6DD6-2CF80F0F4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563856"/>
            <a:ext cx="7772400" cy="12564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6AE344-82F1-4DB2-CB8E-A98901F38CC5}"/>
              </a:ext>
            </a:extLst>
          </p:cNvPr>
          <p:cNvSpPr txBox="1"/>
          <p:nvPr/>
        </p:nvSpPr>
        <p:spPr>
          <a:xfrm>
            <a:off x="415600" y="1803990"/>
            <a:ext cx="34205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Recursive formula: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A90BB-CC31-9A49-34F5-532E2CACFA0D}"/>
              </a:ext>
            </a:extLst>
          </p:cNvPr>
          <p:cNvSpPr txBox="1"/>
          <p:nvPr/>
        </p:nvSpPr>
        <p:spPr>
          <a:xfrm>
            <a:off x="415600" y="5772190"/>
            <a:ext cx="62540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What is the time complexity of TRI(1,n)?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39EB2-56E3-EA2A-3E91-F20FF445384E}"/>
              </a:ext>
            </a:extLst>
          </p:cNvPr>
          <p:cNvSpPr txBox="1"/>
          <p:nvPr/>
        </p:nvSpPr>
        <p:spPr>
          <a:xfrm>
            <a:off x="415600" y="3820338"/>
            <a:ext cx="112817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TRI(1,n) = min{(TRI(2, n) + TRI(1, 2) + W(1,2,n)) + (TRI(3, n) + TRI(1, 3) + W(1,3,n)) + … + (TRI(n-1, n) + TRI(1, n-1) + W(1,n-1,n))</a:t>
            </a:r>
          </a:p>
          <a:p>
            <a:endParaRPr lang="en-US" sz="2400" dirty="0"/>
          </a:p>
          <a:p>
            <a:r>
              <a:rPr lang="en-US" sz="2400" dirty="0"/>
              <a:t> TRI(1,n-1) = (TRI(2, n-1) + TRI(1, 2) + W(1,2,n-1)) + (TRI(3, n-1) + TRI(1, 3) + W(1,3,n-1)) + … + (TRI(n-2, n-1) + TRI(1, n-2) + W(1,n-2,n-1))</a:t>
            </a:r>
          </a:p>
        </p:txBody>
      </p:sp>
    </p:spTree>
    <p:extLst>
      <p:ext uri="{BB962C8B-B14F-4D97-AF65-F5344CB8AC3E}">
        <p14:creationId xmlns:p14="http://schemas.microsoft.com/office/powerpoint/2010/main" val="376841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F36917BE-7C40-B8B3-0408-7CE99C1BC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>
            <a:extLst>
              <a:ext uri="{FF2B5EF4-FFF2-40B4-BE49-F238E27FC236}">
                <a16:creationId xmlns:a16="http://schemas.microsoft.com/office/drawing/2014/main" id="{00EB46E2-3D0F-C735-DA77-D69F4824A6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Question 1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53626-23EC-0251-7454-E229411F7DDB}"/>
              </a:ext>
            </a:extLst>
          </p:cNvPr>
          <p:cNvSpPr txBox="1"/>
          <p:nvPr/>
        </p:nvSpPr>
        <p:spPr>
          <a:xfrm>
            <a:off x="415600" y="1442649"/>
            <a:ext cx="62540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/>
                </a:solidFill>
              </a:rPr>
              <a:t>What is the time complexity of TRI(1,n)?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5D7AF-6ACE-E289-0FCC-4DB67674FE6A}"/>
              </a:ext>
            </a:extLst>
          </p:cNvPr>
          <p:cNvSpPr txBox="1"/>
          <p:nvPr/>
        </p:nvSpPr>
        <p:spPr>
          <a:xfrm>
            <a:off x="415600" y="1935092"/>
            <a:ext cx="115393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For simplicity, let T(n) = TRI(x, x-1+n) (e.g.: T(n-1) = TRI(1,n-1) </a:t>
            </a:r>
          </a:p>
          <a:p>
            <a:r>
              <a:rPr lang="en-US" sz="2600" dirty="0"/>
              <a:t>So: </a:t>
            </a:r>
          </a:p>
          <a:p>
            <a:r>
              <a:rPr lang="en-US" sz="2600" dirty="0"/>
              <a:t>T(n) = (T(n-1) + T(2) + c) + (T(n-2) + T(3) + c) + … + (T(2) + T(n-1) + c) </a:t>
            </a:r>
          </a:p>
          <a:p>
            <a:r>
              <a:rPr lang="en-US" sz="2600" dirty="0"/>
              <a:t>T(n-1) = (T(n-2) + T(2) + c) + (T(n-3) + T(3) + c) + … + (T(2) + T(n-2) + c) </a:t>
            </a:r>
          </a:p>
          <a:p>
            <a:r>
              <a:rPr lang="en-US" sz="2600" dirty="0"/>
              <a:t>T(n) – T(n-1) = 2*T(n-1) + c</a:t>
            </a:r>
          </a:p>
          <a:p>
            <a:endParaRPr lang="en-US" sz="2600" dirty="0"/>
          </a:p>
          <a:p>
            <a:r>
              <a:rPr lang="en-US" sz="2600" dirty="0"/>
              <a:t>So: T(n) = 3*T(n-1) + c</a:t>
            </a:r>
          </a:p>
          <a:p>
            <a:endParaRPr lang="en-US" sz="2600" dirty="0"/>
          </a:p>
          <a:p>
            <a:endParaRPr lang="en-US" sz="26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4B5114-3F63-EBA6-F32E-F5120F888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96" y="4943340"/>
            <a:ext cx="2660426" cy="47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1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Question 3</a:t>
            </a:r>
            <a:endParaRPr/>
          </a:p>
        </p:txBody>
      </p:sp>
      <p:sp>
        <p:nvSpPr>
          <p:cNvPr id="241" name="Google Shape;241;p39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66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Which one is the correct explanation regarding this?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None/>
            </a:pP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>
              <a:lnSpc>
                <a:spcPct val="95000"/>
              </a:lnSpc>
              <a:spcBef>
                <a:spcPts val="1600"/>
              </a:spcBef>
              <a:buClr>
                <a:srgbClr val="000000"/>
              </a:buClr>
              <a:buFont typeface="Nunito"/>
              <a:buAutoNum type="alphaUcPeriod"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It has 3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non-overlapping subproblems and each call runs in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Ө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(1)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>
              <a:lnSpc>
                <a:spcPct val="95000"/>
              </a:lnSpc>
              <a:spcBef>
                <a:spcPts val="1333"/>
              </a:spcBef>
              <a:buClr>
                <a:srgbClr val="000000"/>
              </a:buClr>
              <a:buFont typeface="Nunito"/>
              <a:buAutoNum type="alphaUcPeriod"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It has n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non-overlapping subproblems and each call runs in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Ө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(3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/ n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>
              <a:lnSpc>
                <a:spcPct val="95000"/>
              </a:lnSpc>
              <a:spcBef>
                <a:spcPts val="1333"/>
              </a:spcBef>
              <a:buClr>
                <a:srgbClr val="6AA84F"/>
              </a:buClr>
              <a:buFont typeface="Nunito"/>
              <a:buAutoNum type="alphaUcPeriod"/>
            </a:pPr>
            <a:r>
              <a:rPr lang="en" b="1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It has n</a:t>
            </a:r>
            <a:r>
              <a:rPr lang="en" b="1" baseline="30000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b="1" dirty="0">
                <a:solidFill>
                  <a:srgbClr val="6AA84F"/>
                </a:solidFill>
                <a:latin typeface="Nunito"/>
                <a:ea typeface="Nunito"/>
                <a:cs typeface="Nunito"/>
                <a:sym typeface="Nunito"/>
              </a:rPr>
              <a:t> subproblems but there are many overlaps</a:t>
            </a:r>
            <a:endParaRPr b="1" dirty="0">
              <a:solidFill>
                <a:srgbClr val="6AA84F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95000"/>
              </a:lnSpc>
              <a:spcBef>
                <a:spcPts val="1333"/>
              </a:spcBef>
              <a:buNone/>
            </a:pP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Question 4</a:t>
            </a:r>
            <a:endParaRPr dirty="0"/>
          </a:p>
        </p:txBody>
      </p:sp>
      <p:sp>
        <p:nvSpPr>
          <p:cNvPr id="264" name="Google Shape;264;p42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66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TRI(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(y – x ==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 0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if (memo[x][y] != INF) return memo[x][y];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x +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i &lt;= y –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i++)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memo[x][y]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memo[x][y]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w(x, i, y) + TRI(x, i) + TRI(i, y));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memo[x][y]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5" name="Google Shape;265;p42"/>
          <p:cNvSpPr txBox="1"/>
          <p:nvPr/>
        </p:nvSpPr>
        <p:spPr>
          <a:xfrm>
            <a:off x="5538067" y="5097034"/>
            <a:ext cx="6430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>
                <a:latin typeface="Nunito"/>
                <a:ea typeface="Nunito"/>
                <a:cs typeface="Nunito"/>
                <a:sym typeface="Nunito"/>
              </a:rPr>
              <a:t>Now design a Bottom Up solution!</a:t>
            </a:r>
            <a:endParaRPr sz="24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Question 4</a:t>
            </a:r>
            <a:endParaRPr dirty="0"/>
          </a:p>
        </p:txBody>
      </p:sp>
      <p:sp>
        <p:nvSpPr>
          <p:cNvPr id="284" name="Google Shape;284;p4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66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Idea, let d = y – x. (Denoting the size of the polygon)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 =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d &lt; n; d++)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x &lt;= n – d; x++)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x + d;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None/>
            </a:pP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    for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x +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i &lt;= y –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i++) {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memo[x][y] = </a:t>
            </a:r>
            <a:r>
              <a:rPr lang="en" sz="2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(memo[x][y], w(x, i, y)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+ memo[x][i] + memo[i][y]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9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CD89-3E5E-7864-0381-AB2AE632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3389C-8B0E-6BD7-91AB-25B30B15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2806033"/>
            <a:ext cx="11360800" cy="4403600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2400" dirty="0"/>
              <a:t>We'll build a DP array where:</a:t>
            </a:r>
          </a:p>
          <a:p>
            <a:pPr marL="152396" indent="0">
              <a:buNone/>
            </a:pP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minimum number of perfect squares that sum to </a:t>
            </a:r>
            <a:r>
              <a:rPr lang="en-US" sz="2400" dirty="0" err="1"/>
              <a:t>i</a:t>
            </a:r>
            <a:endParaRPr lang="en-US" sz="2400" dirty="0"/>
          </a:p>
          <a:p>
            <a:pPr marL="152396" indent="0">
              <a:buNone/>
            </a:pPr>
            <a:r>
              <a:rPr lang="en-US" sz="2400" dirty="0"/>
              <a:t>Initialize:</a:t>
            </a:r>
          </a:p>
          <a:p>
            <a:pPr marL="152396" indent="0">
              <a:buNone/>
            </a:pPr>
            <a:r>
              <a:rPr lang="en-US" sz="2400" dirty="0" err="1"/>
              <a:t>dp</a:t>
            </a:r>
            <a:r>
              <a:rPr lang="en-US" sz="2400" dirty="0"/>
              <a:t>[0] = 0</a:t>
            </a:r>
          </a:p>
          <a:p>
            <a:pPr marL="152396" indent="0">
              <a:buNone/>
            </a:pPr>
            <a:r>
              <a:rPr lang="en-US" sz="2400" dirty="0"/>
              <a:t>Others with a large number (e.g., inf)</a:t>
            </a:r>
          </a:p>
          <a:p>
            <a:pPr marL="152396" indent="0">
              <a:buNone/>
            </a:pPr>
            <a:r>
              <a:rPr lang="en-US" sz="2400" dirty="0"/>
              <a:t>For each </a:t>
            </a:r>
            <a:r>
              <a:rPr lang="en-US" sz="2400" dirty="0" err="1"/>
              <a:t>i</a:t>
            </a:r>
            <a:r>
              <a:rPr lang="en-US" sz="2400" dirty="0"/>
              <a:t> from 1 to n, try all perfect squares j*j ≤ </a:t>
            </a:r>
            <a:r>
              <a:rPr lang="en-US" sz="2400" dirty="0" err="1"/>
              <a:t>i</a:t>
            </a:r>
            <a:r>
              <a:rPr lang="en-US" sz="2400" dirty="0"/>
              <a:t> and update:</a:t>
            </a:r>
          </a:p>
          <a:p>
            <a:pPr marL="152396" indent="0">
              <a:buNone/>
            </a:pP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]=min{</a:t>
            </a:r>
            <a:r>
              <a:rPr lang="en-US" sz="2400" dirty="0" err="1"/>
              <a:t>dp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], </a:t>
            </a:r>
            <a:r>
              <a:rPr lang="en-US" sz="2400" dirty="0" err="1"/>
              <a:t>dp</a:t>
            </a:r>
            <a:r>
              <a:rPr lang="en-US" sz="2400" dirty="0"/>
              <a:t>[i−j</a:t>
            </a:r>
            <a:r>
              <a:rPr lang="en-US" sz="2400" baseline="30000" dirty="0"/>
              <a:t>2</a:t>
            </a:r>
            <a:r>
              <a:rPr lang="en-US" sz="2400" dirty="0"/>
              <a:t>]+1}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B6510-5C15-2E53-3799-7349D92AB2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17C7E-1310-52B8-499B-9DD176E6AFC0}"/>
              </a:ext>
            </a:extLst>
          </p:cNvPr>
          <p:cNvSpPr txBox="1"/>
          <p:nvPr/>
        </p:nvSpPr>
        <p:spPr>
          <a:xfrm>
            <a:off x="415600" y="1536567"/>
            <a:ext cx="1123453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SG" sz="2200" b="0" i="0" dirty="0">
                <a:solidFill>
                  <a:srgbClr val="262626"/>
                </a:solidFill>
                <a:effectLst/>
                <a:latin typeface="-apple-system"/>
              </a:rPr>
              <a:t>Given an integer n, return </a:t>
            </a:r>
            <a:r>
              <a:rPr lang="en-SG" sz="2200" b="0" i="1" dirty="0">
                <a:solidFill>
                  <a:srgbClr val="262626"/>
                </a:solidFill>
                <a:effectLst/>
                <a:latin typeface="-apple-system"/>
              </a:rPr>
              <a:t>the least number of perfect square numbers that sum to</a:t>
            </a:r>
            <a:r>
              <a:rPr lang="en-SG" sz="2200" b="0" i="0" dirty="0">
                <a:solidFill>
                  <a:srgbClr val="262626"/>
                </a:solidFill>
                <a:effectLst/>
                <a:latin typeface="-apple-system"/>
              </a:rPr>
              <a:t> n.</a:t>
            </a:r>
          </a:p>
          <a:p>
            <a:pPr algn="l"/>
            <a:r>
              <a:rPr lang="en-SG" sz="2200" b="0" i="0" dirty="0">
                <a:solidFill>
                  <a:srgbClr val="262626"/>
                </a:solidFill>
                <a:effectLst/>
                <a:latin typeface="-apple-system"/>
              </a:rPr>
              <a:t>A </a:t>
            </a:r>
            <a:r>
              <a:rPr lang="en-SG" sz="2200" b="1" i="0" dirty="0">
                <a:solidFill>
                  <a:srgbClr val="262626"/>
                </a:solidFill>
                <a:effectLst/>
                <a:latin typeface="-apple-system"/>
              </a:rPr>
              <a:t>perfect square</a:t>
            </a:r>
            <a:r>
              <a:rPr lang="en-SG" sz="2200" b="0" i="0" dirty="0">
                <a:solidFill>
                  <a:srgbClr val="262626"/>
                </a:solidFill>
                <a:effectLst/>
                <a:latin typeface="-apple-system"/>
              </a:rPr>
              <a:t> is an integer that is the square of an integer; in other words, it is the product of some integer with itself. For example, 1, 4, 9, and 16 are perfect squares while 3 and 11 are not.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2CC3A3-57E8-5752-92B2-9756713E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10" y="5164338"/>
            <a:ext cx="9143912" cy="13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6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Lecture Review – Dynamic Programming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Break the problem into sub-problems of the same type.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Similar to Divide &amp; Conquer, but DP takes advantage of the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many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overlapping subproblems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Key idea: Store the result of each subproblem instead of recomputing them! (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Memoization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26" name="Picture 2" descr="Dynamic programming Memes · ProgrammerHumor.io">
            <a:extLst>
              <a:ext uri="{FF2B5EF4-FFF2-40B4-BE49-F238E27FC236}">
                <a16:creationId xmlns:a16="http://schemas.microsoft.com/office/drawing/2014/main" id="{8C448812-885A-90F7-D366-2DA99F05C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544" y="3605357"/>
            <a:ext cx="2086856" cy="293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Lecture Review – Optimal Substructure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Optimal Substructure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– An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optimal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solution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of the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subproblem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b="1" u="sn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can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be used to combine with the decision to form the final optimal solution.</a:t>
            </a:r>
            <a:endParaRPr sz="2400" b="1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39D35-B3F7-3600-BBD3-2F7E89B54212}"/>
              </a:ext>
            </a:extLst>
          </p:cNvPr>
          <p:cNvSpPr txBox="1"/>
          <p:nvPr/>
        </p:nvSpPr>
        <p:spPr>
          <a:xfrm>
            <a:off x="415600" y="2783499"/>
            <a:ext cx="10577689" cy="2667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</a:pPr>
            <a:r>
              <a:rPr lang="en-SG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Prove Optimal Substructure: </a:t>
            </a:r>
          </a:p>
          <a:p>
            <a:pPr>
              <a:lnSpc>
                <a:spcPct val="100000"/>
              </a:lnSpc>
              <a:spcBef>
                <a:spcPts val="1600"/>
              </a:spcBef>
              <a:buClr>
                <a:srgbClr val="000000"/>
              </a:buClr>
              <a:buFont typeface="Nunito"/>
              <a:buChar char="-"/>
            </a:pPr>
            <a:r>
              <a:rPr lang="en-SG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Prove by contradiction – Let </a:t>
            </a:r>
            <a:r>
              <a:rPr lang="en-SG" sz="22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SG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be an optimal solution that combines a choice </a:t>
            </a:r>
            <a:r>
              <a:rPr lang="en-SG" sz="22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lang="en-SG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with a suboptimal solution </a:t>
            </a:r>
            <a:r>
              <a:rPr lang="en-SG" sz="22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-SG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to the subproblem. (Where </a:t>
            </a:r>
            <a:r>
              <a:rPr lang="en-SG" sz="22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SG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lang="en-SG" sz="22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lang="en-SG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</a:t>
            </a:r>
            <a:r>
              <a:rPr lang="en-SG" sz="22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-SG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Nunito"/>
              <a:buChar char="-"/>
            </a:pPr>
            <a:r>
              <a:rPr lang="en-SG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Consider the optimal solution to the subproblem, denote it as </a:t>
            </a:r>
            <a:r>
              <a:rPr lang="en-SG" sz="22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-SG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Nunito"/>
              <a:buChar char="-"/>
            </a:pPr>
            <a:r>
              <a:rPr lang="en-SG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We “cut-and-paste” </a:t>
            </a:r>
            <a:r>
              <a:rPr lang="en-SG" sz="22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-SG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in place of </a:t>
            </a:r>
            <a:r>
              <a:rPr lang="en-SG" sz="22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</a:t>
            </a:r>
            <a:r>
              <a:rPr lang="en-SG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to arrive at a new solution </a:t>
            </a:r>
            <a:r>
              <a:rPr lang="en-SG" sz="22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X’</a:t>
            </a:r>
            <a:r>
              <a:rPr lang="en-SG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lang="en-SG" sz="22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</a:t>
            </a:r>
            <a:r>
              <a:rPr lang="en-SG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</a:t>
            </a:r>
            <a:r>
              <a:rPr lang="en-SG" sz="22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</a:t>
            </a:r>
            <a:r>
              <a:rPr lang="en-SG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>
              <a:lnSpc>
                <a:spcPct val="100000"/>
              </a:lnSpc>
              <a:buClr>
                <a:srgbClr val="000000"/>
              </a:buClr>
              <a:buFont typeface="Nunito"/>
              <a:buChar char="-"/>
            </a:pPr>
            <a:r>
              <a:rPr lang="en-SG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This </a:t>
            </a:r>
            <a:r>
              <a:rPr lang="en-SG" sz="22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X’</a:t>
            </a:r>
            <a:r>
              <a:rPr lang="en-SG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is a better solution than </a:t>
            </a:r>
            <a:r>
              <a:rPr lang="en-SG" sz="22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endParaRPr lang="en-SG" sz="22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Nunito"/>
              <a:buChar char="-"/>
            </a:pPr>
            <a:r>
              <a:rPr lang="en-SG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Contradiction! </a:t>
            </a:r>
            <a:r>
              <a:rPr lang="en-SG" sz="2200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SG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is supposed to be optimal!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Lecture Review – Fibonacci</a:t>
            </a:r>
            <a:endParaRPr dirty="0"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Fibonacci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(Naive Solution)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FIBO(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(n &lt;=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 = FIBO(n-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+ FIBO(n-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Lecture Review – Fibonacci</a:t>
            </a:r>
            <a:endParaRPr dirty="0"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Fibonacci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(Top Down Solution)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Define memo[n] = [-1,-1, ….]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FIBO(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if (n &lt;=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if (memo[n] != -1) return memo[n];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memo[n]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FIBO(n-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+ FIBO(n-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memo[n]</a:t>
            </a: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Lecture Review – Fibonacci</a:t>
            </a:r>
            <a:endParaRPr dirty="0"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Fibonacci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(Bottom Up Solution)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memo[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memo[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i &lt;= n; i++) {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memo[i] = memo[i-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+ memo[i-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31DD969A-EED6-D788-CEEA-A2EBB00D7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>
            <a:extLst>
              <a:ext uri="{FF2B5EF4-FFF2-40B4-BE49-F238E27FC236}">
                <a16:creationId xmlns:a16="http://schemas.microsoft.com/office/drawing/2014/main" id="{F6864E37-5C5F-EE8D-C290-AD37313221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Lecture Review – Knapsack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9B901C-CEAA-D827-E16E-E970D6055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52" y="1735313"/>
            <a:ext cx="8982973" cy="338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2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9">
          <a:extLst>
            <a:ext uri="{FF2B5EF4-FFF2-40B4-BE49-F238E27FC236}">
              <a16:creationId xmlns:a16="http://schemas.microsoft.com/office/drawing/2014/main" id="{46BC952D-0876-4EA3-2512-1E5ABFC38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>
            <a:extLst>
              <a:ext uri="{FF2B5EF4-FFF2-40B4-BE49-F238E27FC236}">
                <a16:creationId xmlns:a16="http://schemas.microsoft.com/office/drawing/2014/main" id="{E87F3DF4-D603-86D0-B8D4-50EB5261AF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dirty="0"/>
              <a:t>Lecture Review – Knapsack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5D48D3-0049-4AB3-9137-5C24F8021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80472"/>
            <a:ext cx="10963939" cy="19979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C07AD5-CFAA-E11F-2386-581C80CB9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600" y="1822357"/>
            <a:ext cx="7772400" cy="13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4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/>
              <a:t>Dynamic Programming Example</a:t>
            </a:r>
            <a:endParaRPr/>
          </a:p>
        </p:txBody>
      </p:sp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920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have a convex polygon with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vertices, (labeled 1, 2, 3, …, n)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Triangulate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the polygon into triangles.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Define some fancy weight function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(i, j, k) to measure the triangles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Find the triangulation that results in the smallest total weight of all the triangles!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3" name="Google Shape;19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2467" y="2777800"/>
            <a:ext cx="2613835" cy="2671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9065" y="2860248"/>
            <a:ext cx="2540267" cy="250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79434" y="2860234"/>
            <a:ext cx="2715701" cy="2600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6779</TotalTime>
  <Words>1379</Words>
  <Application>Microsoft Macintosh PowerPoint</Application>
  <PresentationFormat>Widescreen</PresentationFormat>
  <Paragraphs>113</Paragraphs>
  <Slides>18</Slides>
  <Notes>17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Calibri</vt:lpstr>
      <vt:lpstr>Consolas</vt:lpstr>
      <vt:lpstr>Corbel</vt:lpstr>
      <vt:lpstr>Nunito</vt:lpstr>
      <vt:lpstr>Basis</vt:lpstr>
      <vt:lpstr>CS3230 Tutorial 6  Group: T15</vt:lpstr>
      <vt:lpstr>Lecture Review – Dynamic Programming</vt:lpstr>
      <vt:lpstr>Lecture Review – Optimal Substructure</vt:lpstr>
      <vt:lpstr>Lecture Review – Fibonacci</vt:lpstr>
      <vt:lpstr>Lecture Review – Fibonacci</vt:lpstr>
      <vt:lpstr>Lecture Review – Fibonacci</vt:lpstr>
      <vt:lpstr>Lecture Review – Knapsack</vt:lpstr>
      <vt:lpstr>Lecture Review – Knapsack</vt:lpstr>
      <vt:lpstr>Dynamic Programming Example</vt:lpstr>
      <vt:lpstr>Question 1</vt:lpstr>
      <vt:lpstr>Question 1</vt:lpstr>
      <vt:lpstr>Question 1</vt:lpstr>
      <vt:lpstr>Question 1</vt:lpstr>
      <vt:lpstr>Question 1</vt:lpstr>
      <vt:lpstr>Question 3</vt:lpstr>
      <vt:lpstr>Question 4</vt:lpstr>
      <vt:lpstr>Question 4</vt:lpstr>
      <vt:lpstr>Question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</dc:title>
  <dc:creator>Aaron Tan</dc:creator>
  <cp:lastModifiedBy>Deng Tianle</cp:lastModifiedBy>
  <cp:revision>568</cp:revision>
  <cp:lastPrinted>2020-04-01T05:50:33Z</cp:lastPrinted>
  <dcterms:created xsi:type="dcterms:W3CDTF">2020-03-29T08:20:19Z</dcterms:created>
  <dcterms:modified xsi:type="dcterms:W3CDTF">2025-10-02T15:02:38Z</dcterms:modified>
</cp:coreProperties>
</file>