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0" r:id="rId1"/>
  </p:sldMasterIdLst>
  <p:notesMasterIdLst>
    <p:notesMasterId r:id="rId22"/>
  </p:notesMasterIdLst>
  <p:sldIdLst>
    <p:sldId id="256" r:id="rId2"/>
    <p:sldId id="426" r:id="rId3"/>
    <p:sldId id="258" r:id="rId4"/>
    <p:sldId id="269" r:id="rId5"/>
    <p:sldId id="270" r:id="rId6"/>
    <p:sldId id="271" r:id="rId7"/>
    <p:sldId id="421" r:id="rId8"/>
    <p:sldId id="276" r:id="rId9"/>
    <p:sldId id="277" r:id="rId10"/>
    <p:sldId id="422" r:id="rId11"/>
    <p:sldId id="282" r:id="rId12"/>
    <p:sldId id="423" r:id="rId13"/>
    <p:sldId id="424" r:id="rId14"/>
    <p:sldId id="429" r:id="rId15"/>
    <p:sldId id="430" r:id="rId16"/>
    <p:sldId id="431" r:id="rId17"/>
    <p:sldId id="428" r:id="rId18"/>
    <p:sldId id="285" r:id="rId19"/>
    <p:sldId id="286" r:id="rId20"/>
    <p:sldId id="287" r:id="rId21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CCCCFF"/>
    <a:srgbClr val="CCFFCC"/>
    <a:srgbClr val="6699FF"/>
    <a:srgbClr val="00CC66"/>
    <a:srgbClr val="CCECFF"/>
    <a:srgbClr val="CCFFFF"/>
    <a:srgbClr val="33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7" autoAdjust="0"/>
    <p:restoredTop sz="94177"/>
  </p:normalViewPr>
  <p:slideViewPr>
    <p:cSldViewPr snapToGrid="0">
      <p:cViewPr varScale="1">
        <p:scale>
          <a:sx n="104" d="100"/>
          <a:sy n="104" d="100"/>
        </p:scale>
        <p:origin x="8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9B68-130A-43A3-A4FA-9BA4D12CC16D}" type="datetimeFigureOut">
              <a:rPr lang="en-US" smtClean="0"/>
              <a:t>9/12/25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78552-4062-41D7-8062-EDD305A5F8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0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28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9504087f9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9504087f9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89504087f9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89504087f9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8CFA91F7-F4C3-BE89-6D2A-58BEEF3ED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89504087f9_0_208:notes">
            <a:extLst>
              <a:ext uri="{FF2B5EF4-FFF2-40B4-BE49-F238E27FC236}">
                <a16:creationId xmlns:a16="http://schemas.microsoft.com/office/drawing/2014/main" id="{E1BEC5A8-AD27-7B13-4758-4DE9039428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89504087f9_0_208:notes">
            <a:extLst>
              <a:ext uri="{FF2B5EF4-FFF2-40B4-BE49-F238E27FC236}">
                <a16:creationId xmlns:a16="http://schemas.microsoft.com/office/drawing/2014/main" id="{A8D60478-3346-1D2C-74D6-5CFD557D87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656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6A1979D-7892-A250-AA4F-D53D72F9F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89504087f9_0_208:notes">
            <a:extLst>
              <a:ext uri="{FF2B5EF4-FFF2-40B4-BE49-F238E27FC236}">
                <a16:creationId xmlns:a16="http://schemas.microsoft.com/office/drawing/2014/main" id="{31C367EC-6F92-40E3-49E1-5D2EF37420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89504087f9_0_208:notes">
            <a:extLst>
              <a:ext uri="{FF2B5EF4-FFF2-40B4-BE49-F238E27FC236}">
                <a16:creationId xmlns:a16="http://schemas.microsoft.com/office/drawing/2014/main" id="{7F7D8F69-2DC4-ECA4-23CF-E35DD57BF0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42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694CB187-35F0-F492-96C6-1999A96F7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89504087f9_0_208:notes">
            <a:extLst>
              <a:ext uri="{FF2B5EF4-FFF2-40B4-BE49-F238E27FC236}">
                <a16:creationId xmlns:a16="http://schemas.microsoft.com/office/drawing/2014/main" id="{4417C115-1D2E-08B3-C5B3-51E958B5B9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89504087f9_0_208:notes">
            <a:extLst>
              <a:ext uri="{FF2B5EF4-FFF2-40B4-BE49-F238E27FC236}">
                <a16:creationId xmlns:a16="http://schemas.microsoft.com/office/drawing/2014/main" id="{880AD81C-5ACE-7AD3-94E3-94F6676295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209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435200B1-5BDC-E81D-2489-1495D002E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89504087f9_0_208:notes">
            <a:extLst>
              <a:ext uri="{FF2B5EF4-FFF2-40B4-BE49-F238E27FC236}">
                <a16:creationId xmlns:a16="http://schemas.microsoft.com/office/drawing/2014/main" id="{ABFE9035-C238-1164-BE37-D875C5BEBD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89504087f9_0_208:notes">
            <a:extLst>
              <a:ext uri="{FF2B5EF4-FFF2-40B4-BE49-F238E27FC236}">
                <a16:creationId xmlns:a16="http://schemas.microsoft.com/office/drawing/2014/main" id="{0575DF90-C282-3EB6-4ABE-1ED2C2C158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37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B138255D-DC5E-39A4-F460-9CE7E2326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89504087f9_0_208:notes">
            <a:extLst>
              <a:ext uri="{FF2B5EF4-FFF2-40B4-BE49-F238E27FC236}">
                <a16:creationId xmlns:a16="http://schemas.microsoft.com/office/drawing/2014/main" id="{D7F0956C-C763-75F5-AA5A-D27B0B6C23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89504087f9_0_208:notes">
            <a:extLst>
              <a:ext uri="{FF2B5EF4-FFF2-40B4-BE49-F238E27FC236}">
                <a16:creationId xmlns:a16="http://schemas.microsoft.com/office/drawing/2014/main" id="{B7C27C47-F766-1B80-D9A1-DF962AB51B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903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89504087f9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89504087f9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69819422a9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69819422a9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9504087f9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89504087f9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9504087f9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9504087f9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69819422a9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69819422a9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11155065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11155065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9504087f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89504087f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9504087f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9504087f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9446366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9446366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82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9504087f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9504087f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9504087f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89504087f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9504087f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89504087f9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0CFD70-C9DA-43F5-BE93-98E72C2DD3BB}" type="datetime1">
              <a:rPr lang="en-US" smtClean="0"/>
              <a:t>9/12/25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577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9/12/25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26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9/12/25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875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845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9/12/25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640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1629-E7E4-41BF-9475-9509A1DEBF55}" type="datetime1">
              <a:rPr lang="en-US" smtClean="0"/>
              <a:t>9/12/25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67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9/12/25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479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9/12/25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3935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AF9F-C457-4136-A768-04193CDC4DC5}" type="datetime1">
              <a:rPr lang="en-US" smtClean="0"/>
              <a:t>9/12/25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5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D36F-68DB-4E75-A07B-243AE2FCBECE}" type="datetime1">
              <a:rPr lang="en-US" smtClean="0"/>
              <a:t>9/12/25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47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9/12/25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315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9/12/25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3885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195AEA9-4BB2-4E01-90D1-AAB7FBE40271}" type="datetime1">
              <a:rPr lang="en-US" smtClean="0"/>
              <a:t>9/12/25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2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  <p:sldLayoutId id="21474844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2214-9E78-4D03-8199-9B7881330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1685264"/>
            <a:ext cx="9966960" cy="2926080"/>
          </a:xfrm>
        </p:spPr>
        <p:txBody>
          <a:bodyPr/>
          <a:lstStyle/>
          <a:p>
            <a:r>
              <a:rPr lang="en-SG" dirty="0"/>
              <a:t>CS3230</a:t>
            </a:r>
            <a:br>
              <a:rPr lang="en-SG" dirty="0"/>
            </a:br>
            <a:r>
              <a:rPr lang="en-SG" dirty="0"/>
              <a:t>Tutorial 4 </a:t>
            </a:r>
            <a:br>
              <a:rPr lang="en-SG" dirty="0"/>
            </a:br>
            <a:r>
              <a:rPr lang="en-SG" sz="5400" dirty="0"/>
              <a:t>Group: T15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1C45A-9C06-491C-A4DB-09A8B8083EBE}"/>
              </a:ext>
            </a:extLst>
          </p:cNvPr>
          <p:cNvSpPr txBox="1"/>
          <p:nvPr/>
        </p:nvSpPr>
        <p:spPr>
          <a:xfrm>
            <a:off x="4109884" y="5173344"/>
            <a:ext cx="4522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(AY2025/26 Semester 1)</a:t>
            </a:r>
          </a:p>
        </p:txBody>
      </p:sp>
    </p:spTree>
    <p:extLst>
      <p:ext uri="{BB962C8B-B14F-4D97-AF65-F5344CB8AC3E}">
        <p14:creationId xmlns:p14="http://schemas.microsoft.com/office/powerpoint/2010/main" val="48330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Question 4 – Karatsuba’s Algorithm</a:t>
            </a:r>
            <a:endParaRPr/>
          </a:p>
        </p:txBody>
      </p:sp>
      <p:sp>
        <p:nvSpPr>
          <p:cNvPr id="239" name="Google Shape;239;p38"/>
          <p:cNvSpPr txBox="1">
            <a:spLocks noGrp="1"/>
          </p:cNvSpPr>
          <p:nvPr>
            <p:ph type="body" idx="1"/>
          </p:nvPr>
        </p:nvSpPr>
        <p:spPr>
          <a:xfrm>
            <a:off x="415600" y="1746513"/>
            <a:ext cx="11360800" cy="459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Let A(x) = 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="1" baseline="-25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="1" baseline="30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b="1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 … + a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+ a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 + a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0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= 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aseline="30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/2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endParaRPr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and B(x) = 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" b="1" baseline="-25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="1" baseline="30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b="1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 … + b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+ b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 + b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0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= 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aseline="30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/2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Compute the 3 smaller multiplications:</a:t>
            </a:r>
            <a:b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(x) * B</a:t>
            </a:r>
            <a:r>
              <a:rPr lang="en" baseline="-25000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 dirty="0">
                <a:solidFill>
                  <a:srgbClr val="FF00FF"/>
                </a:solidFill>
                <a:latin typeface="Nunito"/>
                <a:ea typeface="Nunito"/>
                <a:cs typeface="Nunito"/>
                <a:sym typeface="Nunito"/>
              </a:rPr>
              <a:t>(A</a:t>
            </a:r>
            <a:r>
              <a:rPr lang="en" baseline="-25000" dirty="0">
                <a:solidFill>
                  <a:srgbClr val="FF00F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FF00FF"/>
                </a:solidFill>
                <a:latin typeface="Nunito"/>
                <a:ea typeface="Nunito"/>
                <a:cs typeface="Nunito"/>
                <a:sym typeface="Nunito"/>
              </a:rPr>
              <a:t>(x) + A</a:t>
            </a:r>
            <a:r>
              <a:rPr lang="en" baseline="-25000" dirty="0">
                <a:solidFill>
                  <a:srgbClr val="FF00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FF00FF"/>
                </a:solidFill>
                <a:latin typeface="Nunito"/>
                <a:ea typeface="Nunito"/>
                <a:cs typeface="Nunito"/>
                <a:sym typeface="Nunito"/>
              </a:rPr>
              <a:t>(x)) * (B</a:t>
            </a:r>
            <a:r>
              <a:rPr lang="en" baseline="-25000" dirty="0">
                <a:solidFill>
                  <a:srgbClr val="FF00F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FF00FF"/>
                </a:solidFill>
                <a:latin typeface="Nunito"/>
                <a:ea typeface="Nunito"/>
                <a:cs typeface="Nunito"/>
                <a:sym typeface="Nunito"/>
              </a:rPr>
              <a:t>(x) + B</a:t>
            </a:r>
            <a:r>
              <a:rPr lang="en" baseline="-25000" dirty="0">
                <a:solidFill>
                  <a:srgbClr val="FF00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FF00FF"/>
                </a:solidFill>
                <a:latin typeface="Nunito"/>
                <a:ea typeface="Nunito"/>
                <a:cs typeface="Nunito"/>
                <a:sym typeface="Nunito"/>
              </a:rPr>
              <a:t>(x))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(x) * B</a:t>
            </a:r>
            <a:r>
              <a:rPr lang="en" baseline="-25000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endParaRPr dirty="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Observe that C(x) = A(x) * B(x) =  (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aseline="30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/2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(x)) * (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aseline="30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/2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(x))</a:t>
            </a:r>
            <a:b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= 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aseline="30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en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(x) * B</a:t>
            </a:r>
            <a:r>
              <a:rPr lang="en" baseline="-25000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</a:t>
            </a:r>
            <a:b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 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aseline="30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/2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" dirty="0">
                <a:solidFill>
                  <a:srgbClr val="FF00FF"/>
                </a:solidFill>
                <a:latin typeface="Nunito"/>
                <a:ea typeface="Nunito"/>
                <a:cs typeface="Nunito"/>
                <a:sym typeface="Nunito"/>
              </a:rPr>
              <a:t>(A</a:t>
            </a:r>
            <a:r>
              <a:rPr lang="en" baseline="-25000" dirty="0">
                <a:solidFill>
                  <a:srgbClr val="FF00F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FF00FF"/>
                </a:solidFill>
                <a:latin typeface="Nunito"/>
                <a:ea typeface="Nunito"/>
                <a:cs typeface="Nunito"/>
                <a:sym typeface="Nunito"/>
              </a:rPr>
              <a:t>(x) + A</a:t>
            </a:r>
            <a:r>
              <a:rPr lang="en" baseline="-25000" dirty="0">
                <a:solidFill>
                  <a:srgbClr val="FF00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FF00FF"/>
                </a:solidFill>
                <a:latin typeface="Nunito"/>
                <a:ea typeface="Nunito"/>
                <a:cs typeface="Nunito"/>
                <a:sym typeface="Nunito"/>
              </a:rPr>
              <a:t>(x)) * (B</a:t>
            </a:r>
            <a:r>
              <a:rPr lang="en" baseline="-25000" dirty="0">
                <a:solidFill>
                  <a:srgbClr val="FF00F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FF00FF"/>
                </a:solidFill>
                <a:latin typeface="Nunito"/>
                <a:ea typeface="Nunito"/>
                <a:cs typeface="Nunito"/>
                <a:sym typeface="Nunito"/>
              </a:rPr>
              <a:t>(x) + B</a:t>
            </a:r>
            <a:r>
              <a:rPr lang="en" baseline="-25000" dirty="0">
                <a:solidFill>
                  <a:srgbClr val="FF00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FF00FF"/>
                </a:solidFill>
                <a:latin typeface="Nunito"/>
                <a:ea typeface="Nunito"/>
                <a:cs typeface="Nunito"/>
                <a:sym typeface="Nunito"/>
              </a:rPr>
              <a:t>(x))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– </a:t>
            </a:r>
            <a:r>
              <a:rPr lang="en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(x) * B</a:t>
            </a:r>
            <a:r>
              <a:rPr lang="en" baseline="-25000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(x)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–</a:t>
            </a:r>
            <a:r>
              <a:rPr lang="en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(x) * B</a:t>
            </a:r>
            <a:r>
              <a:rPr lang="en" baseline="-25000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</a:t>
            </a:r>
            <a:b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 </a:t>
            </a:r>
            <a:r>
              <a:rPr lang="en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(x) * B</a:t>
            </a:r>
            <a:r>
              <a:rPr lang="en" baseline="-25000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endParaRPr dirty="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What is the time complexity of Karatsuba’s Algorithm?</a:t>
            </a:r>
            <a:endParaRPr dirty="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9794477" y="2833460"/>
            <a:ext cx="5349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3 T(n/2)</a:t>
            </a:r>
            <a:endParaRPr sz="2400" b="1" dirty="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9101800" y="3920407"/>
            <a:ext cx="5349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O(n) combination</a:t>
            </a:r>
            <a:endParaRPr sz="2400" b="1" dirty="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Question 4 – Karatsuba’s Algorithm</a:t>
            </a:r>
            <a:endParaRPr/>
          </a:p>
        </p:txBody>
      </p:sp>
      <p:sp>
        <p:nvSpPr>
          <p:cNvPr id="247" name="Google Shape;247;p39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59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T(n) = 3T(n/2) + O(n)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⇒ T(n) ∈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Python’s large integer multiplication actually uses this algorithm!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There is actually a way to solve polynomial multiplication in T(n) = 2T(n/2) + 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Θ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(n)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T(n) = 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Θ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(n log n) (Masters Theorem Case 2). 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That algorithm is known as </a:t>
            </a:r>
            <a:r>
              <a:rPr lang="en" u="sn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Fast Fourier Transform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8" name="Google Shape;2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900" y="2182446"/>
            <a:ext cx="2752733" cy="550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96459186-88FB-CAB6-F62A-43811C96D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>
            <a:extLst>
              <a:ext uri="{FF2B5EF4-FFF2-40B4-BE49-F238E27FC236}">
                <a16:creationId xmlns:a16="http://schemas.microsoft.com/office/drawing/2014/main" id="{211054A5-1FDA-3452-F648-86EAF1B7A3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Question 5 – h-index</a:t>
            </a:r>
            <a:endParaRPr dirty="0"/>
          </a:p>
        </p:txBody>
      </p:sp>
      <p:sp>
        <p:nvSpPr>
          <p:cNvPr id="247" name="Google Shape;247;p39">
            <a:extLst>
              <a:ext uri="{FF2B5EF4-FFF2-40B4-BE49-F238E27FC236}">
                <a16:creationId xmlns:a16="http://schemas.microsoft.com/office/drawing/2014/main" id="{00186F03-015B-AA29-46ED-967FB29EE2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936788"/>
            <a:ext cx="11360800" cy="459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S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Basically, each paper has a certain number of citations (a citation is a quotation from or reference to a book, paper, or author, especially in a scholarly work). Your H-index is the largest number H such that you have written and published H papers with at least H citations. Given the number of citations ci on each of the n papers you have published in non-increasing (decreasing or plateau), what is your H-index? </a:t>
            </a:r>
          </a:p>
          <a:p>
            <a:pPr marL="0" indent="0">
              <a:buNone/>
            </a:pP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92800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B94A96E3-D34B-8807-A126-B56777408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>
            <a:extLst>
              <a:ext uri="{FF2B5EF4-FFF2-40B4-BE49-F238E27FC236}">
                <a16:creationId xmlns:a16="http://schemas.microsoft.com/office/drawing/2014/main" id="{B0DA13A4-7735-D48B-6638-5F78A73AF0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Question 5 – h-index</a:t>
            </a:r>
            <a:endParaRPr dirty="0"/>
          </a:p>
        </p:txBody>
      </p:sp>
      <p:sp>
        <p:nvSpPr>
          <p:cNvPr id="247" name="Google Shape;247;p39">
            <a:extLst>
              <a:ext uri="{FF2B5EF4-FFF2-40B4-BE49-F238E27FC236}">
                <a16:creationId xmlns:a16="http://schemas.microsoft.com/office/drawing/2014/main" id="{1F530195-ACEF-539C-6C27-80AB374D8E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902921"/>
            <a:ext cx="11360800" cy="459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S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You are given an array A[1..n] that is sorted in non-increasing order. Your task is to find the largest index </a:t>
            </a:r>
            <a:r>
              <a:rPr lang="en-SG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-S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such that A[</a:t>
            </a:r>
            <a:r>
              <a:rPr lang="en-SG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-S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] ≥ </a:t>
            </a:r>
            <a:r>
              <a:rPr lang="en-SG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-S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 Design an efficient algorithm to solve this problem.</a:t>
            </a:r>
            <a:br>
              <a:rPr lang="en-S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</a:br>
            <a:endParaRPr lang="en-SG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buNone/>
            </a:pP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6" name="Picture 2" descr="So why? - General - Boundless Community">
            <a:extLst>
              <a:ext uri="{FF2B5EF4-FFF2-40B4-BE49-F238E27FC236}">
                <a16:creationId xmlns:a16="http://schemas.microsoft.com/office/drawing/2014/main" id="{9F7EB75F-011E-1395-917F-6013F4494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550" y="3637551"/>
            <a:ext cx="3476272" cy="264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423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3B66E27B-0A73-3D4A-69E3-86200CC89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>
            <a:extLst>
              <a:ext uri="{FF2B5EF4-FFF2-40B4-BE49-F238E27FC236}">
                <a16:creationId xmlns:a16="http://schemas.microsoft.com/office/drawing/2014/main" id="{797ED315-ACBA-9819-1C50-A1C51B06B8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Question 5 – h-index</a:t>
            </a:r>
            <a:endParaRPr dirty="0"/>
          </a:p>
        </p:txBody>
      </p:sp>
      <p:sp>
        <p:nvSpPr>
          <p:cNvPr id="247" name="Google Shape;247;p39">
            <a:extLst>
              <a:ext uri="{FF2B5EF4-FFF2-40B4-BE49-F238E27FC236}">
                <a16:creationId xmlns:a16="http://schemas.microsoft.com/office/drawing/2014/main" id="{7EAF5339-B745-9E96-ECEC-8B5D32D876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902921"/>
            <a:ext cx="11360800" cy="459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S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array has the following properties: </a:t>
            </a:r>
          </a:p>
          <a:p>
            <a:pPr marL="0" indent="0">
              <a:buNone/>
            </a:pPr>
            <a:r>
              <a:rPr lang="en-S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• If A[j]≥j, then it must hold that A[j−1] ≥ j−1, unless j = 1. </a:t>
            </a:r>
          </a:p>
          <a:p>
            <a:pPr marL="0" indent="0">
              <a:buNone/>
            </a:pPr>
            <a:r>
              <a:rPr lang="en-S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• If A[j]&lt;j, then it must follow that A[j+1] &lt; j+1, unless j=n.</a:t>
            </a:r>
            <a:br>
              <a:rPr lang="en-S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S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For ease of notation, assume that the array is extended such that A[0] &gt; 0 and A[n + 1] &lt; n + 1. </a:t>
            </a:r>
          </a:p>
          <a:p>
            <a:pPr marL="0" indent="0">
              <a:buNone/>
            </a:pPr>
            <a:r>
              <a:rPr lang="en-S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Thus, there is a unique </a:t>
            </a:r>
            <a:r>
              <a:rPr lang="en-SG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-S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such that A[</a:t>
            </a:r>
            <a:r>
              <a:rPr lang="en-SG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-S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] ≥ </a:t>
            </a:r>
            <a:r>
              <a:rPr lang="en-SG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-S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but A[</a:t>
            </a:r>
            <a:r>
              <a:rPr lang="en-SG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-S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+ 1] &lt; </a:t>
            </a:r>
            <a:r>
              <a:rPr lang="en-SG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-S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+ 1. </a:t>
            </a:r>
          </a:p>
        </p:txBody>
      </p:sp>
    </p:spTree>
    <p:extLst>
      <p:ext uri="{BB962C8B-B14F-4D97-AF65-F5344CB8AC3E}">
        <p14:creationId xmlns:p14="http://schemas.microsoft.com/office/powerpoint/2010/main" val="3103032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D54C4D88-C9C7-A0F1-7FD4-B03C217AA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>
            <a:extLst>
              <a:ext uri="{FF2B5EF4-FFF2-40B4-BE49-F238E27FC236}">
                <a16:creationId xmlns:a16="http://schemas.microsoft.com/office/drawing/2014/main" id="{7C66E428-A94F-407F-CA1D-68740EC6D7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Question 5 – h-index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A9AE8C-23A8-BB9B-B6E4-589C3BAC3991}"/>
              </a:ext>
            </a:extLst>
          </p:cNvPr>
          <p:cNvSpPr txBox="1"/>
          <p:nvPr/>
        </p:nvSpPr>
        <p:spPr>
          <a:xfrm>
            <a:off x="620889" y="1998133"/>
            <a:ext cx="103180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Nunito" pitchFamily="2" charset="77"/>
              </a:rPr>
              <a:t>Method 1: Do a linear search </a:t>
            </a:r>
            <a:r>
              <a:rPr lang="en-US" sz="2200" dirty="0" err="1">
                <a:latin typeface="Nunito" pitchFamily="2" charset="77"/>
              </a:rPr>
              <a:t>i</a:t>
            </a:r>
            <a:r>
              <a:rPr lang="en-US" sz="2200" dirty="0">
                <a:latin typeface="Nunito" pitchFamily="2" charset="77"/>
              </a:rPr>
              <a:t> ∈ [1..n] to find the largest </a:t>
            </a:r>
            <a:r>
              <a:rPr lang="en-US" sz="2200" dirty="0" err="1">
                <a:latin typeface="Nunito" pitchFamily="2" charset="77"/>
              </a:rPr>
              <a:t>i</a:t>
            </a:r>
            <a:r>
              <a:rPr lang="en-US" sz="2200" dirty="0">
                <a:latin typeface="Nunito" pitchFamily="2" charset="77"/>
              </a:rPr>
              <a:t> such that A[</a:t>
            </a:r>
            <a:r>
              <a:rPr lang="en-US" sz="2200" dirty="0" err="1">
                <a:latin typeface="Nunito" pitchFamily="2" charset="77"/>
              </a:rPr>
              <a:t>i</a:t>
            </a:r>
            <a:r>
              <a:rPr lang="en-US" sz="2200" dirty="0">
                <a:latin typeface="Nunito" pitchFamily="2" charset="77"/>
              </a:rPr>
              <a:t>] ≥ </a:t>
            </a:r>
            <a:r>
              <a:rPr lang="en-US" sz="2200" dirty="0" err="1">
                <a:latin typeface="Nunito" pitchFamily="2" charset="77"/>
              </a:rPr>
              <a:t>i</a:t>
            </a:r>
            <a:r>
              <a:rPr lang="en-US" sz="2200" dirty="0">
                <a:latin typeface="Nunito" pitchFamily="2" charset="77"/>
              </a:rPr>
              <a:t>. Take O(n) time. </a:t>
            </a:r>
          </a:p>
          <a:p>
            <a:endParaRPr lang="en-US" sz="2200" dirty="0">
              <a:latin typeface="Nunito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ECE2F-F942-6063-222A-CD47B9768078}"/>
              </a:ext>
            </a:extLst>
          </p:cNvPr>
          <p:cNvSpPr txBox="1"/>
          <p:nvPr/>
        </p:nvSpPr>
        <p:spPr>
          <a:xfrm>
            <a:off x="620889" y="3106129"/>
            <a:ext cx="10318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Nunito" pitchFamily="2" charset="77"/>
              </a:rPr>
              <a:t>Linear search + sorted array?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18374-158D-1E12-E0AB-ADDE685389E0}"/>
              </a:ext>
            </a:extLst>
          </p:cNvPr>
          <p:cNvSpPr txBox="1"/>
          <p:nvPr/>
        </p:nvSpPr>
        <p:spPr>
          <a:xfrm>
            <a:off x="620889" y="3843643"/>
            <a:ext cx="10318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Nunito" pitchFamily="2" charset="77"/>
              </a:rPr>
              <a:t>Binary Search! </a:t>
            </a:r>
          </a:p>
        </p:txBody>
      </p:sp>
    </p:spTree>
    <p:extLst>
      <p:ext uri="{BB962C8B-B14F-4D97-AF65-F5344CB8AC3E}">
        <p14:creationId xmlns:p14="http://schemas.microsoft.com/office/powerpoint/2010/main" val="104557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A291231A-C3E7-6C8D-6554-DBC83E0D0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>
            <a:extLst>
              <a:ext uri="{FF2B5EF4-FFF2-40B4-BE49-F238E27FC236}">
                <a16:creationId xmlns:a16="http://schemas.microsoft.com/office/drawing/2014/main" id="{8D4F8788-A3D6-4105-800F-A7E6F5D133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Question 5 – h-index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C5B1FB-6CE1-D7AC-B90A-A6060C7F926C}"/>
              </a:ext>
            </a:extLst>
          </p:cNvPr>
          <p:cNvSpPr txBox="1"/>
          <p:nvPr/>
        </p:nvSpPr>
        <p:spPr>
          <a:xfrm>
            <a:off x="663956" y="1637303"/>
            <a:ext cx="10318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Nunito" pitchFamily="2" charset="77"/>
              </a:rPr>
              <a:t>Can we do faster?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8B96F-99B1-BD60-101D-9A46C4FDF24A}"/>
              </a:ext>
            </a:extLst>
          </p:cNvPr>
          <p:cNvSpPr txBox="1"/>
          <p:nvPr/>
        </p:nvSpPr>
        <p:spPr>
          <a:xfrm>
            <a:off x="663956" y="2599814"/>
            <a:ext cx="87284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Nunito" pitchFamily="2" charset="77"/>
              </a:rPr>
              <a:t>First search for the least k such that A[2</a:t>
            </a:r>
            <a:r>
              <a:rPr lang="en-US" sz="2200" baseline="30000" dirty="0">
                <a:latin typeface="Nunito" pitchFamily="2" charset="77"/>
              </a:rPr>
              <a:t>k</a:t>
            </a:r>
            <a:r>
              <a:rPr lang="en-US" sz="2200" dirty="0">
                <a:latin typeface="Nunito" pitchFamily="2" charset="77"/>
              </a:rPr>
              <a:t>] &lt; 2</a:t>
            </a:r>
            <a:r>
              <a:rPr lang="en-US" sz="2200" baseline="30000" dirty="0">
                <a:latin typeface="Nunito" pitchFamily="2" charset="77"/>
              </a:rPr>
              <a:t>k</a:t>
            </a:r>
            <a:r>
              <a:rPr lang="en-US" sz="2200" dirty="0">
                <a:latin typeface="Nunito" pitchFamily="2" charset="77"/>
              </a:rPr>
              <a:t>, by trying k = 0,1,2.... If k = 0, then we are already done.</a:t>
            </a:r>
            <a:br>
              <a:rPr lang="en-US" sz="2200" dirty="0">
                <a:latin typeface="Nunito" pitchFamily="2" charset="77"/>
              </a:rPr>
            </a:br>
            <a:r>
              <a:rPr lang="en-US" sz="2200" dirty="0">
                <a:latin typeface="Nunito" pitchFamily="2" charset="77"/>
              </a:rPr>
              <a:t>Otherwise, this would give that A[2</a:t>
            </a:r>
            <a:r>
              <a:rPr lang="en-US" sz="2200" baseline="30000" dirty="0">
                <a:latin typeface="Nunito" pitchFamily="2" charset="77"/>
              </a:rPr>
              <a:t>k</a:t>
            </a:r>
            <a:r>
              <a:rPr lang="en-US" sz="2200" dirty="0">
                <a:latin typeface="Nunito" pitchFamily="2" charset="77"/>
              </a:rPr>
              <a:t>] &lt; 2</a:t>
            </a:r>
            <a:r>
              <a:rPr lang="en-US" sz="2200" baseline="30000" dirty="0">
                <a:latin typeface="Nunito" pitchFamily="2" charset="77"/>
              </a:rPr>
              <a:t>k</a:t>
            </a:r>
            <a:r>
              <a:rPr lang="en-US" sz="2200" dirty="0">
                <a:latin typeface="Nunito" pitchFamily="2" charset="77"/>
              </a:rPr>
              <a:t>, but A[2</a:t>
            </a:r>
            <a:r>
              <a:rPr lang="en-US" sz="2200" baseline="30000" dirty="0">
                <a:latin typeface="Nunito" pitchFamily="2" charset="77"/>
              </a:rPr>
              <a:t>k</a:t>
            </a:r>
            <a:r>
              <a:rPr lang="en-US" sz="2200" dirty="0">
                <a:latin typeface="Nunito" pitchFamily="2" charset="77"/>
              </a:rPr>
              <a:t>−1] &gt; 2</a:t>
            </a:r>
            <a:r>
              <a:rPr lang="en-US" sz="2200" baseline="30000" dirty="0">
                <a:latin typeface="Nunito" pitchFamily="2" charset="77"/>
              </a:rPr>
              <a:t>k</a:t>
            </a:r>
            <a:r>
              <a:rPr lang="en-US" sz="2200" dirty="0">
                <a:latin typeface="Nunito" pitchFamily="2" charset="77"/>
              </a:rPr>
              <a:t>−1. Now we can use binary search between </a:t>
            </a:r>
            <a:r>
              <a:rPr lang="en-US" sz="2200" dirty="0" err="1">
                <a:latin typeface="Nunito" pitchFamily="2" charset="77"/>
              </a:rPr>
              <a:t>i</a:t>
            </a:r>
            <a:r>
              <a:rPr lang="en-US" sz="2200" dirty="0">
                <a:latin typeface="Nunito" pitchFamily="2" charset="77"/>
              </a:rPr>
              <a:t> = 2</a:t>
            </a:r>
            <a:r>
              <a:rPr lang="en-US" sz="2200" baseline="30000" dirty="0">
                <a:latin typeface="Nunito" pitchFamily="2" charset="77"/>
              </a:rPr>
              <a:t>k</a:t>
            </a:r>
            <a:r>
              <a:rPr lang="en-US" sz="2200" dirty="0">
                <a:latin typeface="Nunito" pitchFamily="2" charset="77"/>
              </a:rPr>
              <a:t>−1 and 2</a:t>
            </a:r>
            <a:r>
              <a:rPr lang="en-US" sz="2200" baseline="30000" dirty="0">
                <a:latin typeface="Nunito" pitchFamily="2" charset="77"/>
              </a:rPr>
              <a:t>k</a:t>
            </a:r>
            <a:r>
              <a:rPr lang="en-US" sz="2200" dirty="0">
                <a:latin typeface="Nunito" pitchFamily="2" charset="77"/>
              </a:rPr>
              <a:t>, to get the largest </a:t>
            </a:r>
            <a:r>
              <a:rPr lang="en-US" sz="2200" dirty="0" err="1">
                <a:latin typeface="Nunito" pitchFamily="2" charset="77"/>
              </a:rPr>
              <a:t>i</a:t>
            </a:r>
            <a:r>
              <a:rPr lang="en-US" sz="2200" dirty="0">
                <a:latin typeface="Nunito" pitchFamily="2" charset="77"/>
              </a:rPr>
              <a:t> such that A[</a:t>
            </a:r>
            <a:r>
              <a:rPr lang="en-US" sz="2200" dirty="0" err="1">
                <a:latin typeface="Nunito" pitchFamily="2" charset="77"/>
              </a:rPr>
              <a:t>i</a:t>
            </a:r>
            <a:r>
              <a:rPr lang="en-US" sz="2200" dirty="0">
                <a:latin typeface="Nunito" pitchFamily="2" charset="77"/>
              </a:rPr>
              <a:t>] ≥ </a:t>
            </a:r>
            <a:r>
              <a:rPr lang="en-US" sz="2200" dirty="0" err="1">
                <a:latin typeface="Nunito" pitchFamily="2" charset="77"/>
              </a:rPr>
              <a:t>i</a:t>
            </a:r>
            <a:r>
              <a:rPr lang="en-US" sz="2200" dirty="0">
                <a:latin typeface="Nunito" pitchFamily="2" charset="77"/>
              </a:rPr>
              <a:t>. This takes O(</a:t>
            </a:r>
            <a:r>
              <a:rPr lang="en-US" sz="2200" dirty="0" err="1">
                <a:latin typeface="Nunito" pitchFamily="2" charset="77"/>
              </a:rPr>
              <a:t>logi</a:t>
            </a:r>
            <a:r>
              <a:rPr lang="en-US" sz="2200" dirty="0">
                <a:latin typeface="Nunito" pitchFamily="2" charset="77"/>
              </a:rPr>
              <a:t>) time, where </a:t>
            </a:r>
            <a:r>
              <a:rPr lang="en-US" sz="2200" dirty="0" err="1">
                <a:latin typeface="Nunito" pitchFamily="2" charset="77"/>
              </a:rPr>
              <a:t>i</a:t>
            </a:r>
            <a:r>
              <a:rPr lang="en-US" sz="2200" dirty="0">
                <a:latin typeface="Nunito" pitchFamily="2" charset="77"/>
              </a:rPr>
              <a:t> is the final answer. </a:t>
            </a:r>
          </a:p>
        </p:txBody>
      </p:sp>
    </p:spTree>
    <p:extLst>
      <p:ext uri="{BB962C8B-B14F-4D97-AF65-F5344CB8AC3E}">
        <p14:creationId xmlns:p14="http://schemas.microsoft.com/office/powerpoint/2010/main" val="208590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Question 6</a:t>
            </a:r>
            <a:endParaRPr dirty="0"/>
          </a:p>
        </p:txBody>
      </p:sp>
      <p:sp>
        <p:nvSpPr>
          <p:cNvPr id="254" name="Google Shape;254;p40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You have 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243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balls, all of which have the same weight except for 1 which is heavier.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Determine which ball is the heavier ball.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Your friend has a balance scale, but they will charge you for each use.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What’s the minimum number of weighings needed?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Question 6</a:t>
            </a:r>
            <a:endParaRPr dirty="0"/>
          </a:p>
        </p:txBody>
      </p:sp>
      <p:sp>
        <p:nvSpPr>
          <p:cNvPr id="266" name="Google Shape;266;p42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“information theory”-esque problems, consider what the query result tells you.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Consider putting set 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on the left and set 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on the right of the scale and denote the remaining set as 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If the scale tilts to the left, we conclude the heavier ball is in set 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If the scale tilts to the right, we conclude the heavier ball is in set 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Otherwise, the heavier ball is in set 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Question 6</a:t>
            </a:r>
            <a:endParaRPr dirty="0"/>
          </a:p>
        </p:txBody>
      </p:sp>
      <p:sp>
        <p:nvSpPr>
          <p:cNvPr id="272" name="Google Shape;272;p43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To minimize the worst case, we choose |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| = |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| = |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| = 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/ 3.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After each weighing, we reduce the number of candidates for the heavy ball from 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to 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/3.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Hence, this takes 243 → 81 → 27 → 9 → 3 → 1, ⌈log</a:t>
            </a:r>
            <a:r>
              <a:rPr lang="en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(243)⌉ = 5 weighings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What is the lower bound of ANY algorithm to solve this problem?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Lecture Review – Divide &amp; Conquer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Divide &amp; Conquer works as follows: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>
              <a:lnSpc>
                <a:spcPct val="100000"/>
              </a:lnSpc>
              <a:spcBef>
                <a:spcPts val="1333"/>
              </a:spcBef>
              <a:buClr>
                <a:srgbClr val="000000"/>
              </a:buClr>
              <a:buFont typeface="Nunito"/>
              <a:buChar char="-"/>
            </a:pP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Divide 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problem into sub-problems that are of the same type as the original problem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Nunito"/>
              <a:buChar char="-"/>
            </a:pP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Conquer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the sub-problems by solving them recursively (until you reach trivial states)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Nunito"/>
              <a:buChar char="-"/>
            </a:pP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Combine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the solutions of the sub-problems to create a solution to the original problem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spcBef>
                <a:spcPts val="1333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Question 6</a:t>
            </a:r>
            <a:endParaRPr dirty="0"/>
          </a:p>
        </p:txBody>
      </p:sp>
      <p:sp>
        <p:nvSpPr>
          <p:cNvPr id="278" name="Google Shape;278;p4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To show something is “minimum”, you also have to show that it cannot be done with less than 5 queries. 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Suppose you only have 4 queries.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Consider a full ternary decision tree with a height of 4, such a tree only has 81 leaves.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Hence, any algorithm can only have at most 81 different outputs, insufficient to determine 243 balls → 5 queries is minimum.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Lecture Review – Decision Trees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Decision Tree to sort 3 elements: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31" y="2341800"/>
            <a:ext cx="5797533" cy="30968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5"/>
          <p:cNvCxnSpPr/>
          <p:nvPr/>
        </p:nvCxnSpPr>
        <p:spPr>
          <a:xfrm rot="10800000">
            <a:off x="7204433" y="2369100"/>
            <a:ext cx="0" cy="3100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2" name="Google Shape;82;p15"/>
          <p:cNvSpPr txBox="1"/>
          <p:nvPr/>
        </p:nvSpPr>
        <p:spPr>
          <a:xfrm>
            <a:off x="7310800" y="3611300"/>
            <a:ext cx="4465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latin typeface="Nunito"/>
                <a:ea typeface="Nunito"/>
                <a:cs typeface="Nunito"/>
                <a:sym typeface="Nunito"/>
              </a:rPr>
              <a:t>Height is worst case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Question 1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Let A(x) = a</a:t>
            </a:r>
            <a:r>
              <a:rPr lang="en" b="1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="1" baseline="30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 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 … + a</a:t>
            </a:r>
            <a:r>
              <a:rPr lang="en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aseline="30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+ a</a:t>
            </a:r>
            <a:r>
              <a:rPr lang="en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 + a</a:t>
            </a:r>
            <a:r>
              <a:rPr lang="en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and B(x) = b</a:t>
            </a:r>
            <a:r>
              <a:rPr lang="en" b="1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="1" baseline="30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 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 … + b</a:t>
            </a:r>
            <a:r>
              <a:rPr lang="en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aseline="30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+ b</a:t>
            </a:r>
            <a:r>
              <a:rPr lang="en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 + b</a:t>
            </a:r>
            <a:r>
              <a:rPr lang="en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be polynomials with integer coefficients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We wish to compute C(x) = A(x) * B(x) 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C(x) = A(x) * B(x) = c</a:t>
            </a:r>
            <a:r>
              <a:rPr lang="en" b="1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2n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="1" baseline="30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2n 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 … + c</a:t>
            </a:r>
            <a:r>
              <a:rPr lang="en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aseline="30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+ c</a:t>
            </a:r>
            <a:r>
              <a:rPr lang="en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 + c</a:t>
            </a:r>
            <a:r>
              <a:rPr lang="en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All a</a:t>
            </a:r>
            <a:r>
              <a:rPr lang="en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and b</a:t>
            </a:r>
            <a:r>
              <a:rPr lang="en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are integers, and assume integer operations (like addition and multiplication take </a:t>
            </a:r>
            <a:r>
              <a:rPr lang="en" i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(1) time)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Question 1 – Naive Solution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Let A(x) = 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="1" baseline="-25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="1" baseline="30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b="1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 … + a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+ a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 + a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endParaRPr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and B(x) = 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" b="1" baseline="-25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="1" baseline="30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b="1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 … + b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+ b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 + b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For every term in A(x), multiply it with each term in B(x) and add the results together.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This takes O(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time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Question 1</a:t>
            </a:r>
            <a:endParaRPr dirty="0"/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b="1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A(10) = 352 = 3 * 10</a:t>
            </a:r>
            <a:r>
              <a:rPr lang="en" b="1" baseline="30000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b="1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 + 5 * 10 + 2</a:t>
            </a:r>
            <a:b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b="1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B(10) = 221 = 2 * 10</a:t>
            </a:r>
            <a:r>
              <a:rPr lang="en" b="1" baseline="30000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b="1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 + 2 * 10 + 1</a:t>
            </a:r>
            <a:endParaRPr b="1" dirty="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10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term: </a:t>
            </a:r>
            <a:r>
              <a:rPr lang="en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(3 * 10</a:t>
            </a:r>
            <a:r>
              <a:rPr lang="en" baseline="30000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(2 * 10</a:t>
            </a:r>
            <a:r>
              <a:rPr lang="en" baseline="30000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= 6 * 10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b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10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term: </a:t>
            </a:r>
            <a:r>
              <a:rPr lang="en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(3 * 10</a:t>
            </a:r>
            <a:r>
              <a:rPr lang="en" baseline="30000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(2 * 10)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+ </a:t>
            </a:r>
            <a:r>
              <a:rPr lang="en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(5 * 10)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(2 * 10</a:t>
            </a:r>
            <a:r>
              <a:rPr lang="en" baseline="30000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= 16 * 10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b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10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term: </a:t>
            </a:r>
            <a:r>
              <a:rPr lang="en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(3 * 10</a:t>
            </a:r>
            <a:r>
              <a:rPr lang="en" baseline="30000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(1)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+ </a:t>
            </a:r>
            <a:r>
              <a:rPr lang="en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(5 * 10)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(2 * 10)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+ </a:t>
            </a:r>
            <a:r>
              <a:rPr lang="en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(2)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(2 * 10</a:t>
            </a:r>
            <a:r>
              <a:rPr lang="en" baseline="30000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= 17 * 10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b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10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term: </a:t>
            </a:r>
            <a:r>
              <a:rPr lang="en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(5 * 10)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(1)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+ </a:t>
            </a:r>
            <a:r>
              <a:rPr lang="en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(2)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(2 * 10)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= 9 * 10</a:t>
            </a:r>
            <a:b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10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term: </a:t>
            </a:r>
            <a:r>
              <a:rPr lang="en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(2)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(1)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= 2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C(10) = 6 * 10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+ 16 * 10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+ 17 * 10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+ 9 * 10 + 2</a:t>
            </a:r>
            <a:b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     = 60,000 + 16,000 + 1,700 + 90 + 2 = 77,792 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70138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Question 2 – a D&amp;C solution</a:t>
            </a:r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Let A(x) = a</a:t>
            </a:r>
            <a:r>
              <a:rPr lang="en" b="1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="1" baseline="30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 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 … + a</a:t>
            </a:r>
            <a:r>
              <a:rPr lang="en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aseline="30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+ a</a:t>
            </a:r>
            <a:r>
              <a:rPr lang="en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 + a</a:t>
            </a:r>
            <a:r>
              <a:rPr lang="en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0 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= x</a:t>
            </a:r>
            <a:r>
              <a:rPr lang="en" baseline="30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n/2 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and B(x) = b</a:t>
            </a:r>
            <a:r>
              <a:rPr lang="en" b="1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="1" baseline="30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 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 … + b</a:t>
            </a:r>
            <a:r>
              <a:rPr lang="en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aseline="30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+ b</a:t>
            </a:r>
            <a:r>
              <a:rPr lang="en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 + b</a:t>
            </a:r>
            <a:r>
              <a:rPr lang="en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0 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= x</a:t>
            </a:r>
            <a:r>
              <a:rPr lang="en" baseline="30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n/2 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Observe that A</a:t>
            </a:r>
            <a:r>
              <a:rPr lang="en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(x), A</a:t>
            </a:r>
            <a:r>
              <a:rPr lang="en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(x), B</a:t>
            </a:r>
            <a:r>
              <a:rPr lang="en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(x), B</a:t>
            </a:r>
            <a:r>
              <a:rPr lang="en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(x) are now polynomials of degree (up to) 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/2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Compute the 4 smaller multiplications:</a:t>
            </a:r>
            <a:b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(x) * B</a:t>
            </a:r>
            <a:r>
              <a:rPr lang="en" baseline="-250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(x) * B</a:t>
            </a:r>
            <a:r>
              <a:rPr lang="en" baseline="-2500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(x) * B</a:t>
            </a:r>
            <a:r>
              <a:rPr lang="en" baseline="-2500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(x) * B</a:t>
            </a:r>
            <a:r>
              <a:rPr lang="en" baseline="-250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endParaRPr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Observe that C(x) = A(x) * B(x) =  (x</a:t>
            </a:r>
            <a:r>
              <a:rPr lang="en" baseline="30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n/2 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(x)) * (x</a:t>
            </a:r>
            <a:r>
              <a:rPr lang="en" baseline="30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n/2 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(x))</a:t>
            </a:r>
            <a:b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= x</a:t>
            </a:r>
            <a:r>
              <a:rPr lang="en" baseline="30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(x) * B</a:t>
            </a:r>
            <a:r>
              <a:rPr lang="en" baseline="-250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+ x</a:t>
            </a:r>
            <a:r>
              <a:rPr lang="en" baseline="30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n/2 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(x) * B</a:t>
            </a:r>
            <a:r>
              <a:rPr lang="en" baseline="-2500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+ </a:t>
            </a:r>
            <a:r>
              <a:rPr lang="en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(x) * B</a:t>
            </a:r>
            <a:r>
              <a:rPr lang="en" baseline="-2500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+ </a:t>
            </a:r>
            <a:r>
              <a:rPr lang="en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(x) * B</a:t>
            </a:r>
            <a:r>
              <a:rPr lang="en" baseline="-250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endParaRPr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Question 3 – a D&amp;C solution</a:t>
            </a:r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Let A(x) = 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="1" baseline="-25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="1" baseline="30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b="1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 … + a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+ a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 + a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0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= 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aseline="30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/2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endParaRPr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and B(x) = 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" b="1" baseline="-25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="1" baseline="30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b="1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 … + b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+ b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 + b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0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= 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aseline="30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/2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Observe that A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(x), A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(x), B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(x), B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(x) are now polynomials of degree (up to) 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/2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Compute the 4 smaller multiplications:</a:t>
            </a:r>
            <a:b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(x) * B</a:t>
            </a:r>
            <a:r>
              <a:rPr lang="en" baseline="-25000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 dirty="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 dirty="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(x) * B</a:t>
            </a:r>
            <a:r>
              <a:rPr lang="en" baseline="-25000" dirty="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 dirty="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 dirty="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(x) * B</a:t>
            </a:r>
            <a:r>
              <a:rPr lang="en" baseline="-25000" dirty="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(x) * B</a:t>
            </a:r>
            <a:r>
              <a:rPr lang="en" baseline="-25000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endParaRPr dirty="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Observe that C(x) = A(x) * B(x) =  (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aseline="30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/2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(x)) * (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aseline="30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/2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+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(x))</a:t>
            </a:r>
            <a:b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= 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aseline="30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en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(x) * B</a:t>
            </a:r>
            <a:r>
              <a:rPr lang="en" baseline="-25000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+ 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baseline="30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/2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" dirty="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 dirty="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(x) * B</a:t>
            </a:r>
            <a:r>
              <a:rPr lang="en" baseline="-25000" dirty="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+ </a:t>
            </a:r>
            <a:r>
              <a:rPr lang="en" dirty="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 dirty="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" dirty="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(x) * B</a:t>
            </a:r>
            <a:r>
              <a:rPr lang="en" baseline="-25000" dirty="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+ </a:t>
            </a:r>
            <a:r>
              <a:rPr lang="en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baseline="-25000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(x) * B</a:t>
            </a:r>
            <a:r>
              <a:rPr lang="en" baseline="-25000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(x)</a:t>
            </a:r>
            <a:endParaRPr dirty="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What is the time complexity of this algorithm?</a:t>
            </a:r>
            <a:endParaRPr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9682244" y="3787622"/>
            <a:ext cx="5349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4 T(n/2)</a:t>
            </a:r>
            <a:endParaRPr sz="2400" b="1" dirty="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9101800" y="4247244"/>
            <a:ext cx="5349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O(n) combination</a:t>
            </a:r>
            <a:endParaRPr sz="2400" b="1" dirty="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Question 3 – a D&amp;C solution</a:t>
            </a:r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T(n) = 4T(n/2) + O(n)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⇒ T(n) ∈ Θ(n</a:t>
            </a:r>
            <a:r>
              <a:rPr lang="en" baseline="30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(Master theorem case 1)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" name="Google Shape;75;p14">
            <a:extLst>
              <a:ext uri="{FF2B5EF4-FFF2-40B4-BE49-F238E27FC236}">
                <a16:creationId xmlns:a16="http://schemas.microsoft.com/office/drawing/2014/main" id="{D952408E-9F7B-8FD1-B0AC-428BFD9D220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67" y="4064634"/>
            <a:ext cx="11193467" cy="2229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6051</TotalTime>
  <Words>2013</Words>
  <Application>Microsoft Macintosh PowerPoint</Application>
  <PresentationFormat>Widescreen</PresentationFormat>
  <Paragraphs>96</Paragraphs>
  <Slides>20</Slides>
  <Notes>20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Corbel</vt:lpstr>
      <vt:lpstr>Nunito</vt:lpstr>
      <vt:lpstr>Basis</vt:lpstr>
      <vt:lpstr>CS3230 Tutorial 4  Group: T15</vt:lpstr>
      <vt:lpstr>Lecture Review – Divide &amp; Conquer</vt:lpstr>
      <vt:lpstr>Lecture Review – Decision Trees</vt:lpstr>
      <vt:lpstr>Question 1</vt:lpstr>
      <vt:lpstr>Question 1 – Naive Solution</vt:lpstr>
      <vt:lpstr>Question 1</vt:lpstr>
      <vt:lpstr>Question 2 – a D&amp;C solution</vt:lpstr>
      <vt:lpstr>Question 3 – a D&amp;C solution</vt:lpstr>
      <vt:lpstr>Question 3 – a D&amp;C solution</vt:lpstr>
      <vt:lpstr>Question 4 – Karatsuba’s Algorithm</vt:lpstr>
      <vt:lpstr>Question 4 – Karatsuba’s Algorithm</vt:lpstr>
      <vt:lpstr>Question 5 – h-index</vt:lpstr>
      <vt:lpstr>Question 5 – h-index</vt:lpstr>
      <vt:lpstr>Question 5 – h-index</vt:lpstr>
      <vt:lpstr>Question 5 – h-index</vt:lpstr>
      <vt:lpstr>Question 5 – h-index</vt:lpstr>
      <vt:lpstr>Question 6</vt:lpstr>
      <vt:lpstr>Question 6</vt:lpstr>
      <vt:lpstr>Question 6</vt:lpstr>
      <vt:lpstr>Question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CS1231S</dc:title>
  <dc:creator>Aaron Tan</dc:creator>
  <cp:lastModifiedBy>Deng Tianle</cp:lastModifiedBy>
  <cp:revision>518</cp:revision>
  <cp:lastPrinted>2020-04-01T05:50:33Z</cp:lastPrinted>
  <dcterms:created xsi:type="dcterms:W3CDTF">2020-03-29T08:20:19Z</dcterms:created>
  <dcterms:modified xsi:type="dcterms:W3CDTF">2025-09-12T03:07:46Z</dcterms:modified>
</cp:coreProperties>
</file>