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5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395" r:id="rId7"/>
    <p:sldId id="280" r:id="rId8"/>
    <p:sldId id="397" r:id="rId9"/>
    <p:sldId id="274" r:id="rId10"/>
    <p:sldId id="276" r:id="rId11"/>
    <p:sldId id="277" r:id="rId12"/>
    <p:sldId id="398" r:id="rId13"/>
    <p:sldId id="399" r:id="rId14"/>
    <p:sldId id="284" r:id="rId15"/>
    <p:sldId id="403" r:id="rId16"/>
    <p:sldId id="404" r:id="rId17"/>
    <p:sldId id="405" r:id="rId18"/>
    <p:sldId id="285" r:id="rId19"/>
    <p:sldId id="286" r:id="rId20"/>
    <p:sldId id="287" r:id="rId21"/>
    <p:sldId id="400" r:id="rId22"/>
    <p:sldId id="289" r:id="rId23"/>
    <p:sldId id="290" r:id="rId24"/>
    <p:sldId id="402" r:id="rId25"/>
    <p:sldId id="401" r:id="rId26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CCCCFF"/>
    <a:srgbClr val="CCFFCC"/>
    <a:srgbClr val="6699FF"/>
    <a:srgbClr val="00CC66"/>
    <a:srgbClr val="CCECFF"/>
    <a:srgbClr val="CCFFFF"/>
    <a:srgbClr val="33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0" autoAdjust="0"/>
    <p:restoredTop sz="94704"/>
  </p:normalViewPr>
  <p:slideViewPr>
    <p:cSldViewPr snapToGrid="0">
      <p:cViewPr varScale="1">
        <p:scale>
          <a:sx n="105" d="100"/>
          <a:sy n="105" d="100"/>
        </p:scale>
        <p:origin x="8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49B68-130A-43A3-A4FA-9BA4D12CC16D}" type="datetimeFigureOut">
              <a:rPr lang="en-US" smtClean="0"/>
              <a:t>8/28/25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C78552-4062-41D7-8062-EDD305A5F8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50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C78552-4062-41D7-8062-EDD305A5F88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282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2e7cea99c1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2e7cea99c1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2e7cea99c1_0_4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2e7cea99c1_0_4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00DF1917-DA97-A37A-56B2-D21E245E2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2e7cea99c1_0_483:notes">
            <a:extLst>
              <a:ext uri="{FF2B5EF4-FFF2-40B4-BE49-F238E27FC236}">
                <a16:creationId xmlns:a16="http://schemas.microsoft.com/office/drawing/2014/main" id="{97DCDC83-989B-C17B-4EE6-D84C4658EF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2e7cea99c1_0_483:notes">
            <a:extLst>
              <a:ext uri="{FF2B5EF4-FFF2-40B4-BE49-F238E27FC236}">
                <a16:creationId xmlns:a16="http://schemas.microsoft.com/office/drawing/2014/main" id="{5B9F5FDD-25B7-5C71-E1BF-D89AD6ED49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849857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>
          <a:extLst>
            <a:ext uri="{FF2B5EF4-FFF2-40B4-BE49-F238E27FC236}">
              <a16:creationId xmlns:a16="http://schemas.microsoft.com/office/drawing/2014/main" id="{0364BDC8-517F-A2CB-9F56-E4BA5CC5C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2e7cea99c1_0_483:notes">
            <a:extLst>
              <a:ext uri="{FF2B5EF4-FFF2-40B4-BE49-F238E27FC236}">
                <a16:creationId xmlns:a16="http://schemas.microsoft.com/office/drawing/2014/main" id="{B7FA9665-F42D-02FF-0589-5490571799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2e7cea99c1_0_483:notes">
            <a:extLst>
              <a:ext uri="{FF2B5EF4-FFF2-40B4-BE49-F238E27FC236}">
                <a16:creationId xmlns:a16="http://schemas.microsoft.com/office/drawing/2014/main" id="{355041F2-2A01-0F97-5318-8DE09C8E97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75997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b41d767b37_0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b41d767b37_0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>
          <a:extLst>
            <a:ext uri="{FF2B5EF4-FFF2-40B4-BE49-F238E27FC236}">
              <a16:creationId xmlns:a16="http://schemas.microsoft.com/office/drawing/2014/main" id="{F7F06993-4587-6D6D-8560-7F021EB19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b41d767b37_0_298:notes">
            <a:extLst>
              <a:ext uri="{FF2B5EF4-FFF2-40B4-BE49-F238E27FC236}">
                <a16:creationId xmlns:a16="http://schemas.microsoft.com/office/drawing/2014/main" id="{52199D80-FFD1-45AB-5FA4-A6F8F86DEE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b41d767b37_0_298:notes">
            <a:extLst>
              <a:ext uri="{FF2B5EF4-FFF2-40B4-BE49-F238E27FC236}">
                <a16:creationId xmlns:a16="http://schemas.microsoft.com/office/drawing/2014/main" id="{BA34ADC3-A914-8DEC-52D2-547F3FF6D5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27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>
          <a:extLst>
            <a:ext uri="{FF2B5EF4-FFF2-40B4-BE49-F238E27FC236}">
              <a16:creationId xmlns:a16="http://schemas.microsoft.com/office/drawing/2014/main" id="{3936A77D-6428-37CB-B658-D71826BAA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b41d767b37_0_298:notes">
            <a:extLst>
              <a:ext uri="{FF2B5EF4-FFF2-40B4-BE49-F238E27FC236}">
                <a16:creationId xmlns:a16="http://schemas.microsoft.com/office/drawing/2014/main" id="{061E4E41-EB81-D6ED-6ABA-F330835652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b41d767b37_0_298:notes">
            <a:extLst>
              <a:ext uri="{FF2B5EF4-FFF2-40B4-BE49-F238E27FC236}">
                <a16:creationId xmlns:a16="http://schemas.microsoft.com/office/drawing/2014/main" id="{AFCA0890-1108-0095-6961-AB5AA110B0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6363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>
          <a:extLst>
            <a:ext uri="{FF2B5EF4-FFF2-40B4-BE49-F238E27FC236}">
              <a16:creationId xmlns:a16="http://schemas.microsoft.com/office/drawing/2014/main" id="{64B27963-FAE7-BD9D-05E1-AD73FD589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b41d767b37_0_298:notes">
            <a:extLst>
              <a:ext uri="{FF2B5EF4-FFF2-40B4-BE49-F238E27FC236}">
                <a16:creationId xmlns:a16="http://schemas.microsoft.com/office/drawing/2014/main" id="{0248DFBF-B915-6851-74BA-196B117CBC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b41d767b37_0_298:notes">
            <a:extLst>
              <a:ext uri="{FF2B5EF4-FFF2-40B4-BE49-F238E27FC236}">
                <a16:creationId xmlns:a16="http://schemas.microsoft.com/office/drawing/2014/main" id="{F5E798CD-EF2C-A30D-A082-B57E1DD969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0731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2e7cea99c1_0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2e7cea99c1_0_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2e7cea99c1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2e7cea99c1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8377ff5f8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8377ff5f8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2e7cea99c1_0_6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2e7cea99c1_0_6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>
          <a:extLst>
            <a:ext uri="{FF2B5EF4-FFF2-40B4-BE49-F238E27FC236}">
              <a16:creationId xmlns:a16="http://schemas.microsoft.com/office/drawing/2014/main" id="{E79B6BC5-B96C-F9A5-401A-C10AE9313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2e7cea99c1_0_688:notes">
            <a:extLst>
              <a:ext uri="{FF2B5EF4-FFF2-40B4-BE49-F238E27FC236}">
                <a16:creationId xmlns:a16="http://schemas.microsoft.com/office/drawing/2014/main" id="{2130DBC6-3A5B-B3FF-AC7C-54414FE525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2e7cea99c1_0_688:notes">
            <a:extLst>
              <a:ext uri="{FF2B5EF4-FFF2-40B4-BE49-F238E27FC236}">
                <a16:creationId xmlns:a16="http://schemas.microsoft.com/office/drawing/2014/main" id="{34EF6275-D1BB-071E-C6E4-A93DAC7BC0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99208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b41d767b37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b41d767b37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b41d767b37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b41d767b37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>
          <a:extLst>
            <a:ext uri="{FF2B5EF4-FFF2-40B4-BE49-F238E27FC236}">
              <a16:creationId xmlns:a16="http://schemas.microsoft.com/office/drawing/2014/main" id="{385D5298-7FE6-DAD0-A7BA-36B7EACF2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b41d767b37_0_452:notes">
            <a:extLst>
              <a:ext uri="{FF2B5EF4-FFF2-40B4-BE49-F238E27FC236}">
                <a16:creationId xmlns:a16="http://schemas.microsoft.com/office/drawing/2014/main" id="{7ABDFA6F-DB42-5306-B9FE-A0B3E1963C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b41d767b37_0_452:notes">
            <a:extLst>
              <a:ext uri="{FF2B5EF4-FFF2-40B4-BE49-F238E27FC236}">
                <a16:creationId xmlns:a16="http://schemas.microsoft.com/office/drawing/2014/main" id="{BA6AEFC1-083D-4895-D298-1FECEABDCD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21345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>
          <a:extLst>
            <a:ext uri="{FF2B5EF4-FFF2-40B4-BE49-F238E27FC236}">
              <a16:creationId xmlns:a16="http://schemas.microsoft.com/office/drawing/2014/main" id="{DA21EDE6-363B-12F5-F11C-465997494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b41d767b37_0_452:notes">
            <a:extLst>
              <a:ext uri="{FF2B5EF4-FFF2-40B4-BE49-F238E27FC236}">
                <a16:creationId xmlns:a16="http://schemas.microsoft.com/office/drawing/2014/main" id="{F5392B8A-7E28-A604-94B6-517E181A50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b41d767b37_0_452:notes">
            <a:extLst>
              <a:ext uri="{FF2B5EF4-FFF2-40B4-BE49-F238E27FC236}">
                <a16:creationId xmlns:a16="http://schemas.microsoft.com/office/drawing/2014/main" id="{D42932EA-5950-CADA-2773-A83CA5BDCD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459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e7cea99c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e7cea99c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e7cea99c1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2e7cea99c1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98b1548f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98b1548f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BA9DFC56-9F3C-6A94-06EC-0516315A3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98b1548fc_0_0:notes">
            <a:extLst>
              <a:ext uri="{FF2B5EF4-FFF2-40B4-BE49-F238E27FC236}">
                <a16:creationId xmlns:a16="http://schemas.microsoft.com/office/drawing/2014/main" id="{8FE1384F-6EF5-E7E7-26DC-169D07CD0E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298b1548fc_0_0:notes">
            <a:extLst>
              <a:ext uri="{FF2B5EF4-FFF2-40B4-BE49-F238E27FC236}">
                <a16:creationId xmlns:a16="http://schemas.microsoft.com/office/drawing/2014/main" id="{83AB2ED2-5721-FA15-D3B0-C29D7B8B15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5321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41d767b37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b41d767b37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>
          <a:extLst>
            <a:ext uri="{FF2B5EF4-FFF2-40B4-BE49-F238E27FC236}">
              <a16:creationId xmlns:a16="http://schemas.microsoft.com/office/drawing/2014/main" id="{223FE4BC-2984-85DA-6B6A-49926D6E2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b41d767b37_0_218:notes">
            <a:extLst>
              <a:ext uri="{FF2B5EF4-FFF2-40B4-BE49-F238E27FC236}">
                <a16:creationId xmlns:a16="http://schemas.microsoft.com/office/drawing/2014/main" id="{493646CE-7DEA-5C50-7685-BC986EAEC0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b41d767b37_0_218:notes">
            <a:extLst>
              <a:ext uri="{FF2B5EF4-FFF2-40B4-BE49-F238E27FC236}">
                <a16:creationId xmlns:a16="http://schemas.microsoft.com/office/drawing/2014/main" id="{4C778620-5269-0F39-281A-24BC60D549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027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6646333e0b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6646333e0b_0_4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0CFD70-C9DA-43F5-BE93-98E72C2DD3BB}" type="datetime1">
              <a:rPr lang="en-US" smtClean="0"/>
              <a:t>8/28/25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5774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8/28/25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263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8/28/25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875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100" y="6727600"/>
            <a:ext cx="12192000" cy="13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8845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8/28/25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46406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1629-E7E4-41BF-9475-9509A1DEBF55}" type="datetime1">
              <a:rPr lang="en-US" smtClean="0"/>
              <a:t>8/28/25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678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8/28/25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04797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8/28/25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93935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9AF9F-C457-4136-A768-04193CDC4DC5}" type="datetime1">
              <a:rPr lang="en-US" smtClean="0"/>
              <a:t>8/28/25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57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ED36F-68DB-4E75-A07B-243AE2FCBECE}" type="datetime1">
              <a:rPr lang="en-US" smtClean="0"/>
              <a:t>8/28/25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447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8/28/25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3151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5AEA9-4BB2-4E01-90D1-AAB7FBE40271}" type="datetime1">
              <a:rPr lang="en-US" smtClean="0"/>
              <a:t>8/28/25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93885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195AEA9-4BB2-4E01-90D1-AAB7FBE40271}" type="datetime1">
              <a:rPr lang="en-US" smtClean="0"/>
              <a:t>8/28/25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D44B1419-A6FF-474F-B11C-837FC17D387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24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51" r:id="rId1"/>
    <p:sldLayoutId id="2147484452" r:id="rId2"/>
    <p:sldLayoutId id="2147484453" r:id="rId3"/>
    <p:sldLayoutId id="2147484454" r:id="rId4"/>
    <p:sldLayoutId id="2147484455" r:id="rId5"/>
    <p:sldLayoutId id="2147484456" r:id="rId6"/>
    <p:sldLayoutId id="2147484457" r:id="rId7"/>
    <p:sldLayoutId id="2147484458" r:id="rId8"/>
    <p:sldLayoutId id="2147484459" r:id="rId9"/>
    <p:sldLayoutId id="2147484460" r:id="rId10"/>
    <p:sldLayoutId id="2147484461" r:id="rId11"/>
    <p:sldLayoutId id="214748446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2214-9E78-4D03-8199-9B78813307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1685264"/>
            <a:ext cx="9966960" cy="2926080"/>
          </a:xfrm>
        </p:spPr>
        <p:txBody>
          <a:bodyPr/>
          <a:lstStyle/>
          <a:p>
            <a:r>
              <a:rPr lang="en-SG" dirty="0"/>
              <a:t>CS3230</a:t>
            </a:r>
            <a:br>
              <a:rPr lang="en-SG" dirty="0"/>
            </a:br>
            <a:r>
              <a:rPr lang="en-SG" dirty="0"/>
              <a:t>Tutorial 2 </a:t>
            </a:r>
            <a:br>
              <a:rPr lang="en-SG" dirty="0"/>
            </a:br>
            <a:r>
              <a:rPr lang="en-SG" sz="5400" dirty="0"/>
              <a:t>Group: T15</a:t>
            </a:r>
            <a:endParaRPr 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1C45A-9C06-491C-A4DB-09A8B8083EBE}"/>
              </a:ext>
            </a:extLst>
          </p:cNvPr>
          <p:cNvSpPr txBox="1"/>
          <p:nvPr/>
        </p:nvSpPr>
        <p:spPr>
          <a:xfrm>
            <a:off x="4109884" y="5173344"/>
            <a:ext cx="4522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800" dirty="0">
                <a:solidFill>
                  <a:schemeClr val="bg1"/>
                </a:solidFill>
              </a:rPr>
              <a:t>(AY2025/26 Semester 1)</a:t>
            </a:r>
          </a:p>
        </p:txBody>
      </p:sp>
    </p:spTree>
    <p:extLst>
      <p:ext uri="{BB962C8B-B14F-4D97-AF65-F5344CB8AC3E}">
        <p14:creationId xmlns:p14="http://schemas.microsoft.com/office/powerpoint/2010/main" val="483309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 txBox="1">
            <a:spLocks noGrp="1"/>
          </p:cNvSpPr>
          <p:nvPr>
            <p:ph type="body" idx="1"/>
          </p:nvPr>
        </p:nvSpPr>
        <p:spPr>
          <a:xfrm>
            <a:off x="415617" y="1227200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15000"/>
              </a:lnSpc>
              <a:spcAft>
                <a:spcPts val="1600"/>
              </a:spcAft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Apply the telescoping sum technique: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48" name="Google Shape;248;p33"/>
          <p:cNvPicPr preferRelativeResize="0"/>
          <p:nvPr/>
        </p:nvPicPr>
        <p:blipFill rotWithShape="1">
          <a:blip r:embed="rId3">
            <a:alphaModFix/>
          </a:blip>
          <a:srcRect l="47676" b="73322"/>
          <a:stretch/>
        </p:blipFill>
        <p:spPr>
          <a:xfrm>
            <a:off x="7544152" y="540552"/>
            <a:ext cx="4232265" cy="1048832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9" name="Google Shape;24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89517" y="1847616"/>
            <a:ext cx="6613000" cy="408578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231;p31">
            <a:extLst>
              <a:ext uri="{FF2B5EF4-FFF2-40B4-BE49-F238E27FC236}">
                <a16:creationId xmlns:a16="http://schemas.microsoft.com/office/drawing/2014/main" id="{BD53564B-5764-818E-9C30-85C1288B85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sz="3600" dirty="0"/>
              <a:t>Tutorial Q1</a:t>
            </a:r>
            <a:endParaRPr sz="3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15000"/>
              </a:lnSpc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Apply the telescoping sum technique: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56" name="Google Shape;256;p34"/>
          <p:cNvPicPr preferRelativeResize="0"/>
          <p:nvPr/>
        </p:nvPicPr>
        <p:blipFill rotWithShape="1">
          <a:blip r:embed="rId3">
            <a:alphaModFix/>
          </a:blip>
          <a:srcRect l="47676" b="73322"/>
          <a:stretch/>
        </p:blipFill>
        <p:spPr>
          <a:xfrm>
            <a:off x="7544152" y="540552"/>
            <a:ext cx="4232265" cy="1048832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57" name="Google Shape;257;p34"/>
          <p:cNvPicPr preferRelativeResize="0"/>
          <p:nvPr/>
        </p:nvPicPr>
        <p:blipFill rotWithShape="1">
          <a:blip r:embed="rId4">
            <a:alphaModFix/>
          </a:blip>
          <a:srcRect t="64397"/>
          <a:stretch/>
        </p:blipFill>
        <p:spPr>
          <a:xfrm>
            <a:off x="1219067" y="3848332"/>
            <a:ext cx="9753900" cy="79186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34"/>
          <p:cNvPicPr preferRelativeResize="0"/>
          <p:nvPr/>
        </p:nvPicPr>
        <p:blipFill rotWithShape="1">
          <a:blip r:embed="rId4">
            <a:alphaModFix/>
          </a:blip>
          <a:srcRect b="35604"/>
          <a:stretch/>
        </p:blipFill>
        <p:spPr>
          <a:xfrm>
            <a:off x="1219034" y="2416033"/>
            <a:ext cx="9753900" cy="1432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4"/>
          <p:cNvSpPr txBox="1"/>
          <p:nvPr/>
        </p:nvSpPr>
        <p:spPr>
          <a:xfrm>
            <a:off x="4532700" y="5476434"/>
            <a:ext cx="4000000" cy="876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Substitute </a:t>
            </a:r>
            <a:r>
              <a:rPr lang="en" sz="2400" b="1"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 = 4</a:t>
            </a:r>
            <a:r>
              <a:rPr lang="en" sz="2400" b="1" baseline="30000">
                <a:latin typeface="Nunito"/>
                <a:ea typeface="Nunito"/>
                <a:cs typeface="Nunito"/>
                <a:sym typeface="Nunito"/>
              </a:rPr>
              <a:t>k</a:t>
            </a:r>
            <a:endParaRPr sz="2400"/>
          </a:p>
        </p:txBody>
      </p:sp>
      <p:cxnSp>
        <p:nvCxnSpPr>
          <p:cNvPr id="260" name="Google Shape;260;p34"/>
          <p:cNvCxnSpPr/>
          <p:nvPr/>
        </p:nvCxnSpPr>
        <p:spPr>
          <a:xfrm rot="10800000">
            <a:off x="5311067" y="4876100"/>
            <a:ext cx="303200" cy="640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" name="Google Shape;231;p31">
            <a:extLst>
              <a:ext uri="{FF2B5EF4-FFF2-40B4-BE49-F238E27FC236}">
                <a16:creationId xmlns:a16="http://schemas.microsoft.com/office/drawing/2014/main" id="{12BC5A4B-50F7-D72C-9AC4-81EC0AB1DF82}"/>
              </a:ext>
            </a:extLst>
          </p:cNvPr>
          <p:cNvSpPr txBox="1">
            <a:spLocks/>
          </p:cNvSpPr>
          <p:nvPr/>
        </p:nvSpPr>
        <p:spPr>
          <a:xfrm>
            <a:off x="568000" y="7457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SG" sz="3600"/>
              <a:t>Tutorial Q1</a:t>
            </a:r>
            <a:endParaRPr lang="en-SG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A25350DF-BB3C-D10E-B498-EBA800476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>
            <a:extLst>
              <a:ext uri="{FF2B5EF4-FFF2-40B4-BE49-F238E27FC236}">
                <a16:creationId xmlns:a16="http://schemas.microsoft.com/office/drawing/2014/main" id="{0D879C0F-42F2-0152-084D-5DAB89C96D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2438" y="1418034"/>
            <a:ext cx="5409509" cy="108919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15000"/>
              </a:lnSpc>
              <a:spcAft>
                <a:spcPts val="1600"/>
              </a:spcAft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Harmonic Series: </a:t>
            </a:r>
          </a:p>
          <a:p>
            <a:pPr marL="0" indent="0">
              <a:lnSpc>
                <a:spcPct val="115000"/>
              </a:lnSpc>
              <a:spcAft>
                <a:spcPts val="1600"/>
              </a:spcAft>
              <a:buNone/>
            </a:pPr>
            <a:endParaRPr lang="en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15000"/>
              </a:lnSpc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" name="Google Shape;231;p31">
            <a:extLst>
              <a:ext uri="{FF2B5EF4-FFF2-40B4-BE49-F238E27FC236}">
                <a16:creationId xmlns:a16="http://schemas.microsoft.com/office/drawing/2014/main" id="{3C28B813-62D5-E4EC-03BE-116445962E4A}"/>
              </a:ext>
            </a:extLst>
          </p:cNvPr>
          <p:cNvSpPr txBox="1">
            <a:spLocks/>
          </p:cNvSpPr>
          <p:nvPr/>
        </p:nvSpPr>
        <p:spPr>
          <a:xfrm>
            <a:off x="415600" y="474834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SG" sz="3600" dirty="0"/>
              <a:t>Tutorial Q1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C3D314-4A8E-E7BD-823C-0BEA12DD4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324" y="1583230"/>
            <a:ext cx="3154016" cy="1848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8105C5B-B773-7E32-3AA9-E5F7361AD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324" y="3856383"/>
            <a:ext cx="3528083" cy="2054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F1898C2-AF6B-7A1A-4667-DBAA0F178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086" y="2058074"/>
            <a:ext cx="5911257" cy="943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19092A4B-4E9E-8D11-8136-0938A86F2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5413" y="-1409700"/>
            <a:ext cx="4953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C4C5A1F0-C624-E00E-425E-C42FA14E7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159" y="3001273"/>
            <a:ext cx="1412066" cy="760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0854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>
          <a:extLst>
            <a:ext uri="{FF2B5EF4-FFF2-40B4-BE49-F238E27FC236}">
              <a16:creationId xmlns:a16="http://schemas.microsoft.com/office/drawing/2014/main" id="{6B5DCF61-6FA6-3FD6-2659-C3F07960C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>
            <a:extLst>
              <a:ext uri="{FF2B5EF4-FFF2-40B4-BE49-F238E27FC236}">
                <a16:creationId xmlns:a16="http://schemas.microsoft.com/office/drawing/2014/main" id="{B2343FF2-67BE-F3E4-0CDC-4EEE4EF942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62438" y="1418034"/>
            <a:ext cx="5409509" cy="108919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15000"/>
              </a:lnSpc>
              <a:spcAft>
                <a:spcPts val="1600"/>
              </a:spcAft>
              <a:buNone/>
            </a:pPr>
            <a:r>
              <a:rPr lang="en" sz="3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Can we use Master theorem? </a:t>
            </a:r>
            <a:endParaRPr sz="3000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" name="Google Shape;231;p31">
            <a:extLst>
              <a:ext uri="{FF2B5EF4-FFF2-40B4-BE49-F238E27FC236}">
                <a16:creationId xmlns:a16="http://schemas.microsoft.com/office/drawing/2014/main" id="{7C1F3466-199F-3634-8032-B4AAF589349B}"/>
              </a:ext>
            </a:extLst>
          </p:cNvPr>
          <p:cNvSpPr txBox="1">
            <a:spLocks/>
          </p:cNvSpPr>
          <p:nvPr/>
        </p:nvSpPr>
        <p:spPr>
          <a:xfrm>
            <a:off x="415600" y="474834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r>
              <a:rPr lang="en-SG" sz="3600" dirty="0"/>
              <a:t>Tutorial Q1</a:t>
            </a:r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0B79280A-9DB8-90C3-9E89-5FDB54EFB0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5413" y="-1409700"/>
            <a:ext cx="4953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2D4A0A8-1EC0-B538-3034-27CE35FEF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258" y="1418034"/>
            <a:ext cx="4903304" cy="48942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0A1DC0-9BB3-5A9A-F2C3-C84B14811D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295" y="3247208"/>
            <a:ext cx="6284963" cy="61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239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sz="3600" dirty="0"/>
              <a:t>Tutorial Q5</a:t>
            </a:r>
            <a:endParaRPr sz="3600" dirty="0"/>
          </a:p>
        </p:txBody>
      </p:sp>
      <p:sp>
        <p:nvSpPr>
          <p:cNvPr id="316" name="Google Shape;316;p41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Using the 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substitution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method, give a tight asymptotic bound for: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17" name="Google Shape;31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4700" y="2667701"/>
            <a:ext cx="3342600" cy="76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>
          <a:extLst>
            <a:ext uri="{FF2B5EF4-FFF2-40B4-BE49-F238E27FC236}">
              <a16:creationId xmlns:a16="http://schemas.microsoft.com/office/drawing/2014/main" id="{E6053338-65D6-9C0C-A65F-6FD6F2630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>
            <a:extLst>
              <a:ext uri="{FF2B5EF4-FFF2-40B4-BE49-F238E27FC236}">
                <a16:creationId xmlns:a16="http://schemas.microsoft.com/office/drawing/2014/main" id="{BAAC7BA9-B24E-1FD9-514B-99C26626A4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sz="3600" dirty="0"/>
              <a:t>Tutorial Q5</a:t>
            </a:r>
            <a:endParaRPr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BA8220-0E96-0901-0A1B-269F54F396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568" y="1064967"/>
            <a:ext cx="7772400" cy="502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463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>
          <a:extLst>
            <a:ext uri="{FF2B5EF4-FFF2-40B4-BE49-F238E27FC236}">
              <a16:creationId xmlns:a16="http://schemas.microsoft.com/office/drawing/2014/main" id="{555A6762-7012-3370-9BAE-C35ECC7A1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>
            <a:extLst>
              <a:ext uri="{FF2B5EF4-FFF2-40B4-BE49-F238E27FC236}">
                <a16:creationId xmlns:a16="http://schemas.microsoft.com/office/drawing/2014/main" id="{9DEECAA6-1C42-42F0-3BE4-4E9BBCAEE9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sz="3600" dirty="0"/>
              <a:t>Tutorial Q5</a:t>
            </a:r>
            <a:endParaRPr sz="3600" dirty="0"/>
          </a:p>
        </p:txBody>
      </p:sp>
      <p:pic>
        <p:nvPicPr>
          <p:cNvPr id="6" name="Picture 5" descr="A math equations and formulas&#10;&#10;AI-generated content may be incorrect.">
            <a:extLst>
              <a:ext uri="{FF2B5EF4-FFF2-40B4-BE49-F238E27FC236}">
                <a16:creationId xmlns:a16="http://schemas.microsoft.com/office/drawing/2014/main" id="{48622985-8841-DEC1-F5CD-6DC72DB560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706" y="770351"/>
            <a:ext cx="7772400" cy="5494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87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>
          <a:extLst>
            <a:ext uri="{FF2B5EF4-FFF2-40B4-BE49-F238E27FC236}">
              <a16:creationId xmlns:a16="http://schemas.microsoft.com/office/drawing/2014/main" id="{B1741AD0-7C2D-D589-75DF-327194B66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1">
            <a:extLst>
              <a:ext uri="{FF2B5EF4-FFF2-40B4-BE49-F238E27FC236}">
                <a16:creationId xmlns:a16="http://schemas.microsoft.com/office/drawing/2014/main" id="{AAEB1EB9-AF5E-CF86-BFF9-49429B7836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sz="3600" dirty="0"/>
              <a:t>Tutorial Q5</a:t>
            </a:r>
            <a:endParaRPr sz="3600" dirty="0"/>
          </a:p>
        </p:txBody>
      </p:sp>
      <p:pic>
        <p:nvPicPr>
          <p:cNvPr id="3" name="Picture 2" descr="A math problem with black text&#10;&#10;AI-generated content may be incorrect.">
            <a:extLst>
              <a:ext uri="{FF2B5EF4-FFF2-40B4-BE49-F238E27FC236}">
                <a16:creationId xmlns:a16="http://schemas.microsoft.com/office/drawing/2014/main" id="{38F1D1E0-311C-38CC-D996-C78833F1B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0187" y="1544371"/>
            <a:ext cx="7772400" cy="4430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557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sz="3600" dirty="0"/>
              <a:t>Tutorial Q5</a:t>
            </a:r>
            <a:endParaRPr sz="3600" dirty="0"/>
          </a:p>
        </p:txBody>
      </p:sp>
      <p:sp>
        <p:nvSpPr>
          <p:cNvPr id="323" name="Google Shape;323;p42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Font typeface="Nunito"/>
              <a:buChar char="-"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Guess T(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 ∈ </a:t>
            </a:r>
            <a:r>
              <a:rPr lang="en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Θ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baseline="30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Font typeface="Nunito"/>
              <a:buChar char="-"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Need to show: T(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 ≤ 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* 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baseline="30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AND T(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 ≥ 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* 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baseline="30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lvl="1">
              <a:lnSpc>
                <a:spcPct val="115000"/>
              </a:lnSpc>
              <a:buClr>
                <a:srgbClr val="000000"/>
              </a:buClr>
              <a:buFont typeface="Nunito"/>
              <a:buChar char="-"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Usually, one of these is *much* easier than the other.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Font typeface="Nunito"/>
              <a:buChar char="-"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We try to formulate the inductive step first.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4" name="Google Shape;32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8100" y="406567"/>
            <a:ext cx="3342600" cy="761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25" name="Google Shape;32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75749" y="3593467"/>
            <a:ext cx="4840500" cy="13983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6" name="Google Shape;326;p42"/>
          <p:cNvCxnSpPr/>
          <p:nvPr/>
        </p:nvCxnSpPr>
        <p:spPr>
          <a:xfrm rot="10800000">
            <a:off x="7745767" y="4876067"/>
            <a:ext cx="244400" cy="362400"/>
          </a:xfrm>
          <a:prstGeom prst="straightConnector1">
            <a:avLst/>
          </a:prstGeom>
          <a:noFill/>
          <a:ln w="9525" cap="flat" cmpd="sng">
            <a:solidFill>
              <a:srgbClr val="040C2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27" name="Google Shape;327;p42"/>
          <p:cNvSpPr txBox="1"/>
          <p:nvPr/>
        </p:nvSpPr>
        <p:spPr>
          <a:xfrm>
            <a:off x="7510800" y="5280601"/>
            <a:ext cx="46812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" sz="2400">
                <a:latin typeface="Nunito"/>
                <a:ea typeface="Nunito"/>
                <a:cs typeface="Nunito"/>
                <a:sym typeface="Nunito"/>
              </a:rPr>
              <a:t>≥ true for all </a:t>
            </a:r>
            <a:r>
              <a:rPr lang="en" sz="2400" b="1">
                <a:latin typeface="Nunito"/>
                <a:ea typeface="Nunito"/>
                <a:cs typeface="Nunito"/>
                <a:sym typeface="Nunito"/>
              </a:rPr>
              <a:t>c</a:t>
            </a:r>
            <a:br>
              <a:rPr lang="en" sz="2400" b="1">
                <a:latin typeface="Nunito"/>
                <a:ea typeface="Nunito"/>
                <a:cs typeface="Nunito"/>
                <a:sym typeface="Nunito"/>
              </a:rPr>
            </a:br>
            <a:r>
              <a:rPr lang="en" sz="2400">
                <a:latin typeface="Nunito"/>
                <a:ea typeface="Nunito"/>
                <a:cs typeface="Nunito"/>
                <a:sym typeface="Nunito"/>
              </a:rPr>
              <a:t>≤ false for all </a:t>
            </a:r>
            <a:r>
              <a:rPr lang="en" sz="2400" b="1">
                <a:latin typeface="Nunito"/>
                <a:ea typeface="Nunito"/>
                <a:cs typeface="Nunito"/>
                <a:sym typeface="Nunito"/>
              </a:rPr>
              <a:t>c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8" name="Google Shape;328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90334" y="5790267"/>
            <a:ext cx="659933" cy="659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US" sz="3600" dirty="0"/>
              <a:t>Tutorial Q5</a:t>
            </a:r>
            <a:endParaRPr sz="3600" dirty="0"/>
          </a:p>
        </p:txBody>
      </p:sp>
      <p:sp>
        <p:nvSpPr>
          <p:cNvPr id="334" name="Google Shape;334;p43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15000"/>
              </a:lnSpc>
              <a:spcAft>
                <a:spcPts val="1600"/>
              </a:spcAft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5" name="Google Shape;33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8100" y="406567"/>
            <a:ext cx="3342600" cy="761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36" name="Google Shape;33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601" y="1688434"/>
            <a:ext cx="6925833" cy="3357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6286" y="1688433"/>
            <a:ext cx="4780549" cy="29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sz="3600" dirty="0"/>
              <a:t>Lecture Review – Master Theorem</a:t>
            </a:r>
            <a:endParaRPr sz="3600"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Given a recurrence relation of the form: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Where a ≥ 1, b &gt; 1.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We can find a tight asymptotic bound (Θ) for the following cases: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4934" y="2204967"/>
            <a:ext cx="3742132" cy="75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067" y="4064634"/>
            <a:ext cx="11193467" cy="22299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sz="3600" dirty="0"/>
              <a:t>Tutorial Q5</a:t>
            </a:r>
            <a:endParaRPr sz="3600" dirty="0"/>
          </a:p>
        </p:txBody>
      </p:sp>
      <p:sp>
        <p:nvSpPr>
          <p:cNvPr id="343" name="Google Shape;343;p44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712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Font typeface="Nunito"/>
              <a:buChar char="-"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Assume T(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 ≤ 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q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for 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≤ 10. (i.e. T(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 is constant for small 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Font typeface="Nunito"/>
              <a:buChar char="-"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Set 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= 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q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+ 1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>
              <a:lnSpc>
                <a:spcPct val="115000"/>
              </a:lnSpc>
              <a:buClr>
                <a:srgbClr val="000000"/>
              </a:buClr>
              <a:buFont typeface="Nunito"/>
              <a:buChar char="-"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We wish to show 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By Strong Induction, T(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 ∈ O(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baseline="30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4" name="Google Shape;34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68100" y="406567"/>
            <a:ext cx="3342600" cy="761300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45" name="Google Shape;34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49133" y="2615534"/>
            <a:ext cx="2546867" cy="461167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44"/>
          <p:cNvSpPr txBox="1"/>
          <p:nvPr/>
        </p:nvSpPr>
        <p:spPr>
          <a:xfrm>
            <a:off x="1239467" y="3121201"/>
            <a:ext cx="2706800" cy="876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" sz="2400" b="1" dirty="0">
                <a:latin typeface="Nunito"/>
                <a:ea typeface="Nunito"/>
                <a:cs typeface="Nunito"/>
                <a:sym typeface="Nunito"/>
              </a:rPr>
              <a:t>Base Case </a:t>
            </a:r>
            <a:r>
              <a:rPr lang="en" sz="2400" dirty="0"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en" sz="2400" b="1" dirty="0"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sz="2400" dirty="0">
                <a:latin typeface="Nunito"/>
                <a:ea typeface="Nunito"/>
                <a:cs typeface="Nunito"/>
                <a:sym typeface="Nunito"/>
              </a:rPr>
              <a:t> ≤ 2)</a:t>
            </a:r>
            <a:endParaRPr sz="2400" dirty="0"/>
          </a:p>
        </p:txBody>
      </p:sp>
      <p:sp>
        <p:nvSpPr>
          <p:cNvPr id="347" name="Google Shape;347;p44"/>
          <p:cNvSpPr txBox="1"/>
          <p:nvPr/>
        </p:nvSpPr>
        <p:spPr>
          <a:xfrm>
            <a:off x="6346033" y="3121201"/>
            <a:ext cx="2410800" cy="876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Aft>
                <a:spcPts val="1600"/>
              </a:spcAft>
            </a:pPr>
            <a:r>
              <a:rPr lang="en" sz="2400" b="1">
                <a:latin typeface="Nunito"/>
                <a:ea typeface="Nunito"/>
                <a:cs typeface="Nunito"/>
                <a:sym typeface="Nunito"/>
              </a:rPr>
              <a:t>Inductive Case</a:t>
            </a:r>
            <a:endParaRPr sz="2400"/>
          </a:p>
        </p:txBody>
      </p:sp>
      <p:pic>
        <p:nvPicPr>
          <p:cNvPr id="348" name="Google Shape;348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3101" y="3847434"/>
            <a:ext cx="2659532" cy="15089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4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87467" y="3847433"/>
            <a:ext cx="4470557" cy="224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>
          <a:extLst>
            <a:ext uri="{FF2B5EF4-FFF2-40B4-BE49-F238E27FC236}">
              <a16:creationId xmlns:a16="http://schemas.microsoft.com/office/drawing/2014/main" id="{B4CDE54A-E458-E29C-1C43-A65B5215F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4">
            <a:extLst>
              <a:ext uri="{FF2B5EF4-FFF2-40B4-BE49-F238E27FC236}">
                <a16:creationId xmlns:a16="http://schemas.microsoft.com/office/drawing/2014/main" id="{726A9717-1D60-8D42-214C-D9F5DCF2FC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sz="3600" dirty="0"/>
              <a:t>Tutorial Q6</a:t>
            </a:r>
            <a:endParaRPr sz="3600" dirty="0"/>
          </a:p>
        </p:txBody>
      </p:sp>
      <p:pic>
        <p:nvPicPr>
          <p:cNvPr id="4" name="Google Shape;356;p45">
            <a:extLst>
              <a:ext uri="{FF2B5EF4-FFF2-40B4-BE49-F238E27FC236}">
                <a16:creationId xmlns:a16="http://schemas.microsoft.com/office/drawing/2014/main" id="{B6CFEDAC-0B51-6EC8-2E4C-A2C9DCD23C3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34" y="1536567"/>
            <a:ext cx="9335883" cy="4054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357;p45">
            <a:extLst>
              <a:ext uri="{FF2B5EF4-FFF2-40B4-BE49-F238E27FC236}">
                <a16:creationId xmlns:a16="http://schemas.microsoft.com/office/drawing/2014/main" id="{9BA170E5-BA64-B5B3-ABB7-363CAFE1210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34719" t="37106" r="53838" b="43518"/>
          <a:stretch/>
        </p:blipFill>
        <p:spPr>
          <a:xfrm>
            <a:off x="6350322" y="2924239"/>
            <a:ext cx="875075" cy="39345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" name="Google Shape;358;p45">
            <a:extLst>
              <a:ext uri="{FF2B5EF4-FFF2-40B4-BE49-F238E27FC236}">
                <a16:creationId xmlns:a16="http://schemas.microsoft.com/office/drawing/2014/main" id="{53BF626B-CEDF-EFBA-C273-5A6D2545B69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34719" t="37106" r="53838" b="43518"/>
          <a:stretch/>
        </p:blipFill>
        <p:spPr>
          <a:xfrm>
            <a:off x="6787859" y="3431088"/>
            <a:ext cx="875075" cy="39345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5" name="Google Shape;359;p45">
            <a:extLst>
              <a:ext uri="{FF2B5EF4-FFF2-40B4-BE49-F238E27FC236}">
                <a16:creationId xmlns:a16="http://schemas.microsoft.com/office/drawing/2014/main" id="{19372634-4B14-18E6-5EDF-C649EA6E9EA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l="32385" t="57002" r="50195" b="25961"/>
          <a:stretch/>
        </p:blipFill>
        <p:spPr>
          <a:xfrm>
            <a:off x="3285297" y="4309139"/>
            <a:ext cx="1332150" cy="34595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228184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sz="3600" dirty="0"/>
              <a:t>Tutorial Q6</a:t>
            </a:r>
            <a:endParaRPr sz="3600" dirty="0"/>
          </a:p>
        </p:txBody>
      </p:sp>
      <p:sp>
        <p:nvSpPr>
          <p:cNvPr id="365" name="Google Shape;365;p46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15000"/>
              </a:lnSpc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66" name="Google Shape;366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1688434"/>
            <a:ext cx="10197067" cy="270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sz="3600" dirty="0"/>
              <a:t>Tutorial Q6</a:t>
            </a:r>
            <a:endParaRPr sz="3600" dirty="0"/>
          </a:p>
        </p:txBody>
      </p:sp>
      <p:sp>
        <p:nvSpPr>
          <p:cNvPr id="372" name="Google Shape;372;p47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One way to solve this is via the recursion tree: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Each layer is </a:t>
            </a:r>
            <a:r>
              <a:rPr lang="en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Θ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en" b="1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nk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There are </a:t>
            </a:r>
            <a:r>
              <a:rPr lang="en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Θ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(log 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k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 layers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Total is </a:t>
            </a:r>
            <a:r>
              <a:rPr lang="en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Θ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(</a:t>
            </a:r>
            <a:r>
              <a:rPr lang="en" b="1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nk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log 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k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73" name="Google Shape;37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001" y="2175367"/>
            <a:ext cx="7212569" cy="2833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47"/>
          <p:cNvPicPr preferRelativeResize="0"/>
          <p:nvPr/>
        </p:nvPicPr>
        <p:blipFill rotWithShape="1">
          <a:blip r:embed="rId4">
            <a:alphaModFix/>
          </a:blip>
          <a:srcRect l="17066" t="74519" r="40980" b="6106"/>
          <a:stretch/>
        </p:blipFill>
        <p:spPr>
          <a:xfrm>
            <a:off x="7435068" y="694301"/>
            <a:ext cx="4278033" cy="524567"/>
          </a:xfrm>
          <a:prstGeom prst="rect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>
          <a:extLst>
            <a:ext uri="{FF2B5EF4-FFF2-40B4-BE49-F238E27FC236}">
              <a16:creationId xmlns:a16="http://schemas.microsoft.com/office/drawing/2014/main" id="{A44771C0-D34A-B8A8-5591-1A460B3C5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7">
            <a:extLst>
              <a:ext uri="{FF2B5EF4-FFF2-40B4-BE49-F238E27FC236}">
                <a16:creationId xmlns:a16="http://schemas.microsoft.com/office/drawing/2014/main" id="{BA337510-1DE0-8247-37AB-6DE6B352B8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sz="3600" dirty="0"/>
              <a:t>Tutorial Q6</a:t>
            </a:r>
            <a:endParaRPr sz="3600" dirty="0"/>
          </a:p>
        </p:txBody>
      </p:sp>
      <p:pic>
        <p:nvPicPr>
          <p:cNvPr id="3" name="Picture 2" descr="A math equations and formulas&#10;&#10;AI-generated content may be incorrect.">
            <a:extLst>
              <a:ext uri="{FF2B5EF4-FFF2-40B4-BE49-F238E27FC236}">
                <a16:creationId xmlns:a16="http://schemas.microsoft.com/office/drawing/2014/main" id="{76E711BD-BDCE-958E-2989-996DE30FC9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1684" y="1319802"/>
            <a:ext cx="7772400" cy="514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376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>
          <a:extLst>
            <a:ext uri="{FF2B5EF4-FFF2-40B4-BE49-F238E27FC236}">
              <a16:creationId xmlns:a16="http://schemas.microsoft.com/office/drawing/2014/main" id="{0D9E92D2-917B-8223-F9E2-B847D483D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etcode Cat GIF - Leetcode Cat Laptop - Discover &amp; Share GIFs">
            <a:extLst>
              <a:ext uri="{FF2B5EF4-FFF2-40B4-BE49-F238E27FC236}">
                <a16:creationId xmlns:a16="http://schemas.microsoft.com/office/drawing/2014/main" id="{AAECD77E-22A8-D93E-F8B7-05033ED70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66" y="244122"/>
            <a:ext cx="2206773" cy="2747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8B22DC-5008-E7AD-61B8-7106D4F0FDD3}"/>
              </a:ext>
            </a:extLst>
          </p:cNvPr>
          <p:cNvSpPr txBox="1"/>
          <p:nvPr/>
        </p:nvSpPr>
        <p:spPr>
          <a:xfrm>
            <a:off x="3375377" y="837612"/>
            <a:ext cx="79812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SG" sz="2000" b="0" i="0" dirty="0">
                <a:solidFill>
                  <a:srgbClr val="262626"/>
                </a:solidFill>
                <a:effectLst/>
                <a:latin typeface="-apple-system"/>
              </a:rPr>
              <a:t>You are given two positive integer arrays spells and potions, of length n and m respectively, where spells[</a:t>
            </a:r>
            <a:r>
              <a:rPr lang="en-SG" sz="2000" b="0" i="0" dirty="0" err="1">
                <a:solidFill>
                  <a:srgbClr val="262626"/>
                </a:solidFill>
                <a:effectLst/>
                <a:latin typeface="-apple-system"/>
              </a:rPr>
              <a:t>i</a:t>
            </a:r>
            <a:r>
              <a:rPr lang="en-SG" sz="2000" b="0" i="0" dirty="0">
                <a:solidFill>
                  <a:srgbClr val="262626"/>
                </a:solidFill>
                <a:effectLst/>
                <a:latin typeface="-apple-system"/>
              </a:rPr>
              <a:t>] represents the strength of the </a:t>
            </a:r>
            <a:r>
              <a:rPr lang="en-SG" sz="2000" b="0" i="0" dirty="0" err="1">
                <a:solidFill>
                  <a:srgbClr val="262626"/>
                </a:solidFill>
                <a:effectLst/>
                <a:latin typeface="-apple-system"/>
              </a:rPr>
              <a:t>i</a:t>
            </a:r>
            <a:r>
              <a:rPr lang="en-SG" sz="2000" b="0" i="0" baseline="30000" dirty="0" err="1">
                <a:solidFill>
                  <a:srgbClr val="262626"/>
                </a:solidFill>
                <a:effectLst/>
                <a:latin typeface="-apple-system"/>
              </a:rPr>
              <a:t>th</a:t>
            </a:r>
            <a:r>
              <a:rPr lang="en-SG" sz="2000" b="0" i="0" dirty="0">
                <a:solidFill>
                  <a:srgbClr val="262626"/>
                </a:solidFill>
                <a:effectLst/>
                <a:latin typeface="-apple-system"/>
              </a:rPr>
              <a:t> spell and potions[j] represents the strength of the </a:t>
            </a:r>
            <a:r>
              <a:rPr lang="en-SG" sz="2000" b="0" i="0" dirty="0" err="1">
                <a:solidFill>
                  <a:srgbClr val="262626"/>
                </a:solidFill>
                <a:effectLst/>
                <a:latin typeface="-apple-system"/>
              </a:rPr>
              <a:t>j</a:t>
            </a:r>
            <a:r>
              <a:rPr lang="en-SG" sz="2000" b="0" i="0" baseline="30000" dirty="0" err="1">
                <a:solidFill>
                  <a:srgbClr val="262626"/>
                </a:solidFill>
                <a:effectLst/>
                <a:latin typeface="-apple-system"/>
              </a:rPr>
              <a:t>th</a:t>
            </a:r>
            <a:r>
              <a:rPr lang="en-SG" sz="2000" b="0" i="0" dirty="0">
                <a:solidFill>
                  <a:srgbClr val="262626"/>
                </a:solidFill>
                <a:effectLst/>
                <a:latin typeface="-apple-system"/>
              </a:rPr>
              <a:t> potion.</a:t>
            </a:r>
          </a:p>
          <a:p>
            <a:pPr algn="l"/>
            <a:r>
              <a:rPr lang="en-SG" sz="2000" b="0" i="0" dirty="0">
                <a:solidFill>
                  <a:srgbClr val="262626"/>
                </a:solidFill>
                <a:effectLst/>
                <a:latin typeface="-apple-system"/>
              </a:rPr>
              <a:t>You are also given an integer success. A spell and potion pair is considered </a:t>
            </a:r>
            <a:r>
              <a:rPr lang="en-SG" sz="2000" b="1" i="0" dirty="0">
                <a:solidFill>
                  <a:srgbClr val="262626"/>
                </a:solidFill>
                <a:effectLst/>
                <a:latin typeface="-apple-system"/>
              </a:rPr>
              <a:t>successful</a:t>
            </a:r>
            <a:r>
              <a:rPr lang="en-SG" sz="2000" b="0" i="0" dirty="0">
                <a:solidFill>
                  <a:srgbClr val="262626"/>
                </a:solidFill>
                <a:effectLst/>
                <a:latin typeface="-apple-system"/>
              </a:rPr>
              <a:t> if the </a:t>
            </a:r>
            <a:r>
              <a:rPr lang="en-SG" sz="2000" b="1" i="0" dirty="0">
                <a:solidFill>
                  <a:srgbClr val="262626"/>
                </a:solidFill>
                <a:effectLst/>
                <a:latin typeface="-apple-system"/>
              </a:rPr>
              <a:t>product</a:t>
            </a:r>
            <a:r>
              <a:rPr lang="en-SG" sz="2000" b="0" i="0" dirty="0">
                <a:solidFill>
                  <a:srgbClr val="262626"/>
                </a:solidFill>
                <a:effectLst/>
                <a:latin typeface="-apple-system"/>
              </a:rPr>
              <a:t> of their strengths is </a:t>
            </a:r>
            <a:r>
              <a:rPr lang="en-SG" sz="2000" b="1" i="0" dirty="0">
                <a:solidFill>
                  <a:srgbClr val="262626"/>
                </a:solidFill>
                <a:effectLst/>
                <a:latin typeface="-apple-system"/>
              </a:rPr>
              <a:t>at least</a:t>
            </a:r>
            <a:r>
              <a:rPr lang="en-SG" sz="2000" b="0" i="0" dirty="0">
                <a:solidFill>
                  <a:srgbClr val="262626"/>
                </a:solidFill>
                <a:effectLst/>
                <a:latin typeface="-apple-system"/>
              </a:rPr>
              <a:t> success.</a:t>
            </a:r>
          </a:p>
          <a:p>
            <a:pPr algn="l"/>
            <a:r>
              <a:rPr lang="en-SG" sz="2000" b="0" i="0" dirty="0">
                <a:solidFill>
                  <a:srgbClr val="262626"/>
                </a:solidFill>
                <a:effectLst/>
                <a:latin typeface="-apple-system"/>
              </a:rPr>
              <a:t>Return </a:t>
            </a:r>
            <a:r>
              <a:rPr lang="en-SG" sz="2000" b="0" i="1" dirty="0">
                <a:solidFill>
                  <a:srgbClr val="262626"/>
                </a:solidFill>
                <a:effectLst/>
                <a:latin typeface="-apple-system"/>
              </a:rPr>
              <a:t>an integer array </a:t>
            </a:r>
            <a:r>
              <a:rPr lang="en-SG" sz="2000" b="0" i="0" dirty="0">
                <a:solidFill>
                  <a:srgbClr val="262626"/>
                </a:solidFill>
                <a:effectLst/>
                <a:latin typeface="-apple-system"/>
              </a:rPr>
              <a:t>pairs</a:t>
            </a:r>
            <a:r>
              <a:rPr lang="en-SG" sz="2000" b="0" i="1" dirty="0">
                <a:solidFill>
                  <a:srgbClr val="262626"/>
                </a:solidFill>
                <a:effectLst/>
                <a:latin typeface="-apple-system"/>
              </a:rPr>
              <a:t> of length </a:t>
            </a:r>
            <a:r>
              <a:rPr lang="en-SG" sz="2000" b="0" i="0" dirty="0">
                <a:solidFill>
                  <a:srgbClr val="262626"/>
                </a:solidFill>
                <a:effectLst/>
                <a:latin typeface="-apple-system"/>
              </a:rPr>
              <a:t>n</a:t>
            </a:r>
            <a:r>
              <a:rPr lang="en-SG" sz="2000" b="0" i="1" dirty="0">
                <a:solidFill>
                  <a:srgbClr val="262626"/>
                </a:solidFill>
                <a:effectLst/>
                <a:latin typeface="-apple-system"/>
              </a:rPr>
              <a:t> where </a:t>
            </a:r>
            <a:r>
              <a:rPr lang="en-SG" sz="2000" b="0" i="0" dirty="0">
                <a:solidFill>
                  <a:srgbClr val="262626"/>
                </a:solidFill>
                <a:effectLst/>
                <a:latin typeface="-apple-system"/>
              </a:rPr>
              <a:t>pairs[</a:t>
            </a:r>
            <a:r>
              <a:rPr lang="en-SG" sz="2000" b="0" i="0" dirty="0" err="1">
                <a:solidFill>
                  <a:srgbClr val="262626"/>
                </a:solidFill>
                <a:effectLst/>
                <a:latin typeface="-apple-system"/>
              </a:rPr>
              <a:t>i</a:t>
            </a:r>
            <a:r>
              <a:rPr lang="en-SG" sz="2000" b="0" i="0" dirty="0">
                <a:solidFill>
                  <a:srgbClr val="262626"/>
                </a:solidFill>
                <a:effectLst/>
                <a:latin typeface="-apple-system"/>
              </a:rPr>
              <a:t>]</a:t>
            </a:r>
            <a:r>
              <a:rPr lang="en-SG" sz="2000" b="0" i="1" dirty="0">
                <a:solidFill>
                  <a:srgbClr val="262626"/>
                </a:solidFill>
                <a:effectLst/>
                <a:latin typeface="-apple-system"/>
              </a:rPr>
              <a:t> is the number of </a:t>
            </a:r>
            <a:r>
              <a:rPr lang="en-SG" sz="2000" b="1" i="1" dirty="0">
                <a:solidFill>
                  <a:srgbClr val="262626"/>
                </a:solidFill>
                <a:effectLst/>
                <a:latin typeface="-apple-system"/>
              </a:rPr>
              <a:t>potions</a:t>
            </a:r>
            <a:r>
              <a:rPr lang="en-SG" sz="2000" b="0" i="1" dirty="0">
                <a:solidFill>
                  <a:srgbClr val="262626"/>
                </a:solidFill>
                <a:effectLst/>
                <a:latin typeface="-apple-system"/>
              </a:rPr>
              <a:t> that will form a successful pair with the </a:t>
            </a:r>
            <a:r>
              <a:rPr lang="en-SG" sz="2000" b="0" i="0" dirty="0" err="1">
                <a:solidFill>
                  <a:srgbClr val="262626"/>
                </a:solidFill>
                <a:effectLst/>
                <a:latin typeface="-apple-system"/>
              </a:rPr>
              <a:t>i</a:t>
            </a:r>
            <a:r>
              <a:rPr lang="en-SG" sz="2000" b="0" i="0" baseline="30000" dirty="0" err="1">
                <a:solidFill>
                  <a:srgbClr val="262626"/>
                </a:solidFill>
                <a:effectLst/>
                <a:latin typeface="-apple-system"/>
              </a:rPr>
              <a:t>th</a:t>
            </a:r>
            <a:r>
              <a:rPr lang="en-SG" sz="2000" b="0" i="1" dirty="0">
                <a:solidFill>
                  <a:srgbClr val="262626"/>
                </a:solidFill>
                <a:effectLst/>
                <a:latin typeface="-apple-system"/>
              </a:rPr>
              <a:t> spell.</a:t>
            </a:r>
            <a:endParaRPr lang="en-SG" sz="2000" b="0" i="0" dirty="0">
              <a:solidFill>
                <a:srgbClr val="262626"/>
              </a:solidFill>
              <a:effectLst/>
              <a:latin typeface="-apple-system"/>
            </a:endParaRPr>
          </a:p>
          <a:p>
            <a:br>
              <a:rPr lang="en-SG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250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sz="3600" dirty="0"/>
              <a:t>Lecture Review – Master Theorem</a:t>
            </a:r>
            <a:endParaRPr sz="3600" dirty="0"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buNone/>
            </a:pP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89801" y="534400"/>
            <a:ext cx="3742132" cy="756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3" name="Google Shape;83;p15"/>
          <p:cNvSpPr/>
          <p:nvPr/>
        </p:nvSpPr>
        <p:spPr>
          <a:xfrm>
            <a:off x="2561600" y="1885300"/>
            <a:ext cx="7068800" cy="463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latin typeface="Nunito"/>
                <a:ea typeface="Nunito"/>
                <a:cs typeface="Nunito"/>
                <a:sym typeface="Nunito"/>
              </a:rPr>
              <a:t>f(n)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4" name="Google Shape;84;p15"/>
          <p:cNvSpPr/>
          <p:nvPr/>
        </p:nvSpPr>
        <p:spPr>
          <a:xfrm>
            <a:off x="2561600" y="2551867"/>
            <a:ext cx="1814400" cy="463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latin typeface="Nunito"/>
                <a:ea typeface="Nunito"/>
                <a:cs typeface="Nunito"/>
                <a:sym typeface="Nunito"/>
              </a:rPr>
              <a:t>f(n / b)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5" name="Google Shape;85;p15"/>
          <p:cNvSpPr/>
          <p:nvPr/>
        </p:nvSpPr>
        <p:spPr>
          <a:xfrm>
            <a:off x="4475067" y="2551867"/>
            <a:ext cx="1814400" cy="463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latin typeface="Nunito"/>
                <a:ea typeface="Nunito"/>
                <a:cs typeface="Nunito"/>
                <a:sym typeface="Nunito"/>
              </a:rPr>
              <a:t>f(n / b)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6" name="Google Shape;86;p15"/>
          <p:cNvSpPr/>
          <p:nvPr/>
        </p:nvSpPr>
        <p:spPr>
          <a:xfrm>
            <a:off x="6388533" y="2551867"/>
            <a:ext cx="1814400" cy="463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2400">
                <a:latin typeface="Nunito"/>
                <a:ea typeface="Nunito"/>
                <a:cs typeface="Nunito"/>
                <a:sym typeface="Nunito"/>
              </a:rPr>
              <a:t>f(n / b)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8217633" y="2509033"/>
            <a:ext cx="8508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5"/>
          <p:cNvSpPr/>
          <p:nvPr/>
        </p:nvSpPr>
        <p:spPr>
          <a:xfrm>
            <a:off x="2561600" y="3218433"/>
            <a:ext cx="946400" cy="463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>
                <a:latin typeface="Nunito"/>
                <a:ea typeface="Nunito"/>
                <a:cs typeface="Nunito"/>
                <a:sym typeface="Nunito"/>
              </a:rPr>
              <a:t>f(n / b</a:t>
            </a:r>
            <a:r>
              <a:rPr lang="en" sz="1467" baseline="30000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sz="1467">
                <a:latin typeface="Nunito"/>
                <a:ea typeface="Nunito"/>
                <a:cs typeface="Nunito"/>
                <a:sym typeface="Nunito"/>
              </a:rPr>
              <a:t>)</a:t>
            </a:r>
            <a:endParaRPr sz="1467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3528667" y="3218433"/>
            <a:ext cx="946400" cy="463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>
                <a:latin typeface="Nunito"/>
                <a:ea typeface="Nunito"/>
                <a:cs typeface="Nunito"/>
                <a:sym typeface="Nunito"/>
              </a:rPr>
              <a:t>f(n / b</a:t>
            </a:r>
            <a:r>
              <a:rPr lang="en" sz="1467" baseline="30000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sz="1467">
                <a:latin typeface="Nunito"/>
                <a:ea typeface="Nunito"/>
                <a:cs typeface="Nunito"/>
                <a:sym typeface="Nunito"/>
              </a:rPr>
              <a:t>)</a:t>
            </a:r>
            <a:endParaRPr sz="1467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4495733" y="3218433"/>
            <a:ext cx="946400" cy="463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>
                <a:latin typeface="Nunito"/>
                <a:ea typeface="Nunito"/>
                <a:cs typeface="Nunito"/>
                <a:sym typeface="Nunito"/>
              </a:rPr>
              <a:t>f(n / b</a:t>
            </a:r>
            <a:r>
              <a:rPr lang="en" sz="1467" baseline="30000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sz="1467">
                <a:latin typeface="Nunito"/>
                <a:ea typeface="Nunito"/>
                <a:cs typeface="Nunito"/>
                <a:sym typeface="Nunito"/>
              </a:rPr>
              <a:t>)</a:t>
            </a:r>
            <a:endParaRPr sz="1467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5462800" y="3218433"/>
            <a:ext cx="946400" cy="463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467">
                <a:latin typeface="Nunito"/>
                <a:ea typeface="Nunito"/>
                <a:cs typeface="Nunito"/>
                <a:sym typeface="Nunito"/>
              </a:rPr>
              <a:t>f(n / b</a:t>
            </a:r>
            <a:r>
              <a:rPr lang="en" sz="1467" baseline="30000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sz="1467">
                <a:latin typeface="Nunito"/>
                <a:ea typeface="Nunito"/>
                <a:cs typeface="Nunito"/>
                <a:sym typeface="Nunito"/>
              </a:rPr>
              <a:t>)</a:t>
            </a:r>
            <a:endParaRPr sz="1467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6429867" y="3142233"/>
            <a:ext cx="8508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5"/>
          <p:cNvSpPr txBox="1"/>
          <p:nvPr/>
        </p:nvSpPr>
        <p:spPr>
          <a:xfrm>
            <a:off x="794500" y="1850100"/>
            <a:ext cx="1652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r"/>
            <a:r>
              <a:rPr lang="en" sz="2400">
                <a:latin typeface="Nunito"/>
                <a:ea typeface="Nunito"/>
                <a:cs typeface="Nunito"/>
                <a:sym typeface="Nunito"/>
              </a:rPr>
              <a:t>1 total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794500" y="2516667"/>
            <a:ext cx="1652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r"/>
            <a:r>
              <a:rPr lang="en" sz="2400">
                <a:latin typeface="Nunito"/>
                <a:ea typeface="Nunito"/>
                <a:cs typeface="Nunito"/>
                <a:sym typeface="Nunito"/>
              </a:rPr>
              <a:t>a total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5" name="Google Shape;95;p15"/>
          <p:cNvSpPr txBox="1"/>
          <p:nvPr/>
        </p:nvSpPr>
        <p:spPr>
          <a:xfrm>
            <a:off x="794500" y="3162200"/>
            <a:ext cx="1652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r"/>
            <a:r>
              <a:rPr lang="en" sz="2400"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sz="2400" baseline="30000">
                <a:latin typeface="Nunito"/>
                <a:ea typeface="Nunito"/>
                <a:cs typeface="Nunito"/>
                <a:sym typeface="Nunito"/>
              </a:rPr>
              <a:t>2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 total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794500" y="4435367"/>
            <a:ext cx="16520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r"/>
            <a:r>
              <a:rPr lang="en" sz="2400"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sz="2400" baseline="30000">
                <a:latin typeface="Nunito"/>
                <a:ea typeface="Nunito"/>
                <a:cs typeface="Nunito"/>
                <a:sym typeface="Nunito"/>
              </a:rPr>
              <a:t>k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 total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2561600" y="4470567"/>
            <a:ext cx="146000" cy="463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467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2764800" y="4470567"/>
            <a:ext cx="146000" cy="463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467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2968000" y="4470567"/>
            <a:ext cx="146000" cy="463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467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3171200" y="4470567"/>
            <a:ext cx="146000" cy="4632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467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1" name="Google Shape;101;p15"/>
          <p:cNvSpPr txBox="1"/>
          <p:nvPr/>
        </p:nvSpPr>
        <p:spPr>
          <a:xfrm>
            <a:off x="3374400" y="4394367"/>
            <a:ext cx="8508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2" name="Google Shape;102;p15"/>
          <p:cNvSpPr/>
          <p:nvPr/>
        </p:nvSpPr>
        <p:spPr>
          <a:xfrm>
            <a:off x="3890333" y="4470567"/>
            <a:ext cx="5130800" cy="4632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600">
                <a:latin typeface="Nunito"/>
                <a:ea typeface="Nunito"/>
                <a:cs typeface="Nunito"/>
                <a:sym typeface="Nunito"/>
              </a:rPr>
              <a:t>Each of size f(n / b</a:t>
            </a:r>
            <a:r>
              <a:rPr lang="en" sz="1600" baseline="30000">
                <a:latin typeface="Nunito"/>
                <a:ea typeface="Nunito"/>
                <a:cs typeface="Nunito"/>
                <a:sym typeface="Nunito"/>
              </a:rPr>
              <a:t>k</a:t>
            </a:r>
            <a:r>
              <a:rPr lang="en" sz="1600">
                <a:latin typeface="Nunito"/>
                <a:ea typeface="Nunito"/>
                <a:cs typeface="Nunito"/>
                <a:sym typeface="Nunito"/>
              </a:rPr>
              <a:t>) = f(1), assumed to be constant</a:t>
            </a:r>
            <a:endParaRPr sz="16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3" name="Google Shape;103;p15"/>
          <p:cNvSpPr txBox="1"/>
          <p:nvPr/>
        </p:nvSpPr>
        <p:spPr>
          <a:xfrm rot="5400000">
            <a:off x="2705084" y="4002643"/>
            <a:ext cx="8508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>
                <a:latin typeface="Open Sans"/>
                <a:ea typeface="Open Sans"/>
                <a:cs typeface="Open Sans"/>
                <a:sym typeface="Open Sans"/>
              </a:rPr>
              <a:t>…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04" name="Google Shape;104;p15"/>
          <p:cNvCxnSpPr/>
          <p:nvPr/>
        </p:nvCxnSpPr>
        <p:spPr>
          <a:xfrm>
            <a:off x="10003733" y="1919000"/>
            <a:ext cx="0" cy="3083600"/>
          </a:xfrm>
          <a:prstGeom prst="straightConnector1">
            <a:avLst/>
          </a:prstGeom>
          <a:noFill/>
          <a:ln w="28575" cap="flat" cmpd="sng">
            <a:solidFill>
              <a:srgbClr val="040C28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05" name="Google Shape;105;p15"/>
          <p:cNvSpPr txBox="1"/>
          <p:nvPr/>
        </p:nvSpPr>
        <p:spPr>
          <a:xfrm>
            <a:off x="10040133" y="3290568"/>
            <a:ext cx="19856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>
                <a:latin typeface="Nunito"/>
                <a:ea typeface="Nunito"/>
                <a:cs typeface="Nunito"/>
                <a:sym typeface="Nunito"/>
              </a:rPr>
              <a:t>k = log</a:t>
            </a:r>
            <a:r>
              <a:rPr lang="en" sz="2400" baseline="-25000">
                <a:latin typeface="Nunito"/>
                <a:ea typeface="Nunito"/>
                <a:cs typeface="Nunito"/>
                <a:sym typeface="Nunito"/>
              </a:rPr>
              <a:t>b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n layers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660700" y="5203067"/>
            <a:ext cx="9343200" cy="135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r>
              <a:rPr lang="en" sz="2400">
                <a:latin typeface="Nunito"/>
                <a:ea typeface="Nunito"/>
                <a:cs typeface="Nunito"/>
                <a:sym typeface="Nunito"/>
              </a:rPr>
              <a:t>Work done in the top layer: 1 node, each node ‘costs’ f(n)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  <a:p>
            <a:r>
              <a:rPr lang="en" sz="2400">
                <a:latin typeface="Nunito"/>
                <a:ea typeface="Nunito"/>
                <a:cs typeface="Nunito"/>
                <a:sym typeface="Nunito"/>
              </a:rPr>
              <a:t>Work done in the bottom layer: a^(log</a:t>
            </a:r>
            <a:r>
              <a:rPr lang="en" sz="2400" baseline="-25000">
                <a:latin typeface="Nunito"/>
                <a:ea typeface="Nunito"/>
                <a:cs typeface="Nunito"/>
                <a:sym typeface="Nunito"/>
              </a:rPr>
              <a:t>b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n) = n^(log</a:t>
            </a:r>
            <a:r>
              <a:rPr lang="en" sz="2400" baseline="-25000">
                <a:latin typeface="Nunito"/>
                <a:ea typeface="Nunito"/>
                <a:cs typeface="Nunito"/>
                <a:sym typeface="Nunito"/>
              </a:rPr>
              <a:t>b</a:t>
            </a:r>
            <a:r>
              <a:rPr lang="en" sz="2400">
                <a:latin typeface="Nunito"/>
                <a:ea typeface="Nunito"/>
                <a:cs typeface="Nunito"/>
                <a:sym typeface="Nunito"/>
              </a:rPr>
              <a:t>a) nodes, each node ‘costs’ 1.</a:t>
            </a:r>
            <a:endParaRPr sz="2400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sz="3600" dirty="0"/>
              <a:t>Lecture Review – Telescoping Method</a:t>
            </a:r>
            <a:endParaRPr sz="3600" dirty="0"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771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1600"/>
              </a:spcBef>
              <a:buNone/>
            </a:pP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700" y="1688433"/>
            <a:ext cx="4368264" cy="3036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8434" y="4800399"/>
            <a:ext cx="4177335" cy="99046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5" name="Google Shape;115;p16"/>
          <p:cNvCxnSpPr/>
          <p:nvPr/>
        </p:nvCxnSpPr>
        <p:spPr>
          <a:xfrm rot="10800000" flipH="1">
            <a:off x="1266967" y="2374033"/>
            <a:ext cx="2502400" cy="977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6"/>
          <p:cNvCxnSpPr/>
          <p:nvPr/>
        </p:nvCxnSpPr>
        <p:spPr>
          <a:xfrm rot="10800000" flipH="1">
            <a:off x="1266967" y="2940400"/>
            <a:ext cx="2502400" cy="977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6"/>
          <p:cNvCxnSpPr/>
          <p:nvPr/>
        </p:nvCxnSpPr>
        <p:spPr>
          <a:xfrm rot="10800000" flipH="1">
            <a:off x="2505433" y="3429000"/>
            <a:ext cx="1306000" cy="514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" name="Google Shape;118;p16"/>
          <p:cNvCxnSpPr/>
          <p:nvPr/>
        </p:nvCxnSpPr>
        <p:spPr>
          <a:xfrm rot="10800000" flipH="1">
            <a:off x="1076700" y="4244233"/>
            <a:ext cx="1306000" cy="514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19" name="Google Shape;11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48033" y="1688433"/>
            <a:ext cx="3382600" cy="32948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6"/>
          <p:cNvCxnSpPr/>
          <p:nvPr/>
        </p:nvCxnSpPr>
        <p:spPr>
          <a:xfrm rot="10800000" flipH="1">
            <a:off x="7207633" y="2449833"/>
            <a:ext cx="2502400" cy="977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6"/>
          <p:cNvCxnSpPr/>
          <p:nvPr/>
        </p:nvCxnSpPr>
        <p:spPr>
          <a:xfrm rot="10800000" flipH="1">
            <a:off x="7207633" y="3016200"/>
            <a:ext cx="2502400" cy="9772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122;p16"/>
          <p:cNvCxnSpPr/>
          <p:nvPr/>
        </p:nvCxnSpPr>
        <p:spPr>
          <a:xfrm rot="10800000" flipH="1">
            <a:off x="8446100" y="3504800"/>
            <a:ext cx="1306000" cy="5140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123;p16"/>
          <p:cNvCxnSpPr/>
          <p:nvPr/>
        </p:nvCxnSpPr>
        <p:spPr>
          <a:xfrm rot="10800000" flipH="1">
            <a:off x="6916267" y="4471833"/>
            <a:ext cx="1065600" cy="429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4" name="Google Shape;12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048034" y="5185764"/>
            <a:ext cx="3627433" cy="373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18434" y="5917267"/>
            <a:ext cx="3502201" cy="29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sz="3600" dirty="0"/>
              <a:t>Lecture Review – Substitution Method</a:t>
            </a:r>
            <a:endParaRPr sz="3600" dirty="0"/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Key Idea: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Start with a guess, then prove your guess via Strong Induction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>
              <a:spcBef>
                <a:spcPts val="1600"/>
              </a:spcBef>
              <a:buClr>
                <a:srgbClr val="000000"/>
              </a:buClr>
              <a:buFont typeface="Nunito"/>
              <a:buChar char="-"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Guess that T(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 ∈ O(</a:t>
            </a:r>
            <a:r>
              <a:rPr lang="en" b="1" dirty="0">
                <a:solidFill>
                  <a:schemeClr val="tx1"/>
                </a:solidFill>
                <a:latin typeface="Nunito"/>
                <a:ea typeface="Nunito"/>
                <a:cs typeface="Nunito"/>
                <a:sym typeface="Nunito"/>
              </a:rPr>
              <a:t>f(n)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). 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>
              <a:buClr>
                <a:srgbClr val="000000"/>
              </a:buClr>
              <a:buFont typeface="Nunito"/>
              <a:buChar char="-"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You need to prove that T(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 ≤ 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*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b="1" dirty="0">
                <a:solidFill>
                  <a:schemeClr val="tx1"/>
                </a:solidFill>
                <a:latin typeface="Nunito"/>
                <a:ea typeface="Nunito"/>
                <a:cs typeface="Nunito"/>
                <a:sym typeface="Nunito"/>
              </a:rPr>
              <a:t>f(n)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for all 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lvl="1">
              <a:buClr>
                <a:srgbClr val="000000"/>
              </a:buClr>
              <a:buFont typeface="Nunito"/>
              <a:buChar char="-"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You may assume T(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 is constant for some small 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values usually.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>
              <a:buClr>
                <a:srgbClr val="000000"/>
              </a:buClr>
              <a:buFont typeface="Nunito"/>
              <a:buChar char="-"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Assume T(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k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 ≤ 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* </a:t>
            </a:r>
            <a:r>
              <a:rPr lang="en" b="1" dirty="0">
                <a:solidFill>
                  <a:schemeClr val="tx1"/>
                </a:solidFill>
                <a:latin typeface="Nunito"/>
                <a:ea typeface="Nunito"/>
                <a:cs typeface="Nunito"/>
                <a:sym typeface="Nunito"/>
              </a:rPr>
              <a:t>f(k)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for all 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k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&lt; 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>
              <a:buClr>
                <a:srgbClr val="000000"/>
              </a:buClr>
              <a:buFont typeface="Nunito"/>
              <a:buChar char="-"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Using the assumption, prove T(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 ≤ 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* </a:t>
            </a:r>
            <a:r>
              <a:rPr lang="en" b="1" dirty="0">
                <a:solidFill>
                  <a:schemeClr val="tx1"/>
                </a:solidFill>
                <a:latin typeface="Nunito"/>
                <a:ea typeface="Nunito"/>
                <a:cs typeface="Nunito"/>
                <a:sym typeface="Nunito"/>
              </a:rPr>
              <a:t>f(n)</a:t>
            </a:r>
            <a:endParaRPr b="1" dirty="0">
              <a:solidFill>
                <a:schemeClr val="tx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B7EE7C6B-3FFE-B954-0929-8FEB1B3C4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>
            <a:extLst>
              <a:ext uri="{FF2B5EF4-FFF2-40B4-BE49-F238E27FC236}">
                <a16:creationId xmlns:a16="http://schemas.microsoft.com/office/drawing/2014/main" id="{3AEF53EE-E0AE-5420-556E-96831BA6A7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SG" sz="3600" dirty="0"/>
              <a:t>Q2 (hidden)</a:t>
            </a:r>
          </a:p>
        </p:txBody>
      </p:sp>
      <p:sp>
        <p:nvSpPr>
          <p:cNvPr id="4" name="Google Shape;266;p35">
            <a:extLst>
              <a:ext uri="{FF2B5EF4-FFF2-40B4-BE49-F238E27FC236}">
                <a16:creationId xmlns:a16="http://schemas.microsoft.com/office/drawing/2014/main" id="{85B8B4E2-0A64-63CF-EA45-31DEEC787E17}"/>
              </a:ext>
            </a:extLst>
          </p:cNvPr>
          <p:cNvSpPr txBox="1">
            <a:spLocks/>
          </p:cNvSpPr>
          <p:nvPr/>
        </p:nvSpPr>
        <p:spPr>
          <a:xfrm>
            <a:off x="517201" y="1547851"/>
            <a:ext cx="8520600" cy="330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 pitchFamily="34" charset="0"/>
              <a:buChar char="●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○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■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●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○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■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●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○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■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Font typeface="Corbel" pitchFamily="34" charset="0"/>
              <a:buNone/>
            </a:pPr>
            <a:r>
              <a:rPr lang="en-SG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Give a tight asymptotic bound for: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Corbel" pitchFamily="34" charset="0"/>
              <a:buNone/>
            </a:pPr>
            <a:endParaRPr lang="en-SG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" name="Google Shape;267;p35">
            <a:extLst>
              <a:ext uri="{FF2B5EF4-FFF2-40B4-BE49-F238E27FC236}">
                <a16:creationId xmlns:a16="http://schemas.microsoft.com/office/drawing/2014/main" id="{B9898B41-4862-F988-8769-56CC8CD67DB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201" y="1973121"/>
            <a:ext cx="6155325" cy="30072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73;p36">
            <a:extLst>
              <a:ext uri="{FF2B5EF4-FFF2-40B4-BE49-F238E27FC236}">
                <a16:creationId xmlns:a16="http://schemas.microsoft.com/office/drawing/2014/main" id="{9229A378-0220-D526-FAD4-6F8125EA07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7201" y="486183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satisfies Case 1 of Master Theorem.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Observe how </a:t>
            </a:r>
            <a:r>
              <a:rPr lang="en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log</a:t>
            </a:r>
            <a:r>
              <a:rPr lang="en" b="1" baseline="-25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</a:t>
            </a:r>
            <a:r>
              <a:rPr lang="en" b="1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= log</a:t>
            </a:r>
            <a:r>
              <a:rPr lang="en" baseline="-25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5 ≈ 1.46, f(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 = 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 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∈ O(n</a:t>
            </a:r>
            <a:r>
              <a:rPr lang="en" baseline="30000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1.46 – </a:t>
            </a:r>
            <a:r>
              <a:rPr lang="en" baseline="30000" dirty="0" err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ε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Hence, T(</a:t>
            </a:r>
            <a:r>
              <a:rPr lang="en" b="1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 ∈ 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" name="Google Shape;275;p36">
            <a:extLst>
              <a:ext uri="{FF2B5EF4-FFF2-40B4-BE49-F238E27FC236}">
                <a16:creationId xmlns:a16="http://schemas.microsoft.com/office/drawing/2014/main" id="{830B7BBC-B050-FCBA-176B-8B1232DA2F6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652" t="52557" r="74825" b="35262"/>
          <a:stretch/>
        </p:blipFill>
        <p:spPr>
          <a:xfrm>
            <a:off x="2443531" y="6061027"/>
            <a:ext cx="1003949" cy="340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946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7"/>
          <p:cNvSpPr txBox="1">
            <a:spLocks noGrp="1"/>
          </p:cNvSpPr>
          <p:nvPr>
            <p:ph type="body" idx="1"/>
          </p:nvPr>
        </p:nvSpPr>
        <p:spPr>
          <a:xfrm>
            <a:off x="415600" y="1227200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" dirty="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Give a tight asymptotic bound for:</a:t>
            </a: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83" name="Google Shape;28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1682045"/>
            <a:ext cx="6256133" cy="289734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0E9EAE1-6C1B-063E-9C27-6B3B411D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Q3 (hidden)</a:t>
            </a:r>
          </a:p>
        </p:txBody>
      </p:sp>
      <p:sp>
        <p:nvSpPr>
          <p:cNvPr id="6" name="Google Shape;289;p38">
            <a:extLst>
              <a:ext uri="{FF2B5EF4-FFF2-40B4-BE49-F238E27FC236}">
                <a16:creationId xmlns:a16="http://schemas.microsoft.com/office/drawing/2014/main" id="{4749F58F-B6C4-229B-7F23-C93ECF006AA5}"/>
              </a:ext>
            </a:extLst>
          </p:cNvPr>
          <p:cNvSpPr txBox="1">
            <a:spLocks/>
          </p:cNvSpPr>
          <p:nvPr/>
        </p:nvSpPr>
        <p:spPr>
          <a:xfrm>
            <a:off x="3255800" y="3320902"/>
            <a:ext cx="8520600" cy="330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 pitchFamily="34" charset="0"/>
              <a:buChar char="●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○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■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●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○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■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●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○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■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buFont typeface="Corbel" pitchFamily="34" charset="0"/>
              <a:buNone/>
            </a:pPr>
            <a:r>
              <a:rPr lang="en-SG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log</a:t>
            </a:r>
            <a:r>
              <a:rPr lang="en-SG" baseline="-25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</a:t>
            </a:r>
            <a:r>
              <a:rPr lang="en-SG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= log</a:t>
            </a:r>
            <a:r>
              <a:rPr lang="en-SG" baseline="-25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lang="en-SG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9 = 2. Since </a:t>
            </a:r>
            <a:r>
              <a:rPr lang="en-SG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-SG" baseline="30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lang="en-SG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 = </a:t>
            </a:r>
            <a:r>
              <a:rPr lang="el-GR">
                <a:solidFill>
                  <a:srgbClr val="040C28"/>
                </a:solidFill>
                <a:latin typeface="Nunito"/>
                <a:ea typeface="Nunito"/>
                <a:cs typeface="Nunito"/>
                <a:sym typeface="Nunito"/>
              </a:rPr>
              <a:t>Ω(</a:t>
            </a:r>
            <a:r>
              <a:rPr lang="en-SG" b="1">
                <a:solidFill>
                  <a:srgbClr val="040C28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-SG" baseline="30000">
                <a:solidFill>
                  <a:srgbClr val="040C28"/>
                </a:solidFill>
                <a:latin typeface="Nunito"/>
                <a:ea typeface="Nunito"/>
                <a:cs typeface="Nunito"/>
                <a:sym typeface="Nunito"/>
              </a:rPr>
              <a:t>2 + </a:t>
            </a:r>
            <a:r>
              <a:rPr lang="el-GR" baseline="30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ε</a:t>
            </a:r>
            <a:r>
              <a:rPr lang="el-GR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):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buFont typeface="Corbel" pitchFamily="34" charset="0"/>
              <a:buNone/>
            </a:pPr>
            <a:endParaRPr lang="el-GR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15000"/>
              </a:lnSpc>
              <a:spcBef>
                <a:spcPts val="1200"/>
              </a:spcBef>
              <a:buFont typeface="Corbel" pitchFamily="34" charset="0"/>
              <a:buNone/>
            </a:pPr>
            <a:endParaRPr lang="el-GR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15000"/>
              </a:lnSpc>
              <a:spcBef>
                <a:spcPts val="1200"/>
              </a:spcBef>
              <a:buFont typeface="Corbel" pitchFamily="34" charset="0"/>
              <a:buNone/>
            </a:pPr>
            <a:r>
              <a:rPr lang="en-SG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Since 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Corbel" pitchFamily="34" charset="0"/>
              <a:buNone/>
            </a:pPr>
            <a:r>
              <a:rPr lang="en-SG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The regularity condition holds true, and we can conclude T(</a:t>
            </a:r>
            <a:r>
              <a:rPr lang="en-SG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-SG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 ∈ </a:t>
            </a:r>
            <a:r>
              <a:rPr lang="el-GR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Θ(</a:t>
            </a:r>
            <a:r>
              <a:rPr lang="en-SG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-SG" baseline="30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3</a:t>
            </a:r>
            <a:r>
              <a:rPr lang="en-SG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 lang="en-SG" dirty="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7" name="Google Shape;292;p38">
            <a:extLst>
              <a:ext uri="{FF2B5EF4-FFF2-40B4-BE49-F238E27FC236}">
                <a16:creationId xmlns:a16="http://schemas.microsoft.com/office/drawing/2014/main" id="{F6CDBCEF-C8E4-8FB8-5B73-B5682270F9B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0840"/>
          <a:stretch/>
        </p:blipFill>
        <p:spPr>
          <a:xfrm>
            <a:off x="3305925" y="3825502"/>
            <a:ext cx="8177347" cy="80082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>
          <a:extLst>
            <a:ext uri="{FF2B5EF4-FFF2-40B4-BE49-F238E27FC236}">
              <a16:creationId xmlns:a16="http://schemas.microsoft.com/office/drawing/2014/main" id="{BEDF08FF-0802-39FE-F460-1E9FA82C7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207CA3-5151-2A7D-B4C7-7A9A250A9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Q4 (hidden)</a:t>
            </a:r>
          </a:p>
        </p:txBody>
      </p:sp>
      <p:sp>
        <p:nvSpPr>
          <p:cNvPr id="5" name="Google Shape;300;p39">
            <a:extLst>
              <a:ext uri="{FF2B5EF4-FFF2-40B4-BE49-F238E27FC236}">
                <a16:creationId xmlns:a16="http://schemas.microsoft.com/office/drawing/2014/main" id="{FDD90A69-D014-25E5-4B84-7A773D4F2033}"/>
              </a:ext>
            </a:extLst>
          </p:cNvPr>
          <p:cNvSpPr txBox="1">
            <a:spLocks/>
          </p:cNvSpPr>
          <p:nvPr/>
        </p:nvSpPr>
        <p:spPr>
          <a:xfrm>
            <a:off x="415600" y="1288903"/>
            <a:ext cx="8520600" cy="3302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marL="609585" lvl="0" indent="-457189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orbel" pitchFamily="34" charset="0"/>
              <a:buChar char="●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1219170" lvl="1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○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1828754" lvl="2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■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2438339" lvl="3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●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3047924" lvl="4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○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3657509" lvl="5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■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4267093" lvl="6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●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4876678" lvl="7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○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5486263" lvl="8" indent="-423323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orbel" pitchFamily="34" charset="0"/>
              <a:buChar char="■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orbel" pitchFamily="34" charset="0"/>
              <a:buNone/>
            </a:pPr>
            <a:r>
              <a:rPr lang="en-SG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Give a tight asymptotic bound for:</a:t>
            </a:r>
          </a:p>
          <a:p>
            <a:pPr marL="0" indent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Font typeface="Corbel" pitchFamily="34" charset="0"/>
              <a:buNone/>
            </a:pPr>
            <a:endParaRPr lang="en-SG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8" name="Google Shape;301;p39">
            <a:extLst>
              <a:ext uri="{FF2B5EF4-FFF2-40B4-BE49-F238E27FC236}">
                <a16:creationId xmlns:a16="http://schemas.microsoft.com/office/drawing/2014/main" id="{A940F704-132E-36CA-80B2-BDDA5E7BC66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5600" y="1847078"/>
            <a:ext cx="6057201" cy="274452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07;p40">
            <a:extLst>
              <a:ext uri="{FF2B5EF4-FFF2-40B4-BE49-F238E27FC236}">
                <a16:creationId xmlns:a16="http://schemas.microsoft.com/office/drawing/2014/main" id="{7F66E9F1-5C44-6A34-319D-D183E74DDF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3735" y="5064497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log</a:t>
            </a:r>
            <a:r>
              <a:rPr lang="en" baseline="-25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 = log</a:t>
            </a:r>
            <a:r>
              <a:rPr lang="en" baseline="-25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4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16 = 2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T(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 ∈ Θ(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 baseline="30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 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log</a:t>
            </a:r>
            <a:r>
              <a:rPr lang="en" baseline="30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2 </a:t>
            </a:r>
            <a:r>
              <a:rPr lang="en" b="1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</a:t>
            </a: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)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0" name="Google Shape;310;p40">
            <a:extLst>
              <a:ext uri="{FF2B5EF4-FFF2-40B4-BE49-F238E27FC236}">
                <a16:creationId xmlns:a16="http://schemas.microsoft.com/office/drawing/2014/main" id="{87D1F8EB-33D6-C7D5-16FD-47F6CA95903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25419" b="51261"/>
          <a:stretch/>
        </p:blipFill>
        <p:spPr>
          <a:xfrm>
            <a:off x="573860" y="5569097"/>
            <a:ext cx="8177352" cy="3798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791435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943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" sz="3600" dirty="0"/>
              <a:t>Tutorial Q1</a:t>
            </a:r>
            <a:endParaRPr sz="3600" dirty="0"/>
          </a:p>
        </p:txBody>
      </p:sp>
      <p:sp>
        <p:nvSpPr>
          <p:cNvPr id="232" name="Google Shape;232;p31"/>
          <p:cNvSpPr txBox="1">
            <a:spLocks noGrp="1"/>
          </p:cNvSpPr>
          <p:nvPr>
            <p:ph type="body" idx="1"/>
          </p:nvPr>
        </p:nvSpPr>
        <p:spPr>
          <a:xfrm>
            <a:off x="415600" y="1688433"/>
            <a:ext cx="11360800" cy="440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lnSpc>
                <a:spcPct val="115000"/>
              </a:lnSpc>
              <a:buNone/>
            </a:pPr>
            <a:r>
              <a:rPr lang="en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Use telescoping sums to obtain a tight bound for:</a:t>
            </a: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buNone/>
            </a:pP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indent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3" name="Google Shape;23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00" y="2269737"/>
            <a:ext cx="8088701" cy="39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Custom 1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4727</TotalTime>
  <Words>744</Words>
  <Application>Microsoft Macintosh PowerPoint</Application>
  <PresentationFormat>Widescreen</PresentationFormat>
  <Paragraphs>111</Paragraphs>
  <Slides>25</Slides>
  <Notes>25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-apple-system</vt:lpstr>
      <vt:lpstr>Calibri</vt:lpstr>
      <vt:lpstr>Corbel</vt:lpstr>
      <vt:lpstr>Nunito</vt:lpstr>
      <vt:lpstr>Open Sans</vt:lpstr>
      <vt:lpstr>Basis</vt:lpstr>
      <vt:lpstr>CS3230 Tutorial 2  Group: T15</vt:lpstr>
      <vt:lpstr>Lecture Review – Master Theorem</vt:lpstr>
      <vt:lpstr>Lecture Review – Master Theorem</vt:lpstr>
      <vt:lpstr>Lecture Review – Telescoping Method</vt:lpstr>
      <vt:lpstr>Lecture Review – Substitution Method</vt:lpstr>
      <vt:lpstr>Q2 (hidden)</vt:lpstr>
      <vt:lpstr>Q3 (hidden)</vt:lpstr>
      <vt:lpstr>Q4 (hidden)</vt:lpstr>
      <vt:lpstr>Tutorial Q1</vt:lpstr>
      <vt:lpstr>Tutorial Q1</vt:lpstr>
      <vt:lpstr>PowerPoint Presentation</vt:lpstr>
      <vt:lpstr>PowerPoint Presentation</vt:lpstr>
      <vt:lpstr>PowerPoint Presentation</vt:lpstr>
      <vt:lpstr>Tutorial Q5</vt:lpstr>
      <vt:lpstr>Tutorial Q5</vt:lpstr>
      <vt:lpstr>Tutorial Q5</vt:lpstr>
      <vt:lpstr>Tutorial Q5</vt:lpstr>
      <vt:lpstr>Tutorial Q5</vt:lpstr>
      <vt:lpstr>Tutorial Q5</vt:lpstr>
      <vt:lpstr>Tutorial Q5</vt:lpstr>
      <vt:lpstr>Tutorial Q6</vt:lpstr>
      <vt:lpstr>Tutorial Q6</vt:lpstr>
      <vt:lpstr>Tutorial Q6</vt:lpstr>
      <vt:lpstr>Tutorial Q6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CS1231S</dc:title>
  <dc:creator>Aaron Tan</dc:creator>
  <cp:lastModifiedBy>Deng Tianle</cp:lastModifiedBy>
  <cp:revision>491</cp:revision>
  <cp:lastPrinted>2020-04-01T05:50:33Z</cp:lastPrinted>
  <dcterms:created xsi:type="dcterms:W3CDTF">2020-03-29T08:20:19Z</dcterms:created>
  <dcterms:modified xsi:type="dcterms:W3CDTF">2025-08-28T13:20:40Z</dcterms:modified>
</cp:coreProperties>
</file>