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8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6" r:id="rId16"/>
    <p:sldId id="291" r:id="rId17"/>
    <p:sldId id="288" r:id="rId18"/>
    <p:sldId id="293" r:id="rId19"/>
    <p:sldId id="294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48"/>
      </p:cViewPr>
      <p:guideLst>
        <p:guide orient="horz" pos="2160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782216"/>
            <a:ext cx="11038043" cy="228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000000"/>
                </a:solidFill>
                <a:latin typeface="微软雅黑" panose="020B0503020204020204" charset="-122"/>
              </a:rPr>
              <a:t>实践报告——宣纸文化园、宣酒集团、安得智连之行</a:t>
            </a:r>
          </a:p>
        </p:txBody>
      </p:sp>
      <p:sp>
        <p:nvSpPr>
          <p:cNvPr id="3" name="New shape"/>
          <p:cNvSpPr/>
          <p:nvPr/>
        </p:nvSpPr>
        <p:spPr>
          <a:xfrm>
            <a:off x="622800" y="3833264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4" name="New shape"/>
          <p:cNvSpPr/>
          <p:nvPr/>
        </p:nvSpPr>
        <p:spPr>
          <a:xfrm>
            <a:off x="611778" y="3833264"/>
            <a:ext cx="11038043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3000" b="1" i="0">
                <a:solidFill>
                  <a:srgbClr val="F18D6B"/>
                </a:solidFill>
                <a:latin typeface="微软雅黑" panose="020B0503020204020204" charset="-122"/>
              </a:rPr>
              <a:t>探索传统文化与现代企业的实践之旅</a:t>
            </a:r>
          </a:p>
        </p:txBody>
      </p:sp>
      <p:sp>
        <p:nvSpPr>
          <p:cNvPr id="5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6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7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8" name="New shape"/>
          <p:cNvSpPr/>
          <p:nvPr/>
        </p:nvSpPr>
        <p:spPr>
          <a:xfrm>
            <a:off x="611778" y="4868942"/>
            <a:ext cx="11038043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575" b="0" i="0">
                <a:solidFill>
                  <a:srgbClr val="000000"/>
                </a:solidFill>
                <a:latin typeface="微软雅黑" panose="020B0503020204020204" charset="-122"/>
              </a:rPr>
              <a:t>汇报人：邓宇航</a:t>
            </a:r>
          </a:p>
        </p:txBody>
      </p:sp>
      <p:sp>
        <p:nvSpPr>
          <p:cNvPr id="9" name="New shape"/>
          <p:cNvSpPr/>
          <p:nvPr/>
        </p:nvSpPr>
        <p:spPr>
          <a:xfrm>
            <a:off x="611778" y="5471524"/>
            <a:ext cx="11038043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latin typeface="微软雅黑" panose="020B0503020204020204" charset="-122"/>
              </a:rPr>
              <a:t>汇报时间: 2024/07/0</a:t>
            </a:r>
            <a:r>
              <a:rPr lang="en-US" sz="1575" b="0" i="0">
                <a:solidFill>
                  <a:srgbClr val="000000"/>
                </a:solidFill>
                <a:latin typeface="微软雅黑" panose="020B050302020402020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3435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企业发展历程</a:t>
            </a:r>
          </a:p>
        </p:txBody>
      </p:sp>
      <p:sp>
        <p:nvSpPr>
          <p:cNvPr id="4" name="New shape"/>
          <p:cNvSpPr/>
          <p:nvPr/>
        </p:nvSpPr>
        <p:spPr>
          <a:xfrm>
            <a:off x="1558165" y="1556076"/>
            <a:ext cx="2744215" cy="3461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0" err="1">
                <a:solidFill>
                  <a:srgbClr val="F18D6B"/>
                </a:solidFill>
                <a:latin typeface="微软雅黑" panose="020B0503020204020204" charset="-122"/>
              </a:rPr>
              <a:t>宣酒集团的创立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 dirty="0">
                <a:solidFill>
                  <a:srgbClr val="000000"/>
                </a:solidFill>
                <a:latin typeface="微软雅黑" panose="020B0503020204020204" charset="-122"/>
              </a:rPr>
              <a:t>宣酒集团成立于上世纪80年代，起初是一家小型酿酒作坊，经过多年的努力和创新，逐渐发展成为一家具有影响力的酿酒企业。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4" y="1698307"/>
            <a:ext cx="2744215" cy="3461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0" err="1">
                <a:solidFill>
                  <a:srgbClr val="F18D6B"/>
                </a:solidFill>
                <a:latin typeface="微软雅黑" panose="020B0503020204020204" charset="-122"/>
              </a:rPr>
              <a:t>安得智连的发展历程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 dirty="0" err="1">
                <a:solidFill>
                  <a:srgbClr val="000000"/>
                </a:solidFill>
                <a:latin typeface="微软雅黑" panose="020B0503020204020204" charset="-122"/>
              </a:rPr>
              <a:t>安得智连成立于本世纪初，最初是一家专注于物流领域的初创企业，通过不断拓展业务范围和提升服务质量，逐渐成为行业内的领军企业</a:t>
            </a:r>
            <a:r>
              <a:rPr sz="2000" b="0" i="0" dirty="0">
                <a:solidFill>
                  <a:srgbClr val="000000"/>
                </a:solidFill>
                <a:latin typeface="微软雅黑" panose="020B0503020204020204" charset="-122"/>
              </a:rPr>
              <a:t>。</a:t>
            </a:r>
            <a:endParaRPr sz="1575" b="0" i="0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301864" y="1556076"/>
            <a:ext cx="2744216" cy="424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0" err="1">
                <a:solidFill>
                  <a:srgbClr val="F18D6B"/>
                </a:solidFill>
                <a:latin typeface="微软雅黑" panose="020B0503020204020204" charset="-122"/>
              </a:rPr>
              <a:t>宣纸文化园的创办历程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 dirty="0">
                <a:solidFill>
                  <a:srgbClr val="000000"/>
                </a:solidFill>
                <a:latin typeface="微软雅黑" panose="020B0503020204020204" charset="-122"/>
              </a:rPr>
              <a:t>宣纸文化园是近年来兴起的一个文化旅游景区，旨在传承和弘扬宣纸的历史与文化，通过展示宣纸的制作工艺和举办相关活动，吸引了众多游客的关注和参观。</a:t>
            </a:r>
            <a:endParaRPr sz="1575" b="0" i="0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企业文化特色</a:t>
            </a:r>
          </a:p>
        </p:txBody>
      </p:sp>
      <p:sp>
        <p:nvSpPr>
          <p:cNvPr id="4" name="New shape"/>
          <p:cNvSpPr/>
          <p:nvPr/>
        </p:nvSpPr>
        <p:spPr>
          <a:xfrm>
            <a:off x="1343472" y="1192080"/>
            <a:ext cx="3040503" cy="1800200"/>
          </a:xfrm>
          <a:prstGeom prst="roundRect">
            <a:avLst>
              <a:gd name="adj" fmla="val 10000"/>
            </a:avLst>
          </a:prstGeom>
          <a:solidFill>
            <a:srgbClr val="FFE1D4"/>
          </a:solidFill>
          <a:ln w="6350">
            <a:solidFill>
              <a:srgbClr val="F18D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100" b="1" dirty="0">
                <a:solidFill>
                  <a:srgbClr val="F18D6B"/>
                </a:solidFill>
                <a:latin typeface="微软雅黑" panose="020B0503020204020204" charset="-122"/>
                <a:sym typeface="+mn-ea"/>
              </a:rPr>
              <a:t>              </a:t>
            </a:r>
            <a:r>
              <a:rPr sz="2100" b="1" dirty="0" err="1">
                <a:solidFill>
                  <a:srgbClr val="F18D6B"/>
                </a:solidFill>
                <a:latin typeface="微软雅黑" panose="020B0503020204020204" charset="-122"/>
                <a:sym typeface="+mn-ea"/>
              </a:rPr>
              <a:t>使命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/>
            <a:r>
              <a:rPr lang="en-US" sz="2100" b="1" i="0" dirty="0">
                <a:solidFill>
                  <a:srgbClr val="F18D6B"/>
                </a:solidFill>
                <a:latin typeface="微软雅黑" panose="020B0503020204020204" charset="-122"/>
              </a:rPr>
              <a:t>              </a:t>
            </a:r>
            <a:endParaRPr sz="1800" dirty="0">
              <a:latin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b="0" i="0" dirty="0" err="1">
                <a:solidFill>
                  <a:srgbClr val="000000"/>
                </a:solidFill>
                <a:latin typeface="微软雅黑" panose="020B0503020204020204" charset="-122"/>
              </a:rPr>
              <a:t>传承中华非物质文化遗产</a:t>
            </a:r>
            <a:endParaRPr b="0" i="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b="0" i="0" dirty="0" err="1">
                <a:solidFill>
                  <a:srgbClr val="000000"/>
                </a:solidFill>
                <a:latin typeface="微软雅黑" panose="020B0503020204020204" charset="-122"/>
              </a:rPr>
              <a:t>争做中国健康白酒领跑者</a:t>
            </a:r>
            <a:endParaRPr b="0" i="0" dirty="0"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727848" y="3431416"/>
            <a:ext cx="3040502" cy="2185520"/>
          </a:xfrm>
          <a:prstGeom prst="roundRect">
            <a:avLst>
              <a:gd name="adj" fmla="val 10000"/>
            </a:avLst>
          </a:prstGeom>
          <a:solidFill>
            <a:srgbClr val="FFE1D4"/>
          </a:solidFill>
          <a:ln w="6350">
            <a:solidFill>
              <a:srgbClr val="F18D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100" b="1" dirty="0">
                <a:solidFill>
                  <a:srgbClr val="F18D6B"/>
                </a:solidFill>
                <a:latin typeface="微软雅黑" panose="020B0503020204020204" charset="-122"/>
                <a:sym typeface="+mn-ea"/>
              </a:rPr>
              <a:t>        </a:t>
            </a:r>
            <a:br>
              <a:rPr sz="1800" dirty="0">
                <a:latin typeface="微软雅黑" panose="020B0503020204020204" charset="-122"/>
              </a:rPr>
            </a:br>
            <a:r>
              <a:rPr lang="en-US" sz="1800" dirty="0">
                <a:latin typeface="微软雅黑" panose="020B0503020204020204" charset="-122"/>
              </a:rPr>
              <a:t> </a:t>
            </a:r>
            <a:r>
              <a:rPr sz="2100" b="1" dirty="0" err="1">
                <a:solidFill>
                  <a:srgbClr val="F18D6B"/>
                </a:solidFill>
                <a:latin typeface="微软雅黑" panose="020B0503020204020204" charset="-122"/>
                <a:sym typeface="+mn-ea"/>
              </a:rPr>
              <a:t>共同愿景</a:t>
            </a:r>
            <a:endParaRPr sz="1800" dirty="0">
              <a:latin typeface="微软雅黑" panose="020B0503020204020204" charset="-122"/>
            </a:endParaRPr>
          </a:p>
          <a:p>
            <a:pPr algn="l"/>
            <a:r>
              <a:rPr lang="en-US" sz="2100" b="1" i="0" dirty="0">
                <a:solidFill>
                  <a:srgbClr val="F18D6B"/>
                </a:solidFill>
                <a:latin typeface="微软雅黑" panose="020B0503020204020204" charset="-122"/>
              </a:rPr>
              <a:t>      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ctr">
              <a:lnSpc>
                <a:spcPct val="150000"/>
              </a:lnSpc>
              <a:buClrTx/>
              <a:buSzTx/>
              <a:buNone/>
            </a:pPr>
            <a:r>
              <a:rPr sz="2000" b="0" i="0" dirty="0" err="1">
                <a:solidFill>
                  <a:srgbClr val="000000"/>
                </a:solidFill>
                <a:latin typeface="微软雅黑" panose="020B0503020204020204" charset="-122"/>
              </a:rPr>
              <a:t>铸造江南名酒品牌</a:t>
            </a:r>
            <a:endParaRPr sz="2000" b="0" i="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algn="ctr">
              <a:lnSpc>
                <a:spcPct val="150000"/>
              </a:lnSpc>
              <a:buClrTx/>
              <a:buSzTx/>
              <a:buNone/>
            </a:pPr>
            <a:r>
              <a:rPr sz="2000" b="0" i="0" dirty="0" err="1">
                <a:solidFill>
                  <a:srgbClr val="000000"/>
                </a:solidFill>
                <a:latin typeface="微软雅黑" panose="020B0503020204020204" charset="-122"/>
              </a:rPr>
              <a:t>成就江南白酒之王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968208" y="1192081"/>
            <a:ext cx="3040502" cy="1800200"/>
          </a:xfrm>
          <a:prstGeom prst="roundRect">
            <a:avLst>
              <a:gd name="adj" fmla="val 10000"/>
            </a:avLst>
          </a:prstGeom>
          <a:solidFill>
            <a:srgbClr val="FFE1D4"/>
          </a:solidFill>
          <a:ln w="6350">
            <a:solidFill>
              <a:srgbClr val="F18D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100" b="1" dirty="0">
                <a:solidFill>
                  <a:srgbClr val="F18D6B"/>
                </a:solidFill>
                <a:latin typeface="微软雅黑" panose="020B0503020204020204" charset="-122"/>
                <a:sym typeface="+mn-ea"/>
              </a:rPr>
              <a:t>            </a:t>
            </a:r>
            <a:r>
              <a:rPr sz="2100" b="1" dirty="0" err="1">
                <a:solidFill>
                  <a:srgbClr val="F18D6B"/>
                </a:solidFill>
                <a:latin typeface="微软雅黑" panose="020B0503020204020204" charset="-122"/>
                <a:sym typeface="+mn-ea"/>
              </a:rPr>
              <a:t>宗旨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sz="2000" b="0" i="0" dirty="0" err="1">
                <a:solidFill>
                  <a:srgbClr val="000000"/>
                </a:solidFill>
                <a:latin typeface="微软雅黑" panose="020B0503020204020204" charset="-122"/>
              </a:rPr>
              <a:t>为社会创造价值</a:t>
            </a:r>
            <a:endParaRPr sz="2000" b="0" i="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sz="2000" b="0" i="0" dirty="0" err="1">
                <a:solidFill>
                  <a:srgbClr val="000000"/>
                </a:solidFill>
                <a:latin typeface="微软雅黑" panose="020B0503020204020204" charset="-122"/>
              </a:rPr>
              <a:t>为员工创造幸福</a:t>
            </a:r>
            <a:endParaRPr sz="2000" b="0" i="0" dirty="0">
              <a:latin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7E695E-19E5-800D-DADE-E4B4FE9C2D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1650" y="3210529"/>
            <a:ext cx="2839359" cy="35226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2CA1F1-A239-6C65-2A67-364E073BA0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208" y="3210529"/>
            <a:ext cx="4065160" cy="33123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33275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参观流程酿造工艺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898459-DDBC-D3CA-738F-F018CA773812}"/>
              </a:ext>
            </a:extLst>
          </p:cNvPr>
          <p:cNvGrpSpPr/>
          <p:nvPr/>
        </p:nvGrpSpPr>
        <p:grpSpPr>
          <a:xfrm>
            <a:off x="1556410" y="1412064"/>
            <a:ext cx="2746605" cy="4485683"/>
            <a:chOff x="1556410" y="1412064"/>
            <a:chExt cx="2746605" cy="4485683"/>
          </a:xfrm>
        </p:grpSpPr>
        <p:sp>
          <p:nvSpPr>
            <p:cNvPr id="4" name="New shape"/>
            <p:cNvSpPr/>
            <p:nvPr/>
          </p:nvSpPr>
          <p:spPr>
            <a:xfrm>
              <a:off x="1558800" y="2113147"/>
              <a:ext cx="2744215" cy="3784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2000" b="0" i="0">
                  <a:solidFill>
                    <a:srgbClr val="000000"/>
                  </a:solidFill>
                  <a:latin typeface="微软雅黑" panose="020B0503020204020204" charset="-122"/>
                </a:rPr>
                <a:t>宣酒作为中国传统白酒的重要代表之一，其历史可以追溯到数百年前。在参观过程中，我了解到宣酒厂的发展历程、传统工艺以及不断创新的努力，这让我对宣酒品牌有了更深的敬意。</a:t>
              </a:r>
            </a:p>
          </p:txBody>
        </p:sp>
        <p:sp>
          <p:nvSpPr>
            <p:cNvPr id="5" name="New shape"/>
            <p:cNvSpPr/>
            <p:nvPr/>
          </p:nvSpPr>
          <p:spPr>
            <a:xfrm>
              <a:off x="1556410" y="1412064"/>
              <a:ext cx="2580658" cy="617277"/>
            </a:xfrm>
            <a:prstGeom prst="roundRect">
              <a:avLst>
                <a:gd name="adj" fmla="val 10888"/>
              </a:avLst>
            </a:prstGeom>
            <a:solidFill>
              <a:srgbClr val="FFE1D4"/>
            </a:solidFill>
            <a:ln w="6350">
              <a:solidFill>
                <a:srgbClr val="C2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100" b="1" i="0">
                  <a:solidFill>
                    <a:srgbClr val="F18D6B"/>
                  </a:solidFill>
                  <a:latin typeface="微软雅黑" panose="020B0503020204020204" charset="-122"/>
                </a:rPr>
                <a:t>历史底蕴的震撼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8E47F5-B6F2-D080-83BD-3404FE77CC33}"/>
              </a:ext>
            </a:extLst>
          </p:cNvPr>
          <p:cNvGrpSpPr/>
          <p:nvPr/>
        </p:nvGrpSpPr>
        <p:grpSpPr>
          <a:xfrm>
            <a:off x="4809191" y="1412064"/>
            <a:ext cx="2744215" cy="5356343"/>
            <a:chOff x="4346195" y="1412127"/>
            <a:chExt cx="2744215" cy="5356343"/>
          </a:xfrm>
        </p:grpSpPr>
        <p:sp>
          <p:nvSpPr>
            <p:cNvPr id="6" name="New shape"/>
            <p:cNvSpPr/>
            <p:nvPr/>
          </p:nvSpPr>
          <p:spPr>
            <a:xfrm>
              <a:off x="4346195" y="2060580"/>
              <a:ext cx="2744215" cy="470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2000" b="0" i="0" dirty="0">
                  <a:solidFill>
                    <a:srgbClr val="000000"/>
                  </a:solidFill>
                  <a:latin typeface="微软雅黑" panose="020B0503020204020204" charset="-122"/>
                </a:rPr>
                <a:t>在参观过程中，我亲眼见证了宣酒的制作过程，从原料的挑选、酿造、陈酿到最后的勾兑，每一步都严格把控，确保每一瓶宣酒都达到最高的品质标准。这种对品质的执着追求，让我对宣酒的品质有了更深的信心。</a:t>
              </a:r>
              <a:endParaRPr sz="1575" b="0" i="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7" name="New shape"/>
            <p:cNvSpPr/>
            <p:nvPr/>
          </p:nvSpPr>
          <p:spPr>
            <a:xfrm>
              <a:off x="4427625" y="1412127"/>
              <a:ext cx="2580660" cy="617151"/>
            </a:xfrm>
            <a:prstGeom prst="roundRect">
              <a:avLst>
                <a:gd name="adj" fmla="val 10888"/>
              </a:avLst>
            </a:prstGeom>
            <a:solidFill>
              <a:srgbClr val="FFE1D4"/>
            </a:solidFill>
            <a:ln w="6350">
              <a:solidFill>
                <a:srgbClr val="C2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100" b="1" i="0">
                  <a:solidFill>
                    <a:srgbClr val="F18D6B"/>
                  </a:solidFill>
                  <a:latin typeface="微软雅黑" panose="020B0503020204020204" charset="-122"/>
                </a:rPr>
                <a:t>见证品质追求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806045-1333-92C3-5CB7-5A849B8CBCBE}"/>
              </a:ext>
            </a:extLst>
          </p:cNvPr>
          <p:cNvGrpSpPr/>
          <p:nvPr/>
        </p:nvGrpSpPr>
        <p:grpSpPr>
          <a:xfrm>
            <a:off x="8059582" y="1412064"/>
            <a:ext cx="2745969" cy="4072340"/>
            <a:chOff x="7299476" y="1414382"/>
            <a:chExt cx="2745969" cy="4072340"/>
          </a:xfrm>
        </p:grpSpPr>
        <p:sp>
          <p:nvSpPr>
            <p:cNvPr id="8" name="New shape"/>
            <p:cNvSpPr/>
            <p:nvPr/>
          </p:nvSpPr>
          <p:spPr>
            <a:xfrm>
              <a:off x="7301229" y="2163767"/>
              <a:ext cx="2744216" cy="332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2000" b="0" i="0">
                  <a:solidFill>
                    <a:srgbClr val="000000"/>
                  </a:solidFill>
                  <a:latin typeface="微软雅黑" panose="020B0503020204020204" charset="-122"/>
                </a:rPr>
                <a:t>在参观过程中，我感受到了宣酒厂员工的团结、拼搏和创新精神。他们不仅致力于传承和发扬宣酒文化，还不断引进新技术、新设备，推动宣酒产业的创新发展。</a:t>
              </a:r>
              <a:endParaRPr sz="1575" b="0" i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9" name="New shape"/>
            <p:cNvSpPr/>
            <p:nvPr/>
          </p:nvSpPr>
          <p:spPr>
            <a:xfrm>
              <a:off x="7299476" y="1414382"/>
              <a:ext cx="2580658" cy="615181"/>
            </a:xfrm>
            <a:prstGeom prst="roundRect">
              <a:avLst>
                <a:gd name="adj" fmla="val 10888"/>
              </a:avLst>
            </a:prstGeom>
            <a:solidFill>
              <a:srgbClr val="FFE1D4"/>
            </a:solidFill>
            <a:ln w="6350">
              <a:solidFill>
                <a:srgbClr val="C2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100" b="1" i="0" dirty="0">
                  <a:solidFill>
                    <a:srgbClr val="F18D6B"/>
                  </a:solidFill>
                  <a:latin typeface="微软雅黑" panose="020B0503020204020204" charset="-122"/>
                </a:rPr>
                <a:t>感受精神文化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26960"/>
            <a:ext cx="577657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F18D6B"/>
                </a:solidFill>
                <a:latin typeface="微软雅黑" panose="020B0503020204020204" charset="-122"/>
              </a:rPr>
              <a:t>0</a:t>
            </a:r>
            <a:r>
              <a:rPr lang="en-US" sz="4800" b="1" i="0">
                <a:solidFill>
                  <a:srgbClr val="F18D6B"/>
                </a:solidFill>
                <a:latin typeface="微软雅黑" panose="020B0503020204020204" charset="-122"/>
              </a:rPr>
              <a:t>4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C22020"/>
                </a:solidFill>
                <a:latin typeface="微软雅黑" panose="020B0503020204020204" charset="-122"/>
              </a:rPr>
              <a:t>安得智连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公司业务范围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1487155"/>
            <a:ext cx="2744215" cy="276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安得智连业务领域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b="0" i="0">
                <a:solidFill>
                  <a:srgbClr val="000000"/>
                </a:solidFill>
                <a:latin typeface="微软雅黑" panose="020B0503020204020204" charset="-122"/>
              </a:rPr>
              <a:t>安得智连是一家提供物流解决方案的公司，其业务范围涵盖了全球范围内的货物运输、仓储管理以及供应链优化等。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1487156"/>
            <a:ext cx="2744215" cy="276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安得智连核心业务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b="0" i="0">
                <a:solidFill>
                  <a:srgbClr val="000000"/>
                </a:solidFill>
                <a:latin typeface="微软雅黑" panose="020B0503020204020204" charset="-122"/>
              </a:rPr>
              <a:t>安得智连的核心业务是为客户提供高效、可靠的物流服务，通过先进的技术和系统支持，实现货物的快速运输和准时交付。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1487156"/>
            <a:ext cx="2744216" cy="276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安得智连创新业务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b="0" i="0">
                <a:solidFill>
                  <a:srgbClr val="000000"/>
                </a:solidFill>
                <a:latin typeface="微软雅黑" panose="020B0503020204020204" charset="-122"/>
              </a:rPr>
              <a:t>安得智连不断探索创新的业务模式，如智能物流、绿色物流等，致力于为客户提供更优质、可持续的物流解决方案。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7040245" y="3500755"/>
            <a:ext cx="3456305" cy="27178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67715" y="3429000"/>
            <a:ext cx="3456305" cy="24479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所见所闻物流知识</a:t>
            </a:r>
          </a:p>
        </p:txBody>
      </p:sp>
      <p:sp>
        <p:nvSpPr>
          <p:cNvPr id="4" name="New shape"/>
          <p:cNvSpPr/>
          <p:nvPr/>
        </p:nvSpPr>
        <p:spPr>
          <a:xfrm>
            <a:off x="1267335" y="2924678"/>
            <a:ext cx="2744215" cy="2999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物流知识初探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通过参观安得智连，我们初步了解了物流的基本概念和运作流程，对物流行业有了更深入的认识。</a:t>
            </a:r>
          </a:p>
        </p:txBody>
      </p:sp>
      <p:sp>
        <p:nvSpPr>
          <p:cNvPr id="5" name="New shape"/>
          <p:cNvSpPr/>
          <p:nvPr/>
        </p:nvSpPr>
        <p:spPr>
          <a:xfrm>
            <a:off x="4296030" y="2852468"/>
            <a:ext cx="2744215" cy="3461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物流技术应用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在安得智连的实践中，我们亲身体验了物流技术的应用，如智能仓储、自动化分拣等，感受到了科技对物流行业的推动作用。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78064" y="2780713"/>
            <a:ext cx="2744216" cy="3461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物流行业发展趋势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通过与安得智连的交流，我们了解到了物流行业的发展趋势，如绿色物流、跨境电商物流等，对未来的学习和工作有了更明确的规划。</a:t>
            </a:r>
            <a:endParaRPr sz="1575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63750" y="1772920"/>
            <a:ext cx="1151890" cy="10077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31393935333132383b31393939333839393bd7dcbde1d1ddbdb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495" y="1819275"/>
            <a:ext cx="914400" cy="9144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135880" y="1772920"/>
            <a:ext cx="1151890" cy="1007110"/>
            <a:chOff x="7730" y="2792"/>
            <a:chExt cx="1814" cy="1586"/>
          </a:xfrm>
        </p:grpSpPr>
        <p:sp>
          <p:nvSpPr>
            <p:cNvPr id="13" name="圆角矩形 12"/>
            <p:cNvSpPr/>
            <p:nvPr/>
          </p:nvSpPr>
          <p:spPr>
            <a:xfrm>
              <a:off x="7730" y="2792"/>
              <a:ext cx="1814" cy="158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 descr="31393935333132383b31393939333930313bbcbccaf5b1a8b1ed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9" y="2865"/>
              <a:ext cx="1440" cy="1440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8184515" y="1772920"/>
            <a:ext cx="1151890" cy="1007110"/>
            <a:chOff x="12210" y="2791"/>
            <a:chExt cx="1814" cy="1586"/>
          </a:xfrm>
        </p:grpSpPr>
        <p:sp>
          <p:nvSpPr>
            <p:cNvPr id="14" name="圆角矩形 13"/>
            <p:cNvSpPr/>
            <p:nvPr/>
          </p:nvSpPr>
          <p:spPr>
            <a:xfrm>
              <a:off x="12210" y="2791"/>
              <a:ext cx="1814" cy="158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 descr="31393935333436333b31393936333832373bd2b5bca8cafdbeddcdbc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397" y="2864"/>
              <a:ext cx="1440" cy="144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26960"/>
            <a:ext cx="577657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>
                <a:solidFill>
                  <a:srgbClr val="F18D6B"/>
                </a:solidFill>
                <a:latin typeface="微软雅黑" panose="020B0503020204020204" charset="-122"/>
              </a:rPr>
              <a:t>05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>
                <a:solidFill>
                  <a:srgbClr val="000000"/>
                </a:solidFill>
                <a:latin typeface="微软雅黑" panose="020B0503020204020204" charset="-122"/>
                <a:sym typeface="+mn-ea"/>
              </a:rPr>
              <a:t>实践收获与体会</a:t>
            </a:r>
            <a:endParaRPr sz="4800" b="1" i="0">
              <a:solidFill>
                <a:srgbClr val="C2202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23261A5139548976212267BDFC6E2A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9870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1416050" y="3068955"/>
            <a:ext cx="9871710" cy="35502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403923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知识技能提升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07895" y="3500755"/>
            <a:ext cx="8505825" cy="2999740"/>
            <a:chOff x="2455" y="3472"/>
            <a:chExt cx="13395" cy="4724"/>
          </a:xfrm>
        </p:grpSpPr>
        <p:sp>
          <p:nvSpPr>
            <p:cNvPr id="4" name="New shape"/>
            <p:cNvSpPr/>
            <p:nvPr/>
          </p:nvSpPr>
          <p:spPr>
            <a:xfrm>
              <a:off x="2455" y="3472"/>
              <a:ext cx="4322" cy="47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l"/>
              <a:r>
                <a:rPr sz="2100" b="1" i="0">
                  <a:solidFill>
                    <a:srgbClr val="FF0000"/>
                  </a:solidFill>
                  <a:latin typeface="微软雅黑" panose="020B0503020204020204" charset="-122"/>
                </a:rPr>
                <a:t>宣纸制作技艺</a:t>
              </a:r>
              <a:br>
                <a:rPr sz="1800">
                  <a:latin typeface="微软雅黑" panose="020B0503020204020204" charset="-122"/>
                </a:rPr>
              </a:br>
              <a:endParaRPr sz="1800">
                <a:latin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sz="2000" b="0" i="0">
                  <a:solidFill>
                    <a:srgbClr val="000000"/>
                  </a:solidFill>
                  <a:latin typeface="微软雅黑" panose="020B0503020204020204" charset="-122"/>
                </a:rPr>
                <a:t>在宣纸文化园的实践中，我们深入了解了宣纸的历史、制作工艺和独特之处，提升了对传统手工艺的认识。</a:t>
              </a:r>
            </a:p>
          </p:txBody>
        </p:sp>
        <p:sp>
          <p:nvSpPr>
            <p:cNvPr id="5" name="New shape"/>
            <p:cNvSpPr/>
            <p:nvPr/>
          </p:nvSpPr>
          <p:spPr>
            <a:xfrm>
              <a:off x="6991" y="3472"/>
              <a:ext cx="4322" cy="47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l"/>
              <a:r>
                <a:rPr sz="2100" b="1" i="0">
                  <a:solidFill>
                    <a:srgbClr val="FF0000"/>
                  </a:solidFill>
                  <a:latin typeface="微软雅黑" panose="020B0503020204020204" charset="-122"/>
                </a:rPr>
                <a:t>酿酒工艺探索</a:t>
              </a:r>
              <a:br>
                <a:rPr sz="1800">
                  <a:latin typeface="微软雅黑" panose="020B0503020204020204" charset="-122"/>
                </a:rPr>
              </a:br>
              <a:endParaRPr sz="1800">
                <a:latin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sz="2000" b="0" i="0">
                  <a:solidFill>
                    <a:srgbClr val="000000"/>
                  </a:solidFill>
                  <a:latin typeface="微软雅黑" panose="020B0503020204020204" charset="-122"/>
                </a:rPr>
                <a:t>参观宣酒集团，我们亲身体验了酿酒的流程，了解了酿造工艺的细节，增加了对酿酒行业的了解。</a:t>
              </a:r>
              <a:endParaRPr sz="1575" b="0" i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6" name="New shape"/>
            <p:cNvSpPr/>
            <p:nvPr/>
          </p:nvSpPr>
          <p:spPr>
            <a:xfrm>
              <a:off x="11528" y="3472"/>
              <a:ext cx="4322" cy="47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l"/>
              <a:r>
                <a:rPr sz="2100" b="1" i="0">
                  <a:solidFill>
                    <a:srgbClr val="FF0000"/>
                  </a:solidFill>
                  <a:latin typeface="微软雅黑" panose="020B0503020204020204" charset="-122"/>
                </a:rPr>
                <a:t>物流知识学习</a:t>
              </a:r>
              <a:br>
                <a:rPr sz="1800">
                  <a:latin typeface="微软雅黑" panose="020B0503020204020204" charset="-122"/>
                </a:rPr>
              </a:br>
              <a:endParaRPr sz="1800">
                <a:latin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sz="2000" b="0" i="0">
                  <a:solidFill>
                    <a:srgbClr val="000000"/>
                  </a:solidFill>
                  <a:latin typeface="微软雅黑" panose="020B0503020204020204" charset="-122"/>
                </a:rPr>
                <a:t>在安得智连的实践中，我们学习了物流管理的基本概念和运作方式，提升了对物流行业的认知和理解。</a:t>
              </a:r>
              <a:endParaRPr sz="1575" b="0" i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04240" y="1916430"/>
            <a:ext cx="9871710" cy="35502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未来学习工作展望</a:t>
            </a:r>
          </a:p>
        </p:txBody>
      </p:sp>
      <p:sp>
        <p:nvSpPr>
          <p:cNvPr id="4" name="New shape"/>
          <p:cNvSpPr/>
          <p:nvPr/>
        </p:nvSpPr>
        <p:spPr>
          <a:xfrm>
            <a:off x="1559435" y="1916733"/>
            <a:ext cx="2744215" cy="347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sz="2000" b="1" i="0">
                <a:solidFill>
                  <a:srgbClr val="F18D6B"/>
                </a:solidFill>
                <a:latin typeface="微软雅黑" panose="020B0503020204020204" charset="-122"/>
              </a:rPr>
              <a:t>未来学习方向</a:t>
            </a:r>
            <a:br>
              <a:rPr sz="2000">
                <a:latin typeface="微软雅黑" panose="020B0503020204020204" charset="-122"/>
              </a:rPr>
            </a:br>
            <a:endParaRPr sz="20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在实践过程中，我意识到了自身在某些领域的不足，因此，未来的学习将更加专注于这些领域，以提升自己的专业素养。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40175" y="1916734"/>
            <a:ext cx="2744215" cy="3461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工作技能提升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通过这次实践，我对实际工作环境有了更深入的了解，我将在未来的工作中，更加注重提升自己的实践能力和解决问题的能力。</a:t>
            </a:r>
            <a:endParaRPr sz="1575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320279" y="1916734"/>
            <a:ext cx="2744216" cy="3461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职业规划设想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基于对行业的理解和个人的兴趣，我计划在未来的学习和工作中，逐步实现自己的职业规划，为个人的职业发展做出长远的规划</a:t>
            </a:r>
            <a:r>
              <a:rPr lang="zh-CN" sz="2000" b="0" i="0">
                <a:solidFill>
                  <a:srgbClr val="000000"/>
                </a:solidFill>
                <a:latin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000000"/>
                </a:solidFill>
                <a:latin typeface="微软雅黑" panose="020B0503020204020204" charset="-122"/>
              </a:rPr>
              <a:t>谢 谢 大 家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800" y="979200"/>
            <a:ext cx="3672000" cy="511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54800" y="1037646"/>
            <a:ext cx="2482880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C22020"/>
                </a:solidFill>
                <a:latin typeface="微软雅黑" panose="020B0503020204020204" charset="-122"/>
              </a:rPr>
              <a:t>目录</a:t>
            </a:r>
          </a:p>
        </p:txBody>
      </p:sp>
      <p:sp>
        <p:nvSpPr>
          <p:cNvPr id="4" name="New shape"/>
          <p:cNvSpPr/>
          <p:nvPr/>
        </p:nvSpPr>
        <p:spPr>
          <a:xfrm>
            <a:off x="1486535" y="2383790"/>
            <a:ext cx="2717165" cy="116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sz="2800" b="1">
                <a:solidFill>
                  <a:srgbClr val="F18D6B"/>
                </a:solidFill>
                <a:latin typeface="微软雅黑" panose="020B0503020204020204" charset="-122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zh-CN" sz="2800" b="0" i="0">
                <a:solidFill>
                  <a:srgbClr val="000000"/>
                </a:solidFill>
                <a:latin typeface="微软雅黑" panose="020B0503020204020204" charset="-122"/>
              </a:rPr>
              <a:t>实践目的</a:t>
            </a:r>
          </a:p>
        </p:txBody>
      </p:sp>
      <p:sp>
        <p:nvSpPr>
          <p:cNvPr id="5" name="New shape"/>
          <p:cNvSpPr/>
          <p:nvPr/>
        </p:nvSpPr>
        <p:spPr>
          <a:xfrm>
            <a:off x="1486535" y="3625850"/>
            <a:ext cx="2594610" cy="116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sz="2800" b="1">
                <a:solidFill>
                  <a:srgbClr val="F18D6B"/>
                </a:solidFill>
                <a:latin typeface="微软雅黑" panose="020B0503020204020204" charset="-122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zh-CN" sz="2800" b="0" i="0">
                <a:solidFill>
                  <a:srgbClr val="000000"/>
                </a:solidFill>
                <a:latin typeface="微软雅黑" panose="020B0503020204020204" charset="-122"/>
              </a:rPr>
              <a:t>宣纸文化园</a:t>
            </a:r>
          </a:p>
        </p:txBody>
      </p:sp>
      <p:sp>
        <p:nvSpPr>
          <p:cNvPr id="6" name="New shape"/>
          <p:cNvSpPr/>
          <p:nvPr/>
        </p:nvSpPr>
        <p:spPr>
          <a:xfrm>
            <a:off x="1486828" y="4849999"/>
            <a:ext cx="1841514" cy="116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2800" b="1">
                <a:solidFill>
                  <a:srgbClr val="F18D6B"/>
                </a:solidFill>
                <a:latin typeface="微软雅黑" panose="020B0503020204020204" charset="-122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zh-CN" sz="2800" b="0" i="0">
                <a:solidFill>
                  <a:srgbClr val="000000"/>
                </a:solidFill>
                <a:latin typeface="微软雅黑" panose="020B0503020204020204" charset="-122"/>
              </a:rPr>
              <a:t>宣酒集团</a:t>
            </a:r>
          </a:p>
        </p:txBody>
      </p:sp>
      <p:sp>
        <p:nvSpPr>
          <p:cNvPr id="7" name="New shape"/>
          <p:cNvSpPr/>
          <p:nvPr/>
        </p:nvSpPr>
        <p:spPr>
          <a:xfrm>
            <a:off x="7392342" y="2616704"/>
            <a:ext cx="1841514" cy="116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2800" b="1">
                <a:solidFill>
                  <a:srgbClr val="F18D6B"/>
                </a:solidFill>
                <a:latin typeface="微软雅黑" panose="020B0503020204020204" charset="-122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zh-CN" sz="2800" b="0" i="0">
                <a:solidFill>
                  <a:srgbClr val="000000"/>
                </a:solidFill>
                <a:latin typeface="微软雅黑" panose="020B0503020204020204" charset="-122"/>
              </a:rPr>
              <a:t>安得智联</a:t>
            </a:r>
          </a:p>
        </p:txBody>
      </p:sp>
      <p:sp>
        <p:nvSpPr>
          <p:cNvPr id="8" name="New shape"/>
          <p:cNvSpPr/>
          <p:nvPr/>
        </p:nvSpPr>
        <p:spPr>
          <a:xfrm>
            <a:off x="7392035" y="3932555"/>
            <a:ext cx="2686050" cy="116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sz="2800" b="1">
                <a:solidFill>
                  <a:srgbClr val="F18D6B"/>
                </a:solidFill>
                <a:latin typeface="微软雅黑" panose="020B0503020204020204" charset="-122"/>
              </a:rPr>
              <a:t>05</a:t>
            </a:r>
          </a:p>
          <a:p>
            <a:pPr>
              <a:lnSpc>
                <a:spcPct val="150000"/>
              </a:lnSpc>
            </a:pPr>
            <a:r>
              <a:rPr sz="2800">
                <a:solidFill>
                  <a:srgbClr val="000000"/>
                </a:solidFill>
                <a:latin typeface="微软雅黑" panose="020B0503020204020204" charset="-122"/>
                <a:sym typeface="+mn-ea"/>
              </a:rPr>
              <a:t>实践收获与体会</a:t>
            </a:r>
            <a:endParaRPr sz="2800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26960"/>
            <a:ext cx="577657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F18D6B"/>
                </a:solidFill>
                <a:latin typeface="微软雅黑" panose="020B0503020204020204" charset="-122"/>
              </a:rPr>
              <a:t>0</a:t>
            </a:r>
            <a:r>
              <a:rPr lang="en-US" sz="4800" b="1" i="0">
                <a:solidFill>
                  <a:srgbClr val="F18D6B"/>
                </a:solidFill>
                <a:latin typeface="微软雅黑" panose="020B0503020204020204" charset="-122"/>
              </a:rPr>
              <a:t>1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C22020"/>
                </a:solidFill>
                <a:latin typeface="微软雅黑" panose="020B0503020204020204" charset="-122"/>
              </a:rPr>
              <a:t>实践</a:t>
            </a:r>
            <a:r>
              <a:rPr lang="zh-CN" sz="4800" b="1" i="0">
                <a:solidFill>
                  <a:srgbClr val="C22020"/>
                </a:solidFill>
                <a:latin typeface="微软雅黑" panose="020B0503020204020204" charset="-122"/>
              </a:rPr>
              <a:t>目的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实践目标阐述</a:t>
            </a:r>
          </a:p>
        </p:txBody>
      </p:sp>
      <p:sp>
        <p:nvSpPr>
          <p:cNvPr id="4" name="New shape"/>
          <p:cNvSpPr/>
          <p:nvPr/>
        </p:nvSpPr>
        <p:spPr>
          <a:xfrm>
            <a:off x="1559435" y="2751334"/>
            <a:ext cx="2744215" cy="239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通过实践活动，旨在深入了解宣纸文化园、宣酒集团和安得智连的运营模式和行业特点，提升相关知识与技能。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530" y="177198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FFE1D4"/>
          </a:solidFill>
          <a:ln w="6350">
            <a:solidFill>
              <a:srgbClr val="C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实践目标的设定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780488"/>
            <a:ext cx="2744215" cy="239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通过参观宣纸文化园、宣酒集团和安得智连，亲身体验其生产过程和企业文化，以期达到实践目标。</a:t>
            </a:r>
            <a:endParaRPr sz="1575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4427625" y="1627200"/>
            <a:ext cx="2580660" cy="1124265"/>
          </a:xfrm>
          <a:prstGeom prst="roundRect">
            <a:avLst>
              <a:gd name="adj" fmla="val 10888"/>
            </a:avLst>
          </a:prstGeom>
          <a:solidFill>
            <a:srgbClr val="FFE1D4"/>
          </a:solidFill>
          <a:ln w="6350">
            <a:solidFill>
              <a:srgbClr val="C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实践目标的实现路径</a:t>
            </a:r>
          </a:p>
        </p:txBody>
      </p:sp>
      <p:sp>
        <p:nvSpPr>
          <p:cNvPr id="8" name="New shape"/>
          <p:cNvSpPr/>
          <p:nvPr/>
        </p:nvSpPr>
        <p:spPr>
          <a:xfrm>
            <a:off x="7300594" y="2780490"/>
            <a:ext cx="2744216" cy="239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实践目标的达成将有助于拓宽视野，加深对行业发展的理解，为未来的学习和工作提供宝贵的经验和启示。</a:t>
            </a:r>
            <a:endParaRPr sz="1575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7298841" y="1627200"/>
            <a:ext cx="2580658" cy="1124266"/>
          </a:xfrm>
          <a:prstGeom prst="roundRect">
            <a:avLst>
              <a:gd name="adj" fmla="val 10888"/>
            </a:avLst>
          </a:prstGeom>
          <a:solidFill>
            <a:srgbClr val="FFE1D4"/>
          </a:solidFill>
          <a:ln w="6350">
            <a:solidFill>
              <a:srgbClr val="C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实践目标的意义与价值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26960"/>
            <a:ext cx="577657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F18D6B"/>
                </a:solidFill>
                <a:latin typeface="微软雅黑" panose="020B0503020204020204" charset="-122"/>
              </a:rPr>
              <a:t>0</a:t>
            </a:r>
            <a:r>
              <a:rPr lang="en-US" sz="4800" b="1" i="0">
                <a:solidFill>
                  <a:srgbClr val="F18D6B"/>
                </a:solidFill>
                <a:latin typeface="微软雅黑" panose="020B0503020204020204" charset="-122"/>
              </a:rPr>
              <a:t>2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C22020"/>
                </a:solidFill>
                <a:latin typeface="微软雅黑" panose="020B0503020204020204" charset="-122"/>
              </a:rPr>
              <a:t>宣纸文化园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园区概况</a:t>
            </a:r>
          </a:p>
        </p:txBody>
      </p:sp>
      <p:sp>
        <p:nvSpPr>
          <p:cNvPr id="4" name="New shape"/>
          <p:cNvSpPr/>
          <p:nvPr/>
        </p:nvSpPr>
        <p:spPr>
          <a:xfrm>
            <a:off x="1559435" y="1370273"/>
            <a:ext cx="2744215" cy="253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宣纸文化园地理位置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宣纸文化园位于中国安徽省的宣城市，地处长江三角洲经济圈，交通便利。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1340451"/>
            <a:ext cx="2744215" cy="3322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宣纸文化园规模与设施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宣纸文化园占地面积广大，拥有多个展示区和体验区，设施齐全，为游客提供了丰富的参观体验。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1370159"/>
            <a:ext cx="2744216" cy="3322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宣纸文化园的文化价值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宣纸文化园不仅是宣纸的生产地，更是中国传统文化的重要载体，对于传承和发扬中华优秀传统文化具有重要意义。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宣纸历史与文化</a:t>
            </a:r>
          </a:p>
        </p:txBody>
      </p:sp>
      <p:sp>
        <p:nvSpPr>
          <p:cNvPr id="4" name="New shape"/>
          <p:cNvSpPr/>
          <p:nvPr/>
        </p:nvSpPr>
        <p:spPr>
          <a:xfrm>
            <a:off x="1558165" y="2924541"/>
            <a:ext cx="2744215" cy="2999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宣纸的起源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宣纸起源于唐代，最初是作为宫廷御用纸张而制作的，经过千年的发展，宣纸已经成为中国传统造纸工艺的瑰宝。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29380" y="2924678"/>
            <a:ext cx="2744215" cy="2999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宣纸的制作工艺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宣纸的制作工艺独特而复杂，包括选材、浸泡、捣碎、漂白等多个步骤，每一步都需要经验丰富的工匠精心操作。</a:t>
            </a:r>
            <a:endParaRPr sz="1575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300594" y="2924678"/>
            <a:ext cx="2744216" cy="2999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宣纸的文化价值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宣纸不仅仅是一种书写工具，更是中国传统文化的重要载体，它承载了中国古代文人墨客的智慧和情感。</a:t>
            </a:r>
            <a:endParaRPr sz="1575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10" name="图片 9" descr="b3a719f3f8c3b1c215bf4f4f89f0c8c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4425" y="250190"/>
            <a:ext cx="1871980" cy="2674620"/>
          </a:xfrm>
          <a:prstGeom prst="rect">
            <a:avLst/>
          </a:prstGeom>
        </p:spPr>
      </p:pic>
      <p:pic>
        <p:nvPicPr>
          <p:cNvPr id="11" name="图片 10" descr="IMG_20240618_0932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705" y="1052195"/>
            <a:ext cx="2057400" cy="1787525"/>
          </a:xfrm>
          <a:prstGeom prst="rect">
            <a:avLst/>
          </a:prstGeom>
        </p:spPr>
      </p:pic>
      <p:pic>
        <p:nvPicPr>
          <p:cNvPr id="12" name="图片 11" descr="IMG_20240618_0936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1480" y="908685"/>
            <a:ext cx="2891790" cy="18821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参观过程体验</a:t>
            </a:r>
          </a:p>
        </p:txBody>
      </p:sp>
      <p:sp>
        <p:nvSpPr>
          <p:cNvPr id="4" name="New shape"/>
          <p:cNvSpPr/>
          <p:nvPr/>
        </p:nvSpPr>
        <p:spPr>
          <a:xfrm>
            <a:off x="1498475" y="2564590"/>
            <a:ext cx="2744215" cy="239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2000" b="0" i="0">
                <a:solidFill>
                  <a:srgbClr val="000000"/>
                </a:solidFill>
                <a:latin typeface="微软雅黑" panose="020B0503020204020204" charset="-122"/>
              </a:rPr>
              <a:t>在宣纸文化园，我们亲身参与了宣纸的制作过程，感受到了传统文化的魅力和技艺的独特之处。</a:t>
            </a:r>
            <a:endParaRPr sz="1575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556410" y="1881742"/>
            <a:ext cx="2580658" cy="615181"/>
          </a:xfrm>
          <a:prstGeom prst="roundRect">
            <a:avLst>
              <a:gd name="adj" fmla="val 10888"/>
            </a:avLst>
          </a:prstGeom>
          <a:solidFill>
            <a:srgbClr val="FFE1D4"/>
          </a:solidFill>
          <a:ln w="6350">
            <a:solidFill>
              <a:srgbClr val="C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F18D6B"/>
                </a:solidFill>
                <a:latin typeface="微软雅黑" panose="020B0503020204020204" charset="-122"/>
              </a:rPr>
              <a:t>宣纸的</a:t>
            </a:r>
            <a:r>
              <a:rPr lang="zh-CN" sz="2100" b="1" i="0">
                <a:solidFill>
                  <a:srgbClr val="F18D6B"/>
                </a:solidFill>
                <a:latin typeface="微软雅黑" panose="020B0503020204020204" charset="-122"/>
              </a:rPr>
              <a:t>制作过程</a:t>
            </a:r>
          </a:p>
        </p:txBody>
      </p:sp>
      <p:sp>
        <p:nvSpPr>
          <p:cNvPr id="6" name="New shape"/>
          <p:cNvSpPr/>
          <p:nvPr/>
        </p:nvSpPr>
        <p:spPr>
          <a:xfrm>
            <a:off x="4400170" y="2564906"/>
            <a:ext cx="2744215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2000" b="0" i="0">
                <a:solidFill>
                  <a:srgbClr val="000000"/>
                </a:solidFill>
                <a:latin typeface="微软雅黑" panose="020B0503020204020204" charset="-122"/>
              </a:rPr>
              <a:t>据讲解员所说，一张三丈三需要50多名体态差不对的师傅一起完成，难度可想而知。在参观红星宣纸厂后，了解到老一辈荣宝斋人为推动宣纸产业发展所做的贡献和努力。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625" y="1881742"/>
            <a:ext cx="2580660" cy="615181"/>
          </a:xfrm>
          <a:prstGeom prst="roundRect">
            <a:avLst>
              <a:gd name="adj" fmla="val 10888"/>
            </a:avLst>
          </a:prstGeom>
          <a:solidFill>
            <a:srgbClr val="FFE1D4"/>
          </a:solidFill>
          <a:ln w="6350">
            <a:solidFill>
              <a:srgbClr val="C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100" b="1" i="0">
                <a:solidFill>
                  <a:srgbClr val="F18D6B"/>
                </a:solidFill>
                <a:latin typeface="微软雅黑" panose="020B0503020204020204" charset="-122"/>
              </a:rPr>
              <a:t>宣纸制作之难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636662"/>
            <a:ext cx="2744216" cy="286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2000" b="0" i="0">
                <a:solidFill>
                  <a:srgbClr val="000000"/>
                </a:solidFill>
                <a:latin typeface="微软雅黑" panose="020B0503020204020204" charset="-122"/>
              </a:rPr>
              <a:t>了解到宣纸的以尺寸大小、厚度、原料、制作工艺等就能产生不同的种类以及使用效果</a:t>
            </a: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。</a:t>
            </a:r>
            <a:r>
              <a:rPr lang="zh-CN" sz="2000" b="0" i="0">
                <a:solidFill>
                  <a:srgbClr val="000000"/>
                </a:solidFill>
                <a:latin typeface="微软雅黑" panose="020B0503020204020204" charset="-122"/>
              </a:rPr>
              <a:t>其保存千年，韵墨万变的特点令人啧啧称奇</a:t>
            </a:r>
          </a:p>
        </p:txBody>
      </p:sp>
      <p:sp>
        <p:nvSpPr>
          <p:cNvPr id="9" name="New shape"/>
          <p:cNvSpPr/>
          <p:nvPr/>
        </p:nvSpPr>
        <p:spPr>
          <a:xfrm>
            <a:off x="7298841" y="1881743"/>
            <a:ext cx="2580658" cy="615181"/>
          </a:xfrm>
          <a:prstGeom prst="roundRect">
            <a:avLst>
              <a:gd name="adj" fmla="val 10888"/>
            </a:avLst>
          </a:prstGeom>
          <a:solidFill>
            <a:srgbClr val="FFE1D4"/>
          </a:solidFill>
          <a:ln w="6350">
            <a:solidFill>
              <a:srgbClr val="C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100" b="1" i="0">
                <a:solidFill>
                  <a:srgbClr val="F18D6B"/>
                </a:solidFill>
                <a:latin typeface="微软雅黑" panose="020B0503020204020204" charset="-122"/>
              </a:rPr>
              <a:t>古老智慧的神奇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26960"/>
            <a:ext cx="5776571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F18D6B"/>
                </a:solidFill>
                <a:latin typeface="微软雅黑" panose="020B0503020204020204" charset="-122"/>
              </a:rPr>
              <a:t>0</a:t>
            </a:r>
            <a:r>
              <a:rPr lang="en-US" sz="4800" b="1" i="0">
                <a:solidFill>
                  <a:srgbClr val="F18D6B"/>
                </a:solidFill>
                <a:latin typeface="微软雅黑" panose="020B0503020204020204" charset="-122"/>
              </a:rPr>
              <a:t>3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C22020"/>
                </a:solidFill>
                <a:latin typeface="微软雅黑" panose="020B0503020204020204" charset="-122"/>
              </a:rPr>
              <a:t>宣酒集团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  <p:tag name="KSO_WPP_MARK_KEY" val="15bcc826-bacb-4a68-9013-93b3ffc1e920"/>
  <p:tag name="COMMONDATA" val="eyJoZGlkIjoiNDkzMjVjYmQzNzI0NWQ2ODAxNzc0MGUzOTg5MTU5YT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501</Words>
  <Application>Microsoft Office PowerPoint</Application>
  <PresentationFormat>宽屏</PresentationFormat>
  <Paragraphs>108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宇航 邓</cp:lastModifiedBy>
  <cp:revision>10</cp:revision>
  <dcterms:created xsi:type="dcterms:W3CDTF">2024-07-04T13:37:00Z</dcterms:created>
  <dcterms:modified xsi:type="dcterms:W3CDTF">2024-07-04T15:34:59Z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B4E9B8218C36444F9D7FB20A77142659</vt:lpwstr>
  </property>
  <property fmtid="{D5CDD505-2E9C-101B-9397-08002B2CF9AE}" pid="3" name="KSOProductBuildVer">
    <vt:lpwstr>2052-11.1.0.12165</vt:lpwstr>
  </property>
</Properties>
</file>