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7" r:id="rId2"/>
  </p:sldMasterIdLst>
  <p:notesMasterIdLst>
    <p:notesMasterId r:id="rId37"/>
  </p:notesMasterIdLst>
  <p:handoutMasterIdLst>
    <p:handoutMasterId r:id="rId38"/>
  </p:handoutMasterIdLst>
  <p:sldIdLst>
    <p:sldId id="318" r:id="rId3"/>
    <p:sldId id="575" r:id="rId4"/>
    <p:sldId id="463" r:id="rId5"/>
    <p:sldId id="464" r:id="rId6"/>
    <p:sldId id="465" r:id="rId7"/>
    <p:sldId id="466" r:id="rId8"/>
    <p:sldId id="583" r:id="rId9"/>
    <p:sldId id="467" r:id="rId10"/>
    <p:sldId id="468" r:id="rId11"/>
    <p:sldId id="469" r:id="rId12"/>
    <p:sldId id="584" r:id="rId13"/>
    <p:sldId id="470" r:id="rId14"/>
    <p:sldId id="471" r:id="rId15"/>
    <p:sldId id="472" r:id="rId16"/>
    <p:sldId id="612" r:id="rId17"/>
    <p:sldId id="613" r:id="rId18"/>
    <p:sldId id="614" r:id="rId19"/>
    <p:sldId id="473" r:id="rId20"/>
    <p:sldId id="615" r:id="rId21"/>
    <p:sldId id="605" r:id="rId22"/>
    <p:sldId id="474" r:id="rId23"/>
    <p:sldId id="475" r:id="rId24"/>
    <p:sldId id="606" r:id="rId25"/>
    <p:sldId id="607" r:id="rId26"/>
    <p:sldId id="608" r:id="rId27"/>
    <p:sldId id="478" r:id="rId28"/>
    <p:sldId id="609" r:id="rId29"/>
    <p:sldId id="611" r:id="rId30"/>
    <p:sldId id="479" r:id="rId31"/>
    <p:sldId id="480" r:id="rId32"/>
    <p:sldId id="481" r:id="rId33"/>
    <p:sldId id="482" r:id="rId34"/>
    <p:sldId id="585" r:id="rId35"/>
    <p:sldId id="33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82" userDrawn="1">
          <p15:clr>
            <a:srgbClr val="A4A3A4"/>
          </p15:clr>
        </p15:guide>
        <p15:guide id="2" pos="301" userDrawn="1">
          <p15:clr>
            <a:srgbClr val="A4A3A4"/>
          </p15:clr>
        </p15:guide>
        <p15:guide id="3" pos="7348" userDrawn="1">
          <p15:clr>
            <a:srgbClr val="A4A3A4"/>
          </p15:clr>
        </p15:guide>
        <p15:guide id="4" orient="horz" pos="686" userDrawn="1">
          <p15:clr>
            <a:srgbClr val="A4A3A4"/>
          </p15:clr>
        </p15:guide>
        <p15:guide id="5"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12E35"/>
    <a:srgbClr val="CC383F"/>
    <a:srgbClr val="F0F7F0"/>
    <a:srgbClr val="014B92"/>
    <a:srgbClr val="F7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1561" autoAdjust="0"/>
  </p:normalViewPr>
  <p:slideViewPr>
    <p:cSldViewPr snapToGrid="0">
      <p:cViewPr varScale="1">
        <p:scale>
          <a:sx n="104" d="100"/>
          <a:sy n="104" d="100"/>
        </p:scale>
        <p:origin x="-960" y="-96"/>
      </p:cViewPr>
      <p:guideLst>
        <p:guide orient="horz" pos="482"/>
        <p:guide orient="horz" pos="686"/>
        <p:guide orient="horz" pos="3952"/>
        <p:guide pos="301"/>
        <p:guide pos="7348"/>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26479FB3-FFCD-4118-A223-EFFF8160BC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32657723-A8E3-4708-B1DD-C5EA730E2C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FE6E2E-D758-4543-A19E-02CA17947A18}" type="datetimeFigureOut">
              <a:rPr lang="zh-CN" altLang="en-US" smtClean="0"/>
              <a:t>2024/4/10</a:t>
            </a:fld>
            <a:endParaRPr lang="zh-CN" altLang="en-US"/>
          </a:p>
        </p:txBody>
      </p:sp>
      <p:sp>
        <p:nvSpPr>
          <p:cNvPr id="4" name="页脚占位符 3">
            <a:extLst>
              <a:ext uri="{FF2B5EF4-FFF2-40B4-BE49-F238E27FC236}">
                <a16:creationId xmlns:a16="http://schemas.microsoft.com/office/drawing/2014/main" xmlns="" id="{B6C848DD-87E8-435B-B64C-E6109396B2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22B5552B-159E-4630-8221-55CD310EE9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F7F9D7-3571-412D-AD2B-CE7C1A702156}" type="slidenum">
              <a:rPr lang="zh-CN" altLang="en-US" smtClean="0"/>
              <a:t>‹#›</a:t>
            </a:fld>
            <a:endParaRPr lang="zh-CN" altLang="en-US"/>
          </a:p>
        </p:txBody>
      </p:sp>
    </p:spTree>
    <p:extLst>
      <p:ext uri="{BB962C8B-B14F-4D97-AF65-F5344CB8AC3E}">
        <p14:creationId xmlns:p14="http://schemas.microsoft.com/office/powerpoint/2010/main" val="39994943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D7DA1-D274-4723-AB78-D46EF35DE887}" type="datetimeFigureOut">
              <a:rPr lang="zh-CN" altLang="en-US" smtClean="0"/>
              <a:t>2024/4/10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12B13-D7C0-4229-BFA2-67243C4C325B}" type="slidenum">
              <a:rPr lang="zh-CN" altLang="en-US" smtClean="0"/>
              <a:t>‹#›</a:t>
            </a:fld>
            <a:endParaRPr lang="zh-CN" altLang="en-US"/>
          </a:p>
        </p:txBody>
      </p:sp>
    </p:spTree>
    <p:extLst>
      <p:ext uri="{BB962C8B-B14F-4D97-AF65-F5344CB8AC3E}">
        <p14:creationId xmlns:p14="http://schemas.microsoft.com/office/powerpoint/2010/main" val="6522840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8A9966-D83A-451D-B979-7177A470509E}" type="slidenum">
              <a:rPr lang="en-US" altLang="zh-CN" smtClean="0">
                <a:solidFill>
                  <a:srgbClr val="000000"/>
                </a:solidFill>
              </a:rPr>
              <a:pPr>
                <a:spcBef>
                  <a:spcPct val="0"/>
                </a:spcBef>
              </a:pPr>
              <a:t>3</a:t>
            </a:fld>
            <a:endParaRPr lang="en-US" altLang="zh-CN">
              <a:solidFill>
                <a:srgbClr val="000000"/>
              </a:solidFill>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08079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PA_矩形 42"/>
          <p:cNvSpPr/>
          <p:nvPr userDrawn="1">
            <p:custDataLst>
              <p:tags r:id="rId1"/>
            </p:custDataLst>
          </p:nvPr>
        </p:nvSpPr>
        <p:spPr>
          <a:xfrm rot="10800000">
            <a:off x="0" y="0"/>
            <a:ext cx="12192000" cy="1800664"/>
          </a:xfrm>
          <a:prstGeom prst="rect">
            <a:avLst/>
          </a:prstGeom>
          <a:solidFill>
            <a:schemeClr val="accent6"/>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8" name="PA_组合 26"/>
          <p:cNvGrpSpPr/>
          <p:nvPr userDrawn="1">
            <p:custDataLst>
              <p:tags r:id="rId2"/>
            </p:custDataLst>
          </p:nvPr>
        </p:nvGrpSpPr>
        <p:grpSpPr>
          <a:xfrm rot="10800000" flipH="1">
            <a:off x="0" y="1744303"/>
            <a:ext cx="12192000" cy="4600761"/>
            <a:chOff x="0" y="1692928"/>
            <a:chExt cx="9144000" cy="3450571"/>
          </a:xfrm>
        </p:grpSpPr>
        <p:sp>
          <p:nvSpPr>
            <p:cNvPr id="9" name="矩形 19"/>
            <p:cNvSpPr/>
            <p:nvPr/>
          </p:nvSpPr>
          <p:spPr>
            <a:xfrm>
              <a:off x="0" y="1723328"/>
              <a:ext cx="9144000" cy="2912181"/>
            </a:xfrm>
            <a:custGeom>
              <a:avLst/>
              <a:gdLst>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0 h 3448050"/>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5" fmla="*/ 0 w 9144000"/>
                <a:gd name="connsiteY5" fmla="*/ 0 h 3448050"/>
                <a:gd name="connsiteX0" fmla="*/ 0 w 9144000"/>
                <a:gd name="connsiteY0" fmla="*/ 165735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7350 h 3448050"/>
                <a:gd name="connsiteX1" fmla="*/ 4591050 w 9144000"/>
                <a:gd name="connsiteY1" fmla="*/ 13716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13716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13716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1371600 h 3448050"/>
                <a:gd name="connsiteX2" fmla="*/ 9144000 w 9144000"/>
                <a:gd name="connsiteY2" fmla="*/ 0 h 3448050"/>
                <a:gd name="connsiteX3" fmla="*/ 9129486 w 9144000"/>
                <a:gd name="connsiteY3" fmla="*/ 612312 h 3448050"/>
                <a:gd name="connsiteX4" fmla="*/ 9144000 w 9144000"/>
                <a:gd name="connsiteY4" fmla="*/ 3448050 h 3448050"/>
                <a:gd name="connsiteX5" fmla="*/ 0 w 9144000"/>
                <a:gd name="connsiteY5" fmla="*/ 3448050 h 3448050"/>
                <a:gd name="connsiteX6" fmla="*/ 0 w 9144000"/>
                <a:gd name="connsiteY6" fmla="*/ 1657350 h 3448050"/>
                <a:gd name="connsiteX0" fmla="*/ 0 w 9144000"/>
                <a:gd name="connsiteY0" fmla="*/ 1121481 h 2912181"/>
                <a:gd name="connsiteX1" fmla="*/ 4591050 w 9144000"/>
                <a:gd name="connsiteY1" fmla="*/ 835731 h 2912181"/>
                <a:gd name="connsiteX2" fmla="*/ 9129486 w 9144000"/>
                <a:gd name="connsiteY2" fmla="*/ 76443 h 2912181"/>
                <a:gd name="connsiteX3" fmla="*/ 9144000 w 9144000"/>
                <a:gd name="connsiteY3" fmla="*/ 2912181 h 2912181"/>
                <a:gd name="connsiteX4" fmla="*/ 0 w 9144000"/>
                <a:gd name="connsiteY4" fmla="*/ 2912181 h 2912181"/>
                <a:gd name="connsiteX5" fmla="*/ 0 w 9144000"/>
                <a:gd name="connsiteY5" fmla="*/ 1121481 h 291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12181">
                  <a:moveTo>
                    <a:pt x="0" y="1121481"/>
                  </a:moveTo>
                  <a:cubicBezTo>
                    <a:pt x="1007836" y="1153232"/>
                    <a:pt x="1417864" y="1515181"/>
                    <a:pt x="4591050" y="835731"/>
                  </a:cubicBezTo>
                  <a:cubicBezTo>
                    <a:pt x="6112631" y="661558"/>
                    <a:pt x="8370661" y="-269632"/>
                    <a:pt x="9129486" y="76443"/>
                  </a:cubicBezTo>
                  <a:lnTo>
                    <a:pt x="9144000" y="2912181"/>
                  </a:lnTo>
                  <a:lnTo>
                    <a:pt x="0" y="2912181"/>
                  </a:lnTo>
                  <a:lnTo>
                    <a:pt x="0" y="11214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19"/>
            <p:cNvSpPr/>
            <p:nvPr/>
          </p:nvSpPr>
          <p:spPr>
            <a:xfrm>
              <a:off x="0" y="1797834"/>
              <a:ext cx="9144000" cy="3090409"/>
            </a:xfrm>
            <a:custGeom>
              <a:avLst/>
              <a:gdLst>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0 h 3448050"/>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5" fmla="*/ 0 w 9144000"/>
                <a:gd name="connsiteY5" fmla="*/ 0 h 3448050"/>
                <a:gd name="connsiteX0" fmla="*/ 0 w 9144000"/>
                <a:gd name="connsiteY0" fmla="*/ 165735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461178 h 3448050"/>
                <a:gd name="connsiteX4" fmla="*/ 9144000 w 9144000"/>
                <a:gd name="connsiteY4" fmla="*/ 3448050 h 3448050"/>
                <a:gd name="connsiteX5" fmla="*/ 0 w 9144000"/>
                <a:gd name="connsiteY5" fmla="*/ 3448050 h 3448050"/>
                <a:gd name="connsiteX6" fmla="*/ 0 w 9144000"/>
                <a:gd name="connsiteY6" fmla="*/ 1657350 h 3448050"/>
                <a:gd name="connsiteX0" fmla="*/ 0 w 9144000"/>
                <a:gd name="connsiteY0" fmla="*/ 1299709 h 3090409"/>
                <a:gd name="connsiteX1" fmla="*/ 4605564 w 9144000"/>
                <a:gd name="connsiteY1" fmla="*/ 741816 h 3090409"/>
                <a:gd name="connsiteX2" fmla="*/ 9144000 w 9144000"/>
                <a:gd name="connsiteY2" fmla="*/ 103537 h 3090409"/>
                <a:gd name="connsiteX3" fmla="*/ 9144000 w 9144000"/>
                <a:gd name="connsiteY3" fmla="*/ 3090409 h 3090409"/>
                <a:gd name="connsiteX4" fmla="*/ 0 w 9144000"/>
                <a:gd name="connsiteY4" fmla="*/ 3090409 h 3090409"/>
                <a:gd name="connsiteX5" fmla="*/ 0 w 9144000"/>
                <a:gd name="connsiteY5" fmla="*/ 1299709 h 309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090409">
                  <a:moveTo>
                    <a:pt x="0" y="1299709"/>
                  </a:moveTo>
                  <a:cubicBezTo>
                    <a:pt x="1007836" y="1331460"/>
                    <a:pt x="1870528" y="1459366"/>
                    <a:pt x="4605564" y="741816"/>
                  </a:cubicBezTo>
                  <a:cubicBezTo>
                    <a:pt x="6129564" y="542454"/>
                    <a:pt x="8387594" y="-287895"/>
                    <a:pt x="9144000" y="103537"/>
                  </a:cubicBezTo>
                  <a:lnTo>
                    <a:pt x="9144000" y="3090409"/>
                  </a:lnTo>
                  <a:lnTo>
                    <a:pt x="0" y="3090409"/>
                  </a:lnTo>
                  <a:lnTo>
                    <a:pt x="0" y="129970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9"/>
            <p:cNvSpPr/>
            <p:nvPr/>
          </p:nvSpPr>
          <p:spPr>
            <a:xfrm>
              <a:off x="0" y="1692928"/>
              <a:ext cx="9144000" cy="3450571"/>
            </a:xfrm>
            <a:custGeom>
              <a:avLst/>
              <a:gdLst>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0 h 3448050"/>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5" fmla="*/ 0 w 9144000"/>
                <a:gd name="connsiteY5" fmla="*/ 0 h 3448050"/>
                <a:gd name="connsiteX0" fmla="*/ 0 w 9144000"/>
                <a:gd name="connsiteY0" fmla="*/ 165735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450571">
                  <a:moveTo>
                    <a:pt x="0" y="1659871"/>
                  </a:moveTo>
                  <a:cubicBezTo>
                    <a:pt x="1007836" y="1691622"/>
                    <a:pt x="2160814" y="1824971"/>
                    <a:pt x="4591050" y="840721"/>
                  </a:cubicBezTo>
                  <a:cubicBezTo>
                    <a:pt x="7270750" y="-143529"/>
                    <a:pt x="8578850" y="15221"/>
                    <a:pt x="9144000" y="2521"/>
                  </a:cubicBezTo>
                  <a:lnTo>
                    <a:pt x="9144000" y="3450571"/>
                  </a:lnTo>
                  <a:lnTo>
                    <a:pt x="0" y="3450571"/>
                  </a:lnTo>
                  <a:lnTo>
                    <a:pt x="0" y="16598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1546985048"/>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zh-CN" altLang="en-US"/>
              <a:t>明德笃志，博学创新</a:t>
            </a:r>
          </a:p>
        </p:txBody>
      </p:sp>
      <p:sp>
        <p:nvSpPr>
          <p:cNvPr id="6" name="Slide Number Placeholder 5"/>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36345897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zh-CN" altLang="en-US"/>
              <a:t>明德笃志，博学创新</a:t>
            </a:r>
          </a:p>
        </p:txBody>
      </p:sp>
      <p:sp>
        <p:nvSpPr>
          <p:cNvPr id="6" name="Slide Number Placeholder 5"/>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31479650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空白">
    <p:bg>
      <p:bgPr>
        <a:solidFill>
          <a:srgbClr val="F0F7F0"/>
        </a:soli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5CBB8847-630F-4FC2-8FF2-13C9A69E9B44}"/>
              </a:ext>
            </a:extLst>
          </p:cNvPr>
          <p:cNvGrpSpPr/>
          <p:nvPr userDrawn="1"/>
        </p:nvGrpSpPr>
        <p:grpSpPr>
          <a:xfrm>
            <a:off x="478367" y="185490"/>
            <a:ext cx="11186583" cy="594613"/>
            <a:chOff x="358775" y="185489"/>
            <a:chExt cx="8389937" cy="594613"/>
          </a:xfrm>
        </p:grpSpPr>
        <p:sp>
          <p:nvSpPr>
            <p:cNvPr id="14" name="任意多边形: 形状 13">
              <a:extLst>
                <a:ext uri="{FF2B5EF4-FFF2-40B4-BE49-F238E27FC236}">
                  <a16:creationId xmlns:a16="http://schemas.microsoft.com/office/drawing/2014/main" xmlns="" id="{7CFC029D-4127-4926-A2AB-44CB1540E80F}"/>
                </a:ext>
              </a:extLst>
            </p:cNvPr>
            <p:cNvSpPr/>
            <p:nvPr/>
          </p:nvSpPr>
          <p:spPr>
            <a:xfrm flipV="1">
              <a:off x="514738" y="241954"/>
              <a:ext cx="8233973" cy="538148"/>
            </a:xfrm>
            <a:custGeom>
              <a:avLst/>
              <a:gdLst>
                <a:gd name="connsiteX0" fmla="*/ 0 w 9853612"/>
                <a:gd name="connsiteY0" fmla="*/ 623 h 538148"/>
                <a:gd name="connsiteX1" fmla="*/ 206305 w 9853612"/>
                <a:gd name="connsiteY1" fmla="*/ 0 h 538148"/>
                <a:gd name="connsiteX2" fmla="*/ 0 w 9853612"/>
                <a:gd name="connsiteY2" fmla="*/ 0 h 538148"/>
                <a:gd name="connsiteX3" fmla="*/ 7712668 w 9853612"/>
                <a:gd name="connsiteY3" fmla="*/ 538148 h 538148"/>
                <a:gd name="connsiteX4" fmla="*/ 9853612 w 9853612"/>
                <a:gd name="connsiteY4" fmla="*/ 538148 h 538148"/>
                <a:gd name="connsiteX5" fmla="*/ 9853612 w 9853612"/>
                <a:gd name="connsiteY5" fmla="*/ 0 h 538148"/>
                <a:gd name="connsiteX6" fmla="*/ 6705949 w 9853612"/>
                <a:gd name="connsiteY6" fmla="*/ 0 h 538148"/>
                <a:gd name="connsiteX7" fmla="*/ 6887150 w 9853612"/>
                <a:gd name="connsiteY7" fmla="*/ 7298 h 538148"/>
                <a:gd name="connsiteX8" fmla="*/ 7657731 w 9853612"/>
                <a:gd name="connsiteY8" fmla="*/ 530415 h 53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3612" h="538148">
                  <a:moveTo>
                    <a:pt x="0" y="623"/>
                  </a:moveTo>
                  <a:lnTo>
                    <a:pt x="206305" y="0"/>
                  </a:lnTo>
                  <a:lnTo>
                    <a:pt x="0" y="0"/>
                  </a:lnTo>
                  <a:close/>
                  <a:moveTo>
                    <a:pt x="7712668" y="538148"/>
                  </a:moveTo>
                  <a:lnTo>
                    <a:pt x="9853612" y="538148"/>
                  </a:lnTo>
                  <a:lnTo>
                    <a:pt x="9853612" y="0"/>
                  </a:lnTo>
                  <a:lnTo>
                    <a:pt x="6705949" y="0"/>
                  </a:lnTo>
                  <a:lnTo>
                    <a:pt x="6887150" y="7298"/>
                  </a:lnTo>
                  <a:cubicBezTo>
                    <a:pt x="7232608" y="48086"/>
                    <a:pt x="7163322" y="439361"/>
                    <a:pt x="7657731" y="530415"/>
                  </a:cubicBez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xmlns="" id="{9AB7664D-73A8-44F3-93E8-B68E8706FE5A}"/>
                </a:ext>
              </a:extLst>
            </p:cNvPr>
            <p:cNvSpPr/>
            <p:nvPr/>
          </p:nvSpPr>
          <p:spPr>
            <a:xfrm>
              <a:off x="358775" y="185489"/>
              <a:ext cx="458134" cy="594613"/>
            </a:xfrm>
            <a:prstGeom prst="ellipse">
              <a:avLst/>
            </a:prstGeom>
            <a:solidFill>
              <a:srgbClr val="CC38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6" name="直接连接符 15">
              <a:extLst>
                <a:ext uri="{FF2B5EF4-FFF2-40B4-BE49-F238E27FC236}">
                  <a16:creationId xmlns:a16="http://schemas.microsoft.com/office/drawing/2014/main" xmlns="" id="{FDEBFED4-8D2B-4A3E-BFC1-92091404EC91}"/>
                </a:ext>
              </a:extLst>
            </p:cNvPr>
            <p:cNvCxnSpPr>
              <a:cxnSpLocks/>
            </p:cNvCxnSpPr>
            <p:nvPr/>
          </p:nvCxnSpPr>
          <p:spPr>
            <a:xfrm>
              <a:off x="358775" y="780102"/>
              <a:ext cx="8389937" cy="0"/>
            </a:xfrm>
            <a:prstGeom prst="line">
              <a:avLst/>
            </a:prstGeom>
            <a:ln w="12700">
              <a:solidFill>
                <a:srgbClr val="B12E3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xmlns="" id="{47BD06B4-56C9-4678-ACA1-2343FDF2A86D}"/>
                </a:ext>
              </a:extLst>
            </p:cNvPr>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30378"/>
            <a:stretch/>
          </p:blipFill>
          <p:spPr>
            <a:xfrm>
              <a:off x="6855278" y="300206"/>
              <a:ext cx="1799383" cy="394456"/>
            </a:xfrm>
            <a:prstGeom prst="rect">
              <a:avLst/>
            </a:prstGeom>
            <a:effectLst/>
          </p:spPr>
        </p:pic>
      </p:grpSp>
      <p:grpSp>
        <p:nvGrpSpPr>
          <p:cNvPr id="19" name="组合 18">
            <a:extLst>
              <a:ext uri="{FF2B5EF4-FFF2-40B4-BE49-F238E27FC236}">
                <a16:creationId xmlns:a16="http://schemas.microsoft.com/office/drawing/2014/main" xmlns="" id="{7742D851-4895-4FC6-9C20-5BF1FB5A2372}"/>
              </a:ext>
            </a:extLst>
          </p:cNvPr>
          <p:cNvGrpSpPr/>
          <p:nvPr userDrawn="1"/>
        </p:nvGrpSpPr>
        <p:grpSpPr>
          <a:xfrm>
            <a:off x="-3627" y="6570000"/>
            <a:ext cx="12195628" cy="288000"/>
            <a:chOff x="-2721" y="6570000"/>
            <a:chExt cx="9146721" cy="288000"/>
          </a:xfrm>
        </p:grpSpPr>
        <p:sp>
          <p:nvSpPr>
            <p:cNvPr id="20" name="任意多边形: 形状 19">
              <a:extLst>
                <a:ext uri="{FF2B5EF4-FFF2-40B4-BE49-F238E27FC236}">
                  <a16:creationId xmlns:a16="http://schemas.microsoft.com/office/drawing/2014/main" xmlns="" id="{1510EAEF-26DF-47CD-AFFA-3F3AA9A32652}"/>
                </a:ext>
              </a:extLst>
            </p:cNvPr>
            <p:cNvSpPr/>
            <p:nvPr/>
          </p:nvSpPr>
          <p:spPr>
            <a:xfrm>
              <a:off x="-2721" y="6570000"/>
              <a:ext cx="9146721" cy="288000"/>
            </a:xfrm>
            <a:custGeom>
              <a:avLst/>
              <a:gdLst>
                <a:gd name="connsiteX0" fmla="*/ 0 w 9146721"/>
                <a:gd name="connsiteY0" fmla="*/ 0 h 288000"/>
                <a:gd name="connsiteX1" fmla="*/ 9146721 w 9146721"/>
                <a:gd name="connsiteY1" fmla="*/ 0 h 288000"/>
                <a:gd name="connsiteX2" fmla="*/ 9146721 w 9146721"/>
                <a:gd name="connsiteY2" fmla="*/ 288000 h 288000"/>
                <a:gd name="connsiteX3" fmla="*/ 0 w 9146721"/>
                <a:gd name="connsiteY3" fmla="*/ 288000 h 288000"/>
                <a:gd name="connsiteX4" fmla="*/ 0 w 9146721"/>
                <a:gd name="connsiteY4" fmla="*/ 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721" h="288000">
                  <a:moveTo>
                    <a:pt x="0" y="0"/>
                  </a:moveTo>
                  <a:lnTo>
                    <a:pt x="9146721" y="0"/>
                  </a:lnTo>
                  <a:lnTo>
                    <a:pt x="9146721" y="288000"/>
                  </a:lnTo>
                  <a:lnTo>
                    <a:pt x="0" y="288000"/>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xmlns="" id="{C89EF663-D9E6-4709-BC32-D4C7400D7B37}"/>
                </a:ext>
              </a:extLst>
            </p:cNvPr>
            <p:cNvSpPr txBox="1"/>
            <p:nvPr/>
          </p:nvSpPr>
          <p:spPr>
            <a:xfrm>
              <a:off x="314318" y="6583649"/>
              <a:ext cx="1773563" cy="246221"/>
            </a:xfrm>
            <a:prstGeom prst="rect">
              <a:avLst/>
            </a:prstGeom>
            <a:noFill/>
          </p:spPr>
          <p:txBody>
            <a:bodyPr wrap="none"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科学大师云集而至，一流学子心驰神往</a:t>
              </a:r>
            </a:p>
          </p:txBody>
        </p:sp>
        <p:sp>
          <p:nvSpPr>
            <p:cNvPr id="22" name="文本框 21">
              <a:extLst>
                <a:ext uri="{FF2B5EF4-FFF2-40B4-BE49-F238E27FC236}">
                  <a16:creationId xmlns:a16="http://schemas.microsoft.com/office/drawing/2014/main" xmlns="" id="{3CEB6F3A-0F1E-4AF1-BF23-ED22538DD927}"/>
                </a:ext>
              </a:extLst>
            </p:cNvPr>
            <p:cNvSpPr txBox="1"/>
            <p:nvPr/>
          </p:nvSpPr>
          <p:spPr>
            <a:xfrm>
              <a:off x="5588170" y="6583649"/>
              <a:ext cx="3241512" cy="246221"/>
            </a:xfrm>
            <a:prstGeom prst="rect">
              <a:avLst/>
            </a:prstGeom>
            <a:noFill/>
          </p:spPr>
          <p:txBody>
            <a:bodyPr wrap="none" rtlCol="0">
              <a:spAutoFit/>
            </a:bodyPr>
            <a:lstStyle/>
            <a:p>
              <a:pPr algn="r"/>
              <a:r>
                <a:rPr lang="en-US" altLang="zh-CN" sz="1000" dirty="0">
                  <a:solidFill>
                    <a:schemeClr val="bg1"/>
                  </a:solidFill>
                  <a:latin typeface="Arial" panose="020B0604020202020204" pitchFamily="34" charset="0"/>
                  <a:ea typeface="微软雅黑" panose="020B0503020204020204" pitchFamily="34" charset="-122"/>
                  <a:cs typeface="Arial" panose="020B0604020202020204" pitchFamily="34" charset="0"/>
                </a:rPr>
                <a:t>SCHOOL OF MANAGEMENT , HEFEI UNIVERSITY OF TECHNOLOGY</a:t>
              </a:r>
            </a:p>
          </p:txBody>
        </p:sp>
      </p:grpSp>
      <p:sp>
        <p:nvSpPr>
          <p:cNvPr id="25" name="Text Box 2"/>
          <p:cNvSpPr txBox="1">
            <a:spLocks noChangeArrowheads="1"/>
          </p:cNvSpPr>
          <p:nvPr userDrawn="1"/>
        </p:nvSpPr>
        <p:spPr bwMode="auto">
          <a:xfrm>
            <a:off x="572495" y="227610"/>
            <a:ext cx="8137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Blip>
                <a:blip r:embed="rId3"/>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3"/>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3"/>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3"/>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3"/>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None/>
            </a:pPr>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关系数据库结构及定义</a:t>
            </a:r>
            <a:endParaRPr lang="zh-CN" altLang="en-US" dirty="0">
              <a:solidFill>
                <a:schemeClr val="tx1"/>
              </a:solidFill>
              <a:latin typeface="华文中宋" panose="02010600040101010101" pitchFamily="2" charset="-122"/>
              <a:ea typeface="华文中宋" panose="02010600040101010101" pitchFamily="2" charset="-122"/>
            </a:endParaRPr>
          </a:p>
        </p:txBody>
      </p:sp>
      <p:sp>
        <p:nvSpPr>
          <p:cNvPr id="26" name="标题 2"/>
          <p:cNvSpPr>
            <a:spLocks noGrp="1"/>
          </p:cNvSpPr>
          <p:nvPr>
            <p:ph type="title" idx="4294967295" hasCustomPrompt="1"/>
          </p:nvPr>
        </p:nvSpPr>
        <p:spPr>
          <a:xfrm>
            <a:off x="585941" y="228508"/>
            <a:ext cx="6629047" cy="538148"/>
          </a:xfrm>
        </p:spPr>
        <p:txBody>
          <a:bodyPr>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a:lvl1pPr>
          </a:lstStyle>
          <a:p>
            <a:pPr>
              <a:spcBef>
                <a:spcPct val="0"/>
              </a:spcBef>
            </a:pPr>
            <a:r>
              <a:rPr lang="en-US" altLang="zh-CN" dirty="0">
                <a:latin typeface="华文中宋" panose="02010600040101010101" pitchFamily="2" charset="-122"/>
                <a:ea typeface="华文中宋" panose="02010600040101010101" pitchFamily="2" charset="-122"/>
              </a:rPr>
              <a:t>1</a:t>
            </a:r>
            <a:endParaRPr lang="zh-CN" altLang="en-US" dirty="0"/>
          </a:p>
        </p:txBody>
      </p:sp>
    </p:spTree>
    <p:extLst>
      <p:ext uri="{BB962C8B-B14F-4D97-AF65-F5344CB8AC3E}">
        <p14:creationId xmlns:p14="http://schemas.microsoft.com/office/powerpoint/2010/main" val="138808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空白">
    <p:bg>
      <p:bgPr>
        <a:solidFill>
          <a:srgbClr val="F0F7F0"/>
        </a:soli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5CBB8847-630F-4FC2-8FF2-13C9A69E9B44}"/>
              </a:ext>
            </a:extLst>
          </p:cNvPr>
          <p:cNvGrpSpPr/>
          <p:nvPr userDrawn="1"/>
        </p:nvGrpSpPr>
        <p:grpSpPr>
          <a:xfrm>
            <a:off x="478367" y="185490"/>
            <a:ext cx="11186583" cy="594613"/>
            <a:chOff x="358775" y="185489"/>
            <a:chExt cx="8389937" cy="594613"/>
          </a:xfrm>
        </p:grpSpPr>
        <p:sp>
          <p:nvSpPr>
            <p:cNvPr id="14" name="任意多边形: 形状 13">
              <a:extLst>
                <a:ext uri="{FF2B5EF4-FFF2-40B4-BE49-F238E27FC236}">
                  <a16:creationId xmlns:a16="http://schemas.microsoft.com/office/drawing/2014/main" xmlns="" id="{7CFC029D-4127-4926-A2AB-44CB1540E80F}"/>
                </a:ext>
              </a:extLst>
            </p:cNvPr>
            <p:cNvSpPr/>
            <p:nvPr/>
          </p:nvSpPr>
          <p:spPr>
            <a:xfrm flipV="1">
              <a:off x="514738" y="241954"/>
              <a:ext cx="8233973" cy="538148"/>
            </a:xfrm>
            <a:custGeom>
              <a:avLst/>
              <a:gdLst>
                <a:gd name="connsiteX0" fmla="*/ 0 w 9853612"/>
                <a:gd name="connsiteY0" fmla="*/ 623 h 538148"/>
                <a:gd name="connsiteX1" fmla="*/ 206305 w 9853612"/>
                <a:gd name="connsiteY1" fmla="*/ 0 h 538148"/>
                <a:gd name="connsiteX2" fmla="*/ 0 w 9853612"/>
                <a:gd name="connsiteY2" fmla="*/ 0 h 538148"/>
                <a:gd name="connsiteX3" fmla="*/ 7712668 w 9853612"/>
                <a:gd name="connsiteY3" fmla="*/ 538148 h 538148"/>
                <a:gd name="connsiteX4" fmla="*/ 9853612 w 9853612"/>
                <a:gd name="connsiteY4" fmla="*/ 538148 h 538148"/>
                <a:gd name="connsiteX5" fmla="*/ 9853612 w 9853612"/>
                <a:gd name="connsiteY5" fmla="*/ 0 h 538148"/>
                <a:gd name="connsiteX6" fmla="*/ 6705949 w 9853612"/>
                <a:gd name="connsiteY6" fmla="*/ 0 h 538148"/>
                <a:gd name="connsiteX7" fmla="*/ 6887150 w 9853612"/>
                <a:gd name="connsiteY7" fmla="*/ 7298 h 538148"/>
                <a:gd name="connsiteX8" fmla="*/ 7657731 w 9853612"/>
                <a:gd name="connsiteY8" fmla="*/ 530415 h 53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3612" h="538148">
                  <a:moveTo>
                    <a:pt x="0" y="623"/>
                  </a:moveTo>
                  <a:lnTo>
                    <a:pt x="206305" y="0"/>
                  </a:lnTo>
                  <a:lnTo>
                    <a:pt x="0" y="0"/>
                  </a:lnTo>
                  <a:close/>
                  <a:moveTo>
                    <a:pt x="7712668" y="538148"/>
                  </a:moveTo>
                  <a:lnTo>
                    <a:pt x="9853612" y="538148"/>
                  </a:lnTo>
                  <a:lnTo>
                    <a:pt x="9853612" y="0"/>
                  </a:lnTo>
                  <a:lnTo>
                    <a:pt x="6705949" y="0"/>
                  </a:lnTo>
                  <a:lnTo>
                    <a:pt x="6887150" y="7298"/>
                  </a:lnTo>
                  <a:cubicBezTo>
                    <a:pt x="7232608" y="48086"/>
                    <a:pt x="7163322" y="439361"/>
                    <a:pt x="7657731" y="530415"/>
                  </a:cubicBez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xmlns="" id="{9AB7664D-73A8-44F3-93E8-B68E8706FE5A}"/>
                </a:ext>
              </a:extLst>
            </p:cNvPr>
            <p:cNvSpPr/>
            <p:nvPr/>
          </p:nvSpPr>
          <p:spPr>
            <a:xfrm>
              <a:off x="358775" y="185489"/>
              <a:ext cx="458134" cy="594613"/>
            </a:xfrm>
            <a:prstGeom prst="ellipse">
              <a:avLst/>
            </a:prstGeom>
            <a:solidFill>
              <a:srgbClr val="CC38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6" name="直接连接符 15">
              <a:extLst>
                <a:ext uri="{FF2B5EF4-FFF2-40B4-BE49-F238E27FC236}">
                  <a16:creationId xmlns:a16="http://schemas.microsoft.com/office/drawing/2014/main" xmlns="" id="{FDEBFED4-8D2B-4A3E-BFC1-92091404EC91}"/>
                </a:ext>
              </a:extLst>
            </p:cNvPr>
            <p:cNvCxnSpPr>
              <a:cxnSpLocks/>
            </p:cNvCxnSpPr>
            <p:nvPr/>
          </p:nvCxnSpPr>
          <p:spPr>
            <a:xfrm>
              <a:off x="358775" y="780102"/>
              <a:ext cx="8389937" cy="0"/>
            </a:xfrm>
            <a:prstGeom prst="line">
              <a:avLst/>
            </a:prstGeom>
            <a:ln w="12700">
              <a:solidFill>
                <a:srgbClr val="B12E3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xmlns="" id="{47BD06B4-56C9-4678-ACA1-2343FDF2A86D}"/>
                </a:ext>
              </a:extLst>
            </p:cNvPr>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30378"/>
            <a:stretch/>
          </p:blipFill>
          <p:spPr>
            <a:xfrm>
              <a:off x="6855278" y="300206"/>
              <a:ext cx="1799383" cy="394456"/>
            </a:xfrm>
            <a:prstGeom prst="rect">
              <a:avLst/>
            </a:prstGeom>
            <a:effectLst/>
          </p:spPr>
        </p:pic>
      </p:grpSp>
      <p:grpSp>
        <p:nvGrpSpPr>
          <p:cNvPr id="19" name="组合 18">
            <a:extLst>
              <a:ext uri="{FF2B5EF4-FFF2-40B4-BE49-F238E27FC236}">
                <a16:creationId xmlns:a16="http://schemas.microsoft.com/office/drawing/2014/main" xmlns="" id="{7742D851-4895-4FC6-9C20-5BF1FB5A2372}"/>
              </a:ext>
            </a:extLst>
          </p:cNvPr>
          <p:cNvGrpSpPr/>
          <p:nvPr userDrawn="1"/>
        </p:nvGrpSpPr>
        <p:grpSpPr>
          <a:xfrm>
            <a:off x="-3627" y="6570000"/>
            <a:ext cx="12195628" cy="288000"/>
            <a:chOff x="-2721" y="6570000"/>
            <a:chExt cx="9146721" cy="288000"/>
          </a:xfrm>
        </p:grpSpPr>
        <p:sp>
          <p:nvSpPr>
            <p:cNvPr id="20" name="任意多边形: 形状 19">
              <a:extLst>
                <a:ext uri="{FF2B5EF4-FFF2-40B4-BE49-F238E27FC236}">
                  <a16:creationId xmlns:a16="http://schemas.microsoft.com/office/drawing/2014/main" xmlns="" id="{1510EAEF-26DF-47CD-AFFA-3F3AA9A32652}"/>
                </a:ext>
              </a:extLst>
            </p:cNvPr>
            <p:cNvSpPr/>
            <p:nvPr/>
          </p:nvSpPr>
          <p:spPr>
            <a:xfrm>
              <a:off x="-2721" y="6570000"/>
              <a:ext cx="9146721" cy="288000"/>
            </a:xfrm>
            <a:custGeom>
              <a:avLst/>
              <a:gdLst>
                <a:gd name="connsiteX0" fmla="*/ 0 w 9146721"/>
                <a:gd name="connsiteY0" fmla="*/ 0 h 288000"/>
                <a:gd name="connsiteX1" fmla="*/ 9146721 w 9146721"/>
                <a:gd name="connsiteY1" fmla="*/ 0 h 288000"/>
                <a:gd name="connsiteX2" fmla="*/ 9146721 w 9146721"/>
                <a:gd name="connsiteY2" fmla="*/ 288000 h 288000"/>
                <a:gd name="connsiteX3" fmla="*/ 0 w 9146721"/>
                <a:gd name="connsiteY3" fmla="*/ 288000 h 288000"/>
                <a:gd name="connsiteX4" fmla="*/ 0 w 9146721"/>
                <a:gd name="connsiteY4" fmla="*/ 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721" h="288000">
                  <a:moveTo>
                    <a:pt x="0" y="0"/>
                  </a:moveTo>
                  <a:lnTo>
                    <a:pt x="9146721" y="0"/>
                  </a:lnTo>
                  <a:lnTo>
                    <a:pt x="9146721" y="288000"/>
                  </a:lnTo>
                  <a:lnTo>
                    <a:pt x="0" y="288000"/>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xmlns="" id="{C89EF663-D9E6-4709-BC32-D4C7400D7B37}"/>
                </a:ext>
              </a:extLst>
            </p:cNvPr>
            <p:cNvSpPr txBox="1"/>
            <p:nvPr/>
          </p:nvSpPr>
          <p:spPr>
            <a:xfrm>
              <a:off x="314318" y="6583649"/>
              <a:ext cx="1773563" cy="246221"/>
            </a:xfrm>
            <a:prstGeom prst="rect">
              <a:avLst/>
            </a:prstGeom>
            <a:noFill/>
          </p:spPr>
          <p:txBody>
            <a:bodyPr wrap="none"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科学大师云集而至，一流学子心驰神往</a:t>
              </a:r>
            </a:p>
          </p:txBody>
        </p:sp>
        <p:sp>
          <p:nvSpPr>
            <p:cNvPr id="22" name="文本框 21">
              <a:extLst>
                <a:ext uri="{FF2B5EF4-FFF2-40B4-BE49-F238E27FC236}">
                  <a16:creationId xmlns:a16="http://schemas.microsoft.com/office/drawing/2014/main" xmlns="" id="{3CEB6F3A-0F1E-4AF1-BF23-ED22538DD927}"/>
                </a:ext>
              </a:extLst>
            </p:cNvPr>
            <p:cNvSpPr txBox="1"/>
            <p:nvPr/>
          </p:nvSpPr>
          <p:spPr>
            <a:xfrm>
              <a:off x="5588170" y="6583649"/>
              <a:ext cx="3241512" cy="246221"/>
            </a:xfrm>
            <a:prstGeom prst="rect">
              <a:avLst/>
            </a:prstGeom>
            <a:noFill/>
          </p:spPr>
          <p:txBody>
            <a:bodyPr wrap="none" rtlCol="0">
              <a:spAutoFit/>
            </a:bodyPr>
            <a:lstStyle/>
            <a:p>
              <a:pPr algn="r"/>
              <a:r>
                <a:rPr lang="en-US" altLang="zh-CN" sz="1000" dirty="0">
                  <a:solidFill>
                    <a:schemeClr val="bg1"/>
                  </a:solidFill>
                  <a:latin typeface="Arial" panose="020B0604020202020204" pitchFamily="34" charset="0"/>
                  <a:ea typeface="微软雅黑" panose="020B0503020204020204" pitchFamily="34" charset="-122"/>
                  <a:cs typeface="Arial" panose="020B0604020202020204" pitchFamily="34" charset="0"/>
                </a:rPr>
                <a:t>SCHOOL OF MANAGEMENT , HEFEI UNIVERSITY OF TECHNOLOGY</a:t>
              </a:r>
            </a:p>
          </p:txBody>
        </p:sp>
      </p:grpSp>
      <p:sp>
        <p:nvSpPr>
          <p:cNvPr id="12" name="标题 2"/>
          <p:cNvSpPr>
            <a:spLocks noGrp="1"/>
          </p:cNvSpPr>
          <p:nvPr>
            <p:ph type="title" hasCustomPrompt="1"/>
          </p:nvPr>
        </p:nvSpPr>
        <p:spPr>
          <a:xfrm>
            <a:off x="572494" y="227272"/>
            <a:ext cx="6629047" cy="538148"/>
          </a:xfrm>
        </p:spPr>
        <p:txBody>
          <a:bodyPr>
            <a:noAutofit/>
          </a:bodyPr>
          <a:lstStyle>
            <a:lvl1pPr>
              <a:defRPr sz="2800">
                <a:latin typeface="华文中宋" panose="02010600040101010101" pitchFamily="2" charset="-122"/>
                <a:ea typeface="华文中宋" panose="02010600040101010101" pitchFamily="2" charset="-122"/>
              </a:defRPr>
            </a:lvl1pPr>
          </a:lstStyle>
          <a:p>
            <a:r>
              <a:rPr lang="en-US" altLang="zh-CN" dirty="0"/>
              <a:t>1    </a:t>
            </a:r>
            <a:endParaRPr lang="zh-CN" altLang="en-US" dirty="0">
              <a:solidFill>
                <a:schemeClr val="tx1"/>
              </a:solidFill>
            </a:endParaRPr>
          </a:p>
        </p:txBody>
      </p:sp>
      <p:sp>
        <p:nvSpPr>
          <p:cNvPr id="18" name="标题 2"/>
          <p:cNvSpPr txBox="1">
            <a:spLocks/>
          </p:cNvSpPr>
          <p:nvPr userDrawn="1"/>
        </p:nvSpPr>
        <p:spPr>
          <a:xfrm>
            <a:off x="572493" y="213825"/>
            <a:ext cx="6629047" cy="538148"/>
          </a:xfrm>
          <a:prstGeom prst="rect">
            <a:avLst/>
          </a:prstGeom>
        </p:spPr>
        <p:txBody>
          <a:bodyPr vert="horz" lIns="91440" tIns="45720" rIns="91440" bIns="4572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kern="1200">
                <a:solidFill>
                  <a:schemeClr val="tx1"/>
                </a:solidFill>
                <a:latin typeface="+mj-lt"/>
                <a:ea typeface="+mj-ea"/>
                <a:cs typeface="+mj-cs"/>
              </a:defRPr>
            </a:lvl1pPr>
          </a:lstStyle>
          <a:p>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关系数据结构及形式化定义</a:t>
            </a:r>
            <a:r>
              <a:rPr lang="en-US" altLang="zh-CN"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73104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空白">
    <p:bg>
      <p:bgPr>
        <a:solidFill>
          <a:srgbClr val="F0F7F0"/>
        </a:soli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5CBB8847-630F-4FC2-8FF2-13C9A69E9B44}"/>
              </a:ext>
            </a:extLst>
          </p:cNvPr>
          <p:cNvGrpSpPr/>
          <p:nvPr userDrawn="1"/>
        </p:nvGrpSpPr>
        <p:grpSpPr>
          <a:xfrm>
            <a:off x="478367" y="185490"/>
            <a:ext cx="11186583" cy="594613"/>
            <a:chOff x="358775" y="185489"/>
            <a:chExt cx="8389937" cy="594613"/>
          </a:xfrm>
        </p:grpSpPr>
        <p:sp>
          <p:nvSpPr>
            <p:cNvPr id="14" name="任意多边形: 形状 13">
              <a:extLst>
                <a:ext uri="{FF2B5EF4-FFF2-40B4-BE49-F238E27FC236}">
                  <a16:creationId xmlns:a16="http://schemas.microsoft.com/office/drawing/2014/main" xmlns="" id="{7CFC029D-4127-4926-A2AB-44CB1540E80F}"/>
                </a:ext>
              </a:extLst>
            </p:cNvPr>
            <p:cNvSpPr/>
            <p:nvPr/>
          </p:nvSpPr>
          <p:spPr>
            <a:xfrm flipV="1">
              <a:off x="514738" y="241954"/>
              <a:ext cx="8233973" cy="538148"/>
            </a:xfrm>
            <a:custGeom>
              <a:avLst/>
              <a:gdLst>
                <a:gd name="connsiteX0" fmla="*/ 0 w 9853612"/>
                <a:gd name="connsiteY0" fmla="*/ 623 h 538148"/>
                <a:gd name="connsiteX1" fmla="*/ 206305 w 9853612"/>
                <a:gd name="connsiteY1" fmla="*/ 0 h 538148"/>
                <a:gd name="connsiteX2" fmla="*/ 0 w 9853612"/>
                <a:gd name="connsiteY2" fmla="*/ 0 h 538148"/>
                <a:gd name="connsiteX3" fmla="*/ 7712668 w 9853612"/>
                <a:gd name="connsiteY3" fmla="*/ 538148 h 538148"/>
                <a:gd name="connsiteX4" fmla="*/ 9853612 w 9853612"/>
                <a:gd name="connsiteY4" fmla="*/ 538148 h 538148"/>
                <a:gd name="connsiteX5" fmla="*/ 9853612 w 9853612"/>
                <a:gd name="connsiteY5" fmla="*/ 0 h 538148"/>
                <a:gd name="connsiteX6" fmla="*/ 6705949 w 9853612"/>
                <a:gd name="connsiteY6" fmla="*/ 0 h 538148"/>
                <a:gd name="connsiteX7" fmla="*/ 6887150 w 9853612"/>
                <a:gd name="connsiteY7" fmla="*/ 7298 h 538148"/>
                <a:gd name="connsiteX8" fmla="*/ 7657731 w 9853612"/>
                <a:gd name="connsiteY8" fmla="*/ 530415 h 53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3612" h="538148">
                  <a:moveTo>
                    <a:pt x="0" y="623"/>
                  </a:moveTo>
                  <a:lnTo>
                    <a:pt x="206305" y="0"/>
                  </a:lnTo>
                  <a:lnTo>
                    <a:pt x="0" y="0"/>
                  </a:lnTo>
                  <a:close/>
                  <a:moveTo>
                    <a:pt x="7712668" y="538148"/>
                  </a:moveTo>
                  <a:lnTo>
                    <a:pt x="9853612" y="538148"/>
                  </a:lnTo>
                  <a:lnTo>
                    <a:pt x="9853612" y="0"/>
                  </a:lnTo>
                  <a:lnTo>
                    <a:pt x="6705949" y="0"/>
                  </a:lnTo>
                  <a:lnTo>
                    <a:pt x="6887150" y="7298"/>
                  </a:lnTo>
                  <a:cubicBezTo>
                    <a:pt x="7232608" y="48086"/>
                    <a:pt x="7163322" y="439361"/>
                    <a:pt x="7657731" y="530415"/>
                  </a:cubicBez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xmlns="" id="{9AB7664D-73A8-44F3-93E8-B68E8706FE5A}"/>
                </a:ext>
              </a:extLst>
            </p:cNvPr>
            <p:cNvSpPr/>
            <p:nvPr/>
          </p:nvSpPr>
          <p:spPr>
            <a:xfrm>
              <a:off x="358775" y="185489"/>
              <a:ext cx="458134" cy="594613"/>
            </a:xfrm>
            <a:prstGeom prst="ellipse">
              <a:avLst/>
            </a:prstGeom>
            <a:solidFill>
              <a:srgbClr val="CC38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6" name="直接连接符 15">
              <a:extLst>
                <a:ext uri="{FF2B5EF4-FFF2-40B4-BE49-F238E27FC236}">
                  <a16:creationId xmlns:a16="http://schemas.microsoft.com/office/drawing/2014/main" xmlns="" id="{FDEBFED4-8D2B-4A3E-BFC1-92091404EC91}"/>
                </a:ext>
              </a:extLst>
            </p:cNvPr>
            <p:cNvCxnSpPr>
              <a:cxnSpLocks/>
            </p:cNvCxnSpPr>
            <p:nvPr/>
          </p:nvCxnSpPr>
          <p:spPr>
            <a:xfrm>
              <a:off x="358775" y="780102"/>
              <a:ext cx="8389937" cy="0"/>
            </a:xfrm>
            <a:prstGeom prst="line">
              <a:avLst/>
            </a:prstGeom>
            <a:ln w="12700">
              <a:solidFill>
                <a:srgbClr val="B12E3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xmlns="" id="{47BD06B4-56C9-4678-ACA1-2343FDF2A86D}"/>
                </a:ext>
              </a:extLst>
            </p:cNvPr>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30378"/>
            <a:stretch/>
          </p:blipFill>
          <p:spPr>
            <a:xfrm>
              <a:off x="6855278" y="300206"/>
              <a:ext cx="1799383" cy="394456"/>
            </a:xfrm>
            <a:prstGeom prst="rect">
              <a:avLst/>
            </a:prstGeom>
            <a:effectLst/>
          </p:spPr>
        </p:pic>
      </p:grpSp>
      <p:grpSp>
        <p:nvGrpSpPr>
          <p:cNvPr id="19" name="组合 18">
            <a:extLst>
              <a:ext uri="{FF2B5EF4-FFF2-40B4-BE49-F238E27FC236}">
                <a16:creationId xmlns:a16="http://schemas.microsoft.com/office/drawing/2014/main" xmlns="" id="{7742D851-4895-4FC6-9C20-5BF1FB5A2372}"/>
              </a:ext>
            </a:extLst>
          </p:cNvPr>
          <p:cNvGrpSpPr/>
          <p:nvPr userDrawn="1"/>
        </p:nvGrpSpPr>
        <p:grpSpPr>
          <a:xfrm>
            <a:off x="-3627" y="6570000"/>
            <a:ext cx="12195628" cy="288000"/>
            <a:chOff x="-2721" y="6570000"/>
            <a:chExt cx="9146721" cy="288000"/>
          </a:xfrm>
        </p:grpSpPr>
        <p:sp>
          <p:nvSpPr>
            <p:cNvPr id="20" name="任意多边形: 形状 19">
              <a:extLst>
                <a:ext uri="{FF2B5EF4-FFF2-40B4-BE49-F238E27FC236}">
                  <a16:creationId xmlns:a16="http://schemas.microsoft.com/office/drawing/2014/main" xmlns="" id="{1510EAEF-26DF-47CD-AFFA-3F3AA9A32652}"/>
                </a:ext>
              </a:extLst>
            </p:cNvPr>
            <p:cNvSpPr/>
            <p:nvPr/>
          </p:nvSpPr>
          <p:spPr>
            <a:xfrm>
              <a:off x="-2721" y="6570000"/>
              <a:ext cx="9146721" cy="288000"/>
            </a:xfrm>
            <a:custGeom>
              <a:avLst/>
              <a:gdLst>
                <a:gd name="connsiteX0" fmla="*/ 0 w 9146721"/>
                <a:gd name="connsiteY0" fmla="*/ 0 h 288000"/>
                <a:gd name="connsiteX1" fmla="*/ 9146721 w 9146721"/>
                <a:gd name="connsiteY1" fmla="*/ 0 h 288000"/>
                <a:gd name="connsiteX2" fmla="*/ 9146721 w 9146721"/>
                <a:gd name="connsiteY2" fmla="*/ 288000 h 288000"/>
                <a:gd name="connsiteX3" fmla="*/ 0 w 9146721"/>
                <a:gd name="connsiteY3" fmla="*/ 288000 h 288000"/>
                <a:gd name="connsiteX4" fmla="*/ 0 w 9146721"/>
                <a:gd name="connsiteY4" fmla="*/ 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721" h="288000">
                  <a:moveTo>
                    <a:pt x="0" y="0"/>
                  </a:moveTo>
                  <a:lnTo>
                    <a:pt x="9146721" y="0"/>
                  </a:lnTo>
                  <a:lnTo>
                    <a:pt x="9146721" y="288000"/>
                  </a:lnTo>
                  <a:lnTo>
                    <a:pt x="0" y="288000"/>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xmlns="" id="{C89EF663-D9E6-4709-BC32-D4C7400D7B37}"/>
                </a:ext>
              </a:extLst>
            </p:cNvPr>
            <p:cNvSpPr txBox="1"/>
            <p:nvPr/>
          </p:nvSpPr>
          <p:spPr>
            <a:xfrm>
              <a:off x="314318" y="6583649"/>
              <a:ext cx="1773563" cy="246221"/>
            </a:xfrm>
            <a:prstGeom prst="rect">
              <a:avLst/>
            </a:prstGeom>
            <a:noFill/>
          </p:spPr>
          <p:txBody>
            <a:bodyPr wrap="none"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科学大师云集而至，一流学子心驰神往</a:t>
              </a:r>
            </a:p>
          </p:txBody>
        </p:sp>
        <p:sp>
          <p:nvSpPr>
            <p:cNvPr id="22" name="文本框 21">
              <a:extLst>
                <a:ext uri="{FF2B5EF4-FFF2-40B4-BE49-F238E27FC236}">
                  <a16:creationId xmlns:a16="http://schemas.microsoft.com/office/drawing/2014/main" xmlns="" id="{3CEB6F3A-0F1E-4AF1-BF23-ED22538DD927}"/>
                </a:ext>
              </a:extLst>
            </p:cNvPr>
            <p:cNvSpPr txBox="1"/>
            <p:nvPr/>
          </p:nvSpPr>
          <p:spPr>
            <a:xfrm>
              <a:off x="5588170" y="6583649"/>
              <a:ext cx="3241512" cy="246221"/>
            </a:xfrm>
            <a:prstGeom prst="rect">
              <a:avLst/>
            </a:prstGeom>
            <a:noFill/>
          </p:spPr>
          <p:txBody>
            <a:bodyPr wrap="none" rtlCol="0">
              <a:spAutoFit/>
            </a:bodyPr>
            <a:lstStyle/>
            <a:p>
              <a:pPr algn="r"/>
              <a:r>
                <a:rPr lang="en-US" altLang="zh-CN" sz="1000" dirty="0">
                  <a:solidFill>
                    <a:schemeClr val="bg1"/>
                  </a:solidFill>
                  <a:latin typeface="Arial" panose="020B0604020202020204" pitchFamily="34" charset="0"/>
                  <a:ea typeface="微软雅黑" panose="020B0503020204020204" pitchFamily="34" charset="-122"/>
                  <a:cs typeface="Arial" panose="020B0604020202020204" pitchFamily="34" charset="0"/>
                </a:rPr>
                <a:t>SCHOOL OF MANAGEMENT , HEFEI UNIVERSITY OF TECHNOLOGY</a:t>
              </a:r>
            </a:p>
          </p:txBody>
        </p:sp>
      </p:grpSp>
      <p:sp>
        <p:nvSpPr>
          <p:cNvPr id="23" name="Title Placeholder 1">
            <a:extLst>
              <a:ext uri="{FF2B5EF4-FFF2-40B4-BE49-F238E27FC236}">
                <a16:creationId xmlns:a16="http://schemas.microsoft.com/office/drawing/2014/main" xmlns="" id="{EDC4E273-FA47-4A06-8CCB-52147BFA784F}"/>
              </a:ext>
            </a:extLst>
          </p:cNvPr>
          <p:cNvSpPr>
            <a:spLocks noGrp="1"/>
          </p:cNvSpPr>
          <p:nvPr>
            <p:ph type="title" hasCustomPrompt="1"/>
          </p:nvPr>
        </p:nvSpPr>
        <p:spPr>
          <a:xfrm>
            <a:off x="572495" y="212383"/>
            <a:ext cx="6629047" cy="538148"/>
          </a:xfrm>
          <a:prstGeom prst="rect">
            <a:avLst/>
          </a:prstGeom>
        </p:spPr>
        <p:txBody>
          <a:bodyPr vert="horz" lIns="91440" tIns="45720" rIns="91440" bIns="45720" rtlCol="0" anchor="ctr">
            <a:normAutofit/>
          </a:bodyPr>
          <a:lstStyle>
            <a:lvl1pPr>
              <a:defRPr lang="en-US" altLang="en-US" sz="2800" b="1" kern="1200" spc="100" baseline="0" dirty="0">
                <a:solidFill>
                  <a:srgbClr val="44546A">
                    <a:lumMod val="50000"/>
                  </a:srgbClr>
                </a:solidFill>
                <a:latin typeface="华文中宋" panose="02010600040101010101" pitchFamily="2" charset="-122"/>
                <a:ea typeface="华文中宋" panose="02010600040101010101" pitchFamily="2" charset="-122"/>
                <a:cs typeface="+mn-cs"/>
              </a:defRPr>
            </a:lvl1pPr>
          </a:lstStyle>
          <a:p>
            <a:r>
              <a:rPr lang="en-US" altLang="zh-CN" dirty="0"/>
              <a:t>2</a:t>
            </a:r>
            <a:endParaRPr lang="en-US" dirty="0"/>
          </a:p>
        </p:txBody>
      </p:sp>
      <p:sp>
        <p:nvSpPr>
          <p:cNvPr id="12" name="标题 2"/>
          <p:cNvSpPr txBox="1">
            <a:spLocks/>
          </p:cNvSpPr>
          <p:nvPr userDrawn="1"/>
        </p:nvSpPr>
        <p:spPr>
          <a:xfrm>
            <a:off x="585941" y="212383"/>
            <a:ext cx="5344212" cy="538148"/>
          </a:xfrm>
          <a:prstGeom prst="rect">
            <a:avLst/>
          </a:prstGeom>
        </p:spPr>
        <p:txBody>
          <a:bodyPr vert="horz" lIns="91440" tIns="45720" rIns="91440" bIns="4572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kern="1200">
                <a:solidFill>
                  <a:schemeClr val="tx1"/>
                </a:solidFill>
                <a:latin typeface="+mj-lt"/>
                <a:ea typeface="+mj-ea"/>
                <a:cs typeface="+mj-cs"/>
              </a:defRPr>
            </a:lvl1p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关系代数</a:t>
            </a:r>
            <a:r>
              <a:rPr lang="en-US" altLang="zh-CN"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18002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空白">
    <p:bg>
      <p:bgPr>
        <a:solidFill>
          <a:srgbClr val="F0F7F0"/>
        </a:solidFill>
        <a:effectLst/>
      </p:bgPr>
    </p:bg>
    <p:spTree>
      <p:nvGrpSpPr>
        <p:cNvPr id="1" name=""/>
        <p:cNvGrpSpPr/>
        <p:nvPr/>
      </p:nvGrpSpPr>
      <p:grpSpPr>
        <a:xfrm>
          <a:off x="0" y="0"/>
          <a:ext cx="0" cy="0"/>
          <a:chOff x="0" y="0"/>
          <a:chExt cx="0" cy="0"/>
        </a:xfrm>
      </p:grpSpPr>
      <p:sp>
        <p:nvSpPr>
          <p:cNvPr id="23" name="Title Placeholder 1">
            <a:extLst>
              <a:ext uri="{FF2B5EF4-FFF2-40B4-BE49-F238E27FC236}">
                <a16:creationId xmlns:a16="http://schemas.microsoft.com/office/drawing/2014/main" xmlns="" id="{EDC4E273-FA47-4A06-8CCB-52147BFA784F}"/>
              </a:ext>
            </a:extLst>
          </p:cNvPr>
          <p:cNvSpPr>
            <a:spLocks noGrp="1"/>
          </p:cNvSpPr>
          <p:nvPr>
            <p:ph type="title" hasCustomPrompt="1"/>
          </p:nvPr>
        </p:nvSpPr>
        <p:spPr>
          <a:xfrm>
            <a:off x="568938" y="232503"/>
            <a:ext cx="4564280" cy="538148"/>
          </a:xfrm>
          <a:prstGeom prst="rect">
            <a:avLst/>
          </a:prstGeom>
        </p:spPr>
        <p:txBody>
          <a:bodyPr vert="horz" lIns="91440" tIns="45720" rIns="91440" bIns="45720" rtlCol="0" anchor="ctr">
            <a:normAutofit/>
          </a:bodyPr>
          <a:lstStyle>
            <a:lvl1pPr>
              <a:defRPr lang="en-US" altLang="en-US" sz="2800" b="1" kern="1200" spc="100" baseline="0" dirty="0">
                <a:solidFill>
                  <a:srgbClr val="44546A">
                    <a:lumMod val="50000"/>
                  </a:srgbClr>
                </a:solidFill>
                <a:latin typeface="华文中宋" panose="02010600040101010101" pitchFamily="2" charset="-122"/>
                <a:ea typeface="华文中宋" panose="02010600040101010101" pitchFamily="2" charset="-122"/>
                <a:cs typeface="+mn-cs"/>
              </a:defRPr>
            </a:lvl1pPr>
          </a:lstStyle>
          <a:p>
            <a:r>
              <a:rPr lang="en-US" altLang="zh-CN" dirty="0"/>
              <a:t>3</a:t>
            </a:r>
            <a:endParaRPr lang="en-US" dirty="0"/>
          </a:p>
        </p:txBody>
      </p:sp>
      <p:grpSp>
        <p:nvGrpSpPr>
          <p:cNvPr id="13" name="组合 12">
            <a:extLst>
              <a:ext uri="{FF2B5EF4-FFF2-40B4-BE49-F238E27FC236}">
                <a16:creationId xmlns:a16="http://schemas.microsoft.com/office/drawing/2014/main" xmlns="" id="{5CBB8847-630F-4FC2-8FF2-13C9A69E9B44}"/>
              </a:ext>
            </a:extLst>
          </p:cNvPr>
          <p:cNvGrpSpPr/>
          <p:nvPr userDrawn="1"/>
        </p:nvGrpSpPr>
        <p:grpSpPr>
          <a:xfrm>
            <a:off x="478367" y="185490"/>
            <a:ext cx="11186583" cy="594613"/>
            <a:chOff x="358775" y="185489"/>
            <a:chExt cx="8389937" cy="594613"/>
          </a:xfrm>
        </p:grpSpPr>
        <p:sp>
          <p:nvSpPr>
            <p:cNvPr id="14" name="任意多边形: 形状 13">
              <a:extLst>
                <a:ext uri="{FF2B5EF4-FFF2-40B4-BE49-F238E27FC236}">
                  <a16:creationId xmlns:a16="http://schemas.microsoft.com/office/drawing/2014/main" xmlns="" id="{7CFC029D-4127-4926-A2AB-44CB1540E80F}"/>
                </a:ext>
              </a:extLst>
            </p:cNvPr>
            <p:cNvSpPr/>
            <p:nvPr/>
          </p:nvSpPr>
          <p:spPr>
            <a:xfrm flipV="1">
              <a:off x="514738" y="241954"/>
              <a:ext cx="8233973" cy="538148"/>
            </a:xfrm>
            <a:custGeom>
              <a:avLst/>
              <a:gdLst>
                <a:gd name="connsiteX0" fmla="*/ 0 w 9853612"/>
                <a:gd name="connsiteY0" fmla="*/ 623 h 538148"/>
                <a:gd name="connsiteX1" fmla="*/ 206305 w 9853612"/>
                <a:gd name="connsiteY1" fmla="*/ 0 h 538148"/>
                <a:gd name="connsiteX2" fmla="*/ 0 w 9853612"/>
                <a:gd name="connsiteY2" fmla="*/ 0 h 538148"/>
                <a:gd name="connsiteX3" fmla="*/ 7712668 w 9853612"/>
                <a:gd name="connsiteY3" fmla="*/ 538148 h 538148"/>
                <a:gd name="connsiteX4" fmla="*/ 9853612 w 9853612"/>
                <a:gd name="connsiteY4" fmla="*/ 538148 h 538148"/>
                <a:gd name="connsiteX5" fmla="*/ 9853612 w 9853612"/>
                <a:gd name="connsiteY5" fmla="*/ 0 h 538148"/>
                <a:gd name="connsiteX6" fmla="*/ 6705949 w 9853612"/>
                <a:gd name="connsiteY6" fmla="*/ 0 h 538148"/>
                <a:gd name="connsiteX7" fmla="*/ 6887150 w 9853612"/>
                <a:gd name="connsiteY7" fmla="*/ 7298 h 538148"/>
                <a:gd name="connsiteX8" fmla="*/ 7657731 w 9853612"/>
                <a:gd name="connsiteY8" fmla="*/ 530415 h 53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3612" h="538148">
                  <a:moveTo>
                    <a:pt x="0" y="623"/>
                  </a:moveTo>
                  <a:lnTo>
                    <a:pt x="206305" y="0"/>
                  </a:lnTo>
                  <a:lnTo>
                    <a:pt x="0" y="0"/>
                  </a:lnTo>
                  <a:close/>
                  <a:moveTo>
                    <a:pt x="7712668" y="538148"/>
                  </a:moveTo>
                  <a:lnTo>
                    <a:pt x="9853612" y="538148"/>
                  </a:lnTo>
                  <a:lnTo>
                    <a:pt x="9853612" y="0"/>
                  </a:lnTo>
                  <a:lnTo>
                    <a:pt x="6705949" y="0"/>
                  </a:lnTo>
                  <a:lnTo>
                    <a:pt x="6887150" y="7298"/>
                  </a:lnTo>
                  <a:cubicBezTo>
                    <a:pt x="7232608" y="48086"/>
                    <a:pt x="7163322" y="439361"/>
                    <a:pt x="7657731" y="530415"/>
                  </a:cubicBez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xmlns="" id="{9AB7664D-73A8-44F3-93E8-B68E8706FE5A}"/>
                </a:ext>
              </a:extLst>
            </p:cNvPr>
            <p:cNvSpPr/>
            <p:nvPr/>
          </p:nvSpPr>
          <p:spPr>
            <a:xfrm>
              <a:off x="358775" y="185489"/>
              <a:ext cx="458134" cy="594613"/>
            </a:xfrm>
            <a:prstGeom prst="ellipse">
              <a:avLst/>
            </a:prstGeom>
            <a:solidFill>
              <a:srgbClr val="CC38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6" name="直接连接符 15">
              <a:extLst>
                <a:ext uri="{FF2B5EF4-FFF2-40B4-BE49-F238E27FC236}">
                  <a16:creationId xmlns:a16="http://schemas.microsoft.com/office/drawing/2014/main" xmlns="" id="{FDEBFED4-8D2B-4A3E-BFC1-92091404EC91}"/>
                </a:ext>
              </a:extLst>
            </p:cNvPr>
            <p:cNvCxnSpPr>
              <a:cxnSpLocks/>
            </p:cNvCxnSpPr>
            <p:nvPr/>
          </p:nvCxnSpPr>
          <p:spPr>
            <a:xfrm>
              <a:off x="358775" y="780102"/>
              <a:ext cx="8389937" cy="0"/>
            </a:xfrm>
            <a:prstGeom prst="line">
              <a:avLst/>
            </a:prstGeom>
            <a:ln w="12700">
              <a:solidFill>
                <a:srgbClr val="B12E3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xmlns="" id="{47BD06B4-56C9-4678-ACA1-2343FDF2A86D}"/>
                </a:ext>
              </a:extLst>
            </p:cNvPr>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30378"/>
            <a:stretch/>
          </p:blipFill>
          <p:spPr>
            <a:xfrm>
              <a:off x="6855278" y="300206"/>
              <a:ext cx="1799383" cy="394456"/>
            </a:xfrm>
            <a:prstGeom prst="rect">
              <a:avLst/>
            </a:prstGeom>
            <a:effectLst/>
          </p:spPr>
        </p:pic>
      </p:grpSp>
      <p:grpSp>
        <p:nvGrpSpPr>
          <p:cNvPr id="19" name="组合 18">
            <a:extLst>
              <a:ext uri="{FF2B5EF4-FFF2-40B4-BE49-F238E27FC236}">
                <a16:creationId xmlns:a16="http://schemas.microsoft.com/office/drawing/2014/main" xmlns="" id="{7742D851-4895-4FC6-9C20-5BF1FB5A2372}"/>
              </a:ext>
            </a:extLst>
          </p:cNvPr>
          <p:cNvGrpSpPr/>
          <p:nvPr userDrawn="1"/>
        </p:nvGrpSpPr>
        <p:grpSpPr>
          <a:xfrm>
            <a:off x="-3627" y="6570000"/>
            <a:ext cx="12195628" cy="288000"/>
            <a:chOff x="-2721" y="6570000"/>
            <a:chExt cx="9146721" cy="288000"/>
          </a:xfrm>
        </p:grpSpPr>
        <p:sp>
          <p:nvSpPr>
            <p:cNvPr id="20" name="任意多边形: 形状 19">
              <a:extLst>
                <a:ext uri="{FF2B5EF4-FFF2-40B4-BE49-F238E27FC236}">
                  <a16:creationId xmlns:a16="http://schemas.microsoft.com/office/drawing/2014/main" xmlns="" id="{1510EAEF-26DF-47CD-AFFA-3F3AA9A32652}"/>
                </a:ext>
              </a:extLst>
            </p:cNvPr>
            <p:cNvSpPr/>
            <p:nvPr/>
          </p:nvSpPr>
          <p:spPr>
            <a:xfrm>
              <a:off x="-2721" y="6570000"/>
              <a:ext cx="9146721" cy="288000"/>
            </a:xfrm>
            <a:custGeom>
              <a:avLst/>
              <a:gdLst>
                <a:gd name="connsiteX0" fmla="*/ 0 w 9146721"/>
                <a:gd name="connsiteY0" fmla="*/ 0 h 288000"/>
                <a:gd name="connsiteX1" fmla="*/ 9146721 w 9146721"/>
                <a:gd name="connsiteY1" fmla="*/ 0 h 288000"/>
                <a:gd name="connsiteX2" fmla="*/ 9146721 w 9146721"/>
                <a:gd name="connsiteY2" fmla="*/ 288000 h 288000"/>
                <a:gd name="connsiteX3" fmla="*/ 0 w 9146721"/>
                <a:gd name="connsiteY3" fmla="*/ 288000 h 288000"/>
                <a:gd name="connsiteX4" fmla="*/ 0 w 9146721"/>
                <a:gd name="connsiteY4" fmla="*/ 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721" h="288000">
                  <a:moveTo>
                    <a:pt x="0" y="0"/>
                  </a:moveTo>
                  <a:lnTo>
                    <a:pt x="9146721" y="0"/>
                  </a:lnTo>
                  <a:lnTo>
                    <a:pt x="9146721" y="288000"/>
                  </a:lnTo>
                  <a:lnTo>
                    <a:pt x="0" y="288000"/>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xmlns="" id="{C89EF663-D9E6-4709-BC32-D4C7400D7B37}"/>
                </a:ext>
              </a:extLst>
            </p:cNvPr>
            <p:cNvSpPr txBox="1"/>
            <p:nvPr/>
          </p:nvSpPr>
          <p:spPr>
            <a:xfrm>
              <a:off x="314318" y="6583649"/>
              <a:ext cx="1773563" cy="246221"/>
            </a:xfrm>
            <a:prstGeom prst="rect">
              <a:avLst/>
            </a:prstGeom>
            <a:noFill/>
          </p:spPr>
          <p:txBody>
            <a:bodyPr wrap="none"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科学大师云集而至，一流学子心驰神往</a:t>
              </a:r>
            </a:p>
          </p:txBody>
        </p:sp>
        <p:sp>
          <p:nvSpPr>
            <p:cNvPr id="22" name="文本框 21">
              <a:extLst>
                <a:ext uri="{FF2B5EF4-FFF2-40B4-BE49-F238E27FC236}">
                  <a16:creationId xmlns:a16="http://schemas.microsoft.com/office/drawing/2014/main" xmlns="" id="{3CEB6F3A-0F1E-4AF1-BF23-ED22538DD927}"/>
                </a:ext>
              </a:extLst>
            </p:cNvPr>
            <p:cNvSpPr txBox="1"/>
            <p:nvPr/>
          </p:nvSpPr>
          <p:spPr>
            <a:xfrm>
              <a:off x="5588170" y="6583649"/>
              <a:ext cx="3241512" cy="246221"/>
            </a:xfrm>
            <a:prstGeom prst="rect">
              <a:avLst/>
            </a:prstGeom>
            <a:noFill/>
          </p:spPr>
          <p:txBody>
            <a:bodyPr wrap="none" rtlCol="0">
              <a:spAutoFit/>
            </a:bodyPr>
            <a:lstStyle/>
            <a:p>
              <a:pPr algn="r"/>
              <a:r>
                <a:rPr lang="en-US" altLang="zh-CN" sz="1000" dirty="0">
                  <a:solidFill>
                    <a:schemeClr val="bg1"/>
                  </a:solidFill>
                  <a:latin typeface="Arial" panose="020B0604020202020204" pitchFamily="34" charset="0"/>
                  <a:ea typeface="微软雅黑" panose="020B0503020204020204" pitchFamily="34" charset="-122"/>
                  <a:cs typeface="Arial" panose="020B0604020202020204" pitchFamily="34" charset="0"/>
                </a:rPr>
                <a:t>SCHOOL OF MANAGEMENT , HEFEI UNIVERSITY OF TECHNOLOGY</a:t>
              </a:r>
            </a:p>
          </p:txBody>
        </p:sp>
      </p:grpSp>
      <p:sp>
        <p:nvSpPr>
          <p:cNvPr id="18" name="标题 2"/>
          <p:cNvSpPr txBox="1">
            <a:spLocks/>
          </p:cNvSpPr>
          <p:nvPr userDrawn="1"/>
        </p:nvSpPr>
        <p:spPr>
          <a:xfrm>
            <a:off x="572495" y="227609"/>
            <a:ext cx="5344212" cy="538148"/>
          </a:xfrm>
          <a:prstGeom prst="rect">
            <a:avLst/>
          </a:prstGeom>
        </p:spPr>
        <p:txBody>
          <a:bodyPr vert="horz" lIns="91440" tIns="45720" rIns="91440" bIns="4572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kern="1200">
                <a:solidFill>
                  <a:schemeClr val="tx1"/>
                </a:solidFill>
                <a:latin typeface="+mj-lt"/>
                <a:ea typeface="+mj-ea"/>
                <a:cs typeface="+mj-cs"/>
              </a:defRPr>
            </a:lvl1p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关系演算</a:t>
            </a:r>
          </a:p>
        </p:txBody>
      </p:sp>
    </p:spTree>
    <p:extLst>
      <p:ext uri="{BB962C8B-B14F-4D97-AF65-F5344CB8AC3E}">
        <p14:creationId xmlns:p14="http://schemas.microsoft.com/office/powerpoint/2010/main" val="1628081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空白">
    <p:bg>
      <p:bgPr>
        <a:solidFill>
          <a:srgbClr val="F0F7F0"/>
        </a:soli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5CBB8847-630F-4FC2-8FF2-13C9A69E9B44}"/>
              </a:ext>
            </a:extLst>
          </p:cNvPr>
          <p:cNvGrpSpPr/>
          <p:nvPr userDrawn="1"/>
        </p:nvGrpSpPr>
        <p:grpSpPr>
          <a:xfrm>
            <a:off x="359059" y="185490"/>
            <a:ext cx="11305891" cy="594613"/>
            <a:chOff x="269294" y="185489"/>
            <a:chExt cx="8479418" cy="594613"/>
          </a:xfrm>
        </p:grpSpPr>
        <p:sp>
          <p:nvSpPr>
            <p:cNvPr id="14" name="任意多边形: 形状 13">
              <a:extLst>
                <a:ext uri="{FF2B5EF4-FFF2-40B4-BE49-F238E27FC236}">
                  <a16:creationId xmlns:a16="http://schemas.microsoft.com/office/drawing/2014/main" xmlns="" id="{7CFC029D-4127-4926-A2AB-44CB1540E80F}"/>
                </a:ext>
              </a:extLst>
            </p:cNvPr>
            <p:cNvSpPr/>
            <p:nvPr/>
          </p:nvSpPr>
          <p:spPr>
            <a:xfrm flipV="1">
              <a:off x="514738" y="241954"/>
              <a:ext cx="8233973" cy="538148"/>
            </a:xfrm>
            <a:custGeom>
              <a:avLst/>
              <a:gdLst>
                <a:gd name="connsiteX0" fmla="*/ 0 w 9853612"/>
                <a:gd name="connsiteY0" fmla="*/ 623 h 538148"/>
                <a:gd name="connsiteX1" fmla="*/ 206305 w 9853612"/>
                <a:gd name="connsiteY1" fmla="*/ 0 h 538148"/>
                <a:gd name="connsiteX2" fmla="*/ 0 w 9853612"/>
                <a:gd name="connsiteY2" fmla="*/ 0 h 538148"/>
                <a:gd name="connsiteX3" fmla="*/ 7712668 w 9853612"/>
                <a:gd name="connsiteY3" fmla="*/ 538148 h 538148"/>
                <a:gd name="connsiteX4" fmla="*/ 9853612 w 9853612"/>
                <a:gd name="connsiteY4" fmla="*/ 538148 h 538148"/>
                <a:gd name="connsiteX5" fmla="*/ 9853612 w 9853612"/>
                <a:gd name="connsiteY5" fmla="*/ 0 h 538148"/>
                <a:gd name="connsiteX6" fmla="*/ 6705949 w 9853612"/>
                <a:gd name="connsiteY6" fmla="*/ 0 h 538148"/>
                <a:gd name="connsiteX7" fmla="*/ 6887150 w 9853612"/>
                <a:gd name="connsiteY7" fmla="*/ 7298 h 538148"/>
                <a:gd name="connsiteX8" fmla="*/ 7657731 w 9853612"/>
                <a:gd name="connsiteY8" fmla="*/ 530415 h 53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3612" h="538148">
                  <a:moveTo>
                    <a:pt x="0" y="623"/>
                  </a:moveTo>
                  <a:lnTo>
                    <a:pt x="206305" y="0"/>
                  </a:lnTo>
                  <a:lnTo>
                    <a:pt x="0" y="0"/>
                  </a:lnTo>
                  <a:close/>
                  <a:moveTo>
                    <a:pt x="7712668" y="538148"/>
                  </a:moveTo>
                  <a:lnTo>
                    <a:pt x="9853612" y="538148"/>
                  </a:lnTo>
                  <a:lnTo>
                    <a:pt x="9853612" y="0"/>
                  </a:lnTo>
                  <a:lnTo>
                    <a:pt x="6705949" y="0"/>
                  </a:lnTo>
                  <a:lnTo>
                    <a:pt x="6887150" y="7298"/>
                  </a:lnTo>
                  <a:cubicBezTo>
                    <a:pt x="7232608" y="48086"/>
                    <a:pt x="7163322" y="439361"/>
                    <a:pt x="7657731" y="530415"/>
                  </a:cubicBez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xmlns="" id="{9AB7664D-73A8-44F3-93E8-B68E8706FE5A}"/>
                </a:ext>
              </a:extLst>
            </p:cNvPr>
            <p:cNvSpPr/>
            <p:nvPr/>
          </p:nvSpPr>
          <p:spPr>
            <a:xfrm>
              <a:off x="269294" y="185489"/>
              <a:ext cx="594613" cy="594613"/>
            </a:xfrm>
            <a:prstGeom prst="ellipse">
              <a:avLst/>
            </a:prstGeom>
            <a:solidFill>
              <a:srgbClr val="CC38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6" name="直接连接符 15">
              <a:extLst>
                <a:ext uri="{FF2B5EF4-FFF2-40B4-BE49-F238E27FC236}">
                  <a16:creationId xmlns:a16="http://schemas.microsoft.com/office/drawing/2014/main" xmlns="" id="{FDEBFED4-8D2B-4A3E-BFC1-92091404EC91}"/>
                </a:ext>
              </a:extLst>
            </p:cNvPr>
            <p:cNvCxnSpPr>
              <a:cxnSpLocks/>
            </p:cNvCxnSpPr>
            <p:nvPr/>
          </p:nvCxnSpPr>
          <p:spPr>
            <a:xfrm>
              <a:off x="358775" y="780102"/>
              <a:ext cx="8389937" cy="0"/>
            </a:xfrm>
            <a:prstGeom prst="line">
              <a:avLst/>
            </a:prstGeom>
            <a:ln w="12700">
              <a:solidFill>
                <a:srgbClr val="B12E3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xmlns="" id="{47BD06B4-56C9-4678-ACA1-2343FDF2A86D}"/>
                </a:ext>
              </a:extLst>
            </p:cNvPr>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30378"/>
            <a:stretch/>
          </p:blipFill>
          <p:spPr>
            <a:xfrm>
              <a:off x="6855278" y="300206"/>
              <a:ext cx="1799383" cy="394456"/>
            </a:xfrm>
            <a:prstGeom prst="rect">
              <a:avLst/>
            </a:prstGeom>
            <a:effectLst/>
          </p:spPr>
        </p:pic>
      </p:grpSp>
      <p:grpSp>
        <p:nvGrpSpPr>
          <p:cNvPr id="19" name="组合 18">
            <a:extLst>
              <a:ext uri="{FF2B5EF4-FFF2-40B4-BE49-F238E27FC236}">
                <a16:creationId xmlns:a16="http://schemas.microsoft.com/office/drawing/2014/main" xmlns="" id="{7742D851-4895-4FC6-9C20-5BF1FB5A2372}"/>
              </a:ext>
            </a:extLst>
          </p:cNvPr>
          <p:cNvGrpSpPr/>
          <p:nvPr userDrawn="1"/>
        </p:nvGrpSpPr>
        <p:grpSpPr>
          <a:xfrm>
            <a:off x="-3627" y="6570000"/>
            <a:ext cx="12195628" cy="288000"/>
            <a:chOff x="-2721" y="6570000"/>
            <a:chExt cx="9146721" cy="288000"/>
          </a:xfrm>
        </p:grpSpPr>
        <p:sp>
          <p:nvSpPr>
            <p:cNvPr id="20" name="任意多边形: 形状 19">
              <a:extLst>
                <a:ext uri="{FF2B5EF4-FFF2-40B4-BE49-F238E27FC236}">
                  <a16:creationId xmlns:a16="http://schemas.microsoft.com/office/drawing/2014/main" xmlns="" id="{1510EAEF-26DF-47CD-AFFA-3F3AA9A32652}"/>
                </a:ext>
              </a:extLst>
            </p:cNvPr>
            <p:cNvSpPr/>
            <p:nvPr/>
          </p:nvSpPr>
          <p:spPr>
            <a:xfrm>
              <a:off x="-2721" y="6570000"/>
              <a:ext cx="9146721" cy="288000"/>
            </a:xfrm>
            <a:custGeom>
              <a:avLst/>
              <a:gdLst>
                <a:gd name="connsiteX0" fmla="*/ 0 w 9146721"/>
                <a:gd name="connsiteY0" fmla="*/ 0 h 288000"/>
                <a:gd name="connsiteX1" fmla="*/ 9146721 w 9146721"/>
                <a:gd name="connsiteY1" fmla="*/ 0 h 288000"/>
                <a:gd name="connsiteX2" fmla="*/ 9146721 w 9146721"/>
                <a:gd name="connsiteY2" fmla="*/ 288000 h 288000"/>
                <a:gd name="connsiteX3" fmla="*/ 0 w 9146721"/>
                <a:gd name="connsiteY3" fmla="*/ 288000 h 288000"/>
                <a:gd name="connsiteX4" fmla="*/ 0 w 9146721"/>
                <a:gd name="connsiteY4" fmla="*/ 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721" h="288000">
                  <a:moveTo>
                    <a:pt x="0" y="0"/>
                  </a:moveTo>
                  <a:lnTo>
                    <a:pt x="9146721" y="0"/>
                  </a:lnTo>
                  <a:lnTo>
                    <a:pt x="9146721" y="288000"/>
                  </a:lnTo>
                  <a:lnTo>
                    <a:pt x="0" y="288000"/>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xmlns="" id="{C89EF663-D9E6-4709-BC32-D4C7400D7B37}"/>
                </a:ext>
              </a:extLst>
            </p:cNvPr>
            <p:cNvSpPr txBox="1"/>
            <p:nvPr/>
          </p:nvSpPr>
          <p:spPr>
            <a:xfrm>
              <a:off x="314318" y="6583649"/>
              <a:ext cx="1773563" cy="246221"/>
            </a:xfrm>
            <a:prstGeom prst="rect">
              <a:avLst/>
            </a:prstGeom>
            <a:noFill/>
          </p:spPr>
          <p:txBody>
            <a:bodyPr wrap="none"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科学大师云集而至，一流学子心驰神往</a:t>
              </a:r>
            </a:p>
          </p:txBody>
        </p:sp>
        <p:sp>
          <p:nvSpPr>
            <p:cNvPr id="22" name="文本框 21">
              <a:extLst>
                <a:ext uri="{FF2B5EF4-FFF2-40B4-BE49-F238E27FC236}">
                  <a16:creationId xmlns:a16="http://schemas.microsoft.com/office/drawing/2014/main" xmlns="" id="{3CEB6F3A-0F1E-4AF1-BF23-ED22538DD927}"/>
                </a:ext>
              </a:extLst>
            </p:cNvPr>
            <p:cNvSpPr txBox="1"/>
            <p:nvPr/>
          </p:nvSpPr>
          <p:spPr>
            <a:xfrm>
              <a:off x="5588170" y="6583649"/>
              <a:ext cx="3241512" cy="246221"/>
            </a:xfrm>
            <a:prstGeom prst="rect">
              <a:avLst/>
            </a:prstGeom>
            <a:noFill/>
          </p:spPr>
          <p:txBody>
            <a:bodyPr wrap="none" rtlCol="0">
              <a:spAutoFit/>
            </a:bodyPr>
            <a:lstStyle/>
            <a:p>
              <a:pPr algn="r"/>
              <a:r>
                <a:rPr lang="en-US" altLang="zh-CN" sz="1000" dirty="0">
                  <a:solidFill>
                    <a:schemeClr val="bg1"/>
                  </a:solidFill>
                  <a:latin typeface="Arial" panose="020B0604020202020204" pitchFamily="34" charset="0"/>
                  <a:ea typeface="微软雅黑" panose="020B0503020204020204" pitchFamily="34" charset="-122"/>
                  <a:cs typeface="Arial" panose="020B0604020202020204" pitchFamily="34" charset="0"/>
                </a:rPr>
                <a:t>SCHOOL OF MANAGEMENT , HEFEI UNIVERSITY OF TECHNOLOGY</a:t>
              </a:r>
            </a:p>
          </p:txBody>
        </p:sp>
      </p:grpSp>
      <p:sp>
        <p:nvSpPr>
          <p:cNvPr id="24" name="Title Placeholder 1">
            <a:extLst>
              <a:ext uri="{FF2B5EF4-FFF2-40B4-BE49-F238E27FC236}">
                <a16:creationId xmlns:a16="http://schemas.microsoft.com/office/drawing/2014/main" xmlns="" id="{EDC4E273-FA47-4A06-8CCB-52147BFA784F}"/>
              </a:ext>
            </a:extLst>
          </p:cNvPr>
          <p:cNvSpPr>
            <a:spLocks noGrp="1"/>
          </p:cNvSpPr>
          <p:nvPr>
            <p:ph type="title" hasCustomPrompt="1"/>
          </p:nvPr>
        </p:nvSpPr>
        <p:spPr>
          <a:xfrm>
            <a:off x="559049" y="199235"/>
            <a:ext cx="6629047" cy="538148"/>
          </a:xfrm>
          <a:prstGeom prst="rect">
            <a:avLst/>
          </a:prstGeom>
        </p:spPr>
        <p:txBody>
          <a:bodyPr vert="horz" lIns="91440" tIns="45720" rIns="91440" bIns="45720" rtlCol="0" anchor="ctr">
            <a:normAutofit/>
          </a:bodyPr>
          <a:lstStyle>
            <a:lvl1pPr>
              <a:defRPr lang="en-US" altLang="en-US" sz="2800" b="1" kern="1200" spc="100" baseline="0" dirty="0">
                <a:solidFill>
                  <a:srgbClr val="44546A">
                    <a:lumMod val="50000"/>
                  </a:srgbClr>
                </a:solidFill>
                <a:latin typeface="微软雅黑"/>
                <a:ea typeface="微软雅黑"/>
                <a:cs typeface="+mn-cs"/>
              </a:defRPr>
            </a:lvl1pPr>
          </a:lstStyle>
          <a:p>
            <a:r>
              <a:rPr lang="en-US" altLang="zh-CN" dirty="0"/>
              <a:t>   </a:t>
            </a:r>
            <a:endParaRPr lang="en-US" dirty="0"/>
          </a:p>
        </p:txBody>
      </p:sp>
    </p:spTree>
    <p:extLst>
      <p:ext uri="{BB962C8B-B14F-4D97-AF65-F5344CB8AC3E}">
        <p14:creationId xmlns:p14="http://schemas.microsoft.com/office/powerpoint/2010/main" val="2169834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PA_矩形 42"/>
          <p:cNvSpPr/>
          <p:nvPr userDrawn="1">
            <p:custDataLst>
              <p:tags r:id="rId1"/>
            </p:custDataLst>
          </p:nvPr>
        </p:nvSpPr>
        <p:spPr>
          <a:xfrm rot="10800000">
            <a:off x="0" y="0"/>
            <a:ext cx="12192000" cy="1800664"/>
          </a:xfrm>
          <a:prstGeom prst="rect">
            <a:avLst/>
          </a:prstGeom>
          <a:solidFill>
            <a:schemeClr val="accent6"/>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8" name="PA_组合 26"/>
          <p:cNvGrpSpPr/>
          <p:nvPr userDrawn="1">
            <p:custDataLst>
              <p:tags r:id="rId2"/>
            </p:custDataLst>
          </p:nvPr>
        </p:nvGrpSpPr>
        <p:grpSpPr>
          <a:xfrm rot="10800000" flipH="1">
            <a:off x="0" y="1744303"/>
            <a:ext cx="12192000" cy="4600761"/>
            <a:chOff x="0" y="1692928"/>
            <a:chExt cx="9144000" cy="3450571"/>
          </a:xfrm>
        </p:grpSpPr>
        <p:sp>
          <p:nvSpPr>
            <p:cNvPr id="9" name="矩形 19"/>
            <p:cNvSpPr/>
            <p:nvPr/>
          </p:nvSpPr>
          <p:spPr>
            <a:xfrm>
              <a:off x="0" y="1723328"/>
              <a:ext cx="9144000" cy="2912181"/>
            </a:xfrm>
            <a:custGeom>
              <a:avLst/>
              <a:gdLst>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0 h 3448050"/>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5" fmla="*/ 0 w 9144000"/>
                <a:gd name="connsiteY5" fmla="*/ 0 h 3448050"/>
                <a:gd name="connsiteX0" fmla="*/ 0 w 9144000"/>
                <a:gd name="connsiteY0" fmla="*/ 165735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7350 h 3448050"/>
                <a:gd name="connsiteX1" fmla="*/ 4591050 w 9144000"/>
                <a:gd name="connsiteY1" fmla="*/ 13716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13716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13716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1371600 h 3448050"/>
                <a:gd name="connsiteX2" fmla="*/ 9144000 w 9144000"/>
                <a:gd name="connsiteY2" fmla="*/ 0 h 3448050"/>
                <a:gd name="connsiteX3" fmla="*/ 9129486 w 9144000"/>
                <a:gd name="connsiteY3" fmla="*/ 612312 h 3448050"/>
                <a:gd name="connsiteX4" fmla="*/ 9144000 w 9144000"/>
                <a:gd name="connsiteY4" fmla="*/ 3448050 h 3448050"/>
                <a:gd name="connsiteX5" fmla="*/ 0 w 9144000"/>
                <a:gd name="connsiteY5" fmla="*/ 3448050 h 3448050"/>
                <a:gd name="connsiteX6" fmla="*/ 0 w 9144000"/>
                <a:gd name="connsiteY6" fmla="*/ 1657350 h 3448050"/>
                <a:gd name="connsiteX0" fmla="*/ 0 w 9144000"/>
                <a:gd name="connsiteY0" fmla="*/ 1121481 h 2912181"/>
                <a:gd name="connsiteX1" fmla="*/ 4591050 w 9144000"/>
                <a:gd name="connsiteY1" fmla="*/ 835731 h 2912181"/>
                <a:gd name="connsiteX2" fmla="*/ 9129486 w 9144000"/>
                <a:gd name="connsiteY2" fmla="*/ 76443 h 2912181"/>
                <a:gd name="connsiteX3" fmla="*/ 9144000 w 9144000"/>
                <a:gd name="connsiteY3" fmla="*/ 2912181 h 2912181"/>
                <a:gd name="connsiteX4" fmla="*/ 0 w 9144000"/>
                <a:gd name="connsiteY4" fmla="*/ 2912181 h 2912181"/>
                <a:gd name="connsiteX5" fmla="*/ 0 w 9144000"/>
                <a:gd name="connsiteY5" fmla="*/ 1121481 h 291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12181">
                  <a:moveTo>
                    <a:pt x="0" y="1121481"/>
                  </a:moveTo>
                  <a:cubicBezTo>
                    <a:pt x="1007836" y="1153232"/>
                    <a:pt x="1417864" y="1515181"/>
                    <a:pt x="4591050" y="835731"/>
                  </a:cubicBezTo>
                  <a:cubicBezTo>
                    <a:pt x="6112631" y="661558"/>
                    <a:pt x="8370661" y="-269632"/>
                    <a:pt x="9129486" y="76443"/>
                  </a:cubicBezTo>
                  <a:lnTo>
                    <a:pt x="9144000" y="2912181"/>
                  </a:lnTo>
                  <a:lnTo>
                    <a:pt x="0" y="2912181"/>
                  </a:lnTo>
                  <a:lnTo>
                    <a:pt x="0" y="11214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19"/>
            <p:cNvSpPr/>
            <p:nvPr/>
          </p:nvSpPr>
          <p:spPr>
            <a:xfrm>
              <a:off x="0" y="1797834"/>
              <a:ext cx="9144000" cy="3090409"/>
            </a:xfrm>
            <a:custGeom>
              <a:avLst/>
              <a:gdLst>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0 h 3448050"/>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5" fmla="*/ 0 w 9144000"/>
                <a:gd name="connsiteY5" fmla="*/ 0 h 3448050"/>
                <a:gd name="connsiteX0" fmla="*/ 0 w 9144000"/>
                <a:gd name="connsiteY0" fmla="*/ 165735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605564 w 9144000"/>
                <a:gd name="connsiteY1" fmla="*/ 1099457 h 3448050"/>
                <a:gd name="connsiteX2" fmla="*/ 9144000 w 9144000"/>
                <a:gd name="connsiteY2" fmla="*/ 0 h 3448050"/>
                <a:gd name="connsiteX3" fmla="*/ 9144000 w 9144000"/>
                <a:gd name="connsiteY3" fmla="*/ 461178 h 3448050"/>
                <a:gd name="connsiteX4" fmla="*/ 9144000 w 9144000"/>
                <a:gd name="connsiteY4" fmla="*/ 3448050 h 3448050"/>
                <a:gd name="connsiteX5" fmla="*/ 0 w 9144000"/>
                <a:gd name="connsiteY5" fmla="*/ 3448050 h 3448050"/>
                <a:gd name="connsiteX6" fmla="*/ 0 w 9144000"/>
                <a:gd name="connsiteY6" fmla="*/ 1657350 h 3448050"/>
                <a:gd name="connsiteX0" fmla="*/ 0 w 9144000"/>
                <a:gd name="connsiteY0" fmla="*/ 1299709 h 3090409"/>
                <a:gd name="connsiteX1" fmla="*/ 4605564 w 9144000"/>
                <a:gd name="connsiteY1" fmla="*/ 741816 h 3090409"/>
                <a:gd name="connsiteX2" fmla="*/ 9144000 w 9144000"/>
                <a:gd name="connsiteY2" fmla="*/ 103537 h 3090409"/>
                <a:gd name="connsiteX3" fmla="*/ 9144000 w 9144000"/>
                <a:gd name="connsiteY3" fmla="*/ 3090409 h 3090409"/>
                <a:gd name="connsiteX4" fmla="*/ 0 w 9144000"/>
                <a:gd name="connsiteY4" fmla="*/ 3090409 h 3090409"/>
                <a:gd name="connsiteX5" fmla="*/ 0 w 9144000"/>
                <a:gd name="connsiteY5" fmla="*/ 1299709 h 309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090409">
                  <a:moveTo>
                    <a:pt x="0" y="1299709"/>
                  </a:moveTo>
                  <a:cubicBezTo>
                    <a:pt x="1007836" y="1331460"/>
                    <a:pt x="1870528" y="1459366"/>
                    <a:pt x="4605564" y="741816"/>
                  </a:cubicBezTo>
                  <a:cubicBezTo>
                    <a:pt x="6129564" y="542454"/>
                    <a:pt x="8387594" y="-287895"/>
                    <a:pt x="9144000" y="103537"/>
                  </a:cubicBezTo>
                  <a:lnTo>
                    <a:pt x="9144000" y="3090409"/>
                  </a:lnTo>
                  <a:lnTo>
                    <a:pt x="0" y="3090409"/>
                  </a:lnTo>
                  <a:lnTo>
                    <a:pt x="0" y="129970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9"/>
            <p:cNvSpPr/>
            <p:nvPr/>
          </p:nvSpPr>
          <p:spPr>
            <a:xfrm>
              <a:off x="0" y="1692928"/>
              <a:ext cx="9144000" cy="3450571"/>
            </a:xfrm>
            <a:custGeom>
              <a:avLst/>
              <a:gdLst>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0 h 3448050"/>
                <a:gd name="connsiteX0" fmla="*/ 0 w 9144000"/>
                <a:gd name="connsiteY0" fmla="*/ 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5" fmla="*/ 0 w 9144000"/>
                <a:gd name="connsiteY5" fmla="*/ 0 h 3448050"/>
                <a:gd name="connsiteX0" fmla="*/ 0 w 9144000"/>
                <a:gd name="connsiteY0" fmla="*/ 1657350 h 3448050"/>
                <a:gd name="connsiteX1" fmla="*/ 9144000 w 9144000"/>
                <a:gd name="connsiteY1" fmla="*/ 0 h 3448050"/>
                <a:gd name="connsiteX2" fmla="*/ 9144000 w 9144000"/>
                <a:gd name="connsiteY2" fmla="*/ 3448050 h 3448050"/>
                <a:gd name="connsiteX3" fmla="*/ 0 w 9144000"/>
                <a:gd name="connsiteY3" fmla="*/ 3448050 h 3448050"/>
                <a:gd name="connsiteX4" fmla="*/ 0 w 9144000"/>
                <a:gd name="connsiteY4"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7350 h 3448050"/>
                <a:gd name="connsiteX1" fmla="*/ 4591050 w 9144000"/>
                <a:gd name="connsiteY1" fmla="*/ 838200 h 3448050"/>
                <a:gd name="connsiteX2" fmla="*/ 9144000 w 9144000"/>
                <a:gd name="connsiteY2" fmla="*/ 0 h 3448050"/>
                <a:gd name="connsiteX3" fmla="*/ 9144000 w 9144000"/>
                <a:gd name="connsiteY3" fmla="*/ 3448050 h 3448050"/>
                <a:gd name="connsiteX4" fmla="*/ 0 w 9144000"/>
                <a:gd name="connsiteY4" fmla="*/ 3448050 h 3448050"/>
                <a:gd name="connsiteX5" fmla="*/ 0 w 9144000"/>
                <a:gd name="connsiteY5" fmla="*/ 1657350 h 3448050"/>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 name="connsiteX0" fmla="*/ 0 w 9144000"/>
                <a:gd name="connsiteY0" fmla="*/ 1659871 h 3450571"/>
                <a:gd name="connsiteX1" fmla="*/ 4591050 w 9144000"/>
                <a:gd name="connsiteY1" fmla="*/ 840721 h 3450571"/>
                <a:gd name="connsiteX2" fmla="*/ 9144000 w 9144000"/>
                <a:gd name="connsiteY2" fmla="*/ 2521 h 3450571"/>
                <a:gd name="connsiteX3" fmla="*/ 9144000 w 9144000"/>
                <a:gd name="connsiteY3" fmla="*/ 3450571 h 3450571"/>
                <a:gd name="connsiteX4" fmla="*/ 0 w 9144000"/>
                <a:gd name="connsiteY4" fmla="*/ 3450571 h 3450571"/>
                <a:gd name="connsiteX5" fmla="*/ 0 w 9144000"/>
                <a:gd name="connsiteY5" fmla="*/ 1659871 h 345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450571">
                  <a:moveTo>
                    <a:pt x="0" y="1659871"/>
                  </a:moveTo>
                  <a:cubicBezTo>
                    <a:pt x="1007836" y="1691622"/>
                    <a:pt x="2160814" y="1824971"/>
                    <a:pt x="4591050" y="840721"/>
                  </a:cubicBezTo>
                  <a:cubicBezTo>
                    <a:pt x="7270750" y="-143529"/>
                    <a:pt x="8578850" y="15221"/>
                    <a:pt x="9144000" y="2521"/>
                  </a:cubicBezTo>
                  <a:lnTo>
                    <a:pt x="9144000" y="3450571"/>
                  </a:lnTo>
                  <a:lnTo>
                    <a:pt x="0" y="3450571"/>
                  </a:lnTo>
                  <a:lnTo>
                    <a:pt x="0" y="16598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itle 1"/>
          <p:cNvSpPr>
            <a:spLocks noGrp="1"/>
          </p:cNvSpPr>
          <p:nvPr>
            <p:ph type="ctrTitle" hasCustomPrompt="1"/>
          </p:nvPr>
        </p:nvSpPr>
        <p:spPr>
          <a:xfrm>
            <a:off x="670560" y="1300481"/>
            <a:ext cx="10850880" cy="1354171"/>
          </a:xfrm>
        </p:spPr>
        <p:txBody>
          <a:bodyPr anchor="ctr">
            <a:normAutofit/>
          </a:bodyPr>
          <a:lstStyle>
            <a:lvl1pPr algn="r">
              <a:defRPr sz="4000">
                <a:solidFill>
                  <a:schemeClr val="bg1"/>
                </a:solidFill>
                <a:latin typeface="+mj-ea"/>
                <a:ea typeface="+mj-ea"/>
              </a:defRPr>
            </a:lvl1pPr>
          </a:lstStyle>
          <a:p>
            <a:r>
              <a:rPr lang="zh-CN" altLang="en-US" dirty="0"/>
              <a:t>关于</a:t>
            </a:r>
            <a:r>
              <a:rPr lang="en-US" altLang="zh-CN" dirty="0"/>
              <a:t>《</a:t>
            </a:r>
            <a:r>
              <a:rPr lang="zh-CN" altLang="en-US" dirty="0"/>
              <a:t>毕业答辩那些事儿</a:t>
            </a:r>
            <a:r>
              <a:rPr lang="en-US" altLang="zh-CN" dirty="0"/>
              <a:t>》</a:t>
            </a:r>
            <a:r>
              <a:rPr lang="zh-CN" altLang="en-US" dirty="0"/>
              <a:t>的研究</a:t>
            </a:r>
          </a:p>
        </p:txBody>
      </p:sp>
      <p:sp>
        <p:nvSpPr>
          <p:cNvPr id="19" name="文本占位符 18"/>
          <p:cNvSpPr>
            <a:spLocks noGrp="1"/>
          </p:cNvSpPr>
          <p:nvPr>
            <p:ph type="body" sz="quarter" idx="13" hasCustomPrompt="1"/>
          </p:nvPr>
        </p:nvSpPr>
        <p:spPr>
          <a:xfrm>
            <a:off x="670988" y="2814234"/>
            <a:ext cx="10850033" cy="893233"/>
          </a:xfrm>
        </p:spPr>
        <p:txBody>
          <a:bodyPr>
            <a:normAutofit/>
          </a:bodyPr>
          <a:lstStyle>
            <a:lvl1pPr marL="0" indent="0" algn="r">
              <a:buNone/>
              <a:defRPr sz="2400">
                <a:solidFill>
                  <a:schemeClr val="bg1"/>
                </a:solidFill>
                <a:latin typeface="+mj-ea"/>
                <a:ea typeface="+mj-ea"/>
              </a:defRPr>
            </a:lvl1pPr>
            <a:lvl2pPr marL="342900" indent="0" algn="r">
              <a:buNone/>
              <a:defRPr>
                <a:solidFill>
                  <a:schemeClr val="bg1"/>
                </a:solidFill>
                <a:latin typeface="+mj-ea"/>
                <a:ea typeface="+mj-ea"/>
              </a:defRPr>
            </a:lvl2pPr>
            <a:lvl3pPr marL="685800" indent="0" algn="r">
              <a:buNone/>
              <a:defRPr>
                <a:solidFill>
                  <a:schemeClr val="bg1"/>
                </a:solidFill>
                <a:latin typeface="+mj-ea"/>
                <a:ea typeface="+mj-ea"/>
              </a:defRPr>
            </a:lvl3pPr>
            <a:lvl4pPr marL="1028700" indent="0" algn="r">
              <a:buNone/>
              <a:defRPr>
                <a:solidFill>
                  <a:schemeClr val="bg1"/>
                </a:solidFill>
                <a:latin typeface="+mj-ea"/>
                <a:ea typeface="+mj-ea"/>
              </a:defRPr>
            </a:lvl4pPr>
            <a:lvl5pPr marL="1371600" indent="0" algn="r">
              <a:buNone/>
              <a:defRPr>
                <a:solidFill>
                  <a:schemeClr val="bg1"/>
                </a:solidFill>
                <a:latin typeface="+mj-ea"/>
                <a:ea typeface="+mj-ea"/>
              </a:defRPr>
            </a:lvl5pPr>
          </a:lstStyle>
          <a:p>
            <a:pPr lvl="0"/>
            <a:r>
              <a:rPr lang="en-US" altLang="zh-CN" dirty="0"/>
              <a:t>——</a:t>
            </a:r>
            <a:r>
              <a:rPr lang="zh-CN" altLang="en-US" dirty="0"/>
              <a:t>以西南石油大学为例</a:t>
            </a:r>
          </a:p>
        </p:txBody>
      </p:sp>
    </p:spTree>
    <p:extLst>
      <p:ext uri="{BB962C8B-B14F-4D97-AF65-F5344CB8AC3E}">
        <p14:creationId xmlns:p14="http://schemas.microsoft.com/office/powerpoint/2010/main" val="1984546189"/>
      </p:ext>
    </p:extLst>
  </p:cSld>
  <p:clrMapOvr>
    <a:masterClrMapping/>
  </p:clrMapOvr>
  <p:extLst>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空白">
    <p:bg>
      <p:bgPr>
        <a:solidFill>
          <a:srgbClr val="F0F7F0"/>
        </a:soli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5CBB8847-630F-4FC2-8FF2-13C9A69E9B44}"/>
              </a:ext>
            </a:extLst>
          </p:cNvPr>
          <p:cNvGrpSpPr/>
          <p:nvPr userDrawn="1"/>
        </p:nvGrpSpPr>
        <p:grpSpPr>
          <a:xfrm>
            <a:off x="359059" y="185490"/>
            <a:ext cx="11305891" cy="594613"/>
            <a:chOff x="269294" y="185489"/>
            <a:chExt cx="8479418" cy="594613"/>
          </a:xfrm>
        </p:grpSpPr>
        <p:sp>
          <p:nvSpPr>
            <p:cNvPr id="14" name="任意多边形: 形状 13">
              <a:extLst>
                <a:ext uri="{FF2B5EF4-FFF2-40B4-BE49-F238E27FC236}">
                  <a16:creationId xmlns:a16="http://schemas.microsoft.com/office/drawing/2014/main" xmlns="" id="{7CFC029D-4127-4926-A2AB-44CB1540E80F}"/>
                </a:ext>
              </a:extLst>
            </p:cNvPr>
            <p:cNvSpPr/>
            <p:nvPr/>
          </p:nvSpPr>
          <p:spPr>
            <a:xfrm flipV="1">
              <a:off x="514738" y="241954"/>
              <a:ext cx="8233973" cy="538148"/>
            </a:xfrm>
            <a:custGeom>
              <a:avLst/>
              <a:gdLst>
                <a:gd name="connsiteX0" fmla="*/ 0 w 9853612"/>
                <a:gd name="connsiteY0" fmla="*/ 623 h 538148"/>
                <a:gd name="connsiteX1" fmla="*/ 206305 w 9853612"/>
                <a:gd name="connsiteY1" fmla="*/ 0 h 538148"/>
                <a:gd name="connsiteX2" fmla="*/ 0 w 9853612"/>
                <a:gd name="connsiteY2" fmla="*/ 0 h 538148"/>
                <a:gd name="connsiteX3" fmla="*/ 7712668 w 9853612"/>
                <a:gd name="connsiteY3" fmla="*/ 538148 h 538148"/>
                <a:gd name="connsiteX4" fmla="*/ 9853612 w 9853612"/>
                <a:gd name="connsiteY4" fmla="*/ 538148 h 538148"/>
                <a:gd name="connsiteX5" fmla="*/ 9853612 w 9853612"/>
                <a:gd name="connsiteY5" fmla="*/ 0 h 538148"/>
                <a:gd name="connsiteX6" fmla="*/ 6705949 w 9853612"/>
                <a:gd name="connsiteY6" fmla="*/ 0 h 538148"/>
                <a:gd name="connsiteX7" fmla="*/ 6887150 w 9853612"/>
                <a:gd name="connsiteY7" fmla="*/ 7298 h 538148"/>
                <a:gd name="connsiteX8" fmla="*/ 7657731 w 9853612"/>
                <a:gd name="connsiteY8" fmla="*/ 530415 h 53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3612" h="538148">
                  <a:moveTo>
                    <a:pt x="0" y="623"/>
                  </a:moveTo>
                  <a:lnTo>
                    <a:pt x="206305" y="0"/>
                  </a:lnTo>
                  <a:lnTo>
                    <a:pt x="0" y="0"/>
                  </a:lnTo>
                  <a:close/>
                  <a:moveTo>
                    <a:pt x="7712668" y="538148"/>
                  </a:moveTo>
                  <a:lnTo>
                    <a:pt x="9853612" y="538148"/>
                  </a:lnTo>
                  <a:lnTo>
                    <a:pt x="9853612" y="0"/>
                  </a:lnTo>
                  <a:lnTo>
                    <a:pt x="6705949" y="0"/>
                  </a:lnTo>
                  <a:lnTo>
                    <a:pt x="6887150" y="7298"/>
                  </a:lnTo>
                  <a:cubicBezTo>
                    <a:pt x="7232608" y="48086"/>
                    <a:pt x="7163322" y="439361"/>
                    <a:pt x="7657731" y="530415"/>
                  </a:cubicBez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xmlns="" id="{9AB7664D-73A8-44F3-93E8-B68E8706FE5A}"/>
                </a:ext>
              </a:extLst>
            </p:cNvPr>
            <p:cNvSpPr/>
            <p:nvPr/>
          </p:nvSpPr>
          <p:spPr>
            <a:xfrm>
              <a:off x="269294" y="185489"/>
              <a:ext cx="594613" cy="594613"/>
            </a:xfrm>
            <a:prstGeom prst="ellipse">
              <a:avLst/>
            </a:prstGeom>
            <a:solidFill>
              <a:srgbClr val="CC38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6" name="直接连接符 15">
              <a:extLst>
                <a:ext uri="{FF2B5EF4-FFF2-40B4-BE49-F238E27FC236}">
                  <a16:creationId xmlns:a16="http://schemas.microsoft.com/office/drawing/2014/main" xmlns="" id="{FDEBFED4-8D2B-4A3E-BFC1-92091404EC91}"/>
                </a:ext>
              </a:extLst>
            </p:cNvPr>
            <p:cNvCxnSpPr>
              <a:cxnSpLocks/>
            </p:cNvCxnSpPr>
            <p:nvPr/>
          </p:nvCxnSpPr>
          <p:spPr>
            <a:xfrm>
              <a:off x="358775" y="780102"/>
              <a:ext cx="8389937" cy="0"/>
            </a:xfrm>
            <a:prstGeom prst="line">
              <a:avLst/>
            </a:prstGeom>
            <a:ln w="12700">
              <a:solidFill>
                <a:srgbClr val="B12E35"/>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xmlns="" id="{47BD06B4-56C9-4678-ACA1-2343FDF2A86D}"/>
                </a:ext>
              </a:extLst>
            </p:cNvPr>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30378"/>
            <a:stretch/>
          </p:blipFill>
          <p:spPr>
            <a:xfrm>
              <a:off x="6855278" y="300206"/>
              <a:ext cx="1799383" cy="394456"/>
            </a:xfrm>
            <a:prstGeom prst="rect">
              <a:avLst/>
            </a:prstGeom>
            <a:effectLst/>
          </p:spPr>
        </p:pic>
      </p:grpSp>
      <p:grpSp>
        <p:nvGrpSpPr>
          <p:cNvPr id="19" name="组合 18">
            <a:extLst>
              <a:ext uri="{FF2B5EF4-FFF2-40B4-BE49-F238E27FC236}">
                <a16:creationId xmlns:a16="http://schemas.microsoft.com/office/drawing/2014/main" xmlns="" id="{7742D851-4895-4FC6-9C20-5BF1FB5A2372}"/>
              </a:ext>
            </a:extLst>
          </p:cNvPr>
          <p:cNvGrpSpPr/>
          <p:nvPr userDrawn="1"/>
        </p:nvGrpSpPr>
        <p:grpSpPr>
          <a:xfrm>
            <a:off x="216809" y="6055693"/>
            <a:ext cx="12195628" cy="288000"/>
            <a:chOff x="-2721" y="6570000"/>
            <a:chExt cx="9146721" cy="288000"/>
          </a:xfrm>
        </p:grpSpPr>
        <p:sp>
          <p:nvSpPr>
            <p:cNvPr id="20" name="任意多边形: 形状 19">
              <a:extLst>
                <a:ext uri="{FF2B5EF4-FFF2-40B4-BE49-F238E27FC236}">
                  <a16:creationId xmlns:a16="http://schemas.microsoft.com/office/drawing/2014/main" xmlns="" id="{1510EAEF-26DF-47CD-AFFA-3F3AA9A32652}"/>
                </a:ext>
              </a:extLst>
            </p:cNvPr>
            <p:cNvSpPr/>
            <p:nvPr/>
          </p:nvSpPr>
          <p:spPr>
            <a:xfrm>
              <a:off x="-2721" y="6570000"/>
              <a:ext cx="9146721" cy="288000"/>
            </a:xfrm>
            <a:custGeom>
              <a:avLst/>
              <a:gdLst>
                <a:gd name="connsiteX0" fmla="*/ 0 w 9146721"/>
                <a:gd name="connsiteY0" fmla="*/ 0 h 288000"/>
                <a:gd name="connsiteX1" fmla="*/ 9146721 w 9146721"/>
                <a:gd name="connsiteY1" fmla="*/ 0 h 288000"/>
                <a:gd name="connsiteX2" fmla="*/ 9146721 w 9146721"/>
                <a:gd name="connsiteY2" fmla="*/ 288000 h 288000"/>
                <a:gd name="connsiteX3" fmla="*/ 0 w 9146721"/>
                <a:gd name="connsiteY3" fmla="*/ 288000 h 288000"/>
                <a:gd name="connsiteX4" fmla="*/ 0 w 9146721"/>
                <a:gd name="connsiteY4" fmla="*/ 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721" h="288000">
                  <a:moveTo>
                    <a:pt x="0" y="0"/>
                  </a:moveTo>
                  <a:lnTo>
                    <a:pt x="9146721" y="0"/>
                  </a:lnTo>
                  <a:lnTo>
                    <a:pt x="9146721" y="288000"/>
                  </a:lnTo>
                  <a:lnTo>
                    <a:pt x="0" y="288000"/>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xmlns="" id="{C89EF663-D9E6-4709-BC32-D4C7400D7B37}"/>
                </a:ext>
              </a:extLst>
            </p:cNvPr>
            <p:cNvSpPr txBox="1"/>
            <p:nvPr/>
          </p:nvSpPr>
          <p:spPr>
            <a:xfrm>
              <a:off x="314318" y="6583649"/>
              <a:ext cx="1773563" cy="246221"/>
            </a:xfrm>
            <a:prstGeom prst="rect">
              <a:avLst/>
            </a:prstGeom>
            <a:noFill/>
          </p:spPr>
          <p:txBody>
            <a:bodyPr wrap="none"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科学大师云集而至，一流学子心驰神往</a:t>
              </a:r>
            </a:p>
          </p:txBody>
        </p:sp>
        <p:sp>
          <p:nvSpPr>
            <p:cNvPr id="22" name="文本框 21">
              <a:extLst>
                <a:ext uri="{FF2B5EF4-FFF2-40B4-BE49-F238E27FC236}">
                  <a16:creationId xmlns:a16="http://schemas.microsoft.com/office/drawing/2014/main" xmlns="" id="{3CEB6F3A-0F1E-4AF1-BF23-ED22538DD927}"/>
                </a:ext>
              </a:extLst>
            </p:cNvPr>
            <p:cNvSpPr txBox="1"/>
            <p:nvPr/>
          </p:nvSpPr>
          <p:spPr>
            <a:xfrm>
              <a:off x="5588170" y="6583649"/>
              <a:ext cx="3241512" cy="246221"/>
            </a:xfrm>
            <a:prstGeom prst="rect">
              <a:avLst/>
            </a:prstGeom>
            <a:noFill/>
          </p:spPr>
          <p:txBody>
            <a:bodyPr wrap="none" rtlCol="0">
              <a:spAutoFit/>
            </a:bodyPr>
            <a:lstStyle/>
            <a:p>
              <a:pPr algn="r"/>
              <a:r>
                <a:rPr lang="en-US" altLang="zh-CN" sz="1000" dirty="0">
                  <a:solidFill>
                    <a:schemeClr val="bg1"/>
                  </a:solidFill>
                  <a:latin typeface="Arial" panose="020B0604020202020204" pitchFamily="34" charset="0"/>
                  <a:ea typeface="微软雅黑" panose="020B0503020204020204" pitchFamily="34" charset="-122"/>
                  <a:cs typeface="Arial" panose="020B0604020202020204" pitchFamily="34" charset="0"/>
                </a:rPr>
                <a:t>SCHOOL OF MANAGEMENT , HEFEI UNIVERSITY OF TECHNOLOGY</a:t>
              </a:r>
            </a:p>
          </p:txBody>
        </p:sp>
      </p:grpSp>
      <p:sp>
        <p:nvSpPr>
          <p:cNvPr id="24" name="Title Placeholder 1">
            <a:extLst>
              <a:ext uri="{FF2B5EF4-FFF2-40B4-BE49-F238E27FC236}">
                <a16:creationId xmlns:a16="http://schemas.microsoft.com/office/drawing/2014/main" xmlns="" id="{EDC4E273-FA47-4A06-8CCB-52147BFA784F}"/>
              </a:ext>
            </a:extLst>
          </p:cNvPr>
          <p:cNvSpPr>
            <a:spLocks noGrp="1"/>
          </p:cNvSpPr>
          <p:nvPr>
            <p:ph type="title"/>
          </p:nvPr>
        </p:nvSpPr>
        <p:spPr>
          <a:xfrm>
            <a:off x="419091" y="246673"/>
            <a:ext cx="6629047" cy="538148"/>
          </a:xfrm>
          <a:prstGeom prst="rect">
            <a:avLst/>
          </a:prstGeom>
        </p:spPr>
        <p:txBody>
          <a:bodyPr vert="horz" lIns="91440" tIns="45720" rIns="91440" bIns="45720" rtlCol="0" anchor="ctr">
            <a:normAutofit/>
          </a:bodyPr>
          <a:lstStyle>
            <a:lvl1pPr>
              <a:defRPr lang="en-US" altLang="en-US" sz="2800" b="1" kern="1200" spc="100" baseline="0" dirty="0">
                <a:solidFill>
                  <a:srgbClr val="44546A">
                    <a:lumMod val="50000"/>
                  </a:srgbClr>
                </a:solidFill>
                <a:latin typeface="微软雅黑"/>
                <a:ea typeface="微软雅黑"/>
                <a:cs typeface="+mn-cs"/>
              </a:defRPr>
            </a:lvl1pPr>
          </a:lstStyle>
          <a:p>
            <a:r>
              <a:rPr lang="zh-CN" altLang="en-US" dirty="0"/>
              <a:t>单击此处编辑母版标题样式</a:t>
            </a:r>
            <a:endParaRPr lang="en-US" dirty="0"/>
          </a:p>
        </p:txBody>
      </p:sp>
      <p:pic>
        <p:nvPicPr>
          <p:cNvPr id="12" name="图片 11">
            <a:extLst>
              <a:ext uri="{FF2B5EF4-FFF2-40B4-BE49-F238E27FC236}">
                <a16:creationId xmlns:a16="http://schemas.microsoft.com/office/drawing/2014/main" xmlns="" id="{FA36A92A-44F0-45F0-BC04-132A282B92A4}"/>
              </a:ext>
            </a:extLst>
          </p:cNvPr>
          <p:cNvPicPr>
            <a:picLocks noChangeAspect="1"/>
          </p:cNvPicPr>
          <p:nvPr userDrawn="1"/>
        </p:nvPicPr>
        <p:blipFill>
          <a:blip r:embed="rId3"/>
          <a:stretch>
            <a:fillRect/>
          </a:stretch>
        </p:blipFill>
        <p:spPr>
          <a:xfrm>
            <a:off x="474459" y="28130"/>
            <a:ext cx="11867908" cy="5675868"/>
          </a:xfrm>
          <a:prstGeom prst="rect">
            <a:avLst/>
          </a:prstGeom>
        </p:spPr>
      </p:pic>
    </p:spTree>
    <p:extLst>
      <p:ext uri="{BB962C8B-B14F-4D97-AF65-F5344CB8AC3E}">
        <p14:creationId xmlns:p14="http://schemas.microsoft.com/office/powerpoint/2010/main" val="1548825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任意多边形: 形状 7">
            <a:extLst>
              <a:ext uri="{FF2B5EF4-FFF2-40B4-BE49-F238E27FC236}">
                <a16:creationId xmlns:a16="http://schemas.microsoft.com/office/drawing/2014/main" xmlns="" id="{BBDBC48B-55EC-4255-B8F7-002D860397B1}"/>
              </a:ext>
            </a:extLst>
          </p:cNvPr>
          <p:cNvSpPr/>
          <p:nvPr/>
        </p:nvSpPr>
        <p:spPr>
          <a:xfrm>
            <a:off x="2" y="0"/>
            <a:ext cx="12195628" cy="583252"/>
          </a:xfrm>
          <a:custGeom>
            <a:avLst/>
            <a:gdLst>
              <a:gd name="connsiteX0" fmla="*/ 0 w 9146721"/>
              <a:gd name="connsiteY0" fmla="*/ 0 h 583252"/>
              <a:gd name="connsiteX1" fmla="*/ 6390821 w 9146721"/>
              <a:gd name="connsiteY1" fmla="*/ 0 h 583252"/>
              <a:gd name="connsiteX2" fmla="*/ 9146717 w 9146721"/>
              <a:gd name="connsiteY2" fmla="*/ 0 h 583252"/>
              <a:gd name="connsiteX3" fmla="*/ 9146721 w 9146721"/>
              <a:gd name="connsiteY3" fmla="*/ 0 h 583252"/>
              <a:gd name="connsiteX4" fmla="*/ 9146721 w 9146721"/>
              <a:gd name="connsiteY4" fmla="*/ 583252 h 583252"/>
              <a:gd name="connsiteX5" fmla="*/ 7159367 w 9146721"/>
              <a:gd name="connsiteY5" fmla="*/ 583252 h 583252"/>
              <a:gd name="connsiteX6" fmla="*/ 7108371 w 9146721"/>
              <a:gd name="connsiteY6" fmla="*/ 578136 h 583252"/>
              <a:gd name="connsiteX7" fmla="*/ 6393071 w 9146721"/>
              <a:gd name="connsiteY7" fmla="*/ 232044 h 583252"/>
              <a:gd name="connsiteX8" fmla="*/ 473295 w 9146721"/>
              <a:gd name="connsiteY8" fmla="*/ 226609 h 583252"/>
              <a:gd name="connsiteX9" fmla="*/ 0 w 9146721"/>
              <a:gd name="connsiteY9" fmla="*/ 227628 h 583252"/>
              <a:gd name="connsiteX10" fmla="*/ 0 w 9146721"/>
              <a:gd name="connsiteY10" fmla="*/ 0 h 583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6721" h="583252">
                <a:moveTo>
                  <a:pt x="0" y="0"/>
                </a:moveTo>
                <a:lnTo>
                  <a:pt x="6390821" y="0"/>
                </a:lnTo>
                <a:lnTo>
                  <a:pt x="9146717" y="0"/>
                </a:lnTo>
                <a:lnTo>
                  <a:pt x="9146721" y="0"/>
                </a:lnTo>
                <a:lnTo>
                  <a:pt x="9146721" y="583252"/>
                </a:lnTo>
                <a:lnTo>
                  <a:pt x="7159367" y="583252"/>
                </a:lnTo>
                <a:lnTo>
                  <a:pt x="7108371" y="578136"/>
                </a:lnTo>
                <a:cubicBezTo>
                  <a:pt x="6649430" y="517895"/>
                  <a:pt x="6713746" y="259029"/>
                  <a:pt x="6393071" y="232044"/>
                </a:cubicBezTo>
                <a:cubicBezTo>
                  <a:pt x="6172607" y="213492"/>
                  <a:pt x="3281218" y="220449"/>
                  <a:pt x="473295" y="226609"/>
                </a:cubicBezTo>
                <a:lnTo>
                  <a:pt x="0" y="227628"/>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任意多边形: 形状 8">
            <a:extLst>
              <a:ext uri="{FF2B5EF4-FFF2-40B4-BE49-F238E27FC236}">
                <a16:creationId xmlns:a16="http://schemas.microsoft.com/office/drawing/2014/main" xmlns="" id="{EDEE6EE0-F988-408D-B4ED-3524F2465852}"/>
              </a:ext>
            </a:extLst>
          </p:cNvPr>
          <p:cNvSpPr/>
          <p:nvPr/>
        </p:nvSpPr>
        <p:spPr>
          <a:xfrm>
            <a:off x="2" y="6570000"/>
            <a:ext cx="12195628" cy="288000"/>
          </a:xfrm>
          <a:custGeom>
            <a:avLst/>
            <a:gdLst>
              <a:gd name="connsiteX0" fmla="*/ 0 w 9146721"/>
              <a:gd name="connsiteY0" fmla="*/ 0 h 288000"/>
              <a:gd name="connsiteX1" fmla="*/ 9146721 w 9146721"/>
              <a:gd name="connsiteY1" fmla="*/ 0 h 288000"/>
              <a:gd name="connsiteX2" fmla="*/ 9146721 w 9146721"/>
              <a:gd name="connsiteY2" fmla="*/ 288000 h 288000"/>
              <a:gd name="connsiteX3" fmla="*/ 0 w 9146721"/>
              <a:gd name="connsiteY3" fmla="*/ 288000 h 288000"/>
              <a:gd name="connsiteX4" fmla="*/ 0 w 9146721"/>
              <a:gd name="connsiteY4" fmla="*/ 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721" h="288000">
                <a:moveTo>
                  <a:pt x="0" y="0"/>
                </a:moveTo>
                <a:lnTo>
                  <a:pt x="9146721" y="0"/>
                </a:lnTo>
                <a:lnTo>
                  <a:pt x="9146721" y="288000"/>
                </a:lnTo>
                <a:lnTo>
                  <a:pt x="0" y="288000"/>
                </a:lnTo>
                <a:lnTo>
                  <a:pt x="0" y="0"/>
                </a:lnTo>
                <a:close/>
              </a:path>
            </a:pathLst>
          </a:custGeom>
          <a:solidFill>
            <a:srgbClr val="B12E35"/>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pic>
        <p:nvPicPr>
          <p:cNvPr id="10" name="图片 9">
            <a:extLst>
              <a:ext uri="{FF2B5EF4-FFF2-40B4-BE49-F238E27FC236}">
                <a16:creationId xmlns:a16="http://schemas.microsoft.com/office/drawing/2014/main" xmlns="" id="{BE7F4D32-795F-42D2-A8D3-92A4B088F8D4}"/>
              </a:ext>
            </a:extLst>
          </p:cNvPr>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30378"/>
          <a:stretch/>
        </p:blipFill>
        <p:spPr>
          <a:xfrm>
            <a:off x="9499601" y="76085"/>
            <a:ext cx="2399177" cy="394456"/>
          </a:xfrm>
          <a:prstGeom prst="rect">
            <a:avLst/>
          </a:prstGeom>
          <a:effectLst/>
        </p:spPr>
      </p:pic>
    </p:spTree>
    <p:extLst>
      <p:ext uri="{BB962C8B-B14F-4D97-AF65-F5344CB8AC3E}">
        <p14:creationId xmlns:p14="http://schemas.microsoft.com/office/powerpoint/2010/main" val="22147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zh-CN" altLang="en-US"/>
              <a:t>明德笃志，博学创新</a:t>
            </a:r>
          </a:p>
        </p:txBody>
      </p:sp>
      <p:sp>
        <p:nvSpPr>
          <p:cNvPr id="6" name="Slide Number Placeholder 5"/>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389398180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pic>
        <p:nvPicPr>
          <p:cNvPr id="22" name="图片 21"/>
          <p:cNvPicPr>
            <a:picLocks noChangeAspect="1"/>
          </p:cNvPicPr>
          <p:nvPr userDrawn="1"/>
        </p:nvPicPr>
        <p:blipFill rotWithShape="1">
          <a:blip r:embed="rId2">
            <a:duotone>
              <a:schemeClr val="bg2">
                <a:shade val="45000"/>
                <a:satMod val="135000"/>
              </a:schemeClr>
              <a:prstClr val="white"/>
            </a:duotone>
          </a:blip>
          <a:srcRect t="14505" b="56847"/>
          <a:stretch/>
        </p:blipFill>
        <p:spPr>
          <a:xfrm>
            <a:off x="3" y="5441807"/>
            <a:ext cx="12191820" cy="1416196"/>
          </a:xfrm>
          <a:prstGeom prst="rect">
            <a:avLst/>
          </a:prstGeom>
        </p:spPr>
      </p:pic>
      <p:sp>
        <p:nvSpPr>
          <p:cNvPr id="5" name="灯片编号占位符 5"/>
          <p:cNvSpPr>
            <a:spLocks noGrp="1"/>
          </p:cNvSpPr>
          <p:nvPr>
            <p:ph type="sldNum" sz="quarter" idx="4"/>
          </p:nvPr>
        </p:nvSpPr>
        <p:spPr>
          <a:xfrm>
            <a:off x="10573497" y="6202053"/>
            <a:ext cx="1252320" cy="193049"/>
          </a:xfrm>
          <a:prstGeom prst="rect">
            <a:avLst/>
          </a:prstGeom>
        </p:spPr>
        <p:txBody>
          <a:bodyPr vert="horz" lIns="0" tIns="0" rIns="0" bIns="0" rtlCol="0" anchor="ctr"/>
          <a:lstStyle>
            <a:lvl1pPr algn="r">
              <a:defRPr sz="800" b="1">
                <a:solidFill>
                  <a:schemeClr val="accent6"/>
                </a:solidFill>
              </a:defRPr>
            </a:lvl1pPr>
          </a:lstStyle>
          <a:p>
            <a:r>
              <a:rPr lang="zh-CN" altLang="en-US" dirty="0"/>
              <a:t>第 </a:t>
            </a:r>
            <a:fld id="{75168D04-7926-484C-B90B-2D13ABC6EC67}" type="slidenum">
              <a:rPr lang="zh-CN" altLang="en-US" smtClean="0"/>
              <a:pPr/>
              <a:t>‹#›</a:t>
            </a:fld>
            <a:r>
              <a:rPr lang="zh-CN" altLang="en-US" dirty="0"/>
              <a:t> 页</a:t>
            </a:r>
          </a:p>
        </p:txBody>
      </p:sp>
      <p:pic>
        <p:nvPicPr>
          <p:cNvPr id="7" name="图片 6">
            <a:extLst>
              <a:ext uri="{FF2B5EF4-FFF2-40B4-BE49-F238E27FC236}">
                <a16:creationId xmlns:a16="http://schemas.microsoft.com/office/drawing/2014/main" xmlns="" id="{5A35663D-F199-4CFD-A52F-DCAAF2E68D1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0614" y="6419834"/>
            <a:ext cx="2405535" cy="275355"/>
          </a:xfrm>
          <a:prstGeom prst="rect">
            <a:avLst/>
          </a:prstGeom>
        </p:spPr>
      </p:pic>
      <p:sp>
        <p:nvSpPr>
          <p:cNvPr id="8" name="页脚占位符 3">
            <a:extLst>
              <a:ext uri="{FF2B5EF4-FFF2-40B4-BE49-F238E27FC236}">
                <a16:creationId xmlns:a16="http://schemas.microsoft.com/office/drawing/2014/main" xmlns="" id="{C583CB93-591D-4F41-B6F7-FF5358047001}"/>
              </a:ext>
            </a:extLst>
          </p:cNvPr>
          <p:cNvSpPr>
            <a:spLocks noGrp="1"/>
          </p:cNvSpPr>
          <p:nvPr>
            <p:ph type="ftr" sz="quarter" idx="3"/>
          </p:nvPr>
        </p:nvSpPr>
        <p:spPr>
          <a:xfrm>
            <a:off x="9420283" y="6479890"/>
            <a:ext cx="2405535"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dirty="0"/>
              <a:t>科学大师云集而至，一流学子心驰神往</a:t>
            </a:r>
          </a:p>
        </p:txBody>
      </p:sp>
    </p:spTree>
    <p:extLst>
      <p:ext uri="{BB962C8B-B14F-4D97-AF65-F5344CB8AC3E}">
        <p14:creationId xmlns:p14="http://schemas.microsoft.com/office/powerpoint/2010/main" val="2105028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85"/>
          <p:cNvSpPr>
            <a:spLocks noGrp="1" noChangeArrowheads="1"/>
          </p:cNvSpPr>
          <p:nvPr>
            <p:ph type="sldNum" sz="quarter" idx="12"/>
          </p:nvPr>
        </p:nvSpPr>
        <p:spPr>
          <a:ln/>
        </p:spPr>
        <p:txBody>
          <a:bodyPr/>
          <a:lstStyle>
            <a:lvl1pPr>
              <a:defRPr/>
            </a:lvl1pPr>
          </a:lstStyle>
          <a:p>
            <a:pPr>
              <a:defRPr/>
            </a:pPr>
            <a:fld id="{C0660336-9B9D-4462-831F-EFE96CEFDF2B}"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547310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85"/>
          <p:cNvSpPr>
            <a:spLocks noGrp="1" noChangeArrowheads="1"/>
          </p:cNvSpPr>
          <p:nvPr>
            <p:ph type="sldNum" sz="quarter" idx="12"/>
          </p:nvPr>
        </p:nvSpPr>
        <p:spPr>
          <a:ln/>
        </p:spPr>
        <p:txBody>
          <a:bodyPr/>
          <a:lstStyle>
            <a:lvl1pPr>
              <a:defRPr/>
            </a:lvl1pPr>
          </a:lstStyle>
          <a:p>
            <a:pPr>
              <a:defRPr/>
            </a:pPr>
            <a:fld id="{98F60E58-E7D4-4863-A626-0C3875D73627}"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470829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85"/>
          <p:cNvSpPr>
            <a:spLocks noGrp="1" noChangeArrowheads="1"/>
          </p:cNvSpPr>
          <p:nvPr>
            <p:ph type="sldNum" sz="quarter" idx="12"/>
          </p:nvPr>
        </p:nvSpPr>
        <p:spPr>
          <a:ln/>
        </p:spPr>
        <p:txBody>
          <a:bodyPr/>
          <a:lstStyle>
            <a:lvl1pPr>
              <a:defRPr/>
            </a:lvl1pPr>
          </a:lstStyle>
          <a:p>
            <a:pPr>
              <a:defRPr/>
            </a:pPr>
            <a:fld id="{9C27BB1E-527D-43F1-B752-22477F6066DF}"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440181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667" y="1557339"/>
            <a:ext cx="5403851"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26718" y="1557339"/>
            <a:ext cx="5403849"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6"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7" name="Rectangle 85"/>
          <p:cNvSpPr>
            <a:spLocks noGrp="1" noChangeArrowheads="1"/>
          </p:cNvSpPr>
          <p:nvPr>
            <p:ph type="sldNum" sz="quarter" idx="12"/>
          </p:nvPr>
        </p:nvSpPr>
        <p:spPr>
          <a:ln/>
        </p:spPr>
        <p:txBody>
          <a:bodyPr/>
          <a:lstStyle>
            <a:lvl1pPr>
              <a:defRPr/>
            </a:lvl1pPr>
          </a:lstStyle>
          <a:p>
            <a:pPr>
              <a:defRPr/>
            </a:pPr>
            <a:fld id="{0791FE2C-DCBE-4C9A-B748-4EF99221B789}"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3507619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8"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9" name="Rectangle 85"/>
          <p:cNvSpPr>
            <a:spLocks noGrp="1" noChangeArrowheads="1"/>
          </p:cNvSpPr>
          <p:nvPr>
            <p:ph type="sldNum" sz="quarter" idx="12"/>
          </p:nvPr>
        </p:nvSpPr>
        <p:spPr>
          <a:ln/>
        </p:spPr>
        <p:txBody>
          <a:bodyPr/>
          <a:lstStyle>
            <a:lvl1pPr>
              <a:defRPr/>
            </a:lvl1pPr>
          </a:lstStyle>
          <a:p>
            <a:pPr>
              <a:defRPr/>
            </a:pPr>
            <a:fld id="{B1BBA494-2E98-430A-AF61-202946EF8AEC}"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3109772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4"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5" name="Rectangle 85"/>
          <p:cNvSpPr>
            <a:spLocks noGrp="1" noChangeArrowheads="1"/>
          </p:cNvSpPr>
          <p:nvPr>
            <p:ph type="sldNum" sz="quarter" idx="12"/>
          </p:nvPr>
        </p:nvSpPr>
        <p:spPr>
          <a:ln/>
        </p:spPr>
        <p:txBody>
          <a:bodyPr/>
          <a:lstStyle>
            <a:lvl1pPr>
              <a:defRPr/>
            </a:lvl1pPr>
          </a:lstStyle>
          <a:p>
            <a:pPr>
              <a:defRPr/>
            </a:pPr>
            <a:fld id="{60483FE8-CB97-40E0-A98B-54F94135C496}"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2642844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3"/>
          <p:cNvSpPr>
            <a:spLocks noGrp="1" noChangeArrowheads="1"/>
          </p:cNvSpPr>
          <p:nvPr>
            <p:ph type="dt" sz="half" idx="10"/>
          </p:nvPr>
        </p:nvSpPr>
        <p:spPr/>
        <p:txBody>
          <a:bodyPr/>
          <a:lstStyle>
            <a:lvl1pPr>
              <a:defRPr/>
            </a:lvl1pPr>
          </a:lstStyle>
          <a:p>
            <a:pPr>
              <a:defRPr/>
            </a:pPr>
            <a:endParaRPr lang="en-US" altLang="zh-CN">
              <a:solidFill>
                <a:srgbClr val="40458C"/>
              </a:solidFill>
            </a:endParaRPr>
          </a:p>
        </p:txBody>
      </p:sp>
      <p:sp>
        <p:nvSpPr>
          <p:cNvPr id="3" name="Rectangle 84"/>
          <p:cNvSpPr>
            <a:spLocks noGrp="1" noChangeArrowheads="1"/>
          </p:cNvSpPr>
          <p:nvPr>
            <p:ph type="ftr" sz="quarter" idx="11"/>
          </p:nvPr>
        </p:nvSpPr>
        <p:spPr/>
        <p:txBody>
          <a:bodyPr/>
          <a:lstStyle>
            <a:lvl1pPr>
              <a:defRPr/>
            </a:lvl1pPr>
          </a:lstStyle>
          <a:p>
            <a:pPr>
              <a:defRPr/>
            </a:pPr>
            <a:endParaRPr lang="en-US" altLang="zh-CN">
              <a:solidFill>
                <a:srgbClr val="40458C"/>
              </a:solidFill>
            </a:endParaRPr>
          </a:p>
        </p:txBody>
      </p:sp>
      <p:sp>
        <p:nvSpPr>
          <p:cNvPr id="4" name="Rectangle 85"/>
          <p:cNvSpPr>
            <a:spLocks noGrp="1" noChangeArrowheads="1"/>
          </p:cNvSpPr>
          <p:nvPr>
            <p:ph type="sldNum" sz="quarter" idx="12"/>
          </p:nvPr>
        </p:nvSpPr>
        <p:spPr>
          <a:xfrm>
            <a:off x="9552517" y="6172200"/>
            <a:ext cx="2207683" cy="457200"/>
          </a:xfrm>
        </p:spPr>
        <p:txBody>
          <a:bodyPr/>
          <a:lstStyle>
            <a:lvl1pPr>
              <a:defRPr/>
            </a:lvl1pPr>
          </a:lstStyle>
          <a:p>
            <a:pPr>
              <a:defRPr/>
            </a:pPr>
            <a:fld id="{31C0C4BD-6714-48FD-9F6B-4BD8581B39F3}"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419569076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6"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7" name="Rectangle 85"/>
          <p:cNvSpPr>
            <a:spLocks noGrp="1" noChangeArrowheads="1"/>
          </p:cNvSpPr>
          <p:nvPr>
            <p:ph type="sldNum" sz="quarter" idx="12"/>
          </p:nvPr>
        </p:nvSpPr>
        <p:spPr>
          <a:ln/>
        </p:spPr>
        <p:txBody>
          <a:bodyPr/>
          <a:lstStyle>
            <a:lvl1pPr>
              <a:defRPr/>
            </a:lvl1pPr>
          </a:lstStyle>
          <a:p>
            <a:pPr>
              <a:defRPr/>
            </a:pPr>
            <a:fld id="{7F2A4D93-0A1E-4EB6-A073-5A8B99146ECE}"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1387566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6"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7" name="Rectangle 85"/>
          <p:cNvSpPr>
            <a:spLocks noGrp="1" noChangeArrowheads="1"/>
          </p:cNvSpPr>
          <p:nvPr>
            <p:ph type="sldNum" sz="quarter" idx="12"/>
          </p:nvPr>
        </p:nvSpPr>
        <p:spPr>
          <a:ln/>
        </p:spPr>
        <p:txBody>
          <a:bodyPr/>
          <a:lstStyle>
            <a:lvl1pPr>
              <a:defRPr/>
            </a:lvl1pPr>
          </a:lstStyle>
          <a:p>
            <a:pPr>
              <a:defRPr/>
            </a:pPr>
            <a:fld id="{1CAC0A63-1304-4ABA-BCDE-545C17A54F79}"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235021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zh-CN" altLang="en-US"/>
              <a:t>明德笃志，博学创新</a:t>
            </a:r>
          </a:p>
        </p:txBody>
      </p:sp>
      <p:sp>
        <p:nvSpPr>
          <p:cNvPr id="6" name="Slide Number Placeholder 5"/>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879156584"/>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85"/>
          <p:cNvSpPr>
            <a:spLocks noGrp="1" noChangeArrowheads="1"/>
          </p:cNvSpPr>
          <p:nvPr>
            <p:ph type="sldNum" sz="quarter" idx="12"/>
          </p:nvPr>
        </p:nvSpPr>
        <p:spPr>
          <a:ln/>
        </p:spPr>
        <p:txBody>
          <a:bodyPr/>
          <a:lstStyle>
            <a:lvl1pPr>
              <a:defRPr/>
            </a:lvl1pPr>
          </a:lstStyle>
          <a:p>
            <a:pPr>
              <a:defRPr/>
            </a:pPr>
            <a:fld id="{51FAC7FD-BE78-476D-8855-BDB1DB41C7A6}"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8160225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8900" y="196851"/>
            <a:ext cx="2751667" cy="6042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668" y="196851"/>
            <a:ext cx="8056033" cy="6042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3"/>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84"/>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85"/>
          <p:cNvSpPr>
            <a:spLocks noGrp="1" noChangeArrowheads="1"/>
          </p:cNvSpPr>
          <p:nvPr>
            <p:ph type="sldNum" sz="quarter" idx="12"/>
          </p:nvPr>
        </p:nvSpPr>
        <p:spPr>
          <a:ln/>
        </p:spPr>
        <p:txBody>
          <a:bodyPr/>
          <a:lstStyle>
            <a:lvl1pPr>
              <a:defRPr/>
            </a:lvl1pPr>
          </a:lstStyle>
          <a:p>
            <a:pPr>
              <a:defRPr/>
            </a:pPr>
            <a:fld id="{818B1AE9-11E1-4A12-82BD-B3D0A7518D10}" type="slidenum">
              <a:rPr lang="en-US" altLang="zh-CN">
                <a:solidFill>
                  <a:srgbClr val="40458C"/>
                </a:solidFill>
              </a:rPr>
              <a:pPr>
                <a:defRPr/>
              </a:pPr>
              <a:t>‹#›</a:t>
            </a:fld>
            <a:endParaRPr lang="en-US" altLang="zh-CN">
              <a:solidFill>
                <a:srgbClr val="40458C"/>
              </a:solidFill>
            </a:endParaRPr>
          </a:p>
        </p:txBody>
      </p:sp>
    </p:spTree>
    <p:extLst>
      <p:ext uri="{BB962C8B-B14F-4D97-AF65-F5344CB8AC3E}">
        <p14:creationId xmlns:p14="http://schemas.microsoft.com/office/powerpoint/2010/main" val="306245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zh-CN" altLang="en-US"/>
              <a:t>明德笃志，博学创新</a:t>
            </a:r>
          </a:p>
        </p:txBody>
      </p:sp>
      <p:sp>
        <p:nvSpPr>
          <p:cNvPr id="7" name="Slide Number Placeholder 6"/>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1226759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r>
              <a:rPr lang="zh-CN" altLang="en-US"/>
              <a:t>明德笃志，博学创新</a:t>
            </a:r>
          </a:p>
        </p:txBody>
      </p:sp>
      <p:sp>
        <p:nvSpPr>
          <p:cNvPr id="9" name="Slide Number Placeholder 8"/>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243104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r>
              <a:rPr lang="zh-CN" altLang="en-US"/>
              <a:t>明德笃志，博学创新</a:t>
            </a:r>
          </a:p>
        </p:txBody>
      </p:sp>
      <p:sp>
        <p:nvSpPr>
          <p:cNvPr id="5" name="Slide Number Placeholder 4"/>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128432775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94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zh-CN" altLang="en-US"/>
              <a:t>明德笃志，博学创新</a:t>
            </a:r>
          </a:p>
        </p:txBody>
      </p:sp>
      <p:sp>
        <p:nvSpPr>
          <p:cNvPr id="7" name="Slide Number Placeholder 6"/>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107554594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zh-CN" altLang="en-US"/>
              <a:t>明德笃志，博学创新</a:t>
            </a:r>
          </a:p>
        </p:txBody>
      </p:sp>
      <p:sp>
        <p:nvSpPr>
          <p:cNvPr id="7" name="Slide Number Placeholder 6"/>
          <p:cNvSpPr>
            <a:spLocks noGrp="1"/>
          </p:cNvSpPr>
          <p:nvPr>
            <p:ph type="sldNum" sz="quarter" idx="12"/>
          </p:nvPr>
        </p:nvSpPr>
        <p:spPr/>
        <p:txBody>
          <a:body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377479655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明德笃志，博学创新</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BF7F8-6A0C-42EE-B977-D30C12212430}" type="slidenum">
              <a:rPr lang="zh-CN" altLang="en-US" smtClean="0"/>
              <a:t>‹#›</a:t>
            </a:fld>
            <a:endParaRPr lang="zh-CN" altLang="en-US"/>
          </a:p>
        </p:txBody>
      </p:sp>
    </p:spTree>
    <p:extLst>
      <p:ext uri="{BB962C8B-B14F-4D97-AF65-F5344CB8AC3E}">
        <p14:creationId xmlns:p14="http://schemas.microsoft.com/office/powerpoint/2010/main" val="333611919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 id="2147483685" r:id="rId14"/>
    <p:sldLayoutId id="2147483686" r:id="rId15"/>
    <p:sldLayoutId id="2147483683" r:id="rId16"/>
    <p:sldLayoutId id="2147483661" r:id="rId17"/>
    <p:sldLayoutId id="2147483669" r:id="rId18"/>
    <p:sldLayoutId id="2147483666" r:id="rId19"/>
    <p:sldLayoutId id="2147483664"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12192000" cy="6858000"/>
            <a:chOff x="0" y="0"/>
            <a:chExt cx="5760" cy="4320"/>
          </a:xfrm>
        </p:grpSpPr>
        <p:grpSp>
          <p:nvGrpSpPr>
            <p:cNvPr id="1041" name="Group 4"/>
            <p:cNvGrpSpPr>
              <a:grpSpLocks/>
            </p:cNvGrpSpPr>
            <p:nvPr/>
          </p:nvGrpSpPr>
          <p:grpSpPr bwMode="auto">
            <a:xfrm>
              <a:off x="0" y="192"/>
              <a:ext cx="5760" cy="4032"/>
              <a:chOff x="0" y="192"/>
              <a:chExt cx="5760" cy="4032"/>
            </a:xfrm>
          </p:grpSpPr>
          <p:sp>
            <p:nvSpPr>
              <p:cNvPr id="1072"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3"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4"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5"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6"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7"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8"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9"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0"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1"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2"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3"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4"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5"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6"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7"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8"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89"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90"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91"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92"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93"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grpSp>
        <p:grpSp>
          <p:nvGrpSpPr>
            <p:cNvPr id="1042" name="Group 27"/>
            <p:cNvGrpSpPr>
              <a:grpSpLocks/>
            </p:cNvGrpSpPr>
            <p:nvPr/>
          </p:nvGrpSpPr>
          <p:grpSpPr bwMode="auto">
            <a:xfrm>
              <a:off x="192" y="0"/>
              <a:ext cx="5376" cy="4320"/>
              <a:chOff x="192" y="0"/>
              <a:chExt cx="5376" cy="4320"/>
            </a:xfrm>
          </p:grpSpPr>
          <p:sp>
            <p:nvSpPr>
              <p:cNvPr id="1043"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44"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45"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46"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47"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48"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49"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0"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1"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2"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3"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4"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5"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6"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7"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8"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59"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0"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1"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2"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3"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4"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5"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6"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7"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8"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69"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0"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71"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grpSp>
      </p:grpSp>
      <p:sp>
        <p:nvSpPr>
          <p:cNvPr id="1027" name="Rectangle 57" descr="60%"/>
          <p:cNvSpPr>
            <a:spLocks noChangeArrowheads="1"/>
          </p:cNvSpPr>
          <p:nvPr/>
        </p:nvSpPr>
        <p:spPr bwMode="ltGray">
          <a:xfrm>
            <a:off x="0" y="0"/>
            <a:ext cx="12208933"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1pPr>
            <a:lvl2pPr marL="742950" indent="-28575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2pPr>
            <a:lvl3pPr marL="11430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3pPr>
            <a:lvl4pPr marL="16002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4pPr>
            <a:lvl5pPr marL="20574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5pPr>
            <a:lvl6pPr marL="25146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6pPr>
            <a:lvl7pPr marL="29718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7pPr>
            <a:lvl8pPr marL="34290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8pPr>
            <a:lvl9pPr marL="38862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9pPr>
          </a:lstStyle>
          <a:p>
            <a:pPr algn="ctr" fontAlgn="base">
              <a:lnSpc>
                <a:spcPct val="100000"/>
              </a:lnSpc>
              <a:spcBef>
                <a:spcPct val="0"/>
              </a:spcBef>
              <a:spcAft>
                <a:spcPct val="0"/>
              </a:spcAft>
              <a:buClrTx/>
              <a:buSzTx/>
              <a:buFontTx/>
              <a:buNone/>
              <a:defRPr/>
            </a:pPr>
            <a:endParaRPr kumimoji="0" lang="zh-CN" altLang="en-US" sz="1800">
              <a:solidFill>
                <a:srgbClr val="40458C"/>
              </a:solidFill>
              <a:latin typeface="Arial" panose="020B0604020202020204" pitchFamily="34" charset="0"/>
              <a:ea typeface="仿宋_GB2312" pitchFamily="49" charset="-122"/>
            </a:endParaRPr>
          </a:p>
        </p:txBody>
      </p:sp>
      <p:sp>
        <p:nvSpPr>
          <p:cNvPr id="1028" name="Line 76"/>
          <p:cNvSpPr>
            <a:spLocks noChangeShapeType="1"/>
          </p:cNvSpPr>
          <p:nvPr/>
        </p:nvSpPr>
        <p:spPr bwMode="ltGray">
          <a:xfrm>
            <a:off x="11785600" y="139700"/>
            <a:ext cx="0" cy="3073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grpSp>
        <p:nvGrpSpPr>
          <p:cNvPr id="1029" name="Group 77"/>
          <p:cNvGrpSpPr>
            <a:grpSpLocks/>
          </p:cNvGrpSpPr>
          <p:nvPr/>
        </p:nvGrpSpPr>
        <p:grpSpPr bwMode="auto">
          <a:xfrm>
            <a:off x="552451" y="820738"/>
            <a:ext cx="2379133" cy="2324100"/>
            <a:chOff x="96" y="916"/>
            <a:chExt cx="2208" cy="2876"/>
          </a:xfrm>
        </p:grpSpPr>
        <p:sp>
          <p:nvSpPr>
            <p:cNvPr id="1038" name="Line 78"/>
            <p:cNvSpPr>
              <a:spLocks noChangeShapeType="1"/>
            </p:cNvSpPr>
            <p:nvPr userDrawn="1"/>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39" name="Line 79"/>
            <p:cNvSpPr>
              <a:spLocks noChangeShapeType="1"/>
            </p:cNvSpPr>
            <p:nvPr userDrawn="1"/>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40" name="Arc 80"/>
            <p:cNvSpPr>
              <a:spLocks/>
            </p:cNvSpPr>
            <p:nvPr userDrawn="1"/>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grpSp>
      <p:sp>
        <p:nvSpPr>
          <p:cNvPr id="1030" name="Rectangle 81"/>
          <p:cNvSpPr>
            <a:spLocks noGrp="1" noChangeArrowheads="1"/>
          </p:cNvSpPr>
          <p:nvPr>
            <p:ph type="title"/>
          </p:nvPr>
        </p:nvSpPr>
        <p:spPr bwMode="auto">
          <a:xfrm>
            <a:off x="812800" y="196850"/>
            <a:ext cx="1036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1" name="Rectangle 82" descr="Rectangle: Click to edit Master text styles&#10;Second level&#10;Third level&#10;Fourth level&#10;Fifth level"/>
          <p:cNvSpPr>
            <a:spLocks noGrp="1" noChangeArrowheads="1"/>
          </p:cNvSpPr>
          <p:nvPr>
            <p:ph type="body" idx="1"/>
          </p:nvPr>
        </p:nvSpPr>
        <p:spPr bwMode="auto">
          <a:xfrm>
            <a:off x="719667" y="1557339"/>
            <a:ext cx="1101090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5299" name="Rectangle 83"/>
          <p:cNvSpPr>
            <a:spLocks noGrp="1" noChangeArrowheads="1"/>
          </p:cNvSpPr>
          <p:nvPr>
            <p:ph type="dt" sz="half" idx="2"/>
          </p:nvPr>
        </p:nvSpPr>
        <p:spPr bwMode="auto">
          <a:xfrm>
            <a:off x="8940800" y="61722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spcAft>
                <a:spcPct val="0"/>
              </a:spcAft>
              <a:buClrTx/>
              <a:buSzTx/>
              <a:buFontTx/>
              <a:buNone/>
              <a:defRPr kumimoji="0" sz="1400" b="0">
                <a:solidFill>
                  <a:schemeClr val="tx1"/>
                </a:solidFill>
                <a:latin typeface="Comic Sans MS" pitchFamily="66" charset="0"/>
              </a:defRPr>
            </a:lvl1pPr>
          </a:lstStyle>
          <a:p>
            <a:pPr fontAlgn="base">
              <a:defRPr/>
            </a:pPr>
            <a:endParaRPr lang="en-US" altLang="zh-CN">
              <a:solidFill>
                <a:srgbClr val="40458C"/>
              </a:solidFill>
            </a:endParaRPr>
          </a:p>
        </p:txBody>
      </p:sp>
      <p:sp>
        <p:nvSpPr>
          <p:cNvPr id="265300" name="Rectangle 84"/>
          <p:cNvSpPr>
            <a:spLocks noGrp="1" noChangeArrowheads="1"/>
          </p:cNvSpPr>
          <p:nvPr>
            <p:ph type="ftr" sz="quarter" idx="3"/>
          </p:nvPr>
        </p:nvSpPr>
        <p:spPr bwMode="auto">
          <a:xfrm>
            <a:off x="4368800" y="616585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lnSpc>
                <a:spcPct val="100000"/>
              </a:lnSpc>
              <a:spcBef>
                <a:spcPct val="0"/>
              </a:spcBef>
              <a:spcAft>
                <a:spcPct val="0"/>
              </a:spcAft>
              <a:buClrTx/>
              <a:buSzTx/>
              <a:buFontTx/>
              <a:buNone/>
              <a:defRPr kumimoji="0" sz="1400" b="0">
                <a:solidFill>
                  <a:schemeClr val="tx1"/>
                </a:solidFill>
                <a:latin typeface="Comic Sans MS" pitchFamily="66" charset="0"/>
              </a:defRPr>
            </a:lvl1pPr>
          </a:lstStyle>
          <a:p>
            <a:pPr fontAlgn="base">
              <a:defRPr/>
            </a:pPr>
            <a:endParaRPr lang="en-US" altLang="zh-CN">
              <a:solidFill>
                <a:srgbClr val="40458C"/>
              </a:solidFill>
            </a:endParaRPr>
          </a:p>
        </p:txBody>
      </p:sp>
      <p:sp>
        <p:nvSpPr>
          <p:cNvPr id="265301" name="Rectangle 85"/>
          <p:cNvSpPr>
            <a:spLocks noGrp="1" noChangeArrowheads="1"/>
          </p:cNvSpPr>
          <p:nvPr>
            <p:ph type="sldNum" sz="quarter" idx="4"/>
          </p:nvPr>
        </p:nvSpPr>
        <p:spPr bwMode="auto">
          <a:xfrm>
            <a:off x="9457267" y="6237288"/>
            <a:ext cx="220768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spcAft>
                <a:spcPct val="0"/>
              </a:spcAft>
              <a:buClrTx/>
              <a:buSzTx/>
              <a:buFontTx/>
              <a:buNone/>
              <a:defRPr kumimoji="0" sz="1400" b="0">
                <a:solidFill>
                  <a:schemeClr val="tx1"/>
                </a:solidFill>
                <a:latin typeface="Comic Sans MS" panose="030F0702030302020204" pitchFamily="66" charset="0"/>
              </a:defRPr>
            </a:lvl1pPr>
          </a:lstStyle>
          <a:p>
            <a:pPr fontAlgn="base">
              <a:defRPr/>
            </a:pPr>
            <a:fld id="{248D9366-C784-4F0E-B557-466FFBD9215C}" type="slidenum">
              <a:rPr lang="en-US" altLang="zh-CN">
                <a:solidFill>
                  <a:srgbClr val="40458C"/>
                </a:solidFill>
              </a:rPr>
              <a:pPr fontAlgn="base">
                <a:defRPr/>
              </a:pPr>
              <a:t>‹#›</a:t>
            </a:fld>
            <a:endParaRPr lang="en-US" altLang="zh-CN">
              <a:solidFill>
                <a:srgbClr val="40458C"/>
              </a:solidFill>
            </a:endParaRPr>
          </a:p>
        </p:txBody>
      </p:sp>
      <p:sp>
        <p:nvSpPr>
          <p:cNvPr id="1035" name="Line 100"/>
          <p:cNvSpPr>
            <a:spLocks noChangeShapeType="1"/>
          </p:cNvSpPr>
          <p:nvPr/>
        </p:nvSpPr>
        <p:spPr bwMode="ltGray">
          <a:xfrm>
            <a:off x="810684" y="1423989"/>
            <a:ext cx="0" cy="23209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800" b="1">
              <a:solidFill>
                <a:srgbClr val="1B285F"/>
              </a:solidFill>
              <a:latin typeface="Times New Roman" panose="02020603050405020304" pitchFamily="18" charset="0"/>
            </a:endParaRPr>
          </a:p>
        </p:txBody>
      </p:sp>
      <p:sp>
        <p:nvSpPr>
          <p:cNvPr id="1036" name="Rectangle 68"/>
          <p:cNvSpPr>
            <a:spLocks noChangeArrowheads="1"/>
          </p:cNvSpPr>
          <p:nvPr userDrawn="1"/>
        </p:nvSpPr>
        <p:spPr bwMode="auto">
          <a:xfrm>
            <a:off x="8688918" y="188913"/>
            <a:ext cx="31686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1pPr>
            <a:lvl2pPr marL="742950" indent="-28575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2pPr>
            <a:lvl3pPr marL="11430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3pPr>
            <a:lvl4pPr marL="16002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4pPr>
            <a:lvl5pPr marL="20574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5pPr>
            <a:lvl6pPr marL="25146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6pPr>
            <a:lvl7pPr marL="29718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7pPr>
            <a:lvl8pPr marL="34290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8pPr>
            <a:lvl9pPr marL="38862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9pPr>
          </a:lstStyle>
          <a:p>
            <a:pPr algn="r" eaLnBrk="0" fontAlgn="base" hangingPunct="0">
              <a:lnSpc>
                <a:spcPct val="100000"/>
              </a:lnSpc>
              <a:spcBef>
                <a:spcPct val="0"/>
              </a:spcBef>
              <a:spcAft>
                <a:spcPct val="0"/>
              </a:spcAft>
              <a:buClrTx/>
              <a:buSzTx/>
              <a:buFontTx/>
              <a:buNone/>
              <a:defRPr/>
            </a:pPr>
            <a:r>
              <a:rPr lang="zh-CN" altLang="en-US" sz="1800" u="sng">
                <a:solidFill>
                  <a:srgbClr val="40458C"/>
                </a:solidFill>
                <a:ea typeface="楷体" panose="02010609060101010101" pitchFamily="49" charset="-122"/>
              </a:rPr>
              <a:t>数据库原理与应用</a:t>
            </a:r>
          </a:p>
        </p:txBody>
      </p:sp>
      <p:sp>
        <p:nvSpPr>
          <p:cNvPr id="1037" name="Rectangle 69"/>
          <p:cNvSpPr>
            <a:spLocks noChangeArrowheads="1"/>
          </p:cNvSpPr>
          <p:nvPr userDrawn="1"/>
        </p:nvSpPr>
        <p:spPr bwMode="auto">
          <a:xfrm>
            <a:off x="814918" y="260350"/>
            <a:ext cx="547158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1pPr>
            <a:lvl2pPr marL="742950" indent="-28575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2pPr>
            <a:lvl3pPr marL="11430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3pPr>
            <a:lvl4pPr marL="16002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4pPr>
            <a:lvl5pPr marL="2057400" indent="-228600" algn="just">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5pPr>
            <a:lvl6pPr marL="25146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6pPr>
            <a:lvl7pPr marL="29718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7pPr>
            <a:lvl8pPr marL="34290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8pPr>
            <a:lvl9pPr marL="3886200" indent="-228600" algn="just" eaLnBrk="0" fontAlgn="base" hangingPunct="0">
              <a:lnSpc>
                <a:spcPct val="120000"/>
              </a:lnSpc>
              <a:spcBef>
                <a:spcPct val="20000"/>
              </a:spcBef>
              <a:spcAft>
                <a:spcPct val="20000"/>
              </a:spcAft>
              <a:buClr>
                <a:schemeClr val="tx2"/>
              </a:buClr>
              <a:buSzPct val="90000"/>
              <a:buFont typeface="Symbol" panose="05050102010706020507" pitchFamily="18" charset="2"/>
              <a:defRPr kumimoji="1" sz="2800" b="1">
                <a:solidFill>
                  <a:schemeClr val="bg2"/>
                </a:solidFill>
                <a:latin typeface="Times New Roman" panose="02020603050405020304" pitchFamily="18" charset="0"/>
                <a:ea typeface="宋体" panose="02010600030101010101" pitchFamily="2" charset="-122"/>
              </a:defRPr>
            </a:lvl9pPr>
          </a:lstStyle>
          <a:p>
            <a:pPr algn="l" fontAlgn="base">
              <a:lnSpc>
                <a:spcPct val="100000"/>
              </a:lnSpc>
              <a:spcBef>
                <a:spcPct val="0"/>
              </a:spcBef>
              <a:spcAft>
                <a:spcPct val="0"/>
              </a:spcAft>
              <a:buClrTx/>
              <a:buSzTx/>
              <a:buFontTx/>
              <a:buNone/>
              <a:defRPr/>
            </a:pPr>
            <a:r>
              <a:rPr kumimoji="0" lang="zh-CN" altLang="en-US" sz="2400">
                <a:solidFill>
                  <a:srgbClr val="40458C"/>
                </a:solidFill>
                <a:latin typeface="Arial" panose="020B0604020202020204" pitchFamily="34" charset="0"/>
              </a:rPr>
              <a:t>第三章 </a:t>
            </a:r>
            <a:r>
              <a:rPr kumimoji="0" lang="en-US" altLang="zh-CN" sz="2400">
                <a:solidFill>
                  <a:srgbClr val="40458C"/>
                </a:solidFill>
                <a:latin typeface="Arial" panose="020B0604020202020204" pitchFamily="34" charset="0"/>
              </a:rPr>
              <a:t>SQL</a:t>
            </a:r>
            <a:r>
              <a:rPr kumimoji="0" lang="zh-CN" altLang="en-US" sz="2400">
                <a:solidFill>
                  <a:srgbClr val="40458C"/>
                </a:solidFill>
                <a:latin typeface="Arial" panose="020B0604020202020204" pitchFamily="34" charset="0"/>
              </a:rPr>
              <a:t>语言</a:t>
            </a:r>
          </a:p>
        </p:txBody>
      </p:sp>
    </p:spTree>
    <p:extLst>
      <p:ext uri="{BB962C8B-B14F-4D97-AF65-F5344CB8AC3E}">
        <p14:creationId xmlns:p14="http://schemas.microsoft.com/office/powerpoint/2010/main" val="37713200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3600" b="1">
          <a:solidFill>
            <a:srgbClr val="3366FF"/>
          </a:solidFill>
          <a:latin typeface="+mj-lt"/>
          <a:ea typeface="+mj-ea"/>
          <a:cs typeface="+mj-cs"/>
        </a:defRPr>
      </a:lvl1pPr>
      <a:lvl2pPr algn="l" rtl="0" eaLnBrk="0" fontAlgn="base" hangingPunct="0">
        <a:spcBef>
          <a:spcPct val="0"/>
        </a:spcBef>
        <a:spcAft>
          <a:spcPct val="0"/>
        </a:spcAft>
        <a:defRPr sz="3600" b="1">
          <a:solidFill>
            <a:srgbClr val="3366FF"/>
          </a:solidFill>
          <a:latin typeface="Arial" charset="0"/>
          <a:ea typeface="宋体" pitchFamily="2" charset="-122"/>
        </a:defRPr>
      </a:lvl2pPr>
      <a:lvl3pPr algn="l" rtl="0" eaLnBrk="0" fontAlgn="base" hangingPunct="0">
        <a:spcBef>
          <a:spcPct val="0"/>
        </a:spcBef>
        <a:spcAft>
          <a:spcPct val="0"/>
        </a:spcAft>
        <a:defRPr sz="3600" b="1">
          <a:solidFill>
            <a:srgbClr val="3366FF"/>
          </a:solidFill>
          <a:latin typeface="Arial" charset="0"/>
          <a:ea typeface="宋体" pitchFamily="2" charset="-122"/>
        </a:defRPr>
      </a:lvl3pPr>
      <a:lvl4pPr algn="l" rtl="0" eaLnBrk="0" fontAlgn="base" hangingPunct="0">
        <a:spcBef>
          <a:spcPct val="0"/>
        </a:spcBef>
        <a:spcAft>
          <a:spcPct val="0"/>
        </a:spcAft>
        <a:defRPr sz="3600" b="1">
          <a:solidFill>
            <a:srgbClr val="3366FF"/>
          </a:solidFill>
          <a:latin typeface="Arial" charset="0"/>
          <a:ea typeface="宋体" pitchFamily="2" charset="-122"/>
        </a:defRPr>
      </a:lvl4pPr>
      <a:lvl5pPr algn="l" rtl="0" eaLnBrk="0" fontAlgn="base" hangingPunct="0">
        <a:spcBef>
          <a:spcPct val="0"/>
        </a:spcBef>
        <a:spcAft>
          <a:spcPct val="0"/>
        </a:spcAft>
        <a:defRPr sz="3600" b="1">
          <a:solidFill>
            <a:srgbClr val="3366FF"/>
          </a:solidFill>
          <a:latin typeface="Arial" charset="0"/>
          <a:ea typeface="宋体" pitchFamily="2" charset="-122"/>
        </a:defRPr>
      </a:lvl5pPr>
      <a:lvl6pPr marL="457200" algn="l" rtl="0" fontAlgn="base">
        <a:spcBef>
          <a:spcPct val="0"/>
        </a:spcBef>
        <a:spcAft>
          <a:spcPct val="0"/>
        </a:spcAft>
        <a:defRPr sz="3600" b="1">
          <a:solidFill>
            <a:srgbClr val="3366FF"/>
          </a:solidFill>
          <a:latin typeface="Arial" charset="0"/>
          <a:ea typeface="宋体" pitchFamily="2" charset="-122"/>
        </a:defRPr>
      </a:lvl6pPr>
      <a:lvl7pPr marL="914400" algn="l" rtl="0" fontAlgn="base">
        <a:spcBef>
          <a:spcPct val="0"/>
        </a:spcBef>
        <a:spcAft>
          <a:spcPct val="0"/>
        </a:spcAft>
        <a:defRPr sz="3600" b="1">
          <a:solidFill>
            <a:srgbClr val="3366FF"/>
          </a:solidFill>
          <a:latin typeface="Arial" charset="0"/>
          <a:ea typeface="宋体" pitchFamily="2" charset="-122"/>
        </a:defRPr>
      </a:lvl7pPr>
      <a:lvl8pPr marL="1371600" algn="l" rtl="0" fontAlgn="base">
        <a:spcBef>
          <a:spcPct val="0"/>
        </a:spcBef>
        <a:spcAft>
          <a:spcPct val="0"/>
        </a:spcAft>
        <a:defRPr sz="3600" b="1">
          <a:solidFill>
            <a:srgbClr val="3366FF"/>
          </a:solidFill>
          <a:latin typeface="Arial" charset="0"/>
          <a:ea typeface="宋体" pitchFamily="2" charset="-122"/>
        </a:defRPr>
      </a:lvl8pPr>
      <a:lvl9pPr marL="1828800" algn="l" rtl="0" fontAlgn="base">
        <a:spcBef>
          <a:spcPct val="0"/>
        </a:spcBef>
        <a:spcAft>
          <a:spcPct val="0"/>
        </a:spcAft>
        <a:defRPr sz="3600" b="1">
          <a:solidFill>
            <a:srgbClr val="3366FF"/>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Blip>
          <a:blip r:embed="rId13"/>
        </a:buBlip>
        <a:defRPr sz="28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hlink"/>
        </a:buClr>
        <a:buBlip>
          <a:blip r:embed="rId13"/>
        </a:buBlip>
        <a:defRPr sz="2800" b="1">
          <a:solidFill>
            <a:srgbClr val="000000"/>
          </a:solidFill>
          <a:latin typeface="+mn-lt"/>
          <a:ea typeface="+mn-ea"/>
        </a:defRPr>
      </a:lvl2pPr>
      <a:lvl3pPr marL="1143000" indent="-228600" algn="l" rtl="0" eaLnBrk="0" fontAlgn="base" hangingPunct="0">
        <a:spcBef>
          <a:spcPct val="20000"/>
        </a:spcBef>
        <a:spcAft>
          <a:spcPct val="0"/>
        </a:spcAft>
        <a:buClr>
          <a:schemeClr val="accent1"/>
        </a:buClr>
        <a:buBlip>
          <a:blip r:embed="rId13"/>
        </a:buBlip>
        <a:defRPr sz="2800" b="1">
          <a:solidFill>
            <a:srgbClr val="000000"/>
          </a:solidFill>
          <a:latin typeface="+mn-lt"/>
          <a:ea typeface="+mn-ea"/>
        </a:defRPr>
      </a:lvl3pPr>
      <a:lvl4pPr marL="1600200" indent="-228600" algn="l" rtl="0" eaLnBrk="0" fontAlgn="base" hangingPunct="0">
        <a:spcBef>
          <a:spcPct val="20000"/>
        </a:spcBef>
        <a:spcAft>
          <a:spcPct val="0"/>
        </a:spcAft>
        <a:buClr>
          <a:schemeClr val="hlink"/>
        </a:buClr>
        <a:buBlip>
          <a:blip r:embed="rId13"/>
        </a:buBlip>
        <a:defRPr sz="2800" b="1">
          <a:solidFill>
            <a:srgbClr val="000000"/>
          </a:solidFill>
          <a:latin typeface="+mn-lt"/>
          <a:ea typeface="+mn-ea"/>
        </a:defRPr>
      </a:lvl4pPr>
      <a:lvl5pPr marL="2057400" indent="-228600" algn="l" rtl="0" eaLnBrk="0" fontAlgn="base" hangingPunct="0">
        <a:spcBef>
          <a:spcPct val="20000"/>
        </a:spcBef>
        <a:spcAft>
          <a:spcPct val="0"/>
        </a:spcAft>
        <a:buBlip>
          <a:blip r:embed="rId13"/>
        </a:buBlip>
        <a:defRPr sz="2800" b="1">
          <a:solidFill>
            <a:srgbClr val="000000"/>
          </a:solidFill>
          <a:latin typeface="+mn-lt"/>
          <a:ea typeface="+mn-ea"/>
        </a:defRPr>
      </a:lvl5pPr>
      <a:lvl6pPr marL="2514600" indent="-228600" algn="l" rtl="0" fontAlgn="base">
        <a:spcBef>
          <a:spcPct val="20000"/>
        </a:spcBef>
        <a:spcAft>
          <a:spcPct val="0"/>
        </a:spcAft>
        <a:buBlip>
          <a:blip r:embed="rId13"/>
        </a:buBlip>
        <a:defRPr sz="2800" b="1">
          <a:solidFill>
            <a:srgbClr val="000000"/>
          </a:solidFill>
          <a:latin typeface="+mn-lt"/>
          <a:ea typeface="+mn-ea"/>
        </a:defRPr>
      </a:lvl6pPr>
      <a:lvl7pPr marL="2971800" indent="-228600" algn="l" rtl="0" fontAlgn="base">
        <a:spcBef>
          <a:spcPct val="20000"/>
        </a:spcBef>
        <a:spcAft>
          <a:spcPct val="0"/>
        </a:spcAft>
        <a:buBlip>
          <a:blip r:embed="rId13"/>
        </a:buBlip>
        <a:defRPr sz="2800" b="1">
          <a:solidFill>
            <a:srgbClr val="000000"/>
          </a:solidFill>
          <a:latin typeface="+mn-lt"/>
          <a:ea typeface="+mn-ea"/>
        </a:defRPr>
      </a:lvl7pPr>
      <a:lvl8pPr marL="3429000" indent="-228600" algn="l" rtl="0" fontAlgn="base">
        <a:spcBef>
          <a:spcPct val="20000"/>
        </a:spcBef>
        <a:spcAft>
          <a:spcPct val="0"/>
        </a:spcAft>
        <a:buBlip>
          <a:blip r:embed="rId13"/>
        </a:buBlip>
        <a:defRPr sz="2800" b="1">
          <a:solidFill>
            <a:srgbClr val="000000"/>
          </a:solidFill>
          <a:latin typeface="+mn-lt"/>
          <a:ea typeface="+mn-ea"/>
        </a:defRPr>
      </a:lvl8pPr>
      <a:lvl9pPr marL="3886200" indent="-228600" algn="l" rtl="0" fontAlgn="base">
        <a:spcBef>
          <a:spcPct val="20000"/>
        </a:spcBef>
        <a:spcAft>
          <a:spcPct val="0"/>
        </a:spcAft>
        <a:buBlip>
          <a:blip r:embed="rId13"/>
        </a:buBlip>
        <a:defRPr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xmlns="" id="{EF448720-8116-4592-B69A-79A55B328201}"/>
              </a:ext>
            </a:extLst>
          </p:cNvPr>
          <p:cNvSpPr/>
          <p:nvPr/>
        </p:nvSpPr>
        <p:spPr>
          <a:xfrm>
            <a:off x="0" y="1922929"/>
            <a:ext cx="12192000" cy="3518492"/>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solidFill>
            <a:srgbClr val="CC383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10" name="任意多边形: 形状 9">
            <a:extLst>
              <a:ext uri="{FF2B5EF4-FFF2-40B4-BE49-F238E27FC236}">
                <a16:creationId xmlns:a16="http://schemas.microsoft.com/office/drawing/2014/main" xmlns="" id="{CF11FFB7-3AE5-468A-8282-59AE55DEA327}"/>
              </a:ext>
            </a:extLst>
          </p:cNvPr>
          <p:cNvSpPr/>
          <p:nvPr/>
        </p:nvSpPr>
        <p:spPr>
          <a:xfrm>
            <a:off x="1524000" y="304801"/>
            <a:ext cx="9144000" cy="5102852"/>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solidFill>
            <a:srgbClr val="F0F7F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6" name="任意多边形: 形状 5">
            <a:extLst>
              <a:ext uri="{FF2B5EF4-FFF2-40B4-BE49-F238E27FC236}">
                <a16:creationId xmlns:a16="http://schemas.microsoft.com/office/drawing/2014/main" xmlns="" id="{4F356CBF-885E-41AD-8797-C03C90FD97EC}"/>
              </a:ext>
            </a:extLst>
          </p:cNvPr>
          <p:cNvSpPr/>
          <p:nvPr/>
        </p:nvSpPr>
        <p:spPr>
          <a:xfrm>
            <a:off x="0" y="-1"/>
            <a:ext cx="12192000" cy="5386767"/>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blipFill>
            <a:blip r:embed="rId2" cstate="print">
              <a:extLst>
                <a:ext uri="{28A0092B-C50C-407E-A947-70E740481C1C}">
                  <a14:useLocalDpi xmlns:a14="http://schemas.microsoft.com/office/drawing/2010/main" val="0"/>
                </a:ext>
              </a:extLst>
            </a:blip>
            <a:stretch>
              <a:fillRect/>
            </a:stretch>
          </a:bli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5" name="任意多边形: 形状 4">
            <a:extLst>
              <a:ext uri="{FF2B5EF4-FFF2-40B4-BE49-F238E27FC236}">
                <a16:creationId xmlns:a16="http://schemas.microsoft.com/office/drawing/2014/main" xmlns="" id="{427B5A1C-55BA-4E9F-8C79-3F20C0DE44A8}"/>
              </a:ext>
            </a:extLst>
          </p:cNvPr>
          <p:cNvSpPr/>
          <p:nvPr/>
        </p:nvSpPr>
        <p:spPr>
          <a:xfrm>
            <a:off x="1" y="-13876"/>
            <a:ext cx="12192000" cy="5428839"/>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rgbClr val="B12E35">
                  <a:alpha val="0"/>
                </a:srgbClr>
              </a:gs>
              <a:gs pos="100000">
                <a:srgbClr val="B12E35">
                  <a:alpha val="80000"/>
                </a:srgbClr>
              </a:gs>
            </a:gsLst>
            <a:lin ang="162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7" name="文本框 6">
            <a:extLst>
              <a:ext uri="{FF2B5EF4-FFF2-40B4-BE49-F238E27FC236}">
                <a16:creationId xmlns:a16="http://schemas.microsoft.com/office/drawing/2014/main" xmlns="" id="{AF243A5E-131E-4D02-B256-29E83602403D}"/>
              </a:ext>
            </a:extLst>
          </p:cNvPr>
          <p:cNvSpPr txBox="1"/>
          <p:nvPr/>
        </p:nvSpPr>
        <p:spPr>
          <a:xfrm>
            <a:off x="3387564" y="2259622"/>
            <a:ext cx="5416869" cy="830997"/>
          </a:xfrm>
          <a:prstGeom prst="rect">
            <a:avLst/>
          </a:prstGeom>
          <a:noFill/>
        </p:spPr>
        <p:txBody>
          <a:bodyPr wrap="none" rtlCol="0">
            <a:spAutoFit/>
          </a:bodyPr>
          <a:lstStyle/>
          <a:p>
            <a:pPr algn="ctr"/>
            <a:r>
              <a:rPr lang="zh-CN" altLang="en-US" sz="4800" b="1"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数据库原理与应用</a:t>
            </a:r>
          </a:p>
        </p:txBody>
      </p:sp>
      <p:sp>
        <p:nvSpPr>
          <p:cNvPr id="13" name="矩形: 圆角 12">
            <a:extLst>
              <a:ext uri="{FF2B5EF4-FFF2-40B4-BE49-F238E27FC236}">
                <a16:creationId xmlns:a16="http://schemas.microsoft.com/office/drawing/2014/main" xmlns="" id="{3B6A95A1-BCE9-4ABF-94B0-E33F37E1B655}"/>
              </a:ext>
            </a:extLst>
          </p:cNvPr>
          <p:cNvSpPr/>
          <p:nvPr/>
        </p:nvSpPr>
        <p:spPr>
          <a:xfrm>
            <a:off x="5222038" y="5719484"/>
            <a:ext cx="1747924" cy="353119"/>
          </a:xfrm>
          <a:prstGeom prst="roundRect">
            <a:avLst>
              <a:gd name="adj" fmla="val 50000"/>
            </a:avLst>
          </a:prstGeom>
          <a:gradFill>
            <a:gsLst>
              <a:gs pos="0">
                <a:srgbClr val="CC383F"/>
              </a:gs>
              <a:gs pos="100000">
                <a:srgbClr val="B12E35"/>
              </a:gs>
            </a:gsLst>
            <a:lin ang="0" scaled="1"/>
          </a:gra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a:r>
              <a:rPr lang="zh-CN" altLang="en-US" kern="0" dirty="0">
                <a:solidFill>
                  <a:prstClr val="white"/>
                </a:solidFill>
                <a:latin typeface="Arial"/>
                <a:ea typeface="微软雅黑"/>
              </a:rPr>
              <a:t> 郑汉东</a:t>
            </a:r>
          </a:p>
        </p:txBody>
      </p:sp>
      <p:sp>
        <p:nvSpPr>
          <p:cNvPr id="14" name="椭圆 13">
            <a:extLst>
              <a:ext uri="{FF2B5EF4-FFF2-40B4-BE49-F238E27FC236}">
                <a16:creationId xmlns:a16="http://schemas.microsoft.com/office/drawing/2014/main" xmlns="" id="{CA4C6AF4-EBC0-49D8-A50E-412CA95A6B5D}"/>
              </a:ext>
            </a:extLst>
          </p:cNvPr>
          <p:cNvSpPr/>
          <p:nvPr/>
        </p:nvSpPr>
        <p:spPr>
          <a:xfrm>
            <a:off x="4825750" y="5778903"/>
            <a:ext cx="220164" cy="220164"/>
          </a:xfrm>
          <a:prstGeom prst="ellipse">
            <a:avLst/>
          </a:prstGeom>
          <a:noFill/>
          <a:ln w="12700" cap="flat" cmpd="sng" algn="ctr">
            <a:solidFill>
              <a:srgbClr val="B12E3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15" name="椭圆 14">
            <a:extLst>
              <a:ext uri="{FF2B5EF4-FFF2-40B4-BE49-F238E27FC236}">
                <a16:creationId xmlns:a16="http://schemas.microsoft.com/office/drawing/2014/main" xmlns="" id="{8C7BC4C1-CD86-4041-8145-65571CB3DED5}"/>
              </a:ext>
            </a:extLst>
          </p:cNvPr>
          <p:cNvSpPr/>
          <p:nvPr/>
        </p:nvSpPr>
        <p:spPr>
          <a:xfrm>
            <a:off x="7146086" y="5778903"/>
            <a:ext cx="220164" cy="220164"/>
          </a:xfrm>
          <a:prstGeom prst="ellipse">
            <a:avLst/>
          </a:prstGeom>
          <a:noFill/>
          <a:ln w="12700" cap="flat" cmpd="sng" algn="ctr">
            <a:solidFill>
              <a:srgbClr val="B12E3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pic>
        <p:nvPicPr>
          <p:cNvPr id="16" name="图片 15">
            <a:extLst>
              <a:ext uri="{FF2B5EF4-FFF2-40B4-BE49-F238E27FC236}">
                <a16:creationId xmlns:a16="http://schemas.microsoft.com/office/drawing/2014/main" xmlns="" id="{E09C3517-1EF6-4832-8995-291358D0DBBC}"/>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628167" y="1154590"/>
            <a:ext cx="2935658" cy="448049"/>
          </a:xfrm>
          <a:prstGeom prst="rect">
            <a:avLst/>
          </a:prstGeom>
          <a:effectLst>
            <a:outerShdw blurRad="63500" sx="102000" sy="102000" algn="ctr" rotWithShape="0">
              <a:prstClr val="black">
                <a:alpha val="40000"/>
              </a:prstClr>
            </a:outerShdw>
          </a:effectLst>
        </p:spPr>
      </p:pic>
      <p:sp>
        <p:nvSpPr>
          <p:cNvPr id="12" name="弧形 11">
            <a:extLst>
              <a:ext uri="{FF2B5EF4-FFF2-40B4-BE49-F238E27FC236}">
                <a16:creationId xmlns:a16="http://schemas.microsoft.com/office/drawing/2014/main" xmlns="" id="{DCD71B6D-CF24-48C6-9A84-26E38EF7AF42}"/>
              </a:ext>
            </a:extLst>
          </p:cNvPr>
          <p:cNvSpPr/>
          <p:nvPr/>
        </p:nvSpPr>
        <p:spPr>
          <a:xfrm rot="10800000">
            <a:off x="-7488614" y="-10706415"/>
            <a:ext cx="27146995" cy="16602457"/>
          </a:xfrm>
          <a:prstGeom prst="arc">
            <a:avLst>
              <a:gd name="adj1" fmla="val 13758290"/>
              <a:gd name="adj2" fmla="val 18607743"/>
            </a:avLst>
          </a:prstGeom>
          <a:ln>
            <a:gradFill flip="none" rotWithShape="1">
              <a:gsLst>
                <a:gs pos="39000">
                  <a:srgbClr val="CC383F">
                    <a:alpha val="0"/>
                  </a:srgbClr>
                </a:gs>
                <a:gs pos="59000">
                  <a:srgbClr val="CC383F">
                    <a:alpha val="0"/>
                  </a:srgbClr>
                </a:gs>
                <a:gs pos="0">
                  <a:srgbClr val="B12E35"/>
                </a:gs>
                <a:gs pos="100000">
                  <a:srgbClr val="CC383F"/>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5001092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85941" y="981076"/>
            <a:ext cx="11018871" cy="154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Aft>
                <a:spcPct val="20000"/>
              </a:spcAft>
              <a:buClrTx/>
              <a:buFontTx/>
              <a:buNone/>
            </a:pPr>
            <a:r>
              <a:rPr kumimoji="1" lang="en-US" altLang="zh-CN" sz="2000" dirty="0">
                <a:solidFill>
                  <a:srgbClr val="1B285F"/>
                </a:solidFill>
                <a:latin typeface="Times New Roman" panose="02020603050405020304" pitchFamily="18" charset="0"/>
              </a:rPr>
              <a:t>SQL</a:t>
            </a:r>
            <a:r>
              <a:rPr kumimoji="1" lang="zh-CN" altLang="en-US" sz="2000" dirty="0">
                <a:solidFill>
                  <a:srgbClr val="1B285F"/>
                </a:solidFill>
                <a:latin typeface="Times New Roman" panose="02020603050405020304" pitchFamily="18" charset="0"/>
              </a:rPr>
              <a:t>语言支持关系数据库</a:t>
            </a:r>
            <a:r>
              <a:rPr kumimoji="1" lang="zh-CN" altLang="en-US" sz="2000" dirty="0">
                <a:solidFill>
                  <a:srgbClr val="C00000"/>
                </a:solidFill>
                <a:latin typeface="Times New Roman" panose="02020603050405020304" pitchFamily="18" charset="0"/>
              </a:rPr>
              <a:t>三级模式结构</a:t>
            </a:r>
            <a:r>
              <a:rPr kumimoji="1" lang="zh-CN" altLang="en-US" sz="2000" dirty="0">
                <a:solidFill>
                  <a:srgbClr val="1B285F"/>
                </a:solidFill>
                <a:latin typeface="Times New Roman" panose="02020603050405020304" pitchFamily="18" charset="0"/>
              </a:rPr>
              <a:t>。</a:t>
            </a:r>
          </a:p>
          <a:p>
            <a:pPr indent="457200" fontAlgn="base">
              <a:lnSpc>
                <a:spcPct val="150000"/>
              </a:lnSpc>
              <a:spcAft>
                <a:spcPct val="20000"/>
              </a:spcAft>
              <a:buClrTx/>
              <a:buFontTx/>
              <a:buNone/>
            </a:pPr>
            <a:r>
              <a:rPr kumimoji="1" lang="zh-CN" altLang="en-US" sz="2000" dirty="0">
                <a:solidFill>
                  <a:srgbClr val="1B285F"/>
                </a:solidFill>
                <a:latin typeface="Times New Roman" panose="02020603050405020304" pitchFamily="18" charset="0"/>
              </a:rPr>
              <a:t>外模式包括若干视图（</a:t>
            </a:r>
            <a:r>
              <a:rPr kumimoji="1" lang="en-US" altLang="zh-CN" sz="2000" dirty="0">
                <a:solidFill>
                  <a:srgbClr val="1B285F"/>
                </a:solidFill>
                <a:latin typeface="Times New Roman" panose="02020603050405020304" pitchFamily="18" charset="0"/>
              </a:rPr>
              <a:t>view</a:t>
            </a:r>
            <a:r>
              <a:rPr kumimoji="1" lang="zh-CN" altLang="en-US" sz="2000" dirty="0">
                <a:solidFill>
                  <a:srgbClr val="1B285F"/>
                </a:solidFill>
                <a:latin typeface="Times New Roman" panose="02020603050405020304" pitchFamily="18" charset="0"/>
              </a:rPr>
              <a:t>）和部分基本表（</a:t>
            </a:r>
            <a:r>
              <a:rPr kumimoji="1" lang="en-US" altLang="zh-CN" sz="2000" dirty="0">
                <a:solidFill>
                  <a:srgbClr val="1B285F"/>
                </a:solidFill>
                <a:latin typeface="Times New Roman" panose="02020603050405020304" pitchFamily="18" charset="0"/>
              </a:rPr>
              <a:t>base table</a:t>
            </a:r>
            <a:r>
              <a:rPr kumimoji="1" lang="zh-CN" altLang="en-US" sz="2000" dirty="0">
                <a:solidFill>
                  <a:srgbClr val="1B285F"/>
                </a:solidFill>
                <a:latin typeface="Times New Roman" panose="02020603050405020304" pitchFamily="18" charset="0"/>
              </a:rPr>
              <a:t>），模式包括若干基本表，内模式包括若干存储文件（</a:t>
            </a:r>
            <a:r>
              <a:rPr kumimoji="1" lang="en-US" altLang="zh-CN" sz="2000" dirty="0">
                <a:solidFill>
                  <a:srgbClr val="1B285F"/>
                </a:solidFill>
                <a:latin typeface="Times New Roman" panose="02020603050405020304" pitchFamily="18" charset="0"/>
              </a:rPr>
              <a:t>stored file</a:t>
            </a:r>
            <a:r>
              <a:rPr kumimoji="1" lang="zh-CN" altLang="en-US" sz="2000" dirty="0">
                <a:solidFill>
                  <a:srgbClr val="1B285F"/>
                </a:solidFill>
                <a:latin typeface="Times New Roman" panose="02020603050405020304" pitchFamily="18" charset="0"/>
              </a:rPr>
              <a:t>）。</a:t>
            </a:r>
            <a:endParaRPr kumimoji="1" lang="zh-CN" altLang="en-US" sz="2400" dirty="0">
              <a:solidFill>
                <a:srgbClr val="1B285F"/>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
        <p:nvSpPr>
          <p:cNvPr id="14339"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81CC680A-8331-4436-995F-5F56C53FB4F9}" type="slidenum">
              <a:rPr lang="en-US" altLang="zh-CN" sz="1400" b="0">
                <a:solidFill>
                  <a:srgbClr val="40458C"/>
                </a:solidFill>
                <a:latin typeface="Comic Sans MS" panose="030F0702030302020204" pitchFamily="66" charset="0"/>
              </a:rPr>
              <a:pPr>
                <a:spcBef>
                  <a:spcPct val="0"/>
                </a:spcBef>
                <a:buClrTx/>
                <a:buFontTx/>
                <a:buNone/>
              </a:pPr>
              <a:t>10</a:t>
            </a:fld>
            <a:endParaRPr lang="en-US" altLang="zh-CN" sz="1400" b="0">
              <a:solidFill>
                <a:srgbClr val="40458C"/>
              </a:solidFill>
              <a:latin typeface="Comic Sans MS" panose="030F0702030302020204" pitchFamily="66" charset="0"/>
            </a:endParaRPr>
          </a:p>
        </p:txBody>
      </p:sp>
      <p:pic>
        <p:nvPicPr>
          <p:cNvPr id="4" name="图片 3">
            <a:extLst>
              <a:ext uri="{FF2B5EF4-FFF2-40B4-BE49-F238E27FC236}">
                <a16:creationId xmlns:a16="http://schemas.microsoft.com/office/drawing/2014/main" xmlns="" id="{FC53CD66-036C-503D-8A11-8943A6958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891" y="2587625"/>
            <a:ext cx="7427912"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61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85941" y="981076"/>
            <a:ext cx="11018871" cy="434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Aft>
                <a:spcPct val="20000"/>
              </a:spcAft>
              <a:buClrTx/>
              <a:buFontTx/>
              <a:buNone/>
            </a:pPr>
            <a:r>
              <a:rPr kumimoji="1" lang="en-US" altLang="zh-CN" sz="2000" dirty="0">
                <a:solidFill>
                  <a:srgbClr val="1B285F"/>
                </a:solidFill>
                <a:latin typeface="Times New Roman" panose="02020603050405020304" pitchFamily="18" charset="0"/>
              </a:rPr>
              <a:t>    </a:t>
            </a:r>
            <a:r>
              <a:rPr kumimoji="1" lang="zh-CN" altLang="en-US" sz="2000" dirty="0">
                <a:solidFill>
                  <a:srgbClr val="1B285F"/>
                </a:solidFill>
                <a:latin typeface="Times New Roman" panose="02020603050405020304" pitchFamily="18" charset="0"/>
              </a:rPr>
              <a:t>用户可以用</a:t>
            </a:r>
            <a:r>
              <a:rPr kumimoji="1" lang="en-US" altLang="zh-CN" sz="2000" dirty="0">
                <a:solidFill>
                  <a:srgbClr val="1B285F"/>
                </a:solidFill>
                <a:latin typeface="Times New Roman" panose="02020603050405020304" pitchFamily="18" charset="0"/>
              </a:rPr>
              <a:t>SQL</a:t>
            </a:r>
            <a:r>
              <a:rPr kumimoji="1" lang="zh-CN" altLang="en-US" sz="2000" dirty="0">
                <a:solidFill>
                  <a:srgbClr val="1B285F"/>
                </a:solidFill>
                <a:latin typeface="Times New Roman" panose="02020603050405020304" pitchFamily="18" charset="0"/>
              </a:rPr>
              <a:t>对基本表和视图进行查询和其它操作，视图和基本表一样，都是关系。</a:t>
            </a:r>
          </a:p>
          <a:p>
            <a:pPr fontAlgn="base">
              <a:lnSpc>
                <a:spcPct val="150000"/>
              </a:lnSpc>
              <a:spcAft>
                <a:spcPct val="20000"/>
              </a:spcAft>
              <a:buClrTx/>
              <a:buFontTx/>
              <a:buNone/>
            </a:pPr>
            <a:r>
              <a:rPr kumimoji="1" lang="en-US" altLang="zh-CN" sz="2000" dirty="0">
                <a:solidFill>
                  <a:srgbClr val="1B285F"/>
                </a:solidFill>
                <a:latin typeface="Times New Roman" panose="02020603050405020304" pitchFamily="18" charset="0"/>
              </a:rPr>
              <a:t>1. </a:t>
            </a:r>
            <a:r>
              <a:rPr kumimoji="1" lang="zh-CN" altLang="en-US" sz="2000" dirty="0">
                <a:solidFill>
                  <a:srgbClr val="C00000"/>
                </a:solidFill>
                <a:latin typeface="Times New Roman" panose="02020603050405020304" pitchFamily="18" charset="0"/>
              </a:rPr>
              <a:t>基本表</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楷体" panose="02010609060101010101" pitchFamily="49" charset="-122"/>
                <a:ea typeface="楷体" panose="02010609060101010101" pitchFamily="49" charset="-122"/>
              </a:rPr>
              <a:t>本身独立存在的表</a:t>
            </a:r>
            <a:r>
              <a:rPr kumimoji="1" lang="en-US" altLang="zh-CN" sz="2000" dirty="0">
                <a:solidFill>
                  <a:srgbClr val="1B285F"/>
                </a:solidFill>
                <a:latin typeface="楷体" panose="02010609060101010101" pitchFamily="49" charset="-122"/>
                <a:ea typeface="楷体" panose="02010609060101010101" pitchFamily="49" charset="-122"/>
              </a:rPr>
              <a:t>,</a:t>
            </a:r>
            <a:r>
              <a:rPr kumimoji="1" lang="zh-CN" altLang="en-US" sz="2000" dirty="0">
                <a:solidFill>
                  <a:srgbClr val="1B285F"/>
                </a:solidFill>
                <a:latin typeface="楷体" panose="02010609060101010101" pitchFamily="49" charset="-122"/>
                <a:ea typeface="楷体" panose="02010609060101010101" pitchFamily="49" charset="-122"/>
              </a:rPr>
              <a:t>一个关系对应一个表</a:t>
            </a:r>
            <a:r>
              <a:rPr kumimoji="1" lang="en-US" altLang="zh-CN" sz="2000" dirty="0">
                <a:solidFill>
                  <a:srgbClr val="1B285F"/>
                </a:solidFill>
                <a:latin typeface="楷体" panose="02010609060101010101" pitchFamily="49" charset="-122"/>
                <a:ea typeface="楷体" panose="02010609060101010101" pitchFamily="49" charset="-122"/>
              </a:rPr>
              <a:t>,</a:t>
            </a:r>
            <a:r>
              <a:rPr kumimoji="1" lang="zh-CN" altLang="en-US" sz="2000" dirty="0">
                <a:solidFill>
                  <a:srgbClr val="1B285F"/>
                </a:solidFill>
                <a:latin typeface="楷体" panose="02010609060101010101" pitchFamily="49" charset="-122"/>
                <a:ea typeface="楷体" panose="02010609060101010101" pitchFamily="49" charset="-122"/>
              </a:rPr>
              <a:t>它对应三级模式结构中的</a:t>
            </a:r>
            <a:r>
              <a:rPr kumimoji="1" lang="zh-CN" altLang="en-US" sz="2000" dirty="0">
                <a:solidFill>
                  <a:srgbClr val="C00000"/>
                </a:solidFill>
                <a:latin typeface="楷体" panose="02010609060101010101" pitchFamily="49" charset="-122"/>
                <a:ea typeface="楷体" panose="02010609060101010101" pitchFamily="49" charset="-122"/>
              </a:rPr>
              <a:t>模式</a:t>
            </a:r>
            <a:r>
              <a:rPr kumimoji="1" lang="zh-CN" altLang="en-US" sz="2000" dirty="0">
                <a:solidFill>
                  <a:srgbClr val="1B285F"/>
                </a:solidFill>
                <a:latin typeface="楷体" panose="02010609060101010101" pitchFamily="49" charset="-122"/>
                <a:ea typeface="楷体" panose="02010609060101010101" pitchFamily="49" charset="-122"/>
              </a:rPr>
              <a:t>。</a:t>
            </a:r>
            <a:endParaRPr kumimoji="1" lang="en-US" altLang="zh-CN" sz="2000" dirty="0">
              <a:solidFill>
                <a:srgbClr val="1B285F"/>
              </a:solidFill>
              <a:latin typeface="楷体" panose="02010609060101010101" pitchFamily="49" charset="-122"/>
              <a:ea typeface="楷体" panose="02010609060101010101" pitchFamily="49" charset="-122"/>
            </a:endParaRPr>
          </a:p>
          <a:p>
            <a:pPr fontAlgn="base">
              <a:lnSpc>
                <a:spcPct val="150000"/>
              </a:lnSpc>
              <a:spcAft>
                <a:spcPct val="20000"/>
              </a:spcAft>
              <a:buClrTx/>
              <a:buFontTx/>
              <a:buNone/>
            </a:pPr>
            <a:r>
              <a:rPr kumimoji="1" lang="en-US" altLang="zh-CN" sz="2000" dirty="0">
                <a:solidFill>
                  <a:srgbClr val="1B285F"/>
                </a:solidFill>
                <a:latin typeface="楷体" panose="02010609060101010101" pitchFamily="49" charset="-122"/>
                <a:ea typeface="楷体" panose="02010609060101010101" pitchFamily="49" charset="-122"/>
              </a:rPr>
              <a:t>  </a:t>
            </a:r>
            <a:r>
              <a:rPr kumimoji="1" lang="zh-CN" altLang="en-US" sz="2000" dirty="0">
                <a:solidFill>
                  <a:srgbClr val="1B285F"/>
                </a:solidFill>
                <a:latin typeface="楷体" panose="02010609060101010101" pitchFamily="49" charset="-122"/>
                <a:ea typeface="楷体" panose="02010609060101010101" pitchFamily="49" charset="-122"/>
              </a:rPr>
              <a:t>一个或多个基本表存放在一个存储文件中。</a:t>
            </a:r>
            <a:endParaRPr kumimoji="1" lang="en-US" altLang="zh-CN" sz="2000" dirty="0">
              <a:solidFill>
                <a:srgbClr val="1B285F"/>
              </a:solidFill>
              <a:latin typeface="楷体" panose="02010609060101010101" pitchFamily="49" charset="-122"/>
              <a:ea typeface="楷体" panose="02010609060101010101" pitchFamily="49" charset="-122"/>
            </a:endParaRPr>
          </a:p>
          <a:p>
            <a:pPr fontAlgn="base">
              <a:lnSpc>
                <a:spcPct val="150000"/>
              </a:lnSpc>
              <a:spcAft>
                <a:spcPct val="20000"/>
              </a:spcAft>
              <a:buClrTx/>
              <a:buFontTx/>
              <a:buNone/>
            </a:pPr>
            <a:r>
              <a:rPr kumimoji="1" lang="en-US" altLang="zh-CN" sz="2000" dirty="0">
                <a:solidFill>
                  <a:srgbClr val="1B285F"/>
                </a:solidFill>
                <a:latin typeface="楷体" panose="02010609060101010101" pitchFamily="49" charset="-122"/>
                <a:ea typeface="楷体" panose="02010609060101010101" pitchFamily="49" charset="-122"/>
              </a:rPr>
              <a:t>  </a:t>
            </a:r>
            <a:r>
              <a:rPr kumimoji="1" lang="zh-CN" altLang="en-US" sz="2000" dirty="0">
                <a:solidFill>
                  <a:srgbClr val="1B285F"/>
                </a:solidFill>
                <a:latin typeface="楷体" panose="02010609060101010101" pitchFamily="49" charset="-122"/>
                <a:ea typeface="楷体" panose="02010609060101010101" pitchFamily="49" charset="-122"/>
              </a:rPr>
              <a:t>一个表可以带若干个索引，索引也存放在存储文件中。</a:t>
            </a:r>
          </a:p>
          <a:p>
            <a:pPr fontAlgn="base">
              <a:lnSpc>
                <a:spcPct val="150000"/>
              </a:lnSpc>
              <a:spcAft>
                <a:spcPct val="20000"/>
              </a:spcAft>
              <a:buClrTx/>
              <a:buFontTx/>
              <a:buNone/>
            </a:pPr>
            <a:r>
              <a:rPr kumimoji="1" lang="en-US" altLang="zh-CN" sz="2000" dirty="0">
                <a:solidFill>
                  <a:srgbClr val="1B285F"/>
                </a:solidFill>
                <a:latin typeface="Times New Roman" panose="02020603050405020304" pitchFamily="18" charset="0"/>
              </a:rPr>
              <a:t>2. </a:t>
            </a:r>
            <a:r>
              <a:rPr kumimoji="1" lang="zh-CN" altLang="en-US" sz="2000" dirty="0">
                <a:solidFill>
                  <a:srgbClr val="C00000"/>
                </a:solidFill>
                <a:latin typeface="Times New Roman" panose="02020603050405020304" pitchFamily="18" charset="0"/>
              </a:rPr>
              <a:t>视图</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楷体" panose="02010609060101010101" pitchFamily="49" charset="-122"/>
                <a:ea typeface="楷体" panose="02010609060101010101" pitchFamily="49" charset="-122"/>
              </a:rPr>
              <a:t>是从一个或几个基本表导出的表</a:t>
            </a:r>
            <a:r>
              <a:rPr kumimoji="1" lang="en-US" altLang="zh-CN" sz="2000" dirty="0">
                <a:solidFill>
                  <a:srgbClr val="1B285F"/>
                </a:solidFill>
                <a:latin typeface="楷体" panose="02010609060101010101" pitchFamily="49" charset="-122"/>
                <a:ea typeface="楷体" panose="02010609060101010101" pitchFamily="49" charset="-122"/>
              </a:rPr>
              <a:t>,</a:t>
            </a:r>
            <a:r>
              <a:rPr kumimoji="1" lang="zh-CN" altLang="en-US" sz="2000" dirty="0">
                <a:solidFill>
                  <a:srgbClr val="1B285F"/>
                </a:solidFill>
                <a:latin typeface="楷体" panose="02010609060101010101" pitchFamily="49" charset="-122"/>
                <a:ea typeface="楷体" panose="02010609060101010101" pitchFamily="49" charset="-122"/>
              </a:rPr>
              <a:t>它</a:t>
            </a:r>
            <a:r>
              <a:rPr kumimoji="1" lang="zh-CN" altLang="en-US" sz="2000" dirty="0">
                <a:solidFill>
                  <a:srgbClr val="C00000"/>
                </a:solidFill>
                <a:latin typeface="楷体" panose="02010609060101010101" pitchFamily="49" charset="-122"/>
                <a:ea typeface="楷体" panose="02010609060101010101" pitchFamily="49" charset="-122"/>
              </a:rPr>
              <a:t>本身不独立存储在数据库</a:t>
            </a:r>
            <a:r>
              <a:rPr kumimoji="1" lang="zh-CN" altLang="en-US" sz="2000" dirty="0">
                <a:solidFill>
                  <a:srgbClr val="1B285F"/>
                </a:solidFill>
                <a:latin typeface="楷体" panose="02010609060101010101" pitchFamily="49" charset="-122"/>
                <a:ea typeface="楷体" panose="02010609060101010101" pitchFamily="49" charset="-122"/>
              </a:rPr>
              <a:t>中</a:t>
            </a:r>
            <a:r>
              <a:rPr kumimoji="1" lang="en-US" altLang="zh-CN" sz="2000" dirty="0">
                <a:solidFill>
                  <a:srgbClr val="1B285F"/>
                </a:solidFill>
                <a:latin typeface="楷体" panose="02010609060101010101" pitchFamily="49" charset="-122"/>
                <a:ea typeface="楷体" panose="02010609060101010101" pitchFamily="49" charset="-122"/>
              </a:rPr>
              <a:t>,</a:t>
            </a:r>
            <a:r>
              <a:rPr kumimoji="1" lang="zh-CN" altLang="en-US" sz="2000" dirty="0">
                <a:solidFill>
                  <a:srgbClr val="C00000"/>
                </a:solidFill>
                <a:latin typeface="楷体" panose="02010609060101010101" pitchFamily="49" charset="-122"/>
                <a:ea typeface="楷体" panose="02010609060101010101" pitchFamily="49" charset="-122"/>
              </a:rPr>
              <a:t>只存放视图的定义</a:t>
            </a:r>
            <a:r>
              <a:rPr kumimoji="1" lang="zh-CN" altLang="en-US" sz="2000" dirty="0">
                <a:solidFill>
                  <a:srgbClr val="1B285F"/>
                </a:solidFill>
                <a:latin typeface="楷体" panose="02010609060101010101" pitchFamily="49" charset="-122"/>
                <a:ea typeface="楷体" panose="02010609060101010101" pitchFamily="49" charset="-122"/>
              </a:rPr>
              <a:t>而不存放视图对应的数据</a:t>
            </a:r>
            <a:r>
              <a:rPr kumimoji="1" lang="en-US" altLang="zh-CN" sz="2000" dirty="0">
                <a:solidFill>
                  <a:srgbClr val="1B285F"/>
                </a:solidFill>
                <a:latin typeface="楷体" panose="02010609060101010101" pitchFamily="49" charset="-122"/>
                <a:ea typeface="楷体" panose="02010609060101010101" pitchFamily="49" charset="-122"/>
              </a:rPr>
              <a:t>,</a:t>
            </a:r>
            <a:r>
              <a:rPr kumimoji="1" lang="zh-CN" altLang="en-US" sz="2000" dirty="0">
                <a:solidFill>
                  <a:srgbClr val="1B285F"/>
                </a:solidFill>
                <a:latin typeface="楷体" panose="02010609060101010101" pitchFamily="49" charset="-122"/>
                <a:ea typeface="楷体" panose="02010609060101010101" pitchFamily="49" charset="-122"/>
              </a:rPr>
              <a:t>这些数据仍存放在导出视图的基本表中</a:t>
            </a:r>
            <a:r>
              <a:rPr kumimoji="1" lang="en-US" altLang="zh-CN" sz="2000" dirty="0">
                <a:solidFill>
                  <a:srgbClr val="1B285F"/>
                </a:solidFill>
                <a:latin typeface="楷体" panose="02010609060101010101" pitchFamily="49" charset="-122"/>
                <a:ea typeface="楷体" panose="02010609060101010101" pitchFamily="49" charset="-122"/>
              </a:rPr>
              <a:t>,</a:t>
            </a:r>
            <a:r>
              <a:rPr kumimoji="1" lang="zh-CN" altLang="en-US" sz="2000" dirty="0">
                <a:solidFill>
                  <a:srgbClr val="1B285F"/>
                </a:solidFill>
                <a:latin typeface="楷体" panose="02010609060101010101" pitchFamily="49" charset="-122"/>
                <a:ea typeface="楷体" panose="02010609060101010101" pitchFamily="49" charset="-122"/>
              </a:rPr>
              <a:t>视图是一个虚表。用户可以在视图上再定义视图。对应</a:t>
            </a:r>
            <a:r>
              <a:rPr kumimoji="1" lang="zh-CN" altLang="en-US" sz="2000" dirty="0">
                <a:solidFill>
                  <a:srgbClr val="C00000"/>
                </a:solidFill>
                <a:latin typeface="楷体" panose="02010609060101010101" pitchFamily="49" charset="-122"/>
                <a:ea typeface="楷体" panose="02010609060101010101" pitchFamily="49" charset="-122"/>
              </a:rPr>
              <a:t>外模式</a:t>
            </a:r>
            <a:r>
              <a:rPr kumimoji="1" lang="zh-CN" altLang="en-US" sz="2000" dirty="0">
                <a:solidFill>
                  <a:srgbClr val="1B285F"/>
                </a:solidFill>
                <a:latin typeface="楷体" panose="02010609060101010101" pitchFamily="49" charset="-122"/>
                <a:ea typeface="楷体" panose="02010609060101010101" pitchFamily="49" charset="-122"/>
              </a:rPr>
              <a:t>。</a:t>
            </a:r>
          </a:p>
          <a:p>
            <a:pPr fontAlgn="base">
              <a:lnSpc>
                <a:spcPct val="150000"/>
              </a:lnSpc>
              <a:spcAft>
                <a:spcPct val="20000"/>
              </a:spcAft>
              <a:buClrTx/>
              <a:buFontTx/>
              <a:buNone/>
            </a:pPr>
            <a:r>
              <a:rPr kumimoji="1" lang="en-US" altLang="zh-CN" sz="2000" dirty="0">
                <a:solidFill>
                  <a:srgbClr val="1B285F"/>
                </a:solidFill>
                <a:latin typeface="Times New Roman" panose="02020603050405020304" pitchFamily="18" charset="0"/>
              </a:rPr>
              <a:t>3. </a:t>
            </a:r>
            <a:r>
              <a:rPr kumimoji="1" lang="zh-CN" altLang="en-US" sz="2000" dirty="0">
                <a:solidFill>
                  <a:srgbClr val="C00000"/>
                </a:solidFill>
                <a:latin typeface="Times New Roman" panose="02020603050405020304" pitchFamily="18" charset="0"/>
              </a:rPr>
              <a:t>存储文件</a:t>
            </a:r>
            <a:r>
              <a:rPr kumimoji="1" lang="zh-CN" altLang="en-US" sz="2000" dirty="0">
                <a:solidFill>
                  <a:srgbClr val="1B285F"/>
                </a:solidFill>
                <a:latin typeface="Times New Roman" panose="02020603050405020304" pitchFamily="18" charset="0"/>
              </a:rPr>
              <a:t>的逻辑结构组成关系数据库的</a:t>
            </a:r>
            <a:r>
              <a:rPr kumimoji="1" lang="zh-CN" altLang="en-US" sz="2000" dirty="0">
                <a:solidFill>
                  <a:srgbClr val="C00000"/>
                </a:solidFill>
                <a:latin typeface="Times New Roman" panose="02020603050405020304" pitchFamily="18" charset="0"/>
              </a:rPr>
              <a:t>内模式</a:t>
            </a:r>
            <a:r>
              <a:rPr kumimoji="1" lang="zh-CN" altLang="en-US"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ea typeface="楷体" panose="02010609060101010101" pitchFamily="49" charset="-122"/>
              </a:rPr>
              <a:t>存储文件的物理结构对用户是隐藏的。</a:t>
            </a:r>
            <a:r>
              <a:rPr kumimoji="1" lang="zh-CN" altLang="en-US" sz="2000" dirty="0">
                <a:solidFill>
                  <a:srgbClr val="1B285F"/>
                </a:solidFill>
                <a:latin typeface="Times New Roman" panose="02020603050405020304" pitchFamily="18" charset="0"/>
              </a:rPr>
              <a:t>     </a:t>
            </a:r>
            <a:endParaRPr kumimoji="1" lang="zh-CN" altLang="en-US" sz="2400" dirty="0">
              <a:solidFill>
                <a:srgbClr val="1B285F"/>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
        <p:nvSpPr>
          <p:cNvPr id="14339"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81CC680A-8331-4436-995F-5F56C53FB4F9}" type="slidenum">
              <a:rPr lang="en-US" altLang="zh-CN" sz="1400" b="0">
                <a:solidFill>
                  <a:srgbClr val="40458C"/>
                </a:solidFill>
                <a:latin typeface="Comic Sans MS" panose="030F0702030302020204" pitchFamily="66" charset="0"/>
              </a:rPr>
              <a:pPr>
                <a:spcBef>
                  <a:spcPct val="0"/>
                </a:spcBef>
                <a:buClrTx/>
                <a:buFontTx/>
                <a:buNone/>
              </a:pPr>
              <a:t>11</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354175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585941" y="1125538"/>
            <a:ext cx="1105921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buClrTx/>
              <a:buFontTx/>
              <a:buNone/>
            </a:pPr>
            <a:r>
              <a:rPr kumimoji="1" lang="zh-CN" altLang="en-US" sz="2000" dirty="0">
                <a:solidFill>
                  <a:srgbClr val="1B285F"/>
                </a:solidFill>
                <a:latin typeface="Times New Roman" panose="02020603050405020304" pitchFamily="18" charset="0"/>
              </a:rPr>
              <a:t>数据定义功能涉及四种基本对象：    模式、表、视图、索引。</a:t>
            </a:r>
          </a:p>
        </p:txBody>
      </p:sp>
      <p:graphicFrame>
        <p:nvGraphicFramePr>
          <p:cNvPr id="15575" name="Group 215"/>
          <p:cNvGraphicFramePr>
            <a:graphicFrameLocks noGrp="1"/>
          </p:cNvGraphicFramePr>
          <p:nvPr>
            <p:extLst>
              <p:ext uri="{D42A27DB-BD31-4B8C-83A1-F6EECF244321}">
                <p14:modId xmlns:p14="http://schemas.microsoft.com/office/powerpoint/2010/main" val="2822400628"/>
              </p:ext>
            </p:extLst>
          </p:nvPr>
        </p:nvGraphicFramePr>
        <p:xfrm>
          <a:off x="959224" y="2380129"/>
          <a:ext cx="8077200" cy="2494597"/>
        </p:xfrm>
        <a:graphic>
          <a:graphicData uri="http://schemas.openxmlformats.org/drawingml/2006/table">
            <a:tbl>
              <a:tblPr/>
              <a:tblGrid>
                <a:gridCol w="20574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tblGrid>
              <a:tr h="90963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        </a:t>
                      </a:r>
                      <a:r>
                        <a:rPr kumimoji="0" lang="zh-CN" altLang="en-US" sz="2000" b="1" i="0" u="none" strike="noStrike" cap="none" normalizeH="0" baseline="0" dirty="0">
                          <a:ln>
                            <a:noFill/>
                          </a:ln>
                          <a:solidFill>
                            <a:schemeClr val="tx1"/>
                          </a:solidFill>
                          <a:effectLst/>
                          <a:latin typeface="Arial" charset="0"/>
                          <a:ea typeface="宋体" pitchFamily="2" charset="-122"/>
                        </a:rPr>
                        <a:t>方式</a:t>
                      </a:r>
                    </a:p>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dirty="0">
                          <a:ln>
                            <a:noFill/>
                          </a:ln>
                          <a:solidFill>
                            <a:schemeClr val="tx1"/>
                          </a:solidFill>
                          <a:effectLst/>
                          <a:latin typeface="Arial" charset="0"/>
                          <a:ea typeface="宋体" pitchFamily="2" charset="-122"/>
                        </a:rPr>
                        <a:t>操作对象</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w="1905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创建</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删除</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修改</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dirty="0">
                          <a:ln>
                            <a:noFill/>
                          </a:ln>
                          <a:solidFill>
                            <a:schemeClr val="tx1"/>
                          </a:solidFill>
                          <a:effectLst/>
                          <a:latin typeface="Arial" charset="0"/>
                          <a:ea typeface="宋体" pitchFamily="2" charset="-122"/>
                        </a:rPr>
                        <a:t>模式</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Create schema </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Drop schema</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dirty="0">
                          <a:ln>
                            <a:noFill/>
                          </a:ln>
                          <a:solidFill>
                            <a:schemeClr val="tx1"/>
                          </a:solidFill>
                          <a:effectLst/>
                          <a:latin typeface="Arial" charset="0"/>
                          <a:ea typeface="宋体" pitchFamily="2" charset="-122"/>
                        </a:rPr>
                        <a:t>表</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Create table </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Drop table</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Alter table</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4223181442"/>
                  </a:ext>
                </a:extLst>
              </a:tr>
              <a:tr h="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视图</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Create view</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Drop view</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000" b="1" i="0" u="none" strike="noStrike" cap="none" normalizeH="0" baseline="0" dirty="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索引</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Create index</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Drop index</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Alter index</a:t>
                      </a:r>
                      <a:endParaRPr kumimoji="0" lang="zh-CN" altLang="zh-CN" sz="2000" b="1" i="0" u="none" strike="noStrike" cap="none" normalizeH="0" baseline="0" dirty="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539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0A6D5FE2-CB28-4AEF-B039-E63F627E77FA}" type="slidenum">
              <a:rPr lang="en-US" altLang="zh-CN" sz="1400" b="0">
                <a:solidFill>
                  <a:srgbClr val="40458C"/>
                </a:solidFill>
                <a:latin typeface="Comic Sans MS" panose="030F0702030302020204" pitchFamily="66" charset="0"/>
              </a:rPr>
              <a:pPr>
                <a:spcBef>
                  <a:spcPct val="0"/>
                </a:spcBef>
                <a:buClrTx/>
                <a:buFontTx/>
                <a:buNone/>
              </a:pPr>
              <a:t>12</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33291716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585941" y="908051"/>
            <a:ext cx="11166788" cy="4730590"/>
          </a:xfrm>
          <a:prstGeom prst="rect">
            <a:avLst/>
          </a:prstGeom>
          <a:noFill/>
          <a:ln w="9525">
            <a:noFill/>
            <a:miter lim="800000"/>
            <a:headEnd/>
            <a:tailEnd/>
          </a:ln>
        </p:spPr>
        <p:txBody>
          <a:bodyPr wrap="square">
            <a:spAutoFit/>
          </a:bodyPr>
          <a:lstStyle/>
          <a:p>
            <a:pPr fontAlgn="base">
              <a:lnSpc>
                <a:spcPct val="130000"/>
              </a:lnSpc>
              <a:spcBef>
                <a:spcPct val="0"/>
              </a:spcBef>
              <a:spcAft>
                <a:spcPct val="0"/>
              </a:spcAft>
              <a:defRPr/>
            </a:pPr>
            <a:r>
              <a:rPr kumimoji="1" lang="zh-CN" altLang="en-US" sz="2000" b="1" dirty="0">
                <a:solidFill>
                  <a:srgbClr val="C00000"/>
                </a:solidFill>
                <a:latin typeface="Times New Roman" panose="02020603050405020304" pitchFamily="18" charset="0"/>
              </a:rPr>
              <a:t>一、定义基本表</a:t>
            </a:r>
          </a:p>
          <a:p>
            <a:pPr fontAlgn="base">
              <a:lnSpc>
                <a:spcPct val="130000"/>
              </a:lnSpc>
              <a:spcBef>
                <a:spcPct val="20000"/>
              </a:spcBef>
              <a:spcAft>
                <a:spcPct val="30000"/>
              </a:spcAft>
              <a:buClr>
                <a:srgbClr val="9900CC"/>
              </a:buClr>
              <a:buSzPct val="90000"/>
              <a:buFont typeface="Symbol" panose="05050102010706020507" pitchFamily="18" charset="2"/>
              <a:buNone/>
              <a:defRPr/>
            </a:pPr>
            <a:r>
              <a:rPr kumimoji="1" lang="en-US" altLang="zh-CN" sz="2000" b="1" dirty="0">
                <a:solidFill>
                  <a:srgbClr val="C00000"/>
                </a:solidFill>
                <a:latin typeface="Times New Roman" panose="02020603050405020304" pitchFamily="18" charset="0"/>
              </a:rPr>
              <a:t>CREATE TABLE&lt;</a:t>
            </a:r>
            <a:r>
              <a:rPr kumimoji="1" lang="zh-CN" altLang="en-US" sz="2000" b="1" dirty="0">
                <a:solidFill>
                  <a:srgbClr val="C00000"/>
                </a:solidFill>
                <a:latin typeface="Times New Roman" panose="02020603050405020304" pitchFamily="18" charset="0"/>
              </a:rPr>
              <a:t>表名</a:t>
            </a:r>
            <a:r>
              <a:rPr kumimoji="1" lang="en-US" altLang="zh-CN" sz="2000" b="1" dirty="0">
                <a:solidFill>
                  <a:srgbClr val="C00000"/>
                </a:solidFill>
                <a:latin typeface="Times New Roman" panose="02020603050405020304" pitchFamily="18" charset="0"/>
              </a:rPr>
              <a:t>&gt;</a:t>
            </a:r>
            <a:r>
              <a:rPr kumimoji="1" lang="zh-CN" altLang="en-US" sz="2000" b="1" dirty="0">
                <a:solidFill>
                  <a:srgbClr val="C00000"/>
                </a:solidFill>
                <a:latin typeface="Times New Roman" panose="02020603050405020304" pitchFamily="18" charset="0"/>
              </a:rPr>
              <a:t>（</a:t>
            </a:r>
            <a:r>
              <a:rPr kumimoji="1" lang="en-US" altLang="zh-CN" sz="2000" b="1" dirty="0">
                <a:solidFill>
                  <a:srgbClr val="C00000"/>
                </a:solidFill>
                <a:latin typeface="Times New Roman" panose="02020603050405020304" pitchFamily="18" charset="0"/>
              </a:rPr>
              <a:t>&lt;</a:t>
            </a:r>
            <a:r>
              <a:rPr kumimoji="1" lang="zh-CN" altLang="en-US" sz="2000" b="1" dirty="0">
                <a:solidFill>
                  <a:srgbClr val="C00000"/>
                </a:solidFill>
                <a:latin typeface="Times New Roman" panose="02020603050405020304" pitchFamily="18" charset="0"/>
              </a:rPr>
              <a:t>列描述</a:t>
            </a:r>
            <a:r>
              <a:rPr kumimoji="1" lang="en-US" altLang="zh-CN" sz="2000" b="1" dirty="0">
                <a:solidFill>
                  <a:srgbClr val="C00000"/>
                </a:solidFill>
                <a:latin typeface="Times New Roman" panose="02020603050405020304" pitchFamily="18" charset="0"/>
              </a:rPr>
              <a:t>&gt;</a:t>
            </a:r>
            <a:r>
              <a:rPr kumimoji="1" lang="zh-CN" altLang="en-US" sz="2000" b="1" dirty="0">
                <a:solidFill>
                  <a:srgbClr val="C00000"/>
                </a:solidFill>
                <a:latin typeface="Times New Roman" panose="02020603050405020304" pitchFamily="18" charset="0"/>
              </a:rPr>
              <a:t>）</a:t>
            </a:r>
            <a:br>
              <a:rPr kumimoji="1" lang="zh-CN" altLang="en-US" sz="2000" b="1" dirty="0">
                <a:solidFill>
                  <a:srgbClr val="C00000"/>
                </a:solidFill>
                <a:latin typeface="Times New Roman" panose="02020603050405020304" pitchFamily="18" charset="0"/>
              </a:rPr>
            </a:br>
            <a:r>
              <a:rPr kumimoji="1" lang="zh-CN" altLang="en-US" sz="2000" b="1" dirty="0">
                <a:solidFill>
                  <a:srgbClr val="1B285F"/>
                </a:solidFill>
                <a:latin typeface="Times New Roman" panose="02020603050405020304" pitchFamily="18" charset="0"/>
              </a:rPr>
              <a:t>  </a:t>
            </a:r>
            <a:r>
              <a:rPr kumimoji="1" lang="zh-CN" altLang="en-US" sz="2000" b="1" u="sng" dirty="0">
                <a:solidFill>
                  <a:srgbClr val="1B285F"/>
                </a:solidFill>
                <a:effectLst>
                  <a:outerShdw blurRad="38100" dist="38100" dir="2700000" algn="tl">
                    <a:srgbClr val="C0C0C0"/>
                  </a:outerShdw>
                </a:effectLst>
                <a:latin typeface="Times New Roman" panose="02020603050405020304" pitchFamily="18" charset="0"/>
              </a:rPr>
              <a:t>语法</a:t>
            </a:r>
            <a:r>
              <a:rPr kumimoji="1" lang="en-US" altLang="zh-CN" sz="2000" b="1" u="sng" dirty="0">
                <a:solidFill>
                  <a:srgbClr val="1B285F"/>
                </a:solidFill>
                <a:effectLst>
                  <a:outerShdw blurRad="38100" dist="38100" dir="2700000" algn="tl">
                    <a:srgbClr val="C0C0C0"/>
                  </a:outerShdw>
                </a:effectLst>
                <a:latin typeface="Times New Roman" panose="02020603050405020304" pitchFamily="18" charset="0"/>
              </a:rPr>
              <a:t>1</a:t>
            </a:r>
            <a:r>
              <a:rPr kumimoji="1" lang="zh-CN" altLang="en-US" sz="2000" b="1" dirty="0">
                <a:solidFill>
                  <a:srgbClr val="1B285F"/>
                </a:solidFill>
                <a:latin typeface="Times New Roman" panose="02020603050405020304" pitchFamily="18" charset="0"/>
              </a:rPr>
              <a:t>： </a:t>
            </a:r>
            <a:r>
              <a:rPr kumimoji="1" lang="en-US" altLang="zh-CN" sz="2000" b="1" dirty="0">
                <a:solidFill>
                  <a:srgbClr val="1B285F"/>
                </a:solidFill>
                <a:latin typeface="Times New Roman" panose="02020603050405020304" pitchFamily="18" charset="0"/>
              </a:rPr>
              <a:t>CREATE TABLE &lt;</a:t>
            </a:r>
            <a:r>
              <a:rPr kumimoji="1" lang="zh-CN" altLang="en-US" sz="2000" b="1" dirty="0">
                <a:solidFill>
                  <a:srgbClr val="1B285F"/>
                </a:solidFill>
                <a:latin typeface="Times New Roman" panose="02020603050405020304" pitchFamily="18" charset="0"/>
              </a:rPr>
              <a:t>表名</a:t>
            </a:r>
            <a:r>
              <a:rPr kumimoji="1" lang="en-US" altLang="zh-CN" sz="2000" b="1" dirty="0">
                <a:solidFill>
                  <a:srgbClr val="1B285F"/>
                </a:solidFill>
                <a:latin typeface="Times New Roman" panose="02020603050405020304" pitchFamily="18" charset="0"/>
              </a:rPr>
              <a:t>&gt; </a:t>
            </a:r>
            <a:br>
              <a:rPr kumimoji="1" lang="en-US" altLang="zh-CN" sz="2000" b="1" dirty="0">
                <a:solidFill>
                  <a:srgbClr val="1B285F"/>
                </a:solidFill>
                <a:latin typeface="Times New Roman" panose="02020603050405020304" pitchFamily="18" charset="0"/>
              </a:rPr>
            </a:br>
            <a:r>
              <a:rPr kumimoji="1" lang="en-US" altLang="zh-CN" sz="2000" b="1" dirty="0">
                <a:solidFill>
                  <a:srgbClr val="1B285F"/>
                </a:solidFill>
                <a:latin typeface="Times New Roman" panose="02020603050405020304" pitchFamily="18" charset="0"/>
              </a:rPr>
              <a:t>              </a:t>
            </a:r>
            <a:r>
              <a:rPr kumimoji="1" lang="zh-CN" altLang="en-US" sz="2000" b="1" dirty="0">
                <a:solidFill>
                  <a:srgbClr val="1B285F"/>
                </a:solidFill>
                <a:latin typeface="Times New Roman" panose="02020603050405020304" pitchFamily="18" charset="0"/>
              </a:rPr>
              <a:t>（</a:t>
            </a:r>
            <a:r>
              <a:rPr kumimoji="1" lang="en-US" altLang="zh-CN" sz="2000" b="1" dirty="0">
                <a:solidFill>
                  <a:srgbClr val="1B285F"/>
                </a:solidFill>
                <a:latin typeface="Times New Roman" panose="02020603050405020304" pitchFamily="18" charset="0"/>
              </a:rPr>
              <a:t>&lt;</a:t>
            </a:r>
            <a:r>
              <a:rPr kumimoji="1" lang="zh-CN" altLang="en-US" sz="2000" b="1" dirty="0">
                <a:solidFill>
                  <a:srgbClr val="1B285F"/>
                </a:solidFill>
                <a:latin typeface="Times New Roman" panose="02020603050405020304" pitchFamily="18" charset="0"/>
              </a:rPr>
              <a:t>列名</a:t>
            </a:r>
            <a:r>
              <a:rPr kumimoji="1" lang="en-US" altLang="zh-CN" sz="2000" b="1" dirty="0">
                <a:solidFill>
                  <a:srgbClr val="1B285F"/>
                </a:solidFill>
                <a:latin typeface="Times New Roman" panose="02020603050405020304" pitchFamily="18" charset="0"/>
              </a:rPr>
              <a:t>&gt; &lt;</a:t>
            </a:r>
            <a:r>
              <a:rPr kumimoji="1" lang="zh-CN" altLang="en-US" sz="2000" b="1" dirty="0">
                <a:solidFill>
                  <a:srgbClr val="1B285F"/>
                </a:solidFill>
                <a:latin typeface="Times New Roman" panose="02020603050405020304" pitchFamily="18" charset="0"/>
              </a:rPr>
              <a:t>数据类型</a:t>
            </a:r>
            <a:r>
              <a:rPr kumimoji="1" lang="en-US" altLang="zh-CN" sz="2000" b="1" dirty="0">
                <a:solidFill>
                  <a:srgbClr val="1B285F"/>
                </a:solidFill>
                <a:latin typeface="Times New Roman" panose="02020603050405020304" pitchFamily="18" charset="0"/>
              </a:rPr>
              <a:t>&gt; [</a:t>
            </a:r>
            <a:r>
              <a:rPr kumimoji="1" lang="zh-CN" altLang="en-US" sz="2000" b="1" dirty="0">
                <a:solidFill>
                  <a:srgbClr val="1B285F"/>
                </a:solidFill>
                <a:latin typeface="Times New Roman" panose="02020603050405020304" pitchFamily="18" charset="0"/>
              </a:rPr>
              <a:t>列级完整性约束条件</a:t>
            </a:r>
            <a:r>
              <a:rPr kumimoji="1" lang="en-US" altLang="zh-CN" sz="2000" b="1" dirty="0">
                <a:solidFill>
                  <a:srgbClr val="1B285F"/>
                </a:solidFill>
                <a:latin typeface="Times New Roman" panose="02020603050405020304" pitchFamily="18" charset="0"/>
              </a:rPr>
              <a:t>], …</a:t>
            </a:r>
            <a:r>
              <a:rPr kumimoji="1" lang="zh-CN" altLang="en-US" sz="2000" b="1" dirty="0">
                <a:solidFill>
                  <a:srgbClr val="1B285F"/>
                </a:solidFill>
                <a:latin typeface="Times New Roman" panose="02020603050405020304" pitchFamily="18" charset="0"/>
              </a:rPr>
              <a:t>，</a:t>
            </a:r>
            <a:br>
              <a:rPr kumimoji="1" lang="zh-CN" altLang="en-US" sz="2000" b="1" dirty="0">
                <a:solidFill>
                  <a:srgbClr val="1B285F"/>
                </a:solidFill>
                <a:latin typeface="Times New Roman" panose="02020603050405020304" pitchFamily="18" charset="0"/>
              </a:rPr>
            </a:br>
            <a:r>
              <a:rPr kumimoji="1" lang="zh-CN" altLang="en-US" sz="2000" b="1" dirty="0">
                <a:solidFill>
                  <a:srgbClr val="1B285F"/>
                </a:solidFill>
                <a:latin typeface="Times New Roman" panose="02020603050405020304" pitchFamily="18" charset="0"/>
              </a:rPr>
              <a:t>                </a:t>
            </a:r>
            <a:r>
              <a:rPr kumimoji="1" lang="en-US" altLang="zh-CN" sz="2000" b="1" dirty="0">
                <a:solidFill>
                  <a:srgbClr val="1B285F"/>
                </a:solidFill>
                <a:latin typeface="Times New Roman" panose="02020603050405020304" pitchFamily="18" charset="0"/>
              </a:rPr>
              <a:t>[PRIMARYM KEY &lt;</a:t>
            </a:r>
            <a:r>
              <a:rPr kumimoji="1" lang="zh-CN" altLang="en-US" sz="2000" b="1" dirty="0">
                <a:solidFill>
                  <a:srgbClr val="1B285F"/>
                </a:solidFill>
                <a:latin typeface="Times New Roman" panose="02020603050405020304" pitchFamily="18" charset="0"/>
              </a:rPr>
              <a:t>关键字</a:t>
            </a:r>
            <a:r>
              <a:rPr kumimoji="1" lang="en-US" altLang="zh-CN" sz="2000" b="1" dirty="0">
                <a:solidFill>
                  <a:srgbClr val="1B285F"/>
                </a:solidFill>
                <a:latin typeface="Times New Roman" panose="02020603050405020304" pitchFamily="18" charset="0"/>
              </a:rPr>
              <a:t>&gt;</a:t>
            </a:r>
            <a:r>
              <a:rPr kumimoji="1" lang="zh-CN" altLang="en-US" sz="2000" b="1" dirty="0">
                <a:solidFill>
                  <a:srgbClr val="1B285F"/>
                </a:solidFill>
                <a:latin typeface="Times New Roman" panose="02020603050405020304" pitchFamily="18" charset="0"/>
              </a:rPr>
              <a:t>，</a:t>
            </a:r>
            <a:r>
              <a:rPr kumimoji="1" lang="en-US" altLang="zh-CN" sz="2000" b="1" dirty="0">
                <a:solidFill>
                  <a:srgbClr val="1B285F"/>
                </a:solidFill>
                <a:latin typeface="Times New Roman" panose="02020603050405020304" pitchFamily="18" charset="0"/>
              </a:rPr>
              <a:t>]</a:t>
            </a:r>
            <a:br>
              <a:rPr kumimoji="1" lang="en-US" altLang="zh-CN" sz="2000" b="1" dirty="0">
                <a:solidFill>
                  <a:srgbClr val="1B285F"/>
                </a:solidFill>
                <a:latin typeface="Times New Roman" panose="02020603050405020304" pitchFamily="18" charset="0"/>
              </a:rPr>
            </a:br>
            <a:r>
              <a:rPr kumimoji="1" lang="en-US" altLang="zh-CN" sz="2000" b="1" dirty="0">
                <a:solidFill>
                  <a:srgbClr val="1B285F"/>
                </a:solidFill>
                <a:latin typeface="Times New Roman" panose="02020603050405020304" pitchFamily="18" charset="0"/>
              </a:rPr>
              <a:t>                [FOREIGN KEY &lt;</a:t>
            </a:r>
            <a:r>
              <a:rPr kumimoji="1" lang="zh-CN" altLang="en-US" sz="2000" b="1" dirty="0">
                <a:solidFill>
                  <a:srgbClr val="1B285F"/>
                </a:solidFill>
                <a:latin typeface="Times New Roman" panose="02020603050405020304" pitchFamily="18" charset="0"/>
              </a:rPr>
              <a:t>外来关键字</a:t>
            </a:r>
            <a:r>
              <a:rPr kumimoji="1" lang="en-US" altLang="zh-CN" sz="2000" b="1" dirty="0">
                <a:solidFill>
                  <a:srgbClr val="1B285F"/>
                </a:solidFill>
                <a:latin typeface="Times New Roman" panose="02020603050405020304" pitchFamily="18" charset="0"/>
              </a:rPr>
              <a:t>&gt;  REFERENCES &lt;</a:t>
            </a:r>
            <a:r>
              <a:rPr kumimoji="1" lang="zh-CN" altLang="en-US" sz="2000" b="1" dirty="0">
                <a:solidFill>
                  <a:srgbClr val="1B285F"/>
                </a:solidFill>
                <a:latin typeface="Times New Roman" panose="02020603050405020304" pitchFamily="18" charset="0"/>
              </a:rPr>
              <a:t>所属表名（关键字）</a:t>
            </a:r>
            <a:r>
              <a:rPr kumimoji="1" lang="en-US" altLang="zh-CN" sz="2000" b="1" dirty="0">
                <a:solidFill>
                  <a:srgbClr val="1B285F"/>
                </a:solidFill>
                <a:latin typeface="Times New Roman" panose="02020603050405020304" pitchFamily="18" charset="0"/>
              </a:rPr>
              <a:t>&gt;</a:t>
            </a:r>
            <a:r>
              <a:rPr kumimoji="1" lang="zh-CN" altLang="en-US" sz="2000" b="1" dirty="0">
                <a:solidFill>
                  <a:srgbClr val="1B285F"/>
                </a:solidFill>
                <a:latin typeface="Times New Roman" panose="02020603050405020304" pitchFamily="18" charset="0"/>
              </a:rPr>
              <a:t>，</a:t>
            </a:r>
            <a:r>
              <a:rPr kumimoji="1" lang="en-US" altLang="zh-CN" sz="2000" b="1" dirty="0">
                <a:solidFill>
                  <a:srgbClr val="1B285F"/>
                </a:solidFill>
                <a:latin typeface="Times New Roman" panose="02020603050405020304" pitchFamily="18" charset="0"/>
              </a:rPr>
              <a:t>...,]</a:t>
            </a:r>
            <a:br>
              <a:rPr kumimoji="1" lang="en-US" altLang="zh-CN" sz="2000" b="1" dirty="0">
                <a:solidFill>
                  <a:srgbClr val="1B285F"/>
                </a:solidFill>
                <a:latin typeface="Times New Roman" panose="02020603050405020304" pitchFamily="18" charset="0"/>
              </a:rPr>
            </a:br>
            <a:r>
              <a:rPr kumimoji="1" lang="en-US" altLang="zh-CN" sz="2000" b="1" dirty="0">
                <a:solidFill>
                  <a:srgbClr val="1B285F"/>
                </a:solidFill>
                <a:latin typeface="Times New Roman" panose="02020603050405020304" pitchFamily="18" charset="0"/>
              </a:rPr>
              <a:t>                 [CHECK&lt;</a:t>
            </a:r>
            <a:r>
              <a:rPr kumimoji="1" lang="zh-CN" altLang="en-US" sz="2000" b="1" dirty="0">
                <a:solidFill>
                  <a:srgbClr val="1B285F"/>
                </a:solidFill>
                <a:latin typeface="Times New Roman" panose="02020603050405020304" pitchFamily="18" charset="0"/>
              </a:rPr>
              <a:t>校验条件</a:t>
            </a:r>
            <a:r>
              <a:rPr kumimoji="1" lang="en-US" altLang="zh-CN" sz="2000" b="1" dirty="0">
                <a:solidFill>
                  <a:srgbClr val="1B285F"/>
                </a:solidFill>
                <a:latin typeface="Times New Roman" panose="02020603050405020304" pitchFamily="18" charset="0"/>
              </a:rPr>
              <a:t>&gt;]</a:t>
            </a:r>
            <a:r>
              <a:rPr kumimoji="1" lang="zh-CN" altLang="en-US" sz="2000" b="1" dirty="0">
                <a:solidFill>
                  <a:srgbClr val="1B285F"/>
                </a:solidFill>
                <a:latin typeface="Times New Roman" panose="02020603050405020304" pitchFamily="18" charset="0"/>
              </a:rPr>
              <a:t>）</a:t>
            </a:r>
            <a:r>
              <a:rPr kumimoji="1" lang="en-US" altLang="zh-CN" sz="2000" b="1" dirty="0">
                <a:solidFill>
                  <a:srgbClr val="1B285F"/>
                </a:solidFill>
                <a:latin typeface="Times New Roman" panose="02020603050405020304" pitchFamily="18" charset="0"/>
              </a:rPr>
              <a:t>;</a:t>
            </a:r>
            <a:endParaRPr kumimoji="1" lang="zh-CN" altLang="en-US" sz="2000" b="1" dirty="0">
              <a:solidFill>
                <a:srgbClr val="1B285F"/>
              </a:solidFill>
              <a:latin typeface="Times New Roman" panose="02020603050405020304" pitchFamily="18" charset="0"/>
            </a:endParaRPr>
          </a:p>
          <a:p>
            <a:pPr fontAlgn="base">
              <a:lnSpc>
                <a:spcPct val="130000"/>
              </a:lnSpc>
              <a:spcBef>
                <a:spcPct val="0"/>
              </a:spcBef>
              <a:spcAft>
                <a:spcPct val="0"/>
              </a:spcAft>
              <a:defRPr/>
            </a:pPr>
            <a:r>
              <a:rPr kumimoji="1" lang="zh-CN" altLang="en-US" sz="2000" b="1" dirty="0">
                <a:solidFill>
                  <a:srgbClr val="1B285F"/>
                </a:solidFill>
                <a:latin typeface="Times New Roman" panose="02020603050405020304" pitchFamily="18" charset="0"/>
              </a:rPr>
              <a:t>    建表的同时还可以</a:t>
            </a:r>
            <a:r>
              <a:rPr kumimoji="1" lang="zh-CN" altLang="en-US" sz="2000" b="1" dirty="0">
                <a:solidFill>
                  <a:srgbClr val="C00000"/>
                </a:solidFill>
                <a:latin typeface="Times New Roman" panose="02020603050405020304" pitchFamily="18" charset="0"/>
              </a:rPr>
              <a:t>定义与该表有关的完整性约束条件（用户自定义）</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这些条件被存入系统的数据字典中。系统会自动进行完整性约束条件检测。</a:t>
            </a:r>
          </a:p>
          <a:p>
            <a:pPr fontAlgn="base">
              <a:lnSpc>
                <a:spcPct val="130000"/>
              </a:lnSpc>
              <a:spcBef>
                <a:spcPct val="20000"/>
              </a:spcBef>
              <a:spcAft>
                <a:spcPct val="0"/>
              </a:spcAft>
              <a:buClr>
                <a:srgbClr val="9900CC"/>
              </a:buClr>
              <a:buSzPct val="90000"/>
              <a:buFont typeface="Symbol" panose="05050102010706020507" pitchFamily="18" charset="2"/>
              <a:buNone/>
              <a:defRPr/>
            </a:pPr>
            <a:r>
              <a:rPr kumimoji="1" lang="zh-CN" altLang="en-US" sz="2000" dirty="0">
                <a:solidFill>
                  <a:srgbClr val="1B285F"/>
                </a:solidFill>
                <a:latin typeface="Times New Roman" panose="02020603050405020304" pitchFamily="18" charset="0"/>
              </a:rPr>
              <a:t>例：  </a:t>
            </a:r>
            <a:r>
              <a:rPr kumimoji="1" lang="en-US" altLang="zh-CN" sz="2000" b="1" dirty="0">
                <a:solidFill>
                  <a:srgbClr val="1B285F"/>
                </a:solidFill>
                <a:latin typeface="Times New Roman" panose="02020603050405020304" pitchFamily="18" charset="0"/>
              </a:rPr>
              <a:t>Create Table students  (</a:t>
            </a:r>
            <a:r>
              <a:rPr kumimoji="1" lang="en-US" altLang="zh-CN" sz="2000" b="1" dirty="0" err="1">
                <a:solidFill>
                  <a:srgbClr val="1B285F"/>
                </a:solidFill>
                <a:latin typeface="Times New Roman" panose="02020603050405020304" pitchFamily="18" charset="0"/>
              </a:rPr>
              <a:t>Sno</a:t>
            </a:r>
            <a:r>
              <a:rPr kumimoji="1" lang="en-US" altLang="zh-CN" sz="2000" b="1" dirty="0">
                <a:solidFill>
                  <a:srgbClr val="1B285F"/>
                </a:solidFill>
                <a:latin typeface="Times New Roman" panose="02020603050405020304" pitchFamily="18" charset="0"/>
              </a:rPr>
              <a:t> Char(5) not null Primary Key, </a:t>
            </a:r>
          </a:p>
          <a:p>
            <a:pPr fontAlgn="base">
              <a:lnSpc>
                <a:spcPct val="130000"/>
              </a:lnSpc>
              <a:spcBef>
                <a:spcPct val="20000"/>
              </a:spcBef>
              <a:spcAft>
                <a:spcPct val="0"/>
              </a:spcAft>
              <a:buClr>
                <a:srgbClr val="9900CC"/>
              </a:buClr>
              <a:buSzPct val="90000"/>
              <a:buFont typeface="Symbol" panose="05050102010706020507" pitchFamily="18" charset="2"/>
              <a:buNone/>
              <a:defRPr/>
            </a:pPr>
            <a:r>
              <a:rPr kumimoji="1" lang="en-US" altLang="zh-CN" sz="2000" b="1" dirty="0">
                <a:solidFill>
                  <a:srgbClr val="1B285F"/>
                </a:solidFill>
                <a:latin typeface="Times New Roman" panose="02020603050405020304" pitchFamily="18" charset="0"/>
              </a:rPr>
              <a:t>   </a:t>
            </a:r>
            <a:r>
              <a:rPr kumimoji="1" lang="en-US" altLang="zh-CN" sz="2000" b="1" dirty="0" err="1">
                <a:solidFill>
                  <a:srgbClr val="1B285F"/>
                </a:solidFill>
                <a:latin typeface="Times New Roman" panose="02020603050405020304" pitchFamily="18" charset="0"/>
              </a:rPr>
              <a:t>Sname</a:t>
            </a:r>
            <a:r>
              <a:rPr kumimoji="1" lang="en-US" altLang="zh-CN" sz="2000" b="1" dirty="0">
                <a:solidFill>
                  <a:srgbClr val="1B285F"/>
                </a:solidFill>
                <a:latin typeface="Times New Roman" panose="02020603050405020304" pitchFamily="18" charset="0"/>
              </a:rPr>
              <a:t> Char(20) not null, </a:t>
            </a:r>
            <a:r>
              <a:rPr kumimoji="1" lang="en-US" altLang="zh-CN" sz="2000" b="1" dirty="0" err="1">
                <a:solidFill>
                  <a:srgbClr val="1B285F"/>
                </a:solidFill>
                <a:latin typeface="Times New Roman" panose="02020603050405020304" pitchFamily="18" charset="0"/>
              </a:rPr>
              <a:t>Ssex</a:t>
            </a:r>
            <a:r>
              <a:rPr kumimoji="1" lang="en-US" altLang="zh-CN" sz="2000" b="1" dirty="0">
                <a:solidFill>
                  <a:srgbClr val="1B285F"/>
                </a:solidFill>
                <a:latin typeface="Times New Roman" panose="02020603050405020304" pitchFamily="18" charset="0"/>
              </a:rPr>
              <a:t> Char(1),Sage </a:t>
            </a:r>
            <a:r>
              <a:rPr kumimoji="1" lang="en-US" altLang="zh-CN" sz="2000" b="1" dirty="0" err="1">
                <a:solidFill>
                  <a:srgbClr val="1B285F"/>
                </a:solidFill>
                <a:latin typeface="Times New Roman" panose="02020603050405020304" pitchFamily="18" charset="0"/>
              </a:rPr>
              <a:t>Int,Sdept</a:t>
            </a:r>
            <a:r>
              <a:rPr kumimoji="1" lang="en-US" altLang="zh-CN" sz="2000" b="1" dirty="0">
                <a:solidFill>
                  <a:srgbClr val="1B285F"/>
                </a:solidFill>
                <a:latin typeface="Times New Roman" panose="02020603050405020304" pitchFamily="18" charset="0"/>
              </a:rPr>
              <a:t> Char(5)) </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6387"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C74ADA47-5003-4E23-B458-788BFF1B5FE3}" type="slidenum">
              <a:rPr lang="en-US" altLang="zh-CN" sz="1400" b="0">
                <a:solidFill>
                  <a:srgbClr val="40458C"/>
                </a:solidFill>
                <a:latin typeface="Comic Sans MS" panose="030F0702030302020204" pitchFamily="66" charset="0"/>
              </a:rPr>
              <a:pPr>
                <a:spcBef>
                  <a:spcPct val="0"/>
                </a:spcBef>
                <a:buClrTx/>
                <a:buFontTx/>
                <a:buNone/>
              </a:pPr>
              <a:t>13</a:t>
            </a:fld>
            <a:endParaRPr lang="en-US" altLang="zh-CN" sz="1400" b="0">
              <a:solidFill>
                <a:srgbClr val="40458C"/>
              </a:solidFill>
              <a:latin typeface="Comic Sans MS" panose="030F0702030302020204" pitchFamily="66" charset="0"/>
            </a:endParaRPr>
          </a:p>
        </p:txBody>
      </p:sp>
      <p:sp>
        <p:nvSpPr>
          <p:cNvPr id="2" name="对话气泡: 圆角矩形 1">
            <a:extLst>
              <a:ext uri="{FF2B5EF4-FFF2-40B4-BE49-F238E27FC236}">
                <a16:creationId xmlns:a16="http://schemas.microsoft.com/office/drawing/2014/main" xmlns="" id="{C121478C-B70E-4D88-8C56-5304D5332A7D}"/>
              </a:ext>
            </a:extLst>
          </p:cNvPr>
          <p:cNvSpPr/>
          <p:nvPr/>
        </p:nvSpPr>
        <p:spPr>
          <a:xfrm>
            <a:off x="6634263" y="649809"/>
            <a:ext cx="2108957" cy="1176534"/>
          </a:xfrm>
          <a:prstGeom prst="wedgeRoundRectCallout">
            <a:avLst>
              <a:gd name="adj1" fmla="val -56366"/>
              <a:gd name="adj2" fmla="val 860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NOT</a:t>
            </a:r>
            <a:r>
              <a:rPr lang="zh-CN" altLang="en-US" dirty="0"/>
              <a:t> </a:t>
            </a:r>
            <a:r>
              <a:rPr lang="en-US" altLang="zh-CN" dirty="0"/>
              <a:t>NULL</a:t>
            </a:r>
          </a:p>
          <a:p>
            <a:r>
              <a:rPr lang="en-US" altLang="zh-CN" dirty="0"/>
              <a:t>UNIQUE</a:t>
            </a:r>
          </a:p>
          <a:p>
            <a:r>
              <a:rPr lang="en-US" altLang="zh-CN" dirty="0"/>
              <a:t>PRIMARY KEY</a:t>
            </a:r>
          </a:p>
          <a:p>
            <a:r>
              <a:rPr lang="en-US" altLang="zh-CN" dirty="0"/>
              <a:t>…</a:t>
            </a:r>
            <a:endParaRPr lang="zh-CN" altLang="en-US" dirty="0"/>
          </a:p>
        </p:txBody>
      </p:sp>
      <p:sp>
        <p:nvSpPr>
          <p:cNvPr id="6" name="对话气泡: 圆角矩形 5">
            <a:extLst>
              <a:ext uri="{FF2B5EF4-FFF2-40B4-BE49-F238E27FC236}">
                <a16:creationId xmlns:a16="http://schemas.microsoft.com/office/drawing/2014/main" xmlns="" id="{F3AFB99D-B344-49AF-9EE0-9DC3E6B31C99}"/>
              </a:ext>
            </a:extLst>
          </p:cNvPr>
          <p:cNvSpPr/>
          <p:nvPr/>
        </p:nvSpPr>
        <p:spPr>
          <a:xfrm>
            <a:off x="9708852" y="1984441"/>
            <a:ext cx="2431267" cy="550345"/>
          </a:xfrm>
          <a:prstGeom prst="wedgeRoundRectCallout">
            <a:avLst>
              <a:gd name="adj1" fmla="val 769"/>
              <a:gd name="adj2" fmla="val 1623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表级完整性约束条件</a:t>
            </a:r>
          </a:p>
        </p:txBody>
      </p:sp>
      <p:sp>
        <p:nvSpPr>
          <p:cNvPr id="4" name="右大括号 3">
            <a:extLst>
              <a:ext uri="{FF2B5EF4-FFF2-40B4-BE49-F238E27FC236}">
                <a16:creationId xmlns:a16="http://schemas.microsoft.com/office/drawing/2014/main" xmlns="" id="{6F137BDB-25F1-4826-BB59-9D3EEB1EC45A}"/>
              </a:ext>
            </a:extLst>
          </p:cNvPr>
          <p:cNvSpPr/>
          <p:nvPr/>
        </p:nvSpPr>
        <p:spPr>
          <a:xfrm>
            <a:off x="10365564" y="2658761"/>
            <a:ext cx="291829" cy="10933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0157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559049" y="908051"/>
            <a:ext cx="11139892" cy="37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buClrTx/>
              <a:buFontTx/>
              <a:buNone/>
            </a:pPr>
            <a:r>
              <a:rPr kumimoji="1" lang="zh-CN" altLang="en-US" sz="2000" b="0" dirty="0">
                <a:solidFill>
                  <a:srgbClr val="1B285F"/>
                </a:solidFill>
                <a:latin typeface="Times New Roman" panose="02020603050405020304" pitchFamily="18" charset="0"/>
              </a:rPr>
              <a:t>一、定义基本表</a:t>
            </a:r>
          </a:p>
          <a:p>
            <a:pPr marL="342900" marR="0" lvl="0" indent="-342900" algn="just" defTabSz="914400" rtl="0" eaLnBrk="1" fontAlgn="base" latinLnBrk="0" hangingPunct="1">
              <a:lnSpc>
                <a:spcPct val="150000"/>
              </a:lnSpc>
              <a:spcBef>
                <a:spcPct val="20000"/>
              </a:spcBef>
              <a:spcAft>
                <a:spcPct val="0"/>
              </a:spcAft>
              <a:buClrTx/>
              <a:buSzPct val="100000"/>
              <a:buFont typeface="Wingdings" pitchFamily="2" charset="2"/>
              <a:buChar char="v"/>
              <a:tabLst/>
              <a:defRPr/>
            </a:pP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以学生选课数据库为例</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Tx/>
              <a:buSzPct val="100000"/>
              <a:buFont typeface="Arial" panose="020B0604020202020204" pitchFamily="34" charset="0"/>
              <a:buNone/>
              <a:tabLst/>
              <a:defRPr/>
            </a:pP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定义一个“学生选课”模式</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S-C-SC</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，包括以下三个表：</a:t>
            </a: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“学生”表：</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Student(</a:t>
            </a:r>
            <a:r>
              <a:rPr kumimoji="0" lang="en-US" altLang="zh-CN" sz="2400" b="1" i="0" u="sng" strike="noStrike" kern="0" cap="none" spc="0" normalizeH="0" baseline="0" noProof="0" dirty="0">
                <a:ln>
                  <a:noFill/>
                </a:ln>
                <a:solidFill>
                  <a:srgbClr val="000000"/>
                </a:solidFill>
                <a:effectLst/>
                <a:uLnTx/>
                <a:uFillTx/>
                <a:latin typeface="Arial"/>
                <a:ea typeface="宋体"/>
                <a:cs typeface="+mn-cs"/>
              </a:rPr>
              <a:t>Sno</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Sname</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Ssex</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Sbirthdate</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Smajor</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“课程”表：</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Course(</a:t>
            </a:r>
            <a:r>
              <a:rPr kumimoji="0" lang="en-US" altLang="zh-CN" sz="2400" b="1" i="0" u="sng" strike="noStrike" kern="0" cap="none" spc="0" normalizeH="0" baseline="0" noProof="0" dirty="0" err="1">
                <a:ln>
                  <a:noFill/>
                </a:ln>
                <a:solidFill>
                  <a:srgbClr val="000000"/>
                </a:solidFill>
                <a:effectLst/>
                <a:uLnTx/>
                <a:uFillTx/>
                <a:latin typeface="Arial"/>
                <a:ea typeface="宋体"/>
                <a:cs typeface="+mn-cs"/>
              </a:rPr>
              <a:t>Cno</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,Cname,Ccredit,Cpno</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“学生选课”表：</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SC(</a:t>
            </a:r>
            <a:r>
              <a:rPr kumimoji="0" lang="en-US" altLang="zh-CN" sz="2400" b="1" i="0" u="sng" strike="noStrike" kern="0" cap="none" spc="0" normalizeH="0" baseline="0" noProof="0" dirty="0" err="1">
                <a:ln>
                  <a:noFill/>
                </a:ln>
                <a:solidFill>
                  <a:srgbClr val="000000"/>
                </a:solidFill>
                <a:effectLst/>
                <a:uLnTx/>
                <a:uFillTx/>
                <a:latin typeface="Arial"/>
                <a:ea typeface="宋体"/>
                <a:cs typeface="+mn-cs"/>
              </a:rPr>
              <a:t>Sno,Cno</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,Grade,Semester,Teachingclass</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741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06FB61F1-3C56-424C-A368-EA1F16F46DAD}" type="slidenum">
              <a:rPr lang="en-US" altLang="zh-CN" sz="1400" b="0">
                <a:solidFill>
                  <a:srgbClr val="40458C"/>
                </a:solidFill>
                <a:latin typeface="Comic Sans MS" panose="030F0702030302020204" pitchFamily="66" charset="0"/>
              </a:rPr>
              <a:pPr>
                <a:spcBef>
                  <a:spcPct val="0"/>
                </a:spcBef>
                <a:buClrTx/>
                <a:buFontTx/>
                <a:buNone/>
              </a:pPr>
              <a:t>14</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244347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559049" y="908051"/>
            <a:ext cx="1113989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buClrTx/>
              <a:buFontTx/>
              <a:buNone/>
            </a:pPr>
            <a:r>
              <a:rPr kumimoji="1" lang="zh-CN" altLang="en-US" sz="2000" b="0" dirty="0">
                <a:solidFill>
                  <a:srgbClr val="1B285F"/>
                </a:solidFill>
                <a:latin typeface="Times New Roman" panose="02020603050405020304" pitchFamily="18" charset="0"/>
              </a:rPr>
              <a:t>一、定义基本表</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741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06FB61F1-3C56-424C-A368-EA1F16F46DAD}" type="slidenum">
              <a:rPr lang="en-US" altLang="zh-CN" sz="1400" b="0">
                <a:solidFill>
                  <a:srgbClr val="40458C"/>
                </a:solidFill>
                <a:latin typeface="Comic Sans MS" panose="030F0702030302020204" pitchFamily="66" charset="0"/>
              </a:rPr>
              <a:pPr>
                <a:spcBef>
                  <a:spcPct val="0"/>
                </a:spcBef>
                <a:buClrTx/>
                <a:buFontTx/>
                <a:buNone/>
              </a:pPr>
              <a:t>15</a:t>
            </a:fld>
            <a:endParaRPr lang="en-US" altLang="zh-CN" sz="1400" b="0">
              <a:solidFill>
                <a:srgbClr val="40458C"/>
              </a:solidFill>
              <a:latin typeface="Comic Sans MS" panose="030F0702030302020204" pitchFamily="66" charset="0"/>
            </a:endParaRPr>
          </a:p>
        </p:txBody>
      </p:sp>
      <p:sp>
        <p:nvSpPr>
          <p:cNvPr id="6" name="Rectangle 3">
            <a:extLst>
              <a:ext uri="{FF2B5EF4-FFF2-40B4-BE49-F238E27FC236}">
                <a16:creationId xmlns:a16="http://schemas.microsoft.com/office/drawing/2014/main" xmlns="" id="{490CF0A5-D46A-C6D8-E9FE-A9DD54778682}"/>
              </a:ext>
            </a:extLst>
          </p:cNvPr>
          <p:cNvSpPr txBox="1">
            <a:spLocks noChangeArrowheads="1"/>
          </p:cNvSpPr>
          <p:nvPr/>
        </p:nvSpPr>
        <p:spPr bwMode="auto">
          <a:xfrm>
            <a:off x="1613647" y="1649555"/>
            <a:ext cx="86868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a:t>
            </a:r>
            <a:r>
              <a:rPr kumimoji="0" lang="zh-CN" altLang="en-US" sz="2400" b="1" i="0" u="none" strike="noStrike" kern="0" cap="none" spc="0" normalizeH="0" baseline="0" noProof="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a:ln>
                  <a:noFill/>
                </a:ln>
                <a:solidFill>
                  <a:srgbClr val="000000"/>
                </a:solidFill>
                <a:effectLst/>
                <a:uLnTx/>
                <a:uFillTx/>
                <a:latin typeface="Arial"/>
                <a:ea typeface="宋体"/>
                <a:cs typeface="+mn-cs"/>
              </a:rPr>
              <a:t>3.5]  </a:t>
            </a:r>
            <a:r>
              <a:rPr kumimoji="0" lang="zh-CN" altLang="en-US" sz="2400" b="1" i="0" u="none" strike="noStrike" kern="0" cap="none" spc="0" normalizeH="0" baseline="0" noProof="0">
                <a:ln>
                  <a:noFill/>
                </a:ln>
                <a:solidFill>
                  <a:srgbClr val="000000"/>
                </a:solidFill>
                <a:effectLst/>
                <a:uLnTx/>
                <a:uFillTx/>
                <a:latin typeface="Arial"/>
                <a:ea typeface="宋体"/>
                <a:cs typeface="+mn-cs"/>
              </a:rPr>
              <a:t>建立“学生”表</a:t>
            </a:r>
            <a:r>
              <a:rPr kumimoji="0" lang="en-US" altLang="zh-CN" sz="2400" b="1" i="0" u="none" strike="noStrike" kern="0" cap="none" spc="0" normalizeH="0" baseline="0" noProof="0">
                <a:ln>
                  <a:noFill/>
                </a:ln>
                <a:solidFill>
                  <a:srgbClr val="000000"/>
                </a:solidFill>
                <a:effectLst/>
                <a:uLnTx/>
                <a:uFillTx/>
                <a:latin typeface="Arial"/>
                <a:ea typeface="宋体"/>
                <a:cs typeface="+mn-cs"/>
              </a:rPr>
              <a:t>Student</a:t>
            </a:r>
            <a:endParaRPr kumimoji="0" lang="zh-CN" altLang="en-US" sz="2400" b="1" i="0" u="none" strike="noStrike" kern="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zh-CN" altLang="en-US" sz="1800" b="1" i="0" u="none" strike="noStrike" kern="0" cap="none" spc="0" normalizeH="0" baseline="0" noProof="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CREATE TABLE Student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Sno   CHAR</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8</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FF00FF"/>
                </a:solidFill>
                <a:effectLst/>
                <a:uLnTx/>
                <a:uFillTx/>
                <a:latin typeface="Arial"/>
                <a:ea typeface="宋体"/>
                <a:cs typeface="+mn-cs"/>
              </a:rPr>
              <a:t>PRIMARY KEY</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
            </a:r>
            <a:br>
              <a:rPr kumimoji="0" lang="en-US" altLang="zh-CN" sz="2400" b="1" i="0" u="none" strike="noStrike" kern="0" cap="none" spc="0" normalizeH="0" baseline="0" noProof="0">
                <a:ln>
                  <a:noFill/>
                </a:ln>
                <a:solidFill>
                  <a:srgbClr val="000000"/>
                </a:solidFill>
                <a:effectLst/>
                <a:uLnTx/>
                <a:uFillTx/>
                <a:latin typeface="Arial"/>
                <a:ea typeface="宋体"/>
                <a:cs typeface="+mn-cs"/>
              </a:rPr>
            </a:b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r>
              <a:rPr kumimoji="0" lang="zh-CN" altLang="en-US" sz="2000" b="1" i="0" u="none" strike="noStrike" kern="0" cap="none" spc="0" normalizeH="0" baseline="0" noProof="0">
                <a:ln>
                  <a:noFill/>
                </a:ln>
                <a:solidFill>
                  <a:srgbClr val="000000"/>
                </a:solidFill>
                <a:effectLst/>
                <a:uLnTx/>
                <a:uFillTx/>
                <a:latin typeface="Arial"/>
                <a:ea typeface="宋体"/>
                <a:cs typeface="+mn-cs"/>
              </a:rPr>
              <a:t>列级完整性约束条件</a:t>
            </a:r>
            <a:r>
              <a:rPr kumimoji="0" lang="en-US" altLang="zh-CN" sz="2000" b="1" i="0" u="none" strike="noStrike" kern="0" cap="none" spc="0" normalizeH="0" baseline="0" noProof="0">
                <a:ln>
                  <a:noFill/>
                </a:ln>
                <a:solidFill>
                  <a:srgbClr val="000000"/>
                </a:solidFill>
                <a:effectLst/>
                <a:uLnTx/>
                <a:uFillTx/>
                <a:latin typeface="Arial"/>
                <a:ea typeface="宋体"/>
                <a:cs typeface="+mn-cs"/>
              </a:rPr>
              <a:t>,Sno</a:t>
            </a:r>
            <a:r>
              <a:rPr kumimoji="0" lang="zh-CN" altLang="en-US" sz="2000" b="1" i="0" u="none" strike="noStrike" kern="0" cap="none" spc="0" normalizeH="0" baseline="0" noProof="0">
                <a:ln>
                  <a:noFill/>
                </a:ln>
                <a:solidFill>
                  <a:srgbClr val="000000"/>
                </a:solidFill>
                <a:effectLst/>
                <a:uLnTx/>
                <a:uFillTx/>
                <a:latin typeface="Arial"/>
                <a:ea typeface="宋体"/>
                <a:cs typeface="+mn-cs"/>
              </a:rPr>
              <a:t>是主码*</a:t>
            </a: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Sname VARCHAR</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20</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FF00FF"/>
                </a:solidFill>
                <a:effectLst/>
                <a:uLnTx/>
                <a:uFillTx/>
                <a:latin typeface="Arial"/>
                <a:ea typeface="宋体"/>
                <a:cs typeface="+mn-cs"/>
              </a:rPr>
              <a:t>UNIQUE</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000" b="1" i="0" u="none" strike="noStrike" kern="0" cap="none" spc="0" normalizeH="0" baseline="0" noProof="0">
                <a:ln>
                  <a:noFill/>
                </a:ln>
                <a:solidFill>
                  <a:srgbClr val="000000"/>
                </a:solidFill>
                <a:effectLst/>
                <a:uLnTx/>
                <a:uFillTx/>
                <a:latin typeface="Arial"/>
                <a:ea typeface="宋体"/>
                <a:cs typeface="+mn-cs"/>
              </a:rPr>
              <a:t> </a:t>
            </a:r>
            <a:r>
              <a:rPr kumimoji="0" lang="en-US" altLang="zh-CN" sz="2000" b="1" i="0" u="none" strike="noStrike" kern="0" cap="none" spc="0" normalizeH="0" baseline="0" noProof="0">
                <a:ln>
                  <a:noFill/>
                </a:ln>
                <a:solidFill>
                  <a:srgbClr val="000000"/>
                </a:solidFill>
                <a:effectLst/>
                <a:uLnTx/>
                <a:uFillTx/>
                <a:latin typeface="Arial"/>
                <a:ea typeface="宋体"/>
                <a:cs typeface="+mn-cs"/>
              </a:rPr>
              <a:t>/* Sname</a:t>
            </a:r>
            <a:r>
              <a:rPr kumimoji="0" lang="zh-CN" altLang="en-US" sz="2000" b="1" i="0" u="none" strike="noStrike" kern="0" cap="none" spc="0" normalizeH="0" baseline="0" noProof="0">
                <a:ln>
                  <a:noFill/>
                </a:ln>
                <a:solidFill>
                  <a:srgbClr val="000000"/>
                </a:solidFill>
                <a:effectLst/>
                <a:uLnTx/>
                <a:uFillTx/>
                <a:latin typeface="Arial"/>
                <a:ea typeface="宋体"/>
                <a:cs typeface="+mn-cs"/>
              </a:rPr>
              <a:t>取唯一值*</a:t>
            </a:r>
            <a:r>
              <a:rPr kumimoji="0" lang="en-US" altLang="zh-CN" sz="2000" b="1" i="0" u="none" strike="noStrike" kern="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        Ssex    CHAR</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6</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Sbirthdate</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Date</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Smajor  VARCHAR</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40</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endParaRPr kumimoji="0" lang="zh-CN" altLang="en-US" sz="2400" b="1" i="0" u="none" strike="noStrike" kern="0" cap="none" spc="0" normalizeH="0" baseline="0" noProof="0" dirty="0">
              <a:ln>
                <a:noFill/>
              </a:ln>
              <a:solidFill>
                <a:srgbClr val="000000"/>
              </a:solidFill>
              <a:effectLst/>
              <a:uLnTx/>
              <a:uFillTx/>
              <a:latin typeface="Arial"/>
              <a:ea typeface="宋体"/>
              <a:cs typeface="+mn-cs"/>
            </a:endParaRPr>
          </a:p>
        </p:txBody>
      </p:sp>
      <p:sp>
        <p:nvSpPr>
          <p:cNvPr id="7" name="AutoShape 7">
            <a:extLst>
              <a:ext uri="{FF2B5EF4-FFF2-40B4-BE49-F238E27FC236}">
                <a16:creationId xmlns:a16="http://schemas.microsoft.com/office/drawing/2014/main" xmlns="" id="{2D7AAB12-2709-5385-4F08-A67ED6889706}"/>
              </a:ext>
            </a:extLst>
          </p:cNvPr>
          <p:cNvSpPr>
            <a:spLocks noChangeArrowheads="1"/>
          </p:cNvSpPr>
          <p:nvPr/>
        </p:nvSpPr>
        <p:spPr bwMode="auto">
          <a:xfrm>
            <a:off x="7312772" y="2146430"/>
            <a:ext cx="914400" cy="609600"/>
          </a:xfrm>
          <a:prstGeom prst="wedgeRoundRectCallout">
            <a:avLst>
              <a:gd name="adj1" fmla="val -151287"/>
              <a:gd name="adj2" fmla="val 79306"/>
              <a:gd name="adj3" fmla="val 16667"/>
            </a:avLst>
          </a:prstGeom>
          <a:gradFill rotWithShape="1">
            <a:gsLst>
              <a:gs pos="0">
                <a:srgbClr val="CCFFFF">
                  <a:alpha val="73000"/>
                </a:srgbClr>
              </a:gs>
              <a:gs pos="100000">
                <a:srgbClr val="B9CC4A"/>
              </a:gs>
            </a:gsLst>
            <a:lin ang="5400000" scaled="1"/>
          </a:gradFill>
          <a:ln w="25400">
            <a:solidFill>
              <a:srgbClr val="FF99CC"/>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主码</a:t>
            </a:r>
          </a:p>
        </p:txBody>
      </p:sp>
      <p:sp>
        <p:nvSpPr>
          <p:cNvPr id="8" name="AutoShape 7">
            <a:extLst>
              <a:ext uri="{FF2B5EF4-FFF2-40B4-BE49-F238E27FC236}">
                <a16:creationId xmlns:a16="http://schemas.microsoft.com/office/drawing/2014/main" xmlns="" id="{9D98FF32-703A-9040-4086-D7390120081A}"/>
              </a:ext>
            </a:extLst>
          </p:cNvPr>
          <p:cNvSpPr>
            <a:spLocks noChangeArrowheads="1"/>
          </p:cNvSpPr>
          <p:nvPr/>
        </p:nvSpPr>
        <p:spPr bwMode="auto">
          <a:xfrm>
            <a:off x="7312772" y="4251455"/>
            <a:ext cx="1079500" cy="609600"/>
          </a:xfrm>
          <a:prstGeom prst="wedgeRoundRectCallout">
            <a:avLst>
              <a:gd name="adj1" fmla="val -196079"/>
              <a:gd name="adj2" fmla="val -87884"/>
              <a:gd name="adj3" fmla="val 16667"/>
            </a:avLst>
          </a:prstGeom>
          <a:gradFill rotWithShape="1">
            <a:gsLst>
              <a:gs pos="0">
                <a:srgbClr val="CCFFFF">
                  <a:alpha val="73000"/>
                </a:srgbClr>
              </a:gs>
              <a:gs pos="100000">
                <a:srgbClr val="B9CC4A"/>
              </a:gs>
            </a:gsLst>
            <a:lin ang="5400000" scaled="1"/>
          </a:gradFill>
          <a:ln w="25400">
            <a:solidFill>
              <a:srgbClr val="FF99CC"/>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342900" marR="0" lvl="0" indent="-34290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UNIQUE</a:t>
            </a:r>
          </a:p>
          <a:p>
            <a:pPr marL="342900" marR="0" lvl="0" indent="-34290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约束</a:t>
            </a:r>
          </a:p>
        </p:txBody>
      </p:sp>
    </p:spTree>
    <p:extLst>
      <p:ext uri="{BB962C8B-B14F-4D97-AF65-F5344CB8AC3E}">
        <p14:creationId xmlns:p14="http://schemas.microsoft.com/office/powerpoint/2010/main" val="22529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559049" y="908051"/>
            <a:ext cx="1113989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buClrTx/>
              <a:buFontTx/>
              <a:buNone/>
            </a:pPr>
            <a:r>
              <a:rPr kumimoji="1" lang="zh-CN" altLang="en-US" sz="2000" b="0" dirty="0">
                <a:solidFill>
                  <a:srgbClr val="1B285F"/>
                </a:solidFill>
                <a:latin typeface="Times New Roman" panose="02020603050405020304" pitchFamily="18" charset="0"/>
              </a:rPr>
              <a:t>一、定义基本表</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741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06FB61F1-3C56-424C-A368-EA1F16F46DAD}" type="slidenum">
              <a:rPr lang="en-US" altLang="zh-CN" sz="1400" b="0">
                <a:solidFill>
                  <a:srgbClr val="40458C"/>
                </a:solidFill>
                <a:latin typeface="Comic Sans MS" panose="030F0702030302020204" pitchFamily="66" charset="0"/>
              </a:rPr>
              <a:pPr>
                <a:spcBef>
                  <a:spcPct val="0"/>
                </a:spcBef>
                <a:buClrTx/>
                <a:buFontTx/>
                <a:buNone/>
              </a:pPr>
              <a:t>16</a:t>
            </a:fld>
            <a:endParaRPr lang="en-US" altLang="zh-CN" sz="1400" b="0">
              <a:solidFill>
                <a:srgbClr val="40458C"/>
              </a:solidFill>
              <a:latin typeface="Comic Sans MS" panose="030F0702030302020204" pitchFamily="66" charset="0"/>
            </a:endParaRPr>
          </a:p>
        </p:txBody>
      </p:sp>
      <p:sp>
        <p:nvSpPr>
          <p:cNvPr id="9" name="Rectangle 3">
            <a:extLst>
              <a:ext uri="{FF2B5EF4-FFF2-40B4-BE49-F238E27FC236}">
                <a16:creationId xmlns:a16="http://schemas.microsoft.com/office/drawing/2014/main" xmlns="" id="{B426EED0-E5C0-A809-DD17-BBE2D1E032EE}"/>
              </a:ext>
            </a:extLst>
          </p:cNvPr>
          <p:cNvSpPr txBox="1">
            <a:spLocks noChangeArrowheads="1"/>
          </p:cNvSpPr>
          <p:nvPr/>
        </p:nvSpPr>
        <p:spPr bwMode="auto">
          <a:xfrm>
            <a:off x="1577975" y="1676400"/>
            <a:ext cx="90360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a:t>
            </a:r>
            <a:r>
              <a:rPr kumimoji="0" lang="zh-CN" altLang="en-US" sz="2400" b="1" i="0" u="none" strike="noStrike" kern="0" cap="none" spc="0" normalizeH="0" baseline="0" noProof="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a:ln>
                  <a:noFill/>
                </a:ln>
                <a:solidFill>
                  <a:srgbClr val="000000"/>
                </a:solidFill>
                <a:effectLst/>
                <a:uLnTx/>
                <a:uFillTx/>
                <a:latin typeface="Arial"/>
                <a:ea typeface="宋体"/>
                <a:cs typeface="+mn-cs"/>
              </a:rPr>
              <a:t>3.6 ]</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 </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建立一个“课程”表</a:t>
            </a:r>
            <a:r>
              <a:rPr kumimoji="0" lang="en-US" altLang="zh-CN" sz="2400" b="1" i="0" u="none" strike="noStrike" kern="0" cap="none" spc="0" normalizeH="0" baseline="0" noProof="0">
                <a:ln>
                  <a:noFill/>
                </a:ln>
                <a:solidFill>
                  <a:srgbClr val="000000"/>
                </a:solidFill>
                <a:effectLst/>
                <a:uLnTx/>
                <a:uFillTx/>
                <a:latin typeface="Arial"/>
                <a:ea typeface="宋体"/>
                <a:cs typeface="+mn-cs"/>
              </a:rPr>
              <a:t>Course</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CREATE TABLE  Course</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Cno       CHAR</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5</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 PRIMARY KEY</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Cname  VARCHAR</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40</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NOT NULL</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Ccredit  SMALLINT</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endParaRPr kumimoji="0" lang="en-US" altLang="zh-CN" sz="2400" b="1" i="0" u="none" strike="noStrike" kern="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            Cpno     CHAR</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5</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FOREIGN KEY </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Cpno</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 REFERENCES  Course</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Cno</a:t>
            </a:r>
            <a:r>
              <a:rPr kumimoji="0" lang="zh-CN" altLang="en-US" sz="2400" b="1" i="0" u="none" strike="noStrike" kern="0" cap="none" spc="0" normalizeH="0" baseline="0" noProof="0">
                <a:ln>
                  <a:noFill/>
                </a:ln>
                <a:solidFill>
                  <a:srgbClr val="000000"/>
                </a:solidFill>
                <a:effectLst/>
                <a:uLnTx/>
                <a:uFillTx/>
                <a:latin typeface="Arial"/>
                <a:ea typeface="宋体"/>
                <a:cs typeface="+mn-cs"/>
              </a:rPr>
              <a:t>)</a:t>
            </a: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a:ln>
                  <a:noFill/>
                </a:ln>
                <a:solidFill>
                  <a:srgbClr val="000000"/>
                </a:solidFill>
                <a:effectLst/>
                <a:uLnTx/>
                <a:uFillTx/>
                <a:latin typeface="Arial"/>
                <a:ea typeface="宋体"/>
                <a:cs typeface="+mn-cs"/>
              </a:rPr>
              <a:t>; </a:t>
            </a:r>
            <a:endParaRPr kumimoji="0" lang="en-US" altLang="zh-CN" sz="2400" b="1" i="0" u="none" strike="noStrike" kern="0" cap="none" spc="0" normalizeH="0" baseline="0" noProof="0" dirty="0">
              <a:ln>
                <a:noFill/>
              </a:ln>
              <a:solidFill>
                <a:srgbClr val="000000"/>
              </a:solidFill>
              <a:effectLst/>
              <a:uLnTx/>
              <a:uFillTx/>
              <a:latin typeface="Arial"/>
              <a:ea typeface="宋体"/>
              <a:cs typeface="+mn-cs"/>
            </a:endParaRPr>
          </a:p>
        </p:txBody>
      </p:sp>
      <p:sp>
        <p:nvSpPr>
          <p:cNvPr id="10" name="AutoShape 6">
            <a:extLst>
              <a:ext uri="{FF2B5EF4-FFF2-40B4-BE49-F238E27FC236}">
                <a16:creationId xmlns:a16="http://schemas.microsoft.com/office/drawing/2014/main" xmlns="" id="{25384FFF-ABE6-ABE6-93B6-ACC027416A82}"/>
              </a:ext>
            </a:extLst>
          </p:cNvPr>
          <p:cNvSpPr>
            <a:spLocks noChangeArrowheads="1"/>
          </p:cNvSpPr>
          <p:nvPr/>
        </p:nvSpPr>
        <p:spPr bwMode="auto">
          <a:xfrm>
            <a:off x="6762750" y="3408376"/>
            <a:ext cx="1582738" cy="528637"/>
          </a:xfrm>
          <a:prstGeom prst="wedgeRoundRectCallout">
            <a:avLst>
              <a:gd name="adj1" fmla="val -149101"/>
              <a:gd name="adj2" fmla="val 77623"/>
              <a:gd name="adj3" fmla="val 16667"/>
            </a:avLst>
          </a:prstGeom>
          <a:gradFill rotWithShape="1">
            <a:gsLst>
              <a:gs pos="0">
                <a:srgbClr val="C4F2D2"/>
              </a:gs>
              <a:gs pos="100000">
                <a:srgbClr val="F6FDF8"/>
              </a:gs>
            </a:gsLst>
            <a:lin ang="5400000" scaled="1"/>
          </a:gradFill>
          <a:ln w="25400">
            <a:solidFill>
              <a:srgbClr val="CFDEF3"/>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直接先修课</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11" name="AutoShape 8">
            <a:extLst>
              <a:ext uri="{FF2B5EF4-FFF2-40B4-BE49-F238E27FC236}">
                <a16:creationId xmlns:a16="http://schemas.microsoft.com/office/drawing/2014/main" xmlns="" id="{A6B340D4-3B1C-76EF-C54B-D40054DCD130}"/>
              </a:ext>
            </a:extLst>
          </p:cNvPr>
          <p:cNvSpPr>
            <a:spLocks noChangeArrowheads="1"/>
          </p:cNvSpPr>
          <p:nvPr/>
        </p:nvSpPr>
        <p:spPr bwMode="auto">
          <a:xfrm>
            <a:off x="6184913" y="5164138"/>
            <a:ext cx="2447925" cy="1008062"/>
          </a:xfrm>
          <a:prstGeom prst="wedgeRoundRectCallout">
            <a:avLst>
              <a:gd name="adj1" fmla="val -58755"/>
              <a:gd name="adj2" fmla="val -83856"/>
              <a:gd name="adj3" fmla="val 16667"/>
            </a:avLst>
          </a:prstGeom>
          <a:gradFill rotWithShape="1">
            <a:gsLst>
              <a:gs pos="0">
                <a:srgbClr val="C4F2D2"/>
              </a:gs>
              <a:gs pos="100000">
                <a:srgbClr val="E9FAEE"/>
              </a:gs>
            </a:gsLst>
            <a:lin ang="5400000" scaled="1"/>
          </a:gradFill>
          <a:ln w="25400">
            <a:solidFill>
              <a:srgbClr val="00FFFF"/>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Cpno</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是外码</a:t>
            </a:r>
          </a:p>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被参照表是</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Course</a:t>
            </a:r>
          </a:p>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被参照列是</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Cno</a:t>
            </a:r>
          </a:p>
        </p:txBody>
      </p:sp>
    </p:spTree>
    <p:extLst>
      <p:ext uri="{BB962C8B-B14F-4D97-AF65-F5344CB8AC3E}">
        <p14:creationId xmlns:p14="http://schemas.microsoft.com/office/powerpoint/2010/main" val="278676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559049" y="908051"/>
            <a:ext cx="1113989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buClrTx/>
              <a:buFontTx/>
              <a:buNone/>
            </a:pPr>
            <a:r>
              <a:rPr kumimoji="1" lang="zh-CN" altLang="en-US" sz="2000" b="0" dirty="0">
                <a:solidFill>
                  <a:srgbClr val="1B285F"/>
                </a:solidFill>
                <a:latin typeface="Times New Roman" panose="02020603050405020304" pitchFamily="18" charset="0"/>
              </a:rPr>
              <a:t>一、定义基本表</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741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06FB61F1-3C56-424C-A368-EA1F16F46DAD}" type="slidenum">
              <a:rPr lang="en-US" altLang="zh-CN" sz="1400" b="0">
                <a:solidFill>
                  <a:srgbClr val="40458C"/>
                </a:solidFill>
                <a:latin typeface="Comic Sans MS" panose="030F0702030302020204" pitchFamily="66" charset="0"/>
              </a:rPr>
              <a:pPr>
                <a:spcBef>
                  <a:spcPct val="0"/>
                </a:spcBef>
                <a:buClrTx/>
                <a:buFontTx/>
                <a:buNone/>
              </a:pPr>
              <a:t>17</a:t>
            </a:fld>
            <a:endParaRPr lang="en-US" altLang="zh-CN" sz="1400" b="0">
              <a:solidFill>
                <a:srgbClr val="40458C"/>
              </a:solidFill>
              <a:latin typeface="Comic Sans MS" panose="030F0702030302020204" pitchFamily="66" charset="0"/>
            </a:endParaRPr>
          </a:p>
        </p:txBody>
      </p:sp>
      <p:sp>
        <p:nvSpPr>
          <p:cNvPr id="2" name="Rectangle 3">
            <a:extLst>
              <a:ext uri="{FF2B5EF4-FFF2-40B4-BE49-F238E27FC236}">
                <a16:creationId xmlns:a16="http://schemas.microsoft.com/office/drawing/2014/main" xmlns="" id="{8035D90A-E8A1-B880-3353-F1A621F157FF}"/>
              </a:ext>
            </a:extLst>
          </p:cNvPr>
          <p:cNvSpPr txBox="1">
            <a:spLocks noChangeArrowheads="1"/>
          </p:cNvSpPr>
          <p:nvPr/>
        </p:nvSpPr>
        <p:spPr bwMode="auto">
          <a:xfrm>
            <a:off x="2014195" y="1360631"/>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a:ln>
                  <a:noFill/>
                </a:ln>
                <a:solidFill>
                  <a:srgbClr val="000000"/>
                </a:solidFill>
                <a:effectLst/>
                <a:uLnTx/>
                <a:uFillTx/>
                <a:latin typeface="Arial"/>
                <a:ea typeface="宋体"/>
                <a:cs typeface="+mn-cs"/>
              </a:rPr>
              <a:t>[</a:t>
            </a:r>
            <a:r>
              <a:rPr kumimoji="0" lang="zh-CN" altLang="en-US" sz="2400" b="1" i="0" u="none" strike="noStrike" kern="0" cap="none" spc="0" normalizeH="0" baseline="0" noProof="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a:ln>
                  <a:noFill/>
                </a:ln>
                <a:solidFill>
                  <a:srgbClr val="000000"/>
                </a:solidFill>
                <a:effectLst/>
                <a:uLnTx/>
                <a:uFillTx/>
                <a:latin typeface="Arial"/>
                <a:ea typeface="宋体"/>
                <a:cs typeface="+mn-cs"/>
              </a:rPr>
              <a:t>3.7]</a:t>
            </a:r>
            <a:r>
              <a:rPr kumimoji="0" lang="zh-CN" altLang="en-US" sz="2400" b="1" i="0" u="none" strike="noStrike" kern="0" cap="none" spc="0" normalizeH="0" baseline="0" noProof="0">
                <a:ln>
                  <a:noFill/>
                </a:ln>
                <a:solidFill>
                  <a:srgbClr val="000000"/>
                </a:solidFill>
                <a:effectLst/>
                <a:uLnTx/>
                <a:uFillTx/>
                <a:latin typeface="Arial"/>
                <a:ea typeface="宋体"/>
                <a:cs typeface="+mn-cs"/>
              </a:rPr>
              <a:t> 建立“学生选课”表</a:t>
            </a:r>
            <a:r>
              <a:rPr kumimoji="0" lang="en-US" altLang="zh-CN" sz="2400" b="1" i="0" u="none" strike="noStrike" kern="0" cap="none" spc="0" normalizeH="0" baseline="0" noProof="0">
                <a:ln>
                  <a:noFill/>
                </a:ln>
                <a:solidFill>
                  <a:srgbClr val="000000"/>
                </a:solidFill>
                <a:effectLst/>
                <a:uLnTx/>
                <a:uFillTx/>
                <a:latin typeface="Arial"/>
                <a:ea typeface="宋体"/>
                <a:cs typeface="+mn-cs"/>
              </a:rPr>
              <a:t>SC</a:t>
            </a:r>
            <a:endParaRPr kumimoji="0" lang="zh-CN" altLang="en-US" sz="2400" b="1" i="0" u="none" strike="noStrike" kern="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CREATE TABLE SC</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(Sno CHAR(8),</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Cno CHAR(5),</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Grade SMALLINT,              /*</a:t>
            </a:r>
            <a:r>
              <a:rPr kumimoji="0" lang="zh-CN" altLang="en-US" sz="2000" b="1" i="0" u="none" strike="noStrike" kern="0" cap="none" spc="0" normalizeH="0" baseline="0" noProof="0">
                <a:ln>
                  <a:noFill/>
                </a:ln>
                <a:solidFill>
                  <a:srgbClr val="000000"/>
                </a:solidFill>
                <a:effectLst/>
                <a:uLnTx/>
                <a:uFillTx/>
                <a:latin typeface="Arial"/>
                <a:ea typeface="宋体"/>
                <a:cs typeface="+mn-cs"/>
              </a:rPr>
              <a:t>成绩*</a:t>
            </a: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Semester CHAR(5),           /*</a:t>
            </a:r>
            <a:r>
              <a:rPr kumimoji="0" lang="zh-CN" altLang="en-US" sz="2000" b="1" i="0" u="none" strike="noStrike" kern="0" cap="none" spc="0" normalizeH="0" baseline="0" noProof="0">
                <a:ln>
                  <a:noFill/>
                </a:ln>
                <a:solidFill>
                  <a:srgbClr val="000000"/>
                </a:solidFill>
                <a:effectLst/>
                <a:uLnTx/>
                <a:uFillTx/>
                <a:latin typeface="Arial"/>
                <a:ea typeface="宋体"/>
                <a:cs typeface="+mn-cs"/>
              </a:rPr>
              <a:t>开课学期*</a:t>
            </a: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Teachingclass CHAR(8),     /*</a:t>
            </a:r>
            <a:r>
              <a:rPr kumimoji="0" lang="zh-CN" altLang="en-US" sz="2000" b="1" i="0" u="none" strike="noStrike" kern="0" cap="none" spc="0" normalizeH="0" baseline="0" noProof="0">
                <a:ln>
                  <a:noFill/>
                </a:ln>
                <a:solidFill>
                  <a:srgbClr val="000000"/>
                </a:solidFill>
                <a:effectLst/>
                <a:uLnTx/>
                <a:uFillTx/>
                <a:latin typeface="Arial"/>
                <a:ea typeface="宋体"/>
                <a:cs typeface="+mn-cs"/>
              </a:rPr>
              <a:t>学生选修某一门课所在的教学班*</a:t>
            </a: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PRIMARY KEY (Sno,Cno),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r>
              <a:rPr kumimoji="0" lang="zh-CN" altLang="en-US" sz="2000" b="1" i="0" u="none" strike="noStrike" kern="0" cap="none" spc="0" normalizeH="0" baseline="0" noProof="0">
                <a:ln>
                  <a:noFill/>
                </a:ln>
                <a:solidFill>
                  <a:srgbClr val="000000"/>
                </a:solidFill>
                <a:effectLst/>
                <a:uLnTx/>
                <a:uFillTx/>
                <a:latin typeface="Arial"/>
                <a:ea typeface="宋体"/>
                <a:cs typeface="+mn-cs"/>
              </a:rPr>
              <a:t>主码由两个属性构成，必须作为表级完整性进行定义*</a:t>
            </a:r>
            <a:r>
              <a:rPr kumimoji="0" lang="en-US" altLang="zh-CN" sz="2000" b="1" i="0" u="none" strike="noStrike" kern="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FOREIGN KEY (Sno) REFERENCES Student(Sno),</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r>
              <a:rPr kumimoji="0" lang="zh-CN" altLang="en-US" sz="2000" b="1" i="0" u="none" strike="noStrike" kern="0" cap="none" spc="0" normalizeH="0" baseline="0" noProof="0">
                <a:ln>
                  <a:noFill/>
                </a:ln>
                <a:solidFill>
                  <a:srgbClr val="000000"/>
                </a:solidFill>
                <a:effectLst/>
                <a:uLnTx/>
                <a:uFillTx/>
                <a:latin typeface="Arial"/>
                <a:ea typeface="宋体"/>
                <a:cs typeface="+mn-cs"/>
              </a:rPr>
              <a:t>表级完整性约束，</a:t>
            </a:r>
            <a:r>
              <a:rPr kumimoji="0" lang="en-US" altLang="zh-CN" sz="2000" b="1" i="0" u="none" strike="noStrike" kern="0" cap="none" spc="0" normalizeH="0" baseline="0" noProof="0">
                <a:ln>
                  <a:noFill/>
                </a:ln>
                <a:solidFill>
                  <a:srgbClr val="000000"/>
                </a:solidFill>
                <a:effectLst/>
                <a:uLnTx/>
                <a:uFillTx/>
                <a:latin typeface="Arial"/>
                <a:ea typeface="宋体"/>
                <a:cs typeface="+mn-cs"/>
              </a:rPr>
              <a:t>Sno</a:t>
            </a:r>
            <a:r>
              <a:rPr kumimoji="0" lang="zh-CN" altLang="en-US" sz="2000" b="1" i="0" u="none" strike="noStrike" kern="0" cap="none" spc="0" normalizeH="0" baseline="0" noProof="0">
                <a:ln>
                  <a:noFill/>
                </a:ln>
                <a:solidFill>
                  <a:srgbClr val="000000"/>
                </a:solidFill>
                <a:effectLst/>
                <a:uLnTx/>
                <a:uFillTx/>
                <a:latin typeface="Arial"/>
                <a:ea typeface="宋体"/>
                <a:cs typeface="+mn-cs"/>
              </a:rPr>
              <a:t>是外码，被参照表是</a:t>
            </a:r>
            <a:r>
              <a:rPr kumimoji="0" lang="en-US" altLang="zh-CN" sz="2000" b="1" i="0" u="none" strike="noStrike" kern="0" cap="none" spc="0" normalizeH="0" baseline="0" noProof="0">
                <a:ln>
                  <a:noFill/>
                </a:ln>
                <a:solidFill>
                  <a:srgbClr val="000000"/>
                </a:solidFill>
                <a:effectLst/>
                <a:uLnTx/>
                <a:uFillTx/>
                <a:latin typeface="Arial"/>
                <a:ea typeface="宋体"/>
                <a:cs typeface="+mn-cs"/>
              </a:rPr>
              <a:t>Student */</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FOREIGN KEY (Cno) REFERENCES Course(Cno)</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		  /*</a:t>
            </a:r>
            <a:r>
              <a:rPr kumimoji="0" lang="zh-CN" altLang="en-US" sz="2000" b="1" i="0" u="none" strike="noStrike" kern="0" cap="none" spc="0" normalizeH="0" baseline="0" noProof="0">
                <a:ln>
                  <a:noFill/>
                </a:ln>
                <a:solidFill>
                  <a:srgbClr val="000000"/>
                </a:solidFill>
                <a:effectLst/>
                <a:uLnTx/>
                <a:uFillTx/>
                <a:latin typeface="Arial"/>
                <a:ea typeface="宋体"/>
                <a:cs typeface="+mn-cs"/>
              </a:rPr>
              <a:t>表级完整性约束，</a:t>
            </a:r>
            <a:r>
              <a:rPr kumimoji="0" lang="en-US" altLang="zh-CN" sz="2000" b="1" i="0" u="none" strike="noStrike" kern="0" cap="none" spc="0" normalizeH="0" baseline="0" noProof="0">
                <a:ln>
                  <a:noFill/>
                </a:ln>
                <a:solidFill>
                  <a:srgbClr val="000000"/>
                </a:solidFill>
                <a:effectLst/>
                <a:uLnTx/>
                <a:uFillTx/>
                <a:latin typeface="Arial"/>
                <a:ea typeface="宋体"/>
                <a:cs typeface="+mn-cs"/>
              </a:rPr>
              <a:t>Cno</a:t>
            </a:r>
            <a:r>
              <a:rPr kumimoji="0" lang="zh-CN" altLang="en-US" sz="2000" b="1" i="0" u="none" strike="noStrike" kern="0" cap="none" spc="0" normalizeH="0" baseline="0" noProof="0">
                <a:ln>
                  <a:noFill/>
                </a:ln>
                <a:solidFill>
                  <a:srgbClr val="000000"/>
                </a:solidFill>
                <a:effectLst/>
                <a:uLnTx/>
                <a:uFillTx/>
                <a:latin typeface="Arial"/>
                <a:ea typeface="宋体"/>
                <a:cs typeface="+mn-cs"/>
              </a:rPr>
              <a:t>是外码，被参照表是</a:t>
            </a:r>
            <a:r>
              <a:rPr kumimoji="0" lang="en-US" altLang="zh-CN" sz="2000" b="1" i="0" u="none" strike="noStrike" kern="0" cap="none" spc="0" normalizeH="0" baseline="0" noProof="0">
                <a:ln>
                  <a:noFill/>
                </a:ln>
                <a:solidFill>
                  <a:srgbClr val="000000"/>
                </a:solidFill>
                <a:effectLst/>
                <a:uLnTx/>
                <a:uFillTx/>
                <a:latin typeface="Arial"/>
                <a:ea typeface="宋体"/>
                <a:cs typeface="+mn-cs"/>
              </a:rPr>
              <a:t>Course*/</a:t>
            </a:r>
          </a:p>
          <a:p>
            <a:pPr marL="342900" marR="0" lvl="0" indent="-342900" algn="l"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a:ln>
                  <a:noFill/>
                </a:ln>
                <a:solidFill>
                  <a:srgbClr val="000000"/>
                </a:solidFill>
                <a:effectLst/>
                <a:uLnTx/>
                <a:uFillTx/>
                <a:latin typeface="Arial"/>
                <a:ea typeface="宋体"/>
                <a:cs typeface="+mn-cs"/>
              </a:rPr>
              <a:t>);</a:t>
            </a:r>
            <a:endParaRPr kumimoji="0" lang="en-US" altLang="zh-CN" sz="20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60472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559049" y="981075"/>
            <a:ext cx="11086104" cy="5115311"/>
          </a:xfrm>
          <a:prstGeom prst="rect">
            <a:avLst/>
          </a:prstGeom>
          <a:noFill/>
          <a:ln w="9525">
            <a:noFill/>
            <a:miter lim="800000"/>
            <a:headEnd/>
            <a:tailEnd/>
          </a:ln>
        </p:spPr>
        <p:txBody>
          <a:bodyPr wrap="square">
            <a:spAutoFit/>
          </a:bodyPr>
          <a:lstStyle/>
          <a:p>
            <a:pPr fontAlgn="base">
              <a:lnSpc>
                <a:spcPct val="150000"/>
              </a:lnSpc>
              <a:spcAft>
                <a:spcPct val="0"/>
              </a:spcAft>
              <a:buClr>
                <a:srgbClr val="9900CC"/>
              </a:buClr>
              <a:buSzPct val="90000"/>
              <a:buFont typeface="Symbol" panose="05050102010706020507" pitchFamily="18" charset="2"/>
              <a:buNone/>
              <a:defRPr/>
            </a:pPr>
            <a:r>
              <a:rPr kumimoji="1" lang="zh-CN" altLang="en-US" sz="2000" b="1" dirty="0">
                <a:solidFill>
                  <a:srgbClr val="FF0000"/>
                </a:solidFill>
                <a:latin typeface="Times New Roman" panose="02020603050405020304" pitchFamily="18" charset="0"/>
              </a:rPr>
              <a:t>创建表结构，并插入原表中的数据。</a:t>
            </a:r>
            <a:endParaRPr kumimoji="1" lang="en-US" altLang="zh-CN" sz="2000" b="1" dirty="0">
              <a:solidFill>
                <a:srgbClr val="FF0000"/>
              </a:solidFill>
              <a:latin typeface="Times New Roman" panose="02020603050405020304" pitchFamily="18" charset="0"/>
            </a:endParaRPr>
          </a:p>
          <a:p>
            <a:pPr fontAlgn="base">
              <a:lnSpc>
                <a:spcPct val="150000"/>
              </a:lnSpc>
              <a:spcAft>
                <a:spcPct val="0"/>
              </a:spcAft>
              <a:buClr>
                <a:srgbClr val="9900CC"/>
              </a:buClr>
              <a:buSzPct val="90000"/>
              <a:buFont typeface="Symbol" panose="05050102010706020507" pitchFamily="18" charset="2"/>
              <a:buNone/>
              <a:defRPr/>
            </a:pPr>
            <a:r>
              <a:rPr kumimoji="1" lang="zh-CN" altLang="en-US" sz="2000" b="1" dirty="0">
                <a:solidFill>
                  <a:srgbClr val="1B285F"/>
                </a:solidFill>
                <a:effectLst>
                  <a:outerShdw blurRad="38100" dist="38100" dir="2700000" algn="tl">
                    <a:srgbClr val="C0C0C0"/>
                  </a:outerShdw>
                </a:effectLst>
                <a:latin typeface="Times New Roman" panose="02020603050405020304" pitchFamily="18" charset="0"/>
              </a:rPr>
              <a:t>语法</a:t>
            </a:r>
            <a:r>
              <a:rPr kumimoji="1" lang="en-US" altLang="zh-CN" sz="2000" b="1" dirty="0">
                <a:solidFill>
                  <a:srgbClr val="1B285F"/>
                </a:solidFill>
                <a:effectLst>
                  <a:outerShdw blurRad="38100" dist="38100" dir="2700000" algn="tl">
                    <a:srgbClr val="C0C0C0"/>
                  </a:outerShdw>
                </a:effectLst>
                <a:latin typeface="Times New Roman" panose="02020603050405020304" pitchFamily="18" charset="0"/>
              </a:rPr>
              <a:t>2</a:t>
            </a:r>
            <a:r>
              <a:rPr kumimoji="1" lang="zh-CN" altLang="en-US" sz="2000" b="1" dirty="0">
                <a:solidFill>
                  <a:srgbClr val="1B285F"/>
                </a:solidFill>
                <a:latin typeface="Times New Roman" panose="02020603050405020304" pitchFamily="18" charset="0"/>
              </a:rPr>
              <a:t>： </a:t>
            </a:r>
            <a:r>
              <a:rPr kumimoji="1" lang="en-US" altLang="zh-CN" sz="2000" b="1" dirty="0">
                <a:solidFill>
                  <a:srgbClr val="1B285F"/>
                </a:solidFill>
                <a:latin typeface="Times New Roman" panose="02020603050405020304" pitchFamily="18" charset="0"/>
              </a:rPr>
              <a:t>CREATE TABLE &lt;</a:t>
            </a:r>
            <a:r>
              <a:rPr kumimoji="1" lang="zh-CN" altLang="en-US" sz="2000" b="1" dirty="0">
                <a:solidFill>
                  <a:srgbClr val="1B285F"/>
                </a:solidFill>
                <a:latin typeface="Times New Roman" panose="02020603050405020304" pitchFamily="18" charset="0"/>
              </a:rPr>
              <a:t>表名</a:t>
            </a:r>
            <a:r>
              <a:rPr kumimoji="1" lang="en-US" altLang="zh-CN" sz="2000" b="1" dirty="0">
                <a:solidFill>
                  <a:srgbClr val="1B285F"/>
                </a:solidFill>
                <a:latin typeface="Times New Roman" panose="02020603050405020304" pitchFamily="18" charset="0"/>
              </a:rPr>
              <a:t>&gt;</a:t>
            </a:r>
          </a:p>
          <a:p>
            <a:pPr fontAlgn="base">
              <a:lnSpc>
                <a:spcPct val="150000"/>
              </a:lnSpc>
              <a:spcAft>
                <a:spcPct val="0"/>
              </a:spcAft>
              <a:buClr>
                <a:srgbClr val="9900CC"/>
              </a:buClr>
              <a:buSzPct val="90000"/>
              <a:buFont typeface="Symbol" panose="05050102010706020507" pitchFamily="18" charset="2"/>
              <a:buNone/>
              <a:defRPr/>
            </a:pPr>
            <a:r>
              <a:rPr kumimoji="1" lang="en-US" altLang="zh-CN" sz="2000" b="1" dirty="0">
                <a:solidFill>
                  <a:srgbClr val="1B285F"/>
                </a:solidFill>
                <a:latin typeface="Times New Roman" panose="02020603050405020304" pitchFamily="18" charset="0"/>
              </a:rPr>
              <a:t>                  </a:t>
            </a:r>
            <a:r>
              <a:rPr kumimoji="1" lang="zh-CN" altLang="en-US" sz="2000" b="1" dirty="0">
                <a:solidFill>
                  <a:srgbClr val="1B285F"/>
                </a:solidFill>
                <a:latin typeface="Times New Roman" panose="02020603050405020304" pitchFamily="18" charset="0"/>
              </a:rPr>
              <a:t>［</a:t>
            </a:r>
            <a:r>
              <a:rPr kumimoji="1" lang="en-US" altLang="zh-CN" sz="2000" b="1" dirty="0">
                <a:solidFill>
                  <a:srgbClr val="1B285F"/>
                </a:solidFill>
                <a:latin typeface="Times New Roman" panose="02020603050405020304" pitchFamily="18" charset="0"/>
              </a:rPr>
              <a:t>(&lt;</a:t>
            </a:r>
            <a:r>
              <a:rPr kumimoji="1" lang="zh-CN" altLang="en-US" sz="2000" b="1" dirty="0">
                <a:solidFill>
                  <a:srgbClr val="1B285F"/>
                </a:solidFill>
                <a:latin typeface="Times New Roman" panose="02020603050405020304" pitchFamily="18" charset="0"/>
              </a:rPr>
              <a:t>列名</a:t>
            </a:r>
            <a:r>
              <a:rPr kumimoji="1" lang="en-US" altLang="zh-CN" sz="2000" b="1" dirty="0">
                <a:solidFill>
                  <a:srgbClr val="1B285F"/>
                </a:solidFill>
                <a:latin typeface="Times New Roman" panose="02020603050405020304" pitchFamily="18" charset="0"/>
              </a:rPr>
              <a:t>&gt;[NOT NULL],…)</a:t>
            </a:r>
            <a:r>
              <a:rPr kumimoji="1" lang="zh-CN" altLang="en-US" sz="2000" b="1" dirty="0">
                <a:solidFill>
                  <a:srgbClr val="1B285F"/>
                </a:solidFill>
                <a:latin typeface="Times New Roman" panose="02020603050405020304" pitchFamily="18" charset="0"/>
              </a:rPr>
              <a:t>］</a:t>
            </a:r>
            <a:br>
              <a:rPr kumimoji="1" lang="zh-CN" altLang="en-US" sz="2000" b="1" dirty="0">
                <a:solidFill>
                  <a:srgbClr val="1B285F"/>
                </a:solidFill>
                <a:latin typeface="Times New Roman" panose="02020603050405020304" pitchFamily="18" charset="0"/>
              </a:rPr>
            </a:br>
            <a:r>
              <a:rPr kumimoji="1" lang="zh-CN" altLang="en-US" sz="2000" b="1" dirty="0">
                <a:solidFill>
                  <a:srgbClr val="1B285F"/>
                </a:solidFill>
                <a:latin typeface="Times New Roman" panose="02020603050405020304" pitchFamily="18" charset="0"/>
              </a:rPr>
              <a:t>                   </a:t>
            </a:r>
            <a:r>
              <a:rPr kumimoji="1" lang="en-US" altLang="zh-CN" sz="2000" b="1" dirty="0">
                <a:solidFill>
                  <a:srgbClr val="1B285F"/>
                </a:solidFill>
                <a:latin typeface="Times New Roman" panose="02020603050405020304" pitchFamily="18" charset="0"/>
              </a:rPr>
              <a:t>[AS &lt;</a:t>
            </a:r>
            <a:r>
              <a:rPr kumimoji="1" lang="zh-CN" altLang="en-US" sz="2000" b="1" dirty="0">
                <a:solidFill>
                  <a:srgbClr val="1B285F"/>
                </a:solidFill>
                <a:latin typeface="Times New Roman" panose="02020603050405020304" pitchFamily="18" charset="0"/>
              </a:rPr>
              <a:t>查询子句</a:t>
            </a:r>
            <a:r>
              <a:rPr kumimoji="1" lang="en-US" altLang="zh-CN" sz="2000" b="1" dirty="0">
                <a:solidFill>
                  <a:srgbClr val="1B285F"/>
                </a:solidFill>
                <a:latin typeface="Times New Roman" panose="02020603050405020304" pitchFamily="18" charset="0"/>
              </a:rPr>
              <a:t>&gt;]</a:t>
            </a:r>
            <a:r>
              <a:rPr kumimoji="1" lang="zh-CN" altLang="en-US" sz="2000" b="1" dirty="0">
                <a:solidFill>
                  <a:srgbClr val="1B285F"/>
                </a:solidFill>
                <a:latin typeface="Times New Roman" panose="02020603050405020304" pitchFamily="18" charset="0"/>
              </a:rPr>
              <a:t>；</a:t>
            </a:r>
          </a:p>
          <a:p>
            <a:pPr fontAlgn="base">
              <a:lnSpc>
                <a:spcPct val="150000"/>
              </a:lnSpc>
              <a:spcAft>
                <a:spcPct val="0"/>
              </a:spcAft>
              <a:buClr>
                <a:srgbClr val="9900CC"/>
              </a:buClr>
              <a:buSzPct val="90000"/>
              <a:buFont typeface="Symbol" panose="05050102010706020507" pitchFamily="18" charset="2"/>
              <a:buNone/>
              <a:defRPr/>
            </a:pPr>
            <a:r>
              <a:rPr kumimoji="1" lang="zh-CN" altLang="en-US" sz="2000" b="1" dirty="0">
                <a:solidFill>
                  <a:srgbClr val="1B285F"/>
                </a:solidFill>
                <a:latin typeface="Times New Roman" panose="02020603050405020304" pitchFamily="18" charset="0"/>
              </a:rPr>
              <a:t>示例：</a:t>
            </a:r>
          </a:p>
          <a:p>
            <a:pPr fontAlgn="base">
              <a:lnSpc>
                <a:spcPct val="150000"/>
              </a:lnSpc>
              <a:spcAft>
                <a:spcPct val="0"/>
              </a:spcAft>
              <a:buClr>
                <a:srgbClr val="9900CC"/>
              </a:buClr>
              <a:buSzPct val="90000"/>
              <a:buFont typeface="Symbol" panose="05050102010706020507" pitchFamily="18" charset="2"/>
              <a:buNone/>
              <a:defRPr/>
            </a:pPr>
            <a:r>
              <a:rPr kumimoji="1" lang="zh-CN" altLang="en-US" sz="2000" b="1" dirty="0">
                <a:solidFill>
                  <a:srgbClr val="1B285F"/>
                </a:solidFill>
                <a:latin typeface="Times New Roman" panose="02020603050405020304" pitchFamily="18" charset="0"/>
              </a:rPr>
              <a:t>	</a:t>
            </a:r>
            <a:r>
              <a:rPr kumimoji="1" lang="en-US" altLang="zh-CN" sz="2000" b="1" dirty="0">
                <a:solidFill>
                  <a:srgbClr val="1B285F"/>
                </a:solidFill>
                <a:latin typeface="Times New Roman" panose="02020603050405020304" pitchFamily="18" charset="0"/>
              </a:rPr>
              <a:t>CREATE TABLE GIRL</a:t>
            </a:r>
            <a:br>
              <a:rPr kumimoji="1" lang="en-US" altLang="zh-CN" sz="2000" b="1" dirty="0">
                <a:solidFill>
                  <a:srgbClr val="1B285F"/>
                </a:solidFill>
                <a:latin typeface="Times New Roman" panose="02020603050405020304" pitchFamily="18" charset="0"/>
              </a:rPr>
            </a:br>
            <a:r>
              <a:rPr kumimoji="1" lang="en-US" altLang="zh-CN" sz="2000" b="1" dirty="0">
                <a:solidFill>
                  <a:srgbClr val="1B285F"/>
                </a:solidFill>
                <a:latin typeface="Times New Roman" panose="02020603050405020304" pitchFamily="18" charset="0"/>
              </a:rPr>
              <a:t>            AS SELECT </a:t>
            </a:r>
            <a:r>
              <a:rPr kumimoji="1" lang="en-US" altLang="zh-CN" sz="2000" b="1" dirty="0" err="1">
                <a:solidFill>
                  <a:srgbClr val="1B285F"/>
                </a:solidFill>
                <a:latin typeface="Times New Roman" panose="02020603050405020304" pitchFamily="18" charset="0"/>
              </a:rPr>
              <a:t>Sno</a:t>
            </a:r>
            <a:r>
              <a:rPr kumimoji="1" lang="en-US" altLang="zh-CN" sz="2000" b="1" dirty="0">
                <a:solidFill>
                  <a:srgbClr val="1B285F"/>
                </a:solidFill>
                <a:latin typeface="Times New Roman" panose="02020603050405020304" pitchFamily="18" charset="0"/>
              </a:rPr>
              <a:t>,  </a:t>
            </a:r>
            <a:r>
              <a:rPr kumimoji="1" lang="en-US" altLang="zh-CN" sz="2000" b="1" dirty="0" err="1">
                <a:solidFill>
                  <a:srgbClr val="1B285F"/>
                </a:solidFill>
                <a:latin typeface="Times New Roman" panose="02020603050405020304" pitchFamily="18" charset="0"/>
              </a:rPr>
              <a:t>Sname</a:t>
            </a:r>
            <a:r>
              <a:rPr kumimoji="1" lang="en-US" altLang="zh-CN" sz="2000" b="1" dirty="0">
                <a:solidFill>
                  <a:srgbClr val="1B285F"/>
                </a:solidFill>
                <a:latin typeface="Times New Roman" panose="02020603050405020304" pitchFamily="18" charset="0"/>
              </a:rPr>
              <a:t>, Birthday</a:t>
            </a:r>
          </a:p>
          <a:p>
            <a:pPr fontAlgn="base">
              <a:lnSpc>
                <a:spcPct val="150000"/>
              </a:lnSpc>
              <a:spcAft>
                <a:spcPct val="0"/>
              </a:spcAft>
              <a:buClr>
                <a:srgbClr val="9900CC"/>
              </a:buClr>
              <a:buSzPct val="90000"/>
              <a:buFont typeface="Symbol" panose="05050102010706020507" pitchFamily="18" charset="2"/>
              <a:buNone/>
              <a:defRPr/>
            </a:pPr>
            <a:r>
              <a:rPr kumimoji="1" lang="en-US" altLang="zh-CN" sz="2000" b="1" dirty="0">
                <a:solidFill>
                  <a:srgbClr val="1B285F"/>
                </a:solidFill>
                <a:latin typeface="Times New Roman" panose="02020603050405020304" pitchFamily="18" charset="0"/>
              </a:rPr>
              <a:t>                FROM students where Sex=‘</a:t>
            </a:r>
            <a:r>
              <a:rPr kumimoji="1" lang="zh-CN" altLang="en-US" sz="2000" b="1" dirty="0">
                <a:solidFill>
                  <a:srgbClr val="1B285F"/>
                </a:solidFill>
                <a:latin typeface="Times New Roman" panose="02020603050405020304" pitchFamily="18" charset="0"/>
              </a:rPr>
              <a:t>女</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a:t>
            </a:r>
            <a:endParaRPr kumimoji="1" lang="en-US" altLang="zh-CN" sz="2000" b="1" dirty="0">
              <a:solidFill>
                <a:srgbClr val="1B285F"/>
              </a:solidFill>
              <a:latin typeface="Times New Roman" panose="02020603050405020304" pitchFamily="18" charset="0"/>
            </a:endParaRPr>
          </a:p>
          <a:p>
            <a:pPr fontAlgn="base">
              <a:lnSpc>
                <a:spcPct val="150000"/>
              </a:lnSpc>
              <a:spcAft>
                <a:spcPct val="0"/>
              </a:spcAft>
              <a:buClr>
                <a:srgbClr val="9900CC"/>
              </a:buClr>
              <a:buSzPct val="90000"/>
              <a:buFont typeface="Symbol" panose="05050102010706020507" pitchFamily="18" charset="2"/>
              <a:buNone/>
              <a:defRPr/>
            </a:pPr>
            <a:endParaRPr kumimoji="1" lang="zh-CN" altLang="en-US" sz="2000" b="1" dirty="0">
              <a:solidFill>
                <a:srgbClr val="1B285F"/>
              </a:solidFill>
              <a:latin typeface="Times New Roman" panose="02020603050405020304" pitchFamily="18" charset="0"/>
            </a:endParaRPr>
          </a:p>
          <a:p>
            <a:pPr fontAlgn="base">
              <a:lnSpc>
                <a:spcPct val="150000"/>
              </a:lnSpc>
              <a:spcAft>
                <a:spcPct val="0"/>
              </a:spcAft>
              <a:buClr>
                <a:srgbClr val="9900CC"/>
              </a:buClr>
              <a:buSzPct val="90000"/>
              <a:buFont typeface="Symbol" panose="05050102010706020507" pitchFamily="18" charset="2"/>
              <a:buNone/>
              <a:defRPr/>
            </a:pPr>
            <a:r>
              <a:rPr kumimoji="1" lang="zh-CN" altLang="en-US" sz="2000" b="1" dirty="0">
                <a:latin typeface="宋体"/>
              </a:rPr>
              <a:t>还可以用</a:t>
            </a:r>
            <a:r>
              <a:rPr kumimoji="1" lang="en-US" altLang="zh-CN" sz="2000" b="1" dirty="0">
                <a:latin typeface="宋体"/>
              </a:rPr>
              <a:t>select into from(</a:t>
            </a:r>
            <a:r>
              <a:rPr kumimoji="1" lang="zh-CN" altLang="en-US" sz="2000" b="1" dirty="0">
                <a:solidFill>
                  <a:srgbClr val="C00000"/>
                </a:solidFill>
                <a:latin typeface="宋体"/>
              </a:rPr>
              <a:t>无需先定义表结构</a:t>
            </a:r>
            <a:r>
              <a:rPr kumimoji="1" lang="en-US" altLang="zh-CN" sz="2000" b="1" dirty="0">
                <a:latin typeface="宋体"/>
              </a:rPr>
              <a:t>)</a:t>
            </a:r>
          </a:p>
          <a:p>
            <a:pPr fontAlgn="base">
              <a:lnSpc>
                <a:spcPct val="150000"/>
              </a:lnSpc>
              <a:spcAft>
                <a:spcPct val="0"/>
              </a:spcAft>
              <a:buClr>
                <a:srgbClr val="9900CC"/>
              </a:buClr>
              <a:buSzPct val="90000"/>
              <a:buFont typeface="Symbol" panose="05050102010706020507" pitchFamily="18" charset="2"/>
              <a:buNone/>
              <a:defRPr/>
            </a:pPr>
            <a:r>
              <a:rPr kumimoji="1" lang="en-US" altLang="zh-CN" sz="2000" b="1" dirty="0">
                <a:solidFill>
                  <a:srgbClr val="FF0000"/>
                </a:solidFill>
                <a:latin typeface="Times New Roman" panose="02020603050405020304" pitchFamily="18" charset="0"/>
                <a:cs typeface="Times New Roman" panose="02020603050405020304" pitchFamily="18" charset="0"/>
              </a:rPr>
              <a:t>Select * into </a:t>
            </a:r>
            <a:r>
              <a:rPr kumimoji="1" lang="en-US" altLang="zh-CN" sz="2000" b="1" dirty="0" err="1">
                <a:solidFill>
                  <a:srgbClr val="FF0000"/>
                </a:solidFill>
                <a:latin typeface="Times New Roman" panose="02020603050405020304" pitchFamily="18" charset="0"/>
                <a:cs typeface="Times New Roman" panose="02020603050405020304" pitchFamily="18" charset="0"/>
              </a:rPr>
              <a:t>cs_student</a:t>
            </a:r>
            <a:r>
              <a:rPr kumimoji="1" lang="en-US" altLang="zh-CN" sz="2000" b="1" dirty="0">
                <a:solidFill>
                  <a:srgbClr val="FF0000"/>
                </a:solidFill>
                <a:latin typeface="Times New Roman" panose="02020603050405020304" pitchFamily="18" charset="0"/>
                <a:cs typeface="Times New Roman" panose="02020603050405020304" pitchFamily="18" charset="0"/>
              </a:rPr>
              <a:t> from student where </a:t>
            </a:r>
            <a:r>
              <a:rPr kumimoji="1" lang="en-US" altLang="zh-CN" sz="2000" b="1" dirty="0" err="1">
                <a:solidFill>
                  <a:srgbClr val="FF0000"/>
                </a:solidFill>
                <a:latin typeface="Times New Roman" panose="02020603050405020304" pitchFamily="18" charset="0"/>
                <a:cs typeface="Times New Roman" panose="02020603050405020304" pitchFamily="18" charset="0"/>
              </a:rPr>
              <a:t>sdept</a:t>
            </a:r>
            <a:r>
              <a:rPr kumimoji="1" lang="en-US" altLang="zh-CN" sz="2000" b="1" dirty="0">
                <a:solidFill>
                  <a:srgbClr val="FF0000"/>
                </a:solidFill>
                <a:latin typeface="Times New Roman" panose="02020603050405020304" pitchFamily="18" charset="0"/>
                <a:cs typeface="Times New Roman" panose="02020603050405020304" pitchFamily="18" charset="0"/>
              </a:rPr>
              <a:t>=‘</a:t>
            </a:r>
            <a:r>
              <a:rPr kumimoji="1" lang="en-US" altLang="zh-CN" sz="2000" b="1" dirty="0" err="1">
                <a:solidFill>
                  <a:srgbClr val="FF0000"/>
                </a:solidFill>
                <a:latin typeface="Times New Roman" panose="02020603050405020304" pitchFamily="18" charset="0"/>
                <a:cs typeface="Times New Roman" panose="02020603050405020304" pitchFamily="18" charset="0"/>
              </a:rPr>
              <a:t>cs</a:t>
            </a:r>
            <a:r>
              <a:rPr kumimoji="1" lang="en-US" altLang="zh-CN" sz="2000" b="1" dirty="0">
                <a:solidFill>
                  <a:srgbClr val="FF0000"/>
                </a:solidFill>
                <a:latin typeface="Times New Roman" panose="02020603050405020304" pitchFamily="18" charset="0"/>
                <a:cs typeface="Times New Roman" panose="02020603050405020304" pitchFamily="18" charset="0"/>
              </a:rPr>
              <a:t>’</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8435"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38E8D454-963A-49F8-A9DF-8F0B04FBB5E9}" type="slidenum">
              <a:rPr lang="en-US" altLang="zh-CN" sz="1400" b="0">
                <a:solidFill>
                  <a:srgbClr val="40458C"/>
                </a:solidFill>
                <a:latin typeface="Comic Sans MS" panose="030F0702030302020204" pitchFamily="66" charset="0"/>
              </a:rPr>
              <a:pPr>
                <a:spcBef>
                  <a:spcPct val="0"/>
                </a:spcBef>
                <a:buClrTx/>
                <a:buFontTx/>
                <a:buNone/>
              </a:pPr>
              <a:t>18</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199887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18435"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38E8D454-963A-49F8-A9DF-8F0B04FBB5E9}" type="slidenum">
              <a:rPr lang="en-US" altLang="zh-CN" sz="1400" b="0">
                <a:solidFill>
                  <a:srgbClr val="40458C"/>
                </a:solidFill>
                <a:latin typeface="Comic Sans MS" panose="030F0702030302020204" pitchFamily="66" charset="0"/>
              </a:rPr>
              <a:pPr>
                <a:spcBef>
                  <a:spcPct val="0"/>
                </a:spcBef>
                <a:buClrTx/>
                <a:buFontTx/>
                <a:buNone/>
              </a:pPr>
              <a:t>19</a:t>
            </a:fld>
            <a:endParaRPr lang="en-US" altLang="zh-CN" sz="1400" b="0">
              <a:solidFill>
                <a:srgbClr val="40458C"/>
              </a:solidFill>
              <a:latin typeface="Comic Sans MS" panose="030F0702030302020204" pitchFamily="66" charset="0"/>
            </a:endParaRPr>
          </a:p>
        </p:txBody>
      </p:sp>
      <p:sp>
        <p:nvSpPr>
          <p:cNvPr id="4" name="Rectangle 3">
            <a:extLst>
              <a:ext uri="{FF2B5EF4-FFF2-40B4-BE49-F238E27FC236}">
                <a16:creationId xmlns:a16="http://schemas.microsoft.com/office/drawing/2014/main" xmlns="" id="{D82182FC-763D-84D6-E231-F40336753909}"/>
              </a:ext>
            </a:extLst>
          </p:cNvPr>
          <p:cNvSpPr txBox="1">
            <a:spLocks noChangeArrowheads="1"/>
          </p:cNvSpPr>
          <p:nvPr/>
        </p:nvSpPr>
        <p:spPr>
          <a:xfrm>
            <a:off x="2043113" y="1268413"/>
            <a:ext cx="8229600" cy="4983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40000"/>
              </a:lnSpc>
              <a:buNone/>
            </a:pPr>
            <a:r>
              <a:rPr lang="zh-CN" altLang="en-US" dirty="0"/>
              <a:t>数据类型</a:t>
            </a:r>
            <a:endParaRPr lang="en-US" altLang="zh-CN" dirty="0"/>
          </a:p>
          <a:p>
            <a:pPr lvl="1">
              <a:lnSpc>
                <a:spcPct val="140000"/>
              </a:lnSpc>
            </a:pPr>
            <a:r>
              <a:rPr lang="en-US" altLang="zh-CN" dirty="0"/>
              <a:t>SQL</a:t>
            </a:r>
            <a:r>
              <a:rPr lang="zh-CN" altLang="en-US" dirty="0"/>
              <a:t>中域的概念用</a:t>
            </a:r>
            <a:r>
              <a:rPr lang="zh-CN" altLang="en-US" dirty="0">
                <a:solidFill>
                  <a:srgbClr val="FF00FF"/>
                </a:solidFill>
              </a:rPr>
              <a:t>数据类型</a:t>
            </a:r>
            <a:r>
              <a:rPr lang="zh-CN" altLang="en-US" dirty="0"/>
              <a:t>来实现</a:t>
            </a:r>
          </a:p>
          <a:p>
            <a:pPr lvl="1">
              <a:lnSpc>
                <a:spcPct val="140000"/>
              </a:lnSpc>
            </a:pPr>
            <a:r>
              <a:rPr lang="zh-CN" altLang="en-US" dirty="0"/>
              <a:t>定义表的属性时需要指明其数据类型及长度 </a:t>
            </a:r>
          </a:p>
          <a:p>
            <a:pPr lvl="1">
              <a:lnSpc>
                <a:spcPct val="140000"/>
              </a:lnSpc>
            </a:pPr>
            <a:r>
              <a:rPr lang="zh-CN" altLang="en-US" dirty="0"/>
              <a:t>选用哪种数据类型 </a:t>
            </a:r>
          </a:p>
          <a:p>
            <a:pPr lvl="2">
              <a:lnSpc>
                <a:spcPct val="140000"/>
              </a:lnSpc>
              <a:buFont typeface="Wingdings" pitchFamily="2" charset="2"/>
              <a:buChar char="l"/>
            </a:pPr>
            <a:r>
              <a:rPr lang="zh-CN" altLang="en-US" dirty="0"/>
              <a:t>取值范围 </a:t>
            </a:r>
          </a:p>
          <a:p>
            <a:pPr lvl="2">
              <a:lnSpc>
                <a:spcPct val="140000"/>
              </a:lnSpc>
              <a:buFont typeface="Wingdings" pitchFamily="2" charset="2"/>
              <a:buChar char="l"/>
            </a:pPr>
            <a:r>
              <a:rPr lang="zh-CN" altLang="en-US" dirty="0"/>
              <a:t>要做哪些运算 </a:t>
            </a:r>
          </a:p>
        </p:txBody>
      </p:sp>
    </p:spTree>
    <p:extLst>
      <p:ext uri="{BB962C8B-B14F-4D97-AF65-F5344CB8AC3E}">
        <p14:creationId xmlns:p14="http://schemas.microsoft.com/office/powerpoint/2010/main" val="324039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xmlns="" id="{87CC8A14-4AF2-493E-B588-F62FD9E3D1DB}"/>
              </a:ext>
            </a:extLst>
          </p:cNvPr>
          <p:cNvGrpSpPr/>
          <p:nvPr/>
        </p:nvGrpSpPr>
        <p:grpSpPr>
          <a:xfrm>
            <a:off x="3977743" y="4199221"/>
            <a:ext cx="4484915" cy="2220686"/>
            <a:chOff x="-5536476" y="620607"/>
            <a:chExt cx="4567834" cy="1882045"/>
          </a:xfrm>
        </p:grpSpPr>
        <p:sp>
          <p:nvSpPr>
            <p:cNvPr id="30" name="任意多边形: 形状 29">
              <a:extLst>
                <a:ext uri="{FF2B5EF4-FFF2-40B4-BE49-F238E27FC236}">
                  <a16:creationId xmlns:a16="http://schemas.microsoft.com/office/drawing/2014/main" xmlns="" id="{4CD1D69C-8C05-45A6-9667-5E5A2345DAAD}"/>
                </a:ext>
              </a:extLst>
            </p:cNvPr>
            <p:cNvSpPr/>
            <p:nvPr/>
          </p:nvSpPr>
          <p:spPr>
            <a:xfrm>
              <a:off x="-4327463" y="620607"/>
              <a:ext cx="2184557" cy="1662039"/>
            </a:xfrm>
            <a:custGeom>
              <a:avLst/>
              <a:gdLst>
                <a:gd name="connsiteX0" fmla="*/ 832 w 2184556"/>
                <a:gd name="connsiteY0" fmla="*/ 904333 h 1662038"/>
                <a:gd name="connsiteX1" fmla="*/ 5668 w 2184556"/>
                <a:gd name="connsiteY1" fmla="*/ 889714 h 1662038"/>
                <a:gd name="connsiteX2" fmla="*/ 26568 w 2184556"/>
                <a:gd name="connsiteY2" fmla="*/ 871093 h 1662038"/>
                <a:gd name="connsiteX3" fmla="*/ 87992 w 2184556"/>
                <a:gd name="connsiteY3" fmla="*/ 822955 h 1662038"/>
                <a:gd name="connsiteX4" fmla="*/ 118953 w 2184556"/>
                <a:gd name="connsiteY4" fmla="*/ 796162 h 1662038"/>
                <a:gd name="connsiteX5" fmla="*/ 185991 w 2184556"/>
                <a:gd name="connsiteY5" fmla="*/ 743077 h 1662038"/>
                <a:gd name="connsiteX6" fmla="*/ 214785 w 2184556"/>
                <a:gd name="connsiteY6" fmla="*/ 717674 h 1662038"/>
                <a:gd name="connsiteX7" fmla="*/ 266814 w 2184556"/>
                <a:gd name="connsiteY7" fmla="*/ 675039 h 1662038"/>
                <a:gd name="connsiteX8" fmla="*/ 343746 w 2184556"/>
                <a:gd name="connsiteY8" fmla="*/ 613282 h 1662038"/>
                <a:gd name="connsiteX9" fmla="*/ 406892 w 2184556"/>
                <a:gd name="connsiteY9" fmla="*/ 560141 h 1662038"/>
                <a:gd name="connsiteX10" fmla="*/ 447026 w 2184556"/>
                <a:gd name="connsiteY10" fmla="*/ 530069 h 1662038"/>
                <a:gd name="connsiteX11" fmla="*/ 485103 w 2184556"/>
                <a:gd name="connsiteY11" fmla="*/ 497495 h 1662038"/>
                <a:gd name="connsiteX12" fmla="*/ 510784 w 2184556"/>
                <a:gd name="connsiteY12" fmla="*/ 477484 h 1662038"/>
                <a:gd name="connsiteX13" fmla="*/ 526682 w 2184556"/>
                <a:gd name="connsiteY13" fmla="*/ 464421 h 1662038"/>
                <a:gd name="connsiteX14" fmla="*/ 568205 w 2184556"/>
                <a:gd name="connsiteY14" fmla="*/ 430069 h 1662038"/>
                <a:gd name="connsiteX15" fmla="*/ 612230 w 2184556"/>
                <a:gd name="connsiteY15" fmla="*/ 395383 h 1662038"/>
                <a:gd name="connsiteX16" fmla="*/ 675821 w 2184556"/>
                <a:gd name="connsiteY16" fmla="*/ 342186 h 1662038"/>
                <a:gd name="connsiteX17" fmla="*/ 745137 w 2184556"/>
                <a:gd name="connsiteY17" fmla="*/ 286822 h 1662038"/>
                <a:gd name="connsiteX18" fmla="*/ 767094 w 2184556"/>
                <a:gd name="connsiteY18" fmla="*/ 267478 h 1662038"/>
                <a:gd name="connsiteX19" fmla="*/ 782214 w 2184556"/>
                <a:gd name="connsiteY19" fmla="*/ 254526 h 1662038"/>
                <a:gd name="connsiteX20" fmla="*/ 820902 w 2184556"/>
                <a:gd name="connsiteY20" fmla="*/ 224065 h 1662038"/>
                <a:gd name="connsiteX21" fmla="*/ 876600 w 2184556"/>
                <a:gd name="connsiteY21" fmla="*/ 177706 h 1662038"/>
                <a:gd name="connsiteX22" fmla="*/ 926739 w 2184556"/>
                <a:gd name="connsiteY22" fmla="*/ 136127 h 1662038"/>
                <a:gd name="connsiteX23" fmla="*/ 962203 w 2184556"/>
                <a:gd name="connsiteY23" fmla="*/ 107778 h 1662038"/>
                <a:gd name="connsiteX24" fmla="*/ 994888 w 2184556"/>
                <a:gd name="connsiteY24" fmla="*/ 81819 h 1662038"/>
                <a:gd name="connsiteX25" fmla="*/ 1055645 w 2184556"/>
                <a:gd name="connsiteY25" fmla="*/ 30957 h 1662038"/>
                <a:gd name="connsiteX26" fmla="*/ 1074711 w 2184556"/>
                <a:gd name="connsiteY26" fmla="*/ 17727 h 1662038"/>
                <a:gd name="connsiteX27" fmla="*/ 1087885 w 2184556"/>
                <a:gd name="connsiteY27" fmla="*/ 6110 h 1662038"/>
                <a:gd name="connsiteX28" fmla="*/ 1112232 w 2184556"/>
                <a:gd name="connsiteY28" fmla="*/ 5610 h 1662038"/>
                <a:gd name="connsiteX29" fmla="*/ 1185217 w 2184556"/>
                <a:gd name="connsiteY29" fmla="*/ 67255 h 1662038"/>
                <a:gd name="connsiteX30" fmla="*/ 1248808 w 2184556"/>
                <a:gd name="connsiteY30" fmla="*/ 119562 h 1662038"/>
                <a:gd name="connsiteX31" fmla="*/ 1299726 w 2184556"/>
                <a:gd name="connsiteY31" fmla="*/ 159973 h 1662038"/>
                <a:gd name="connsiteX32" fmla="*/ 1333522 w 2184556"/>
                <a:gd name="connsiteY32" fmla="*/ 188879 h 1662038"/>
                <a:gd name="connsiteX33" fmla="*/ 1423351 w 2184556"/>
                <a:gd name="connsiteY33" fmla="*/ 262753 h 1662038"/>
                <a:gd name="connsiteX34" fmla="*/ 1461038 w 2184556"/>
                <a:gd name="connsiteY34" fmla="*/ 292103 h 1662038"/>
                <a:gd name="connsiteX35" fmla="*/ 1508843 w 2184556"/>
                <a:gd name="connsiteY35" fmla="*/ 331569 h 1662038"/>
                <a:gd name="connsiteX36" fmla="*/ 1533801 w 2184556"/>
                <a:gd name="connsiteY36" fmla="*/ 353915 h 1662038"/>
                <a:gd name="connsiteX37" fmla="*/ 1558315 w 2184556"/>
                <a:gd name="connsiteY37" fmla="*/ 371703 h 1662038"/>
                <a:gd name="connsiteX38" fmla="*/ 1608343 w 2184556"/>
                <a:gd name="connsiteY38" fmla="*/ 413059 h 1662038"/>
                <a:gd name="connsiteX39" fmla="*/ 1653646 w 2184556"/>
                <a:gd name="connsiteY39" fmla="*/ 449302 h 1662038"/>
                <a:gd name="connsiteX40" fmla="*/ 1713624 w 2184556"/>
                <a:gd name="connsiteY40" fmla="*/ 499608 h 1662038"/>
                <a:gd name="connsiteX41" fmla="*/ 1729911 w 2184556"/>
                <a:gd name="connsiteY41" fmla="*/ 510892 h 1662038"/>
                <a:gd name="connsiteX42" fmla="*/ 1763152 w 2184556"/>
                <a:gd name="connsiteY42" fmla="*/ 540464 h 1662038"/>
                <a:gd name="connsiteX43" fmla="*/ 1774881 w 2184556"/>
                <a:gd name="connsiteY43" fmla="*/ 547523 h 1662038"/>
                <a:gd name="connsiteX44" fmla="*/ 1780662 w 2184556"/>
                <a:gd name="connsiteY44" fmla="*/ 551192 h 1662038"/>
                <a:gd name="connsiteX45" fmla="*/ 1819850 w 2184556"/>
                <a:gd name="connsiteY45" fmla="*/ 584155 h 1662038"/>
                <a:gd name="connsiteX46" fmla="*/ 1832691 w 2184556"/>
                <a:gd name="connsiteY46" fmla="*/ 596217 h 1662038"/>
                <a:gd name="connsiteX47" fmla="*/ 1900562 w 2184556"/>
                <a:gd name="connsiteY47" fmla="*/ 650970 h 1662038"/>
                <a:gd name="connsiteX48" fmla="*/ 1975215 w 2184556"/>
                <a:gd name="connsiteY48" fmla="*/ 712337 h 1662038"/>
                <a:gd name="connsiteX49" fmla="*/ 2039140 w 2184556"/>
                <a:gd name="connsiteY49" fmla="*/ 765311 h 1662038"/>
                <a:gd name="connsiteX50" fmla="*/ 2061764 w 2184556"/>
                <a:gd name="connsiteY50" fmla="*/ 782432 h 1662038"/>
                <a:gd name="connsiteX51" fmla="*/ 2080774 w 2184556"/>
                <a:gd name="connsiteY51" fmla="*/ 798107 h 1662038"/>
                <a:gd name="connsiteX52" fmla="*/ 2135249 w 2184556"/>
                <a:gd name="connsiteY52" fmla="*/ 841687 h 1662038"/>
                <a:gd name="connsiteX53" fmla="*/ 2177495 w 2184556"/>
                <a:gd name="connsiteY53" fmla="*/ 878263 h 1662038"/>
                <a:gd name="connsiteX54" fmla="*/ 2184666 w 2184556"/>
                <a:gd name="connsiteY54" fmla="*/ 887657 h 1662038"/>
                <a:gd name="connsiteX55" fmla="*/ 2178718 w 2184556"/>
                <a:gd name="connsiteY55" fmla="*/ 892771 h 1662038"/>
                <a:gd name="connsiteX56" fmla="*/ 2118129 w 2184556"/>
                <a:gd name="connsiteY56" fmla="*/ 936018 h 1662038"/>
                <a:gd name="connsiteX57" fmla="*/ 2075771 w 2184556"/>
                <a:gd name="connsiteY57" fmla="*/ 968703 h 1662038"/>
                <a:gd name="connsiteX58" fmla="*/ 2045866 w 2184556"/>
                <a:gd name="connsiteY58" fmla="*/ 988658 h 1662038"/>
                <a:gd name="connsiteX59" fmla="*/ 1989612 w 2184556"/>
                <a:gd name="connsiteY59" fmla="*/ 1030293 h 1662038"/>
                <a:gd name="connsiteX60" fmla="*/ 1965710 w 2184556"/>
                <a:gd name="connsiteY60" fmla="*/ 1046857 h 1662038"/>
                <a:gd name="connsiteX61" fmla="*/ 1932469 w 2184556"/>
                <a:gd name="connsiteY61" fmla="*/ 1072094 h 1662038"/>
                <a:gd name="connsiteX62" fmla="*/ 1900673 w 2184556"/>
                <a:gd name="connsiteY62" fmla="*/ 1095273 h 1662038"/>
                <a:gd name="connsiteX63" fmla="*/ 1889778 w 2184556"/>
                <a:gd name="connsiteY63" fmla="*/ 1104056 h 1662038"/>
                <a:gd name="connsiteX64" fmla="*/ 1862485 w 2184556"/>
                <a:gd name="connsiteY64" fmla="*/ 1123067 h 1662038"/>
                <a:gd name="connsiteX65" fmla="*/ 1794670 w 2184556"/>
                <a:gd name="connsiteY65" fmla="*/ 1172817 h 1662038"/>
                <a:gd name="connsiteX66" fmla="*/ 1749366 w 2184556"/>
                <a:gd name="connsiteY66" fmla="*/ 1203723 h 1662038"/>
                <a:gd name="connsiteX67" fmla="*/ 1727521 w 2184556"/>
                <a:gd name="connsiteY67" fmla="*/ 1221344 h 1662038"/>
                <a:gd name="connsiteX68" fmla="*/ 1677326 w 2184556"/>
                <a:gd name="connsiteY68" fmla="*/ 1257253 h 1662038"/>
                <a:gd name="connsiteX69" fmla="*/ 1633135 w 2184556"/>
                <a:gd name="connsiteY69" fmla="*/ 1290827 h 1662038"/>
                <a:gd name="connsiteX70" fmla="*/ 1588443 w 2184556"/>
                <a:gd name="connsiteY70" fmla="*/ 1322456 h 1662038"/>
                <a:gd name="connsiteX71" fmla="*/ 1548421 w 2184556"/>
                <a:gd name="connsiteY71" fmla="*/ 1352306 h 1662038"/>
                <a:gd name="connsiteX72" fmla="*/ 1519960 w 2184556"/>
                <a:gd name="connsiteY72" fmla="*/ 1372650 h 1662038"/>
                <a:gd name="connsiteX73" fmla="*/ 1467709 w 2184556"/>
                <a:gd name="connsiteY73" fmla="*/ 1409727 h 1662038"/>
                <a:gd name="connsiteX74" fmla="*/ 1443918 w 2184556"/>
                <a:gd name="connsiteY74" fmla="*/ 1428404 h 1662038"/>
                <a:gd name="connsiteX75" fmla="*/ 1394445 w 2184556"/>
                <a:gd name="connsiteY75" fmla="*/ 1463257 h 1662038"/>
                <a:gd name="connsiteX76" fmla="*/ 1375880 w 2184556"/>
                <a:gd name="connsiteY76" fmla="*/ 1477376 h 1662038"/>
                <a:gd name="connsiteX77" fmla="*/ 1333189 w 2184556"/>
                <a:gd name="connsiteY77" fmla="*/ 1509894 h 1662038"/>
                <a:gd name="connsiteX78" fmla="*/ 1298392 w 2184556"/>
                <a:gd name="connsiteY78" fmla="*/ 1532907 h 1662038"/>
                <a:gd name="connsiteX79" fmla="*/ 1265206 w 2184556"/>
                <a:gd name="connsiteY79" fmla="*/ 1558143 h 1662038"/>
                <a:gd name="connsiteX80" fmla="*/ 1230631 w 2184556"/>
                <a:gd name="connsiteY80" fmla="*/ 1583379 h 1662038"/>
                <a:gd name="connsiteX81" fmla="*/ 1181215 w 2184556"/>
                <a:gd name="connsiteY81" fmla="*/ 1620289 h 1662038"/>
                <a:gd name="connsiteX82" fmla="*/ 1134578 w 2184556"/>
                <a:gd name="connsiteY82" fmla="*/ 1653418 h 1662038"/>
                <a:gd name="connsiteX83" fmla="*/ 1131632 w 2184556"/>
                <a:gd name="connsiteY83" fmla="*/ 1655364 h 1662038"/>
                <a:gd name="connsiteX84" fmla="*/ 1099224 w 2184556"/>
                <a:gd name="connsiteY84" fmla="*/ 1656142 h 1662038"/>
                <a:gd name="connsiteX85" fmla="*/ 1052532 w 2184556"/>
                <a:gd name="connsiteY85" fmla="*/ 1623846 h 1662038"/>
                <a:gd name="connsiteX86" fmla="*/ 1027462 w 2184556"/>
                <a:gd name="connsiteY86" fmla="*/ 1603224 h 1662038"/>
                <a:gd name="connsiteX87" fmla="*/ 1023793 w 2184556"/>
                <a:gd name="connsiteY87" fmla="*/ 1600611 h 1662038"/>
                <a:gd name="connsiteX88" fmla="*/ 1004949 w 2184556"/>
                <a:gd name="connsiteY88" fmla="*/ 1589438 h 1662038"/>
                <a:gd name="connsiteX89" fmla="*/ 990330 w 2184556"/>
                <a:gd name="connsiteY89" fmla="*/ 1580266 h 1662038"/>
                <a:gd name="connsiteX90" fmla="*/ 952865 w 2184556"/>
                <a:gd name="connsiteY90" fmla="*/ 1554530 h 1662038"/>
                <a:gd name="connsiteX91" fmla="*/ 919179 w 2184556"/>
                <a:gd name="connsiteY91" fmla="*/ 1531406 h 1662038"/>
                <a:gd name="connsiteX92" fmla="*/ 908340 w 2184556"/>
                <a:gd name="connsiteY92" fmla="*/ 1524513 h 1662038"/>
                <a:gd name="connsiteX93" fmla="*/ 856422 w 2184556"/>
                <a:gd name="connsiteY93" fmla="*/ 1489160 h 1662038"/>
                <a:gd name="connsiteX94" fmla="*/ 849640 w 2184556"/>
                <a:gd name="connsiteY94" fmla="*/ 1484491 h 1662038"/>
                <a:gd name="connsiteX95" fmla="*/ 809229 w 2184556"/>
                <a:gd name="connsiteY95" fmla="*/ 1458309 h 1662038"/>
                <a:gd name="connsiteX96" fmla="*/ 789273 w 2184556"/>
                <a:gd name="connsiteY96" fmla="*/ 1442745 h 1662038"/>
                <a:gd name="connsiteX97" fmla="*/ 755977 w 2184556"/>
                <a:gd name="connsiteY97" fmla="*/ 1419176 h 1662038"/>
                <a:gd name="connsiteX98" fmla="*/ 709673 w 2184556"/>
                <a:gd name="connsiteY98" fmla="*/ 1387548 h 1662038"/>
                <a:gd name="connsiteX99" fmla="*/ 684603 w 2184556"/>
                <a:gd name="connsiteY99" fmla="*/ 1371150 h 1662038"/>
                <a:gd name="connsiteX100" fmla="*/ 620067 w 2184556"/>
                <a:gd name="connsiteY100" fmla="*/ 1325624 h 1662038"/>
                <a:gd name="connsiteX101" fmla="*/ 598778 w 2184556"/>
                <a:gd name="connsiteY101" fmla="*/ 1311561 h 1662038"/>
                <a:gd name="connsiteX102" fmla="*/ 559367 w 2184556"/>
                <a:gd name="connsiteY102" fmla="*/ 1286658 h 1662038"/>
                <a:gd name="connsiteX103" fmla="*/ 557310 w 2184556"/>
                <a:gd name="connsiteY103" fmla="*/ 1285546 h 1662038"/>
                <a:gd name="connsiteX104" fmla="*/ 518232 w 2184556"/>
                <a:gd name="connsiteY104" fmla="*/ 1256697 h 1662038"/>
                <a:gd name="connsiteX105" fmla="*/ 472040 w 2184556"/>
                <a:gd name="connsiteY105" fmla="*/ 1226124 h 1662038"/>
                <a:gd name="connsiteX106" fmla="*/ 447971 w 2184556"/>
                <a:gd name="connsiteY106" fmla="*/ 1208281 h 1662038"/>
                <a:gd name="connsiteX107" fmla="*/ 419510 w 2184556"/>
                <a:gd name="connsiteY107" fmla="*/ 1190382 h 1662038"/>
                <a:gd name="connsiteX108" fmla="*/ 401612 w 2184556"/>
                <a:gd name="connsiteY108" fmla="*/ 1177097 h 1662038"/>
                <a:gd name="connsiteX109" fmla="*/ 349805 w 2184556"/>
                <a:gd name="connsiteY109" fmla="*/ 1141521 h 1662038"/>
                <a:gd name="connsiteX110" fmla="*/ 305336 w 2184556"/>
                <a:gd name="connsiteY110" fmla="*/ 1112172 h 1662038"/>
                <a:gd name="connsiteX111" fmla="*/ 268148 w 2184556"/>
                <a:gd name="connsiteY111" fmla="*/ 1085879 h 1662038"/>
                <a:gd name="connsiteX112" fmla="*/ 237686 w 2184556"/>
                <a:gd name="connsiteY112" fmla="*/ 1064200 h 1662038"/>
                <a:gd name="connsiteX113" fmla="*/ 177931 w 2184556"/>
                <a:gd name="connsiteY113" fmla="*/ 1022344 h 1662038"/>
                <a:gd name="connsiteX114" fmla="*/ 155974 w 2184556"/>
                <a:gd name="connsiteY114" fmla="*/ 1009892 h 1662038"/>
                <a:gd name="connsiteX115" fmla="*/ 141911 w 2184556"/>
                <a:gd name="connsiteY115" fmla="*/ 999942 h 1662038"/>
                <a:gd name="connsiteX116" fmla="*/ 103778 w 2184556"/>
                <a:gd name="connsiteY116" fmla="*/ 973094 h 1662038"/>
                <a:gd name="connsiteX117" fmla="*/ 58586 w 2184556"/>
                <a:gd name="connsiteY117" fmla="*/ 942577 h 1662038"/>
                <a:gd name="connsiteX118" fmla="*/ 14228 w 2184556"/>
                <a:gd name="connsiteY118" fmla="*/ 910726 h 1662038"/>
                <a:gd name="connsiteX119" fmla="*/ 832 w 2184556"/>
                <a:gd name="connsiteY119" fmla="*/ 904333 h 1662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184556" h="1662038">
                  <a:moveTo>
                    <a:pt x="832" y="904333"/>
                  </a:moveTo>
                  <a:cubicBezTo>
                    <a:pt x="-1392" y="897941"/>
                    <a:pt x="1054" y="893661"/>
                    <a:pt x="5668" y="889714"/>
                  </a:cubicBezTo>
                  <a:cubicBezTo>
                    <a:pt x="12783" y="883655"/>
                    <a:pt x="19286" y="876874"/>
                    <a:pt x="26568" y="871093"/>
                  </a:cubicBezTo>
                  <a:cubicBezTo>
                    <a:pt x="46913" y="854917"/>
                    <a:pt x="67702" y="839242"/>
                    <a:pt x="87992" y="822955"/>
                  </a:cubicBezTo>
                  <a:cubicBezTo>
                    <a:pt x="98609" y="814450"/>
                    <a:pt x="108336" y="804722"/>
                    <a:pt x="118953" y="796162"/>
                  </a:cubicBezTo>
                  <a:cubicBezTo>
                    <a:pt x="141132" y="778263"/>
                    <a:pt x="163812" y="761031"/>
                    <a:pt x="185991" y="743077"/>
                  </a:cubicBezTo>
                  <a:cubicBezTo>
                    <a:pt x="195941" y="735017"/>
                    <a:pt x="203945" y="724011"/>
                    <a:pt x="214785" y="717674"/>
                  </a:cubicBezTo>
                  <a:cubicBezTo>
                    <a:pt x="234518" y="706112"/>
                    <a:pt x="248804" y="688491"/>
                    <a:pt x="266814" y="675039"/>
                  </a:cubicBezTo>
                  <a:cubicBezTo>
                    <a:pt x="293162" y="655417"/>
                    <a:pt x="318343" y="634183"/>
                    <a:pt x="343746" y="613282"/>
                  </a:cubicBezTo>
                  <a:cubicBezTo>
                    <a:pt x="364980" y="595772"/>
                    <a:pt x="385547" y="577484"/>
                    <a:pt x="406892" y="560141"/>
                  </a:cubicBezTo>
                  <a:cubicBezTo>
                    <a:pt x="419844" y="549580"/>
                    <a:pt x="433963" y="540464"/>
                    <a:pt x="447026" y="530069"/>
                  </a:cubicBezTo>
                  <a:cubicBezTo>
                    <a:pt x="460033" y="519619"/>
                    <a:pt x="472262" y="508168"/>
                    <a:pt x="485103" y="497495"/>
                  </a:cubicBezTo>
                  <a:cubicBezTo>
                    <a:pt x="493441" y="490547"/>
                    <a:pt x="502279" y="484210"/>
                    <a:pt x="510784" y="477484"/>
                  </a:cubicBezTo>
                  <a:cubicBezTo>
                    <a:pt x="516176" y="473259"/>
                    <a:pt x="521401" y="468813"/>
                    <a:pt x="526682" y="464421"/>
                  </a:cubicBezTo>
                  <a:cubicBezTo>
                    <a:pt x="540523" y="452970"/>
                    <a:pt x="554197" y="441297"/>
                    <a:pt x="568205" y="430069"/>
                  </a:cubicBezTo>
                  <a:cubicBezTo>
                    <a:pt x="582824" y="418396"/>
                    <a:pt x="599056" y="408501"/>
                    <a:pt x="612230" y="395383"/>
                  </a:cubicBezTo>
                  <a:cubicBezTo>
                    <a:pt x="631963" y="375761"/>
                    <a:pt x="654864" y="360252"/>
                    <a:pt x="675821" y="342186"/>
                  </a:cubicBezTo>
                  <a:cubicBezTo>
                    <a:pt x="698222" y="322898"/>
                    <a:pt x="722069" y="305332"/>
                    <a:pt x="745137" y="286822"/>
                  </a:cubicBezTo>
                  <a:cubicBezTo>
                    <a:pt x="752753" y="280708"/>
                    <a:pt x="759757" y="273926"/>
                    <a:pt x="767094" y="267478"/>
                  </a:cubicBezTo>
                  <a:cubicBezTo>
                    <a:pt x="772097" y="263087"/>
                    <a:pt x="776988" y="258640"/>
                    <a:pt x="782214" y="254526"/>
                  </a:cubicBezTo>
                  <a:cubicBezTo>
                    <a:pt x="795054" y="244298"/>
                    <a:pt x="808228" y="234515"/>
                    <a:pt x="820902" y="224065"/>
                  </a:cubicBezTo>
                  <a:cubicBezTo>
                    <a:pt x="839579" y="208723"/>
                    <a:pt x="857367" y="192269"/>
                    <a:pt x="876600" y="177706"/>
                  </a:cubicBezTo>
                  <a:cubicBezTo>
                    <a:pt x="893998" y="164587"/>
                    <a:pt x="909729" y="149468"/>
                    <a:pt x="926739" y="136127"/>
                  </a:cubicBezTo>
                  <a:cubicBezTo>
                    <a:pt x="938635" y="126788"/>
                    <a:pt x="950252" y="117061"/>
                    <a:pt x="962203" y="107778"/>
                  </a:cubicBezTo>
                  <a:cubicBezTo>
                    <a:pt x="973210" y="99273"/>
                    <a:pt x="984327" y="90824"/>
                    <a:pt x="994888" y="81819"/>
                  </a:cubicBezTo>
                  <a:cubicBezTo>
                    <a:pt x="1015011" y="64698"/>
                    <a:pt x="1037245" y="50190"/>
                    <a:pt x="1055645" y="30957"/>
                  </a:cubicBezTo>
                  <a:cubicBezTo>
                    <a:pt x="1060870" y="25454"/>
                    <a:pt x="1068541" y="22341"/>
                    <a:pt x="1074711" y="17727"/>
                  </a:cubicBezTo>
                  <a:cubicBezTo>
                    <a:pt x="1079380" y="14225"/>
                    <a:pt x="1083605" y="10112"/>
                    <a:pt x="1087885" y="6110"/>
                  </a:cubicBezTo>
                  <a:cubicBezTo>
                    <a:pt x="1096501" y="-1895"/>
                    <a:pt x="1103282" y="-2006"/>
                    <a:pt x="1112232" y="5610"/>
                  </a:cubicBezTo>
                  <a:cubicBezTo>
                    <a:pt x="1136468" y="26288"/>
                    <a:pt x="1159981" y="47911"/>
                    <a:pt x="1185217" y="67255"/>
                  </a:cubicBezTo>
                  <a:cubicBezTo>
                    <a:pt x="1207063" y="83987"/>
                    <a:pt x="1227129" y="102719"/>
                    <a:pt x="1248808" y="119562"/>
                  </a:cubicBezTo>
                  <a:cubicBezTo>
                    <a:pt x="1265929" y="132847"/>
                    <a:pt x="1282716" y="146522"/>
                    <a:pt x="1299726" y="159973"/>
                  </a:cubicBezTo>
                  <a:cubicBezTo>
                    <a:pt x="1311343" y="169145"/>
                    <a:pt x="1321849" y="179762"/>
                    <a:pt x="1333522" y="188879"/>
                  </a:cubicBezTo>
                  <a:cubicBezTo>
                    <a:pt x="1364095" y="212725"/>
                    <a:pt x="1394390" y="236905"/>
                    <a:pt x="1423351" y="262753"/>
                  </a:cubicBezTo>
                  <a:cubicBezTo>
                    <a:pt x="1435191" y="273315"/>
                    <a:pt x="1448642" y="282097"/>
                    <a:pt x="1461038" y="292103"/>
                  </a:cubicBezTo>
                  <a:cubicBezTo>
                    <a:pt x="1477158" y="305054"/>
                    <a:pt x="1493056" y="318228"/>
                    <a:pt x="1508843" y="331569"/>
                  </a:cubicBezTo>
                  <a:cubicBezTo>
                    <a:pt x="1517348" y="338796"/>
                    <a:pt x="1525130" y="346856"/>
                    <a:pt x="1533801" y="353915"/>
                  </a:cubicBezTo>
                  <a:cubicBezTo>
                    <a:pt x="1541583" y="360252"/>
                    <a:pt x="1550422" y="365366"/>
                    <a:pt x="1558315" y="371703"/>
                  </a:cubicBezTo>
                  <a:cubicBezTo>
                    <a:pt x="1575158" y="385266"/>
                    <a:pt x="1591556" y="399385"/>
                    <a:pt x="1608343" y="413059"/>
                  </a:cubicBezTo>
                  <a:cubicBezTo>
                    <a:pt x="1623351" y="425288"/>
                    <a:pt x="1638693" y="437017"/>
                    <a:pt x="1653646" y="449302"/>
                  </a:cubicBezTo>
                  <a:cubicBezTo>
                    <a:pt x="1673769" y="465922"/>
                    <a:pt x="1693502" y="482987"/>
                    <a:pt x="1713624" y="499608"/>
                  </a:cubicBezTo>
                  <a:cubicBezTo>
                    <a:pt x="1718683" y="503777"/>
                    <a:pt x="1724908" y="506611"/>
                    <a:pt x="1729911" y="510892"/>
                  </a:cubicBezTo>
                  <a:cubicBezTo>
                    <a:pt x="1741195" y="520508"/>
                    <a:pt x="1751923" y="530792"/>
                    <a:pt x="1763152" y="540464"/>
                  </a:cubicBezTo>
                  <a:cubicBezTo>
                    <a:pt x="1766543" y="543410"/>
                    <a:pt x="1770934" y="545189"/>
                    <a:pt x="1774881" y="547523"/>
                  </a:cubicBezTo>
                  <a:cubicBezTo>
                    <a:pt x="1776826" y="548690"/>
                    <a:pt x="1778938" y="549747"/>
                    <a:pt x="1780662" y="551192"/>
                  </a:cubicBezTo>
                  <a:cubicBezTo>
                    <a:pt x="1793780" y="562142"/>
                    <a:pt x="1806843" y="573037"/>
                    <a:pt x="1819850" y="584155"/>
                  </a:cubicBezTo>
                  <a:cubicBezTo>
                    <a:pt x="1824297" y="587935"/>
                    <a:pt x="1828133" y="592493"/>
                    <a:pt x="1832691" y="596217"/>
                  </a:cubicBezTo>
                  <a:cubicBezTo>
                    <a:pt x="1855259" y="614561"/>
                    <a:pt x="1878050" y="632571"/>
                    <a:pt x="1900562" y="650970"/>
                  </a:cubicBezTo>
                  <a:cubicBezTo>
                    <a:pt x="1925521" y="671314"/>
                    <a:pt x="1950368" y="691826"/>
                    <a:pt x="1975215" y="712337"/>
                  </a:cubicBezTo>
                  <a:cubicBezTo>
                    <a:pt x="1996560" y="729958"/>
                    <a:pt x="2017739" y="747802"/>
                    <a:pt x="2039140" y="765311"/>
                  </a:cubicBezTo>
                  <a:cubicBezTo>
                    <a:pt x="2046477" y="771315"/>
                    <a:pt x="2054315" y="776595"/>
                    <a:pt x="2061764" y="782432"/>
                  </a:cubicBezTo>
                  <a:cubicBezTo>
                    <a:pt x="2068212" y="787490"/>
                    <a:pt x="2074326" y="792938"/>
                    <a:pt x="2080774" y="798107"/>
                  </a:cubicBezTo>
                  <a:cubicBezTo>
                    <a:pt x="2098895" y="812671"/>
                    <a:pt x="2117295" y="826901"/>
                    <a:pt x="2135249" y="841687"/>
                  </a:cubicBezTo>
                  <a:cubicBezTo>
                    <a:pt x="2149590" y="853527"/>
                    <a:pt x="2163543" y="865923"/>
                    <a:pt x="2177495" y="878263"/>
                  </a:cubicBezTo>
                  <a:cubicBezTo>
                    <a:pt x="2180274" y="880709"/>
                    <a:pt x="2182109" y="884267"/>
                    <a:pt x="2184666" y="887657"/>
                  </a:cubicBezTo>
                  <a:cubicBezTo>
                    <a:pt x="2182165" y="889825"/>
                    <a:pt x="2180552" y="891437"/>
                    <a:pt x="2178718" y="892771"/>
                  </a:cubicBezTo>
                  <a:cubicBezTo>
                    <a:pt x="2158595" y="907280"/>
                    <a:pt x="2139029" y="922677"/>
                    <a:pt x="2118129" y="936018"/>
                  </a:cubicBezTo>
                  <a:cubicBezTo>
                    <a:pt x="2102898" y="945690"/>
                    <a:pt x="2089946" y="957919"/>
                    <a:pt x="2075771" y="968703"/>
                  </a:cubicBezTo>
                  <a:cubicBezTo>
                    <a:pt x="2066266" y="975985"/>
                    <a:pt x="2054982" y="981043"/>
                    <a:pt x="2045866" y="988658"/>
                  </a:cubicBezTo>
                  <a:cubicBezTo>
                    <a:pt x="2027911" y="1003667"/>
                    <a:pt x="2006844" y="1014228"/>
                    <a:pt x="1989612" y="1030293"/>
                  </a:cubicBezTo>
                  <a:cubicBezTo>
                    <a:pt x="1982608" y="1036852"/>
                    <a:pt x="1973547" y="1041132"/>
                    <a:pt x="1965710" y="1046857"/>
                  </a:cubicBezTo>
                  <a:cubicBezTo>
                    <a:pt x="1954481" y="1055084"/>
                    <a:pt x="1943642" y="1063756"/>
                    <a:pt x="1932469" y="1072094"/>
                  </a:cubicBezTo>
                  <a:cubicBezTo>
                    <a:pt x="1921963" y="1079931"/>
                    <a:pt x="1911235" y="1087491"/>
                    <a:pt x="1900673" y="1095273"/>
                  </a:cubicBezTo>
                  <a:cubicBezTo>
                    <a:pt x="1896949" y="1098053"/>
                    <a:pt x="1893558" y="1101388"/>
                    <a:pt x="1889778" y="1104056"/>
                  </a:cubicBezTo>
                  <a:cubicBezTo>
                    <a:pt x="1880718" y="1110504"/>
                    <a:pt x="1871435" y="1116563"/>
                    <a:pt x="1862485" y="1123067"/>
                  </a:cubicBezTo>
                  <a:cubicBezTo>
                    <a:pt x="1839806" y="1139576"/>
                    <a:pt x="1817460" y="1156474"/>
                    <a:pt x="1794670" y="1172817"/>
                  </a:cubicBezTo>
                  <a:cubicBezTo>
                    <a:pt x="1779828" y="1183489"/>
                    <a:pt x="1764263" y="1193161"/>
                    <a:pt x="1749366" y="1203723"/>
                  </a:cubicBezTo>
                  <a:cubicBezTo>
                    <a:pt x="1741751" y="1209115"/>
                    <a:pt x="1735080" y="1215785"/>
                    <a:pt x="1727521" y="1221344"/>
                  </a:cubicBezTo>
                  <a:cubicBezTo>
                    <a:pt x="1710900" y="1233517"/>
                    <a:pt x="1693891" y="1245079"/>
                    <a:pt x="1677326" y="1257253"/>
                  </a:cubicBezTo>
                  <a:cubicBezTo>
                    <a:pt x="1662429" y="1268203"/>
                    <a:pt x="1648032" y="1279876"/>
                    <a:pt x="1633135" y="1290827"/>
                  </a:cubicBezTo>
                  <a:cubicBezTo>
                    <a:pt x="1618404" y="1301611"/>
                    <a:pt x="1603229" y="1311728"/>
                    <a:pt x="1588443" y="1322456"/>
                  </a:cubicBezTo>
                  <a:cubicBezTo>
                    <a:pt x="1574935" y="1332239"/>
                    <a:pt x="1561817" y="1342467"/>
                    <a:pt x="1548421" y="1352306"/>
                  </a:cubicBezTo>
                  <a:cubicBezTo>
                    <a:pt x="1539026" y="1359254"/>
                    <a:pt x="1529465" y="1365924"/>
                    <a:pt x="1519960" y="1372650"/>
                  </a:cubicBezTo>
                  <a:cubicBezTo>
                    <a:pt x="1502562" y="1384991"/>
                    <a:pt x="1484996" y="1397220"/>
                    <a:pt x="1467709" y="1409727"/>
                  </a:cubicBezTo>
                  <a:cubicBezTo>
                    <a:pt x="1459538" y="1415674"/>
                    <a:pt x="1452089" y="1422512"/>
                    <a:pt x="1443918" y="1428404"/>
                  </a:cubicBezTo>
                  <a:cubicBezTo>
                    <a:pt x="1427575" y="1440188"/>
                    <a:pt x="1410899" y="1451583"/>
                    <a:pt x="1394445" y="1463257"/>
                  </a:cubicBezTo>
                  <a:cubicBezTo>
                    <a:pt x="1388108" y="1467759"/>
                    <a:pt x="1382050" y="1472651"/>
                    <a:pt x="1375880" y="1477376"/>
                  </a:cubicBezTo>
                  <a:cubicBezTo>
                    <a:pt x="1361649" y="1488215"/>
                    <a:pt x="1347697" y="1499443"/>
                    <a:pt x="1333189" y="1509894"/>
                  </a:cubicBezTo>
                  <a:cubicBezTo>
                    <a:pt x="1321905" y="1518009"/>
                    <a:pt x="1309731" y="1524846"/>
                    <a:pt x="1298392" y="1532907"/>
                  </a:cubicBezTo>
                  <a:cubicBezTo>
                    <a:pt x="1287052" y="1540911"/>
                    <a:pt x="1276379" y="1549860"/>
                    <a:pt x="1265206" y="1558143"/>
                  </a:cubicBezTo>
                  <a:cubicBezTo>
                    <a:pt x="1253756" y="1566648"/>
                    <a:pt x="1242082" y="1574874"/>
                    <a:pt x="1230631" y="1583379"/>
                  </a:cubicBezTo>
                  <a:cubicBezTo>
                    <a:pt x="1214122" y="1595608"/>
                    <a:pt x="1197835" y="1608171"/>
                    <a:pt x="1181215" y="1620289"/>
                  </a:cubicBezTo>
                  <a:cubicBezTo>
                    <a:pt x="1165817" y="1631517"/>
                    <a:pt x="1150142" y="1642412"/>
                    <a:pt x="1134578" y="1653418"/>
                  </a:cubicBezTo>
                  <a:cubicBezTo>
                    <a:pt x="1133633" y="1654085"/>
                    <a:pt x="1132576" y="1654641"/>
                    <a:pt x="1131632" y="1655364"/>
                  </a:cubicBezTo>
                  <a:cubicBezTo>
                    <a:pt x="1116623" y="1666926"/>
                    <a:pt x="1114066" y="1666759"/>
                    <a:pt x="1099224" y="1656142"/>
                  </a:cubicBezTo>
                  <a:cubicBezTo>
                    <a:pt x="1083827" y="1645136"/>
                    <a:pt x="1067874" y="1634908"/>
                    <a:pt x="1052532" y="1623846"/>
                  </a:cubicBezTo>
                  <a:cubicBezTo>
                    <a:pt x="1043749" y="1617509"/>
                    <a:pt x="1035800" y="1610116"/>
                    <a:pt x="1027462" y="1603224"/>
                  </a:cubicBezTo>
                  <a:cubicBezTo>
                    <a:pt x="1026295" y="1602279"/>
                    <a:pt x="1025072" y="1600778"/>
                    <a:pt x="1023793" y="1600611"/>
                  </a:cubicBezTo>
                  <a:cubicBezTo>
                    <a:pt x="1015733" y="1599777"/>
                    <a:pt x="1010897" y="1593774"/>
                    <a:pt x="1004949" y="1589438"/>
                  </a:cubicBezTo>
                  <a:cubicBezTo>
                    <a:pt x="1000280" y="1586103"/>
                    <a:pt x="995055" y="1583490"/>
                    <a:pt x="990330" y="1580266"/>
                  </a:cubicBezTo>
                  <a:cubicBezTo>
                    <a:pt x="977768" y="1571762"/>
                    <a:pt x="965372" y="1563090"/>
                    <a:pt x="952865" y="1554530"/>
                  </a:cubicBezTo>
                  <a:cubicBezTo>
                    <a:pt x="941636" y="1546803"/>
                    <a:pt x="930463" y="1539077"/>
                    <a:pt x="919179" y="1531406"/>
                  </a:cubicBezTo>
                  <a:cubicBezTo>
                    <a:pt x="915622" y="1529015"/>
                    <a:pt x="911897" y="1526959"/>
                    <a:pt x="908340" y="1524513"/>
                  </a:cubicBezTo>
                  <a:cubicBezTo>
                    <a:pt x="890997" y="1512784"/>
                    <a:pt x="873709" y="1500944"/>
                    <a:pt x="856422" y="1489160"/>
                  </a:cubicBezTo>
                  <a:cubicBezTo>
                    <a:pt x="854143" y="1487604"/>
                    <a:pt x="851697" y="1486269"/>
                    <a:pt x="849640" y="1484491"/>
                  </a:cubicBezTo>
                  <a:cubicBezTo>
                    <a:pt x="837300" y="1474040"/>
                    <a:pt x="824182" y="1465035"/>
                    <a:pt x="809229" y="1458309"/>
                  </a:cubicBezTo>
                  <a:cubicBezTo>
                    <a:pt x="801780" y="1454919"/>
                    <a:pt x="796055" y="1447748"/>
                    <a:pt x="789273" y="1442745"/>
                  </a:cubicBezTo>
                  <a:cubicBezTo>
                    <a:pt x="778323" y="1434685"/>
                    <a:pt x="767150" y="1426903"/>
                    <a:pt x="755977" y="1419176"/>
                  </a:cubicBezTo>
                  <a:cubicBezTo>
                    <a:pt x="740635" y="1408559"/>
                    <a:pt x="725182" y="1397998"/>
                    <a:pt x="709673" y="1387548"/>
                  </a:cubicBezTo>
                  <a:cubicBezTo>
                    <a:pt x="701391" y="1381933"/>
                    <a:pt x="692775" y="1376875"/>
                    <a:pt x="684603" y="1371150"/>
                  </a:cubicBezTo>
                  <a:cubicBezTo>
                    <a:pt x="663036" y="1356086"/>
                    <a:pt x="641635" y="1340744"/>
                    <a:pt x="620067" y="1325624"/>
                  </a:cubicBezTo>
                  <a:cubicBezTo>
                    <a:pt x="613119" y="1320733"/>
                    <a:pt x="605948" y="1316174"/>
                    <a:pt x="598778" y="1311561"/>
                  </a:cubicBezTo>
                  <a:cubicBezTo>
                    <a:pt x="585659" y="1303167"/>
                    <a:pt x="572485" y="1294940"/>
                    <a:pt x="559367" y="1286658"/>
                  </a:cubicBezTo>
                  <a:cubicBezTo>
                    <a:pt x="558700" y="1286269"/>
                    <a:pt x="557921" y="1285991"/>
                    <a:pt x="557310" y="1285546"/>
                  </a:cubicBezTo>
                  <a:cubicBezTo>
                    <a:pt x="544303" y="1275930"/>
                    <a:pt x="531518" y="1265924"/>
                    <a:pt x="518232" y="1256697"/>
                  </a:cubicBezTo>
                  <a:cubicBezTo>
                    <a:pt x="503057" y="1246191"/>
                    <a:pt x="487326" y="1236463"/>
                    <a:pt x="472040" y="1226124"/>
                  </a:cubicBezTo>
                  <a:cubicBezTo>
                    <a:pt x="463758" y="1220510"/>
                    <a:pt x="456198" y="1213895"/>
                    <a:pt x="447971" y="1208281"/>
                  </a:cubicBezTo>
                  <a:cubicBezTo>
                    <a:pt x="438688" y="1202000"/>
                    <a:pt x="428849" y="1196552"/>
                    <a:pt x="419510" y="1190382"/>
                  </a:cubicBezTo>
                  <a:cubicBezTo>
                    <a:pt x="413340" y="1186269"/>
                    <a:pt x="407726" y="1181377"/>
                    <a:pt x="401612" y="1177097"/>
                  </a:cubicBezTo>
                  <a:cubicBezTo>
                    <a:pt x="384435" y="1165146"/>
                    <a:pt x="367148" y="1153195"/>
                    <a:pt x="349805" y="1141521"/>
                  </a:cubicBezTo>
                  <a:cubicBezTo>
                    <a:pt x="335074" y="1131571"/>
                    <a:pt x="320010" y="1122177"/>
                    <a:pt x="305336" y="1112172"/>
                  </a:cubicBezTo>
                  <a:cubicBezTo>
                    <a:pt x="292773" y="1103667"/>
                    <a:pt x="280488" y="1094718"/>
                    <a:pt x="268148" y="1085879"/>
                  </a:cubicBezTo>
                  <a:cubicBezTo>
                    <a:pt x="257976" y="1078653"/>
                    <a:pt x="248470" y="1070259"/>
                    <a:pt x="237686" y="1064200"/>
                  </a:cubicBezTo>
                  <a:cubicBezTo>
                    <a:pt x="216286" y="1052249"/>
                    <a:pt x="197164" y="1037297"/>
                    <a:pt x="177931" y="1022344"/>
                  </a:cubicBezTo>
                  <a:cubicBezTo>
                    <a:pt x="171372" y="1017230"/>
                    <a:pt x="163200" y="1014284"/>
                    <a:pt x="155974" y="1009892"/>
                  </a:cubicBezTo>
                  <a:cubicBezTo>
                    <a:pt x="151082" y="1006946"/>
                    <a:pt x="146580" y="1003222"/>
                    <a:pt x="141911" y="999942"/>
                  </a:cubicBezTo>
                  <a:cubicBezTo>
                    <a:pt x="129237" y="990993"/>
                    <a:pt x="116619" y="981877"/>
                    <a:pt x="103778" y="973094"/>
                  </a:cubicBezTo>
                  <a:cubicBezTo>
                    <a:pt x="88770" y="962811"/>
                    <a:pt x="73483" y="952972"/>
                    <a:pt x="58586" y="942577"/>
                  </a:cubicBezTo>
                  <a:cubicBezTo>
                    <a:pt x="43633" y="932182"/>
                    <a:pt x="29125" y="921176"/>
                    <a:pt x="14228" y="910726"/>
                  </a:cubicBezTo>
                  <a:cubicBezTo>
                    <a:pt x="10226" y="908280"/>
                    <a:pt x="5723" y="906724"/>
                    <a:pt x="832" y="904333"/>
                  </a:cubicBezTo>
                  <a:close/>
                </a:path>
              </a:pathLst>
            </a:custGeom>
            <a:solidFill>
              <a:schemeClr val="tx2">
                <a:lumMod val="75000"/>
                <a:alpha val="10000"/>
              </a:schemeClr>
            </a:solidFill>
            <a:ln w="5552" cap="flat">
              <a:noFill/>
              <a:prstDash val="solid"/>
              <a:miter/>
            </a:ln>
          </p:spPr>
          <p:txBody>
            <a:bodyPr rtlCol="0" anchor="ctr"/>
            <a:lstStyle/>
            <a:p>
              <a:endParaRPr lang="zh-CN" altLang="en-US">
                <a:solidFill>
                  <a:prstClr val="black"/>
                </a:solidFill>
              </a:endParaRPr>
            </a:p>
          </p:txBody>
        </p:sp>
        <p:sp>
          <p:nvSpPr>
            <p:cNvPr id="31" name="任意多边形: 形状 30">
              <a:extLst>
                <a:ext uri="{FF2B5EF4-FFF2-40B4-BE49-F238E27FC236}">
                  <a16:creationId xmlns:a16="http://schemas.microsoft.com/office/drawing/2014/main" xmlns="" id="{8459F360-5D93-4C54-8181-AA6D0E642D50}"/>
                </a:ext>
              </a:extLst>
            </p:cNvPr>
            <p:cNvSpPr/>
            <p:nvPr/>
          </p:nvSpPr>
          <p:spPr>
            <a:xfrm>
              <a:off x="-4299928" y="1766686"/>
              <a:ext cx="2090059" cy="733743"/>
            </a:xfrm>
            <a:custGeom>
              <a:avLst/>
              <a:gdLst>
                <a:gd name="connsiteX0" fmla="*/ 16598 w 2090059"/>
                <a:gd name="connsiteY0" fmla="*/ 735188 h 733742"/>
                <a:gd name="connsiteX1" fmla="*/ 9816 w 2090059"/>
                <a:gd name="connsiteY1" fmla="*/ 676656 h 733742"/>
                <a:gd name="connsiteX2" fmla="*/ 9872 w 2090059"/>
                <a:gd name="connsiteY2" fmla="*/ 626516 h 733742"/>
                <a:gd name="connsiteX3" fmla="*/ 9205 w 2090059"/>
                <a:gd name="connsiteY3" fmla="*/ 523514 h 733742"/>
                <a:gd name="connsiteX4" fmla="*/ 7482 w 2090059"/>
                <a:gd name="connsiteY4" fmla="*/ 491496 h 733742"/>
                <a:gd name="connsiteX5" fmla="*/ 7537 w 2090059"/>
                <a:gd name="connsiteY5" fmla="*/ 471263 h 733742"/>
                <a:gd name="connsiteX6" fmla="*/ 7204 w 2090059"/>
                <a:gd name="connsiteY6" fmla="*/ 398556 h 733742"/>
                <a:gd name="connsiteX7" fmla="*/ 5369 w 2090059"/>
                <a:gd name="connsiteY7" fmla="*/ 361313 h 733742"/>
                <a:gd name="connsiteX8" fmla="*/ 6259 w 2090059"/>
                <a:gd name="connsiteY8" fmla="*/ 318456 h 733742"/>
                <a:gd name="connsiteX9" fmla="*/ 5425 w 2090059"/>
                <a:gd name="connsiteY9" fmla="*/ 303336 h 733742"/>
                <a:gd name="connsiteX10" fmla="*/ 5258 w 2090059"/>
                <a:gd name="connsiteY10" fmla="*/ 253586 h 733742"/>
                <a:gd name="connsiteX11" fmla="*/ 4258 w 2090059"/>
                <a:gd name="connsiteY11" fmla="*/ 227794 h 733742"/>
                <a:gd name="connsiteX12" fmla="*/ 3146 w 2090059"/>
                <a:gd name="connsiteY12" fmla="*/ 184158 h 733742"/>
                <a:gd name="connsiteX13" fmla="*/ 1812 w 2090059"/>
                <a:gd name="connsiteY13" fmla="*/ 171262 h 733742"/>
                <a:gd name="connsiteX14" fmla="*/ 1812 w 2090059"/>
                <a:gd name="connsiteY14" fmla="*/ 157644 h 733742"/>
                <a:gd name="connsiteX15" fmla="*/ 1978 w 2090059"/>
                <a:gd name="connsiteY15" fmla="*/ 140968 h 733742"/>
                <a:gd name="connsiteX16" fmla="*/ 2868 w 2090059"/>
                <a:gd name="connsiteY16" fmla="*/ 116454 h 733742"/>
                <a:gd name="connsiteX17" fmla="*/ 3535 w 2090059"/>
                <a:gd name="connsiteY17" fmla="*/ 111840 h 733742"/>
                <a:gd name="connsiteX18" fmla="*/ 1478 w 2090059"/>
                <a:gd name="connsiteY18" fmla="*/ 41634 h 733742"/>
                <a:gd name="connsiteX19" fmla="*/ 33 w 2090059"/>
                <a:gd name="connsiteY19" fmla="*/ 18177 h 733742"/>
                <a:gd name="connsiteX20" fmla="*/ 8705 w 2090059"/>
                <a:gd name="connsiteY20" fmla="*/ 0 h 733742"/>
                <a:gd name="connsiteX21" fmla="*/ 49672 w 2090059"/>
                <a:gd name="connsiteY21" fmla="*/ 26237 h 733742"/>
                <a:gd name="connsiteX22" fmla="*/ 69127 w 2090059"/>
                <a:gd name="connsiteY22" fmla="*/ 41134 h 733742"/>
                <a:gd name="connsiteX23" fmla="*/ 74519 w 2090059"/>
                <a:gd name="connsiteY23" fmla="*/ 43024 h 733742"/>
                <a:gd name="connsiteX24" fmla="*/ 84525 w 2090059"/>
                <a:gd name="connsiteY24" fmla="*/ 48138 h 733742"/>
                <a:gd name="connsiteX25" fmla="*/ 137944 w 2090059"/>
                <a:gd name="connsiteY25" fmla="*/ 83547 h 733742"/>
                <a:gd name="connsiteX26" fmla="*/ 160845 w 2090059"/>
                <a:gd name="connsiteY26" fmla="*/ 98722 h 733742"/>
                <a:gd name="connsiteX27" fmla="*/ 194364 w 2090059"/>
                <a:gd name="connsiteY27" fmla="*/ 119789 h 733742"/>
                <a:gd name="connsiteX28" fmla="*/ 210429 w 2090059"/>
                <a:gd name="connsiteY28" fmla="*/ 131407 h 733742"/>
                <a:gd name="connsiteX29" fmla="*/ 266516 w 2090059"/>
                <a:gd name="connsiteY29" fmla="*/ 168816 h 733742"/>
                <a:gd name="connsiteX30" fmla="*/ 306260 w 2090059"/>
                <a:gd name="connsiteY30" fmla="*/ 194108 h 733742"/>
                <a:gd name="connsiteX31" fmla="*/ 355121 w 2090059"/>
                <a:gd name="connsiteY31" fmla="*/ 225626 h 733742"/>
                <a:gd name="connsiteX32" fmla="*/ 398312 w 2090059"/>
                <a:gd name="connsiteY32" fmla="*/ 255365 h 733742"/>
                <a:gd name="connsiteX33" fmla="*/ 432775 w 2090059"/>
                <a:gd name="connsiteY33" fmla="*/ 276654 h 733742"/>
                <a:gd name="connsiteX34" fmla="*/ 476467 w 2090059"/>
                <a:gd name="connsiteY34" fmla="*/ 306893 h 733742"/>
                <a:gd name="connsiteX35" fmla="*/ 481525 w 2090059"/>
                <a:gd name="connsiteY35" fmla="*/ 309784 h 733742"/>
                <a:gd name="connsiteX36" fmla="*/ 520158 w 2090059"/>
                <a:gd name="connsiteY36" fmla="*/ 335799 h 733742"/>
                <a:gd name="connsiteX37" fmla="*/ 523993 w 2090059"/>
                <a:gd name="connsiteY37" fmla="*/ 338411 h 733742"/>
                <a:gd name="connsiteX38" fmla="*/ 555066 w 2090059"/>
                <a:gd name="connsiteY38" fmla="*/ 356477 h 733742"/>
                <a:gd name="connsiteX39" fmla="*/ 585027 w 2090059"/>
                <a:gd name="connsiteY39" fmla="*/ 376766 h 733742"/>
                <a:gd name="connsiteX40" fmla="*/ 634277 w 2090059"/>
                <a:gd name="connsiteY40" fmla="*/ 409618 h 733742"/>
                <a:gd name="connsiteX41" fmla="*/ 666684 w 2090059"/>
                <a:gd name="connsiteY41" fmla="*/ 430518 h 733742"/>
                <a:gd name="connsiteX42" fmla="*/ 698980 w 2090059"/>
                <a:gd name="connsiteY42" fmla="*/ 452975 h 733742"/>
                <a:gd name="connsiteX43" fmla="*/ 726162 w 2090059"/>
                <a:gd name="connsiteY43" fmla="*/ 468261 h 733742"/>
                <a:gd name="connsiteX44" fmla="*/ 749953 w 2090059"/>
                <a:gd name="connsiteY44" fmla="*/ 484493 h 733742"/>
                <a:gd name="connsiteX45" fmla="*/ 784028 w 2090059"/>
                <a:gd name="connsiteY45" fmla="*/ 507061 h 733742"/>
                <a:gd name="connsiteX46" fmla="*/ 847897 w 2090059"/>
                <a:gd name="connsiteY46" fmla="*/ 549751 h 733742"/>
                <a:gd name="connsiteX47" fmla="*/ 900593 w 2090059"/>
                <a:gd name="connsiteY47" fmla="*/ 584493 h 733742"/>
                <a:gd name="connsiteX48" fmla="*/ 912766 w 2090059"/>
                <a:gd name="connsiteY48" fmla="*/ 591108 h 733742"/>
                <a:gd name="connsiteX49" fmla="*/ 950677 w 2090059"/>
                <a:gd name="connsiteY49" fmla="*/ 617789 h 733742"/>
                <a:gd name="connsiteX50" fmla="*/ 978970 w 2090059"/>
                <a:gd name="connsiteY50" fmla="*/ 635633 h 733742"/>
                <a:gd name="connsiteX51" fmla="*/ 1009988 w 2090059"/>
                <a:gd name="connsiteY51" fmla="*/ 655533 h 733742"/>
                <a:gd name="connsiteX52" fmla="*/ 1061683 w 2090059"/>
                <a:gd name="connsiteY52" fmla="*/ 689718 h 733742"/>
                <a:gd name="connsiteX53" fmla="*/ 1092478 w 2090059"/>
                <a:gd name="connsiteY53" fmla="*/ 688885 h 733742"/>
                <a:gd name="connsiteX54" fmla="*/ 1125941 w 2090059"/>
                <a:gd name="connsiteY54" fmla="*/ 664037 h 733742"/>
                <a:gd name="connsiteX55" fmla="*/ 1131611 w 2090059"/>
                <a:gd name="connsiteY55" fmla="*/ 659813 h 733742"/>
                <a:gd name="connsiteX56" fmla="*/ 1194424 w 2090059"/>
                <a:gd name="connsiteY56" fmla="*/ 616733 h 733742"/>
                <a:gd name="connsiteX57" fmla="*/ 1259572 w 2090059"/>
                <a:gd name="connsiteY57" fmla="*/ 571597 h 733742"/>
                <a:gd name="connsiteX58" fmla="*/ 1304653 w 2090059"/>
                <a:gd name="connsiteY58" fmla="*/ 540913 h 733742"/>
                <a:gd name="connsiteX59" fmla="*/ 1339561 w 2090059"/>
                <a:gd name="connsiteY59" fmla="*/ 517789 h 733742"/>
                <a:gd name="connsiteX60" fmla="*/ 1353347 w 2090059"/>
                <a:gd name="connsiteY60" fmla="*/ 507061 h 733742"/>
                <a:gd name="connsiteX61" fmla="*/ 1385920 w 2090059"/>
                <a:gd name="connsiteY61" fmla="*/ 484270 h 733742"/>
                <a:gd name="connsiteX62" fmla="*/ 1411935 w 2090059"/>
                <a:gd name="connsiteY62" fmla="*/ 467539 h 733742"/>
                <a:gd name="connsiteX63" fmla="*/ 1436615 w 2090059"/>
                <a:gd name="connsiteY63" fmla="*/ 449862 h 733742"/>
                <a:gd name="connsiteX64" fmla="*/ 1484754 w 2090059"/>
                <a:gd name="connsiteY64" fmla="*/ 417233 h 733742"/>
                <a:gd name="connsiteX65" fmla="*/ 1517939 w 2090059"/>
                <a:gd name="connsiteY65" fmla="*/ 394164 h 733742"/>
                <a:gd name="connsiteX66" fmla="*/ 1542063 w 2090059"/>
                <a:gd name="connsiteY66" fmla="*/ 378100 h 733742"/>
                <a:gd name="connsiteX67" fmla="*/ 1586366 w 2090059"/>
                <a:gd name="connsiteY67" fmla="*/ 347694 h 733742"/>
                <a:gd name="connsiteX68" fmla="*/ 1619940 w 2090059"/>
                <a:gd name="connsiteY68" fmla="*/ 324792 h 733742"/>
                <a:gd name="connsiteX69" fmla="*/ 1642675 w 2090059"/>
                <a:gd name="connsiteY69" fmla="*/ 308561 h 733742"/>
                <a:gd name="connsiteX70" fmla="*/ 1707100 w 2090059"/>
                <a:gd name="connsiteY70" fmla="*/ 264314 h 733742"/>
                <a:gd name="connsiteX71" fmla="*/ 1743009 w 2090059"/>
                <a:gd name="connsiteY71" fmla="*/ 238633 h 733742"/>
                <a:gd name="connsiteX72" fmla="*/ 1789869 w 2090059"/>
                <a:gd name="connsiteY72" fmla="*/ 206115 h 733742"/>
                <a:gd name="connsiteX73" fmla="*/ 1824722 w 2090059"/>
                <a:gd name="connsiteY73" fmla="*/ 182713 h 733742"/>
                <a:gd name="connsiteX74" fmla="*/ 1871748 w 2090059"/>
                <a:gd name="connsiteY74" fmla="*/ 149917 h 733742"/>
                <a:gd name="connsiteX75" fmla="*/ 1908269 w 2090059"/>
                <a:gd name="connsiteY75" fmla="*/ 124792 h 733742"/>
                <a:gd name="connsiteX76" fmla="*/ 1946234 w 2090059"/>
                <a:gd name="connsiteY76" fmla="*/ 97832 h 733742"/>
                <a:gd name="connsiteX77" fmla="*/ 1994150 w 2090059"/>
                <a:gd name="connsiteY77" fmla="*/ 64981 h 733742"/>
                <a:gd name="connsiteX78" fmla="*/ 2049181 w 2090059"/>
                <a:gd name="connsiteY78" fmla="*/ 28016 h 733742"/>
                <a:gd name="connsiteX79" fmla="*/ 2072138 w 2090059"/>
                <a:gd name="connsiteY79" fmla="*/ 12118 h 733742"/>
                <a:gd name="connsiteX80" fmla="*/ 2074862 w 2090059"/>
                <a:gd name="connsiteY80" fmla="*/ 9950 h 733742"/>
                <a:gd name="connsiteX81" fmla="*/ 2089203 w 2090059"/>
                <a:gd name="connsiteY81" fmla="*/ 7949 h 733742"/>
                <a:gd name="connsiteX82" fmla="*/ 2092316 w 2090059"/>
                <a:gd name="connsiteY82" fmla="*/ 22123 h 733742"/>
                <a:gd name="connsiteX83" fmla="*/ 2092038 w 2090059"/>
                <a:gd name="connsiteY83" fmla="*/ 56532 h 733742"/>
                <a:gd name="connsiteX84" fmla="*/ 2091982 w 2090059"/>
                <a:gd name="connsiteY84" fmla="*/ 100056 h 733742"/>
                <a:gd name="connsiteX85" fmla="*/ 2092094 w 2090059"/>
                <a:gd name="connsiteY85" fmla="*/ 160923 h 733742"/>
                <a:gd name="connsiteX86" fmla="*/ 2091371 w 2090059"/>
                <a:gd name="connsiteY86" fmla="*/ 222735 h 733742"/>
                <a:gd name="connsiteX87" fmla="*/ 2091482 w 2090059"/>
                <a:gd name="connsiteY87" fmla="*/ 299890 h 733742"/>
                <a:gd name="connsiteX88" fmla="*/ 2090926 w 2090059"/>
                <a:gd name="connsiteY88" fmla="*/ 392386 h 733742"/>
                <a:gd name="connsiteX89" fmla="*/ 2091649 w 2090059"/>
                <a:gd name="connsiteY89" fmla="*/ 476933 h 733742"/>
                <a:gd name="connsiteX90" fmla="*/ 2091426 w 2090059"/>
                <a:gd name="connsiteY90" fmla="*/ 522847 h 733742"/>
                <a:gd name="connsiteX91" fmla="*/ 2091426 w 2090059"/>
                <a:gd name="connsiteY91" fmla="*/ 611619 h 733742"/>
                <a:gd name="connsiteX92" fmla="*/ 2091371 w 2090059"/>
                <a:gd name="connsiteY92" fmla="*/ 706783 h 733742"/>
                <a:gd name="connsiteX93" fmla="*/ 2089759 w 2090059"/>
                <a:gd name="connsiteY93" fmla="*/ 722459 h 733742"/>
                <a:gd name="connsiteX94" fmla="*/ 2073583 w 2090059"/>
                <a:gd name="connsiteY94" fmla="*/ 735577 h 733742"/>
                <a:gd name="connsiteX95" fmla="*/ 2044567 w 2090059"/>
                <a:gd name="connsiteY95" fmla="*/ 736189 h 733742"/>
                <a:gd name="connsiteX96" fmla="*/ 2018108 w 2090059"/>
                <a:gd name="connsiteY96" fmla="*/ 735522 h 733742"/>
                <a:gd name="connsiteX97" fmla="*/ 1959130 w 2090059"/>
                <a:gd name="connsiteY97" fmla="*/ 736467 h 733742"/>
                <a:gd name="connsiteX98" fmla="*/ 1900153 w 2090059"/>
                <a:gd name="connsiteY98" fmla="*/ 735133 h 733742"/>
                <a:gd name="connsiteX99" fmla="*/ 1847068 w 2090059"/>
                <a:gd name="connsiteY99" fmla="*/ 734743 h 733742"/>
                <a:gd name="connsiteX100" fmla="*/ 1786867 w 2090059"/>
                <a:gd name="connsiteY100" fmla="*/ 736411 h 733742"/>
                <a:gd name="connsiteX101" fmla="*/ 1744121 w 2090059"/>
                <a:gd name="connsiteY101" fmla="*/ 735299 h 733742"/>
                <a:gd name="connsiteX102" fmla="*/ 1683976 w 2090059"/>
                <a:gd name="connsiteY102" fmla="*/ 736467 h 733742"/>
                <a:gd name="connsiteX103" fmla="*/ 1641285 w 2090059"/>
                <a:gd name="connsiteY103" fmla="*/ 735299 h 733742"/>
                <a:gd name="connsiteX104" fmla="*/ 1620385 w 2090059"/>
                <a:gd name="connsiteY104" fmla="*/ 735410 h 733742"/>
                <a:gd name="connsiteX105" fmla="*/ 1571691 w 2090059"/>
                <a:gd name="connsiteY105" fmla="*/ 735410 h 733742"/>
                <a:gd name="connsiteX106" fmla="*/ 1547400 w 2090059"/>
                <a:gd name="connsiteY106" fmla="*/ 736077 h 733742"/>
                <a:gd name="connsiteX107" fmla="*/ 1503375 w 2090059"/>
                <a:gd name="connsiteY107" fmla="*/ 735688 h 733742"/>
                <a:gd name="connsiteX108" fmla="*/ 1483697 w 2090059"/>
                <a:gd name="connsiteY108" fmla="*/ 735299 h 733742"/>
                <a:gd name="connsiteX109" fmla="*/ 1431557 w 2090059"/>
                <a:gd name="connsiteY109" fmla="*/ 735133 h 733742"/>
                <a:gd name="connsiteX110" fmla="*/ 1372691 w 2090059"/>
                <a:gd name="connsiteY110" fmla="*/ 736300 h 733742"/>
                <a:gd name="connsiteX111" fmla="*/ 1312324 w 2090059"/>
                <a:gd name="connsiteY111" fmla="*/ 735522 h 733742"/>
                <a:gd name="connsiteX112" fmla="*/ 1269577 w 2090059"/>
                <a:gd name="connsiteY112" fmla="*/ 736133 h 733742"/>
                <a:gd name="connsiteX113" fmla="*/ 1225720 w 2090059"/>
                <a:gd name="connsiteY113" fmla="*/ 735244 h 733742"/>
                <a:gd name="connsiteX114" fmla="*/ 1207320 w 2090059"/>
                <a:gd name="connsiteY114" fmla="*/ 735299 h 733742"/>
                <a:gd name="connsiteX115" fmla="*/ 1163462 w 2090059"/>
                <a:gd name="connsiteY115" fmla="*/ 736300 h 733742"/>
                <a:gd name="connsiteX116" fmla="*/ 1120772 w 2090059"/>
                <a:gd name="connsiteY116" fmla="*/ 735077 h 733742"/>
                <a:gd name="connsiteX117" fmla="*/ 1102261 w 2090059"/>
                <a:gd name="connsiteY117" fmla="*/ 735355 h 733742"/>
                <a:gd name="connsiteX118" fmla="*/ 1051289 w 2090059"/>
                <a:gd name="connsiteY118" fmla="*/ 735299 h 733742"/>
                <a:gd name="connsiteX119" fmla="*/ 992089 w 2090059"/>
                <a:gd name="connsiteY119" fmla="*/ 736133 h 733742"/>
                <a:gd name="connsiteX120" fmla="*/ 948286 w 2090059"/>
                <a:gd name="connsiteY120" fmla="*/ 735244 h 733742"/>
                <a:gd name="connsiteX121" fmla="*/ 924106 w 2090059"/>
                <a:gd name="connsiteY121" fmla="*/ 736077 h 733742"/>
                <a:gd name="connsiteX122" fmla="*/ 903372 w 2090059"/>
                <a:gd name="connsiteY122" fmla="*/ 736300 h 733742"/>
                <a:gd name="connsiteX123" fmla="*/ 851232 w 2090059"/>
                <a:gd name="connsiteY123" fmla="*/ 736578 h 733742"/>
                <a:gd name="connsiteX124" fmla="*/ 792366 w 2090059"/>
                <a:gd name="connsiteY124" fmla="*/ 735355 h 733742"/>
                <a:gd name="connsiteX125" fmla="*/ 749564 w 2090059"/>
                <a:gd name="connsiteY125" fmla="*/ 736411 h 733742"/>
                <a:gd name="connsiteX126" fmla="*/ 705762 w 2090059"/>
                <a:gd name="connsiteY126" fmla="*/ 735299 h 733742"/>
                <a:gd name="connsiteX127" fmla="*/ 686084 w 2090059"/>
                <a:gd name="connsiteY127" fmla="*/ 735355 h 733742"/>
                <a:gd name="connsiteX128" fmla="*/ 660625 w 2090059"/>
                <a:gd name="connsiteY128" fmla="*/ 736411 h 733742"/>
                <a:gd name="connsiteX129" fmla="*/ 609708 w 2090059"/>
                <a:gd name="connsiteY129" fmla="*/ 736411 h 733742"/>
                <a:gd name="connsiteX130" fmla="*/ 550619 w 2090059"/>
                <a:gd name="connsiteY130" fmla="*/ 735466 h 733742"/>
                <a:gd name="connsiteX131" fmla="*/ 508262 w 2090059"/>
                <a:gd name="connsiteY131" fmla="*/ 736244 h 733742"/>
                <a:gd name="connsiteX132" fmla="*/ 487417 w 2090059"/>
                <a:gd name="connsiteY132" fmla="*/ 736467 h 733742"/>
                <a:gd name="connsiteX133" fmla="*/ 436500 w 2090059"/>
                <a:gd name="connsiteY133" fmla="*/ 736467 h 733742"/>
                <a:gd name="connsiteX134" fmla="*/ 376688 w 2090059"/>
                <a:gd name="connsiteY134" fmla="*/ 735355 h 733742"/>
                <a:gd name="connsiteX135" fmla="*/ 333775 w 2090059"/>
                <a:gd name="connsiteY135" fmla="*/ 736467 h 733742"/>
                <a:gd name="connsiteX136" fmla="*/ 308484 w 2090059"/>
                <a:gd name="connsiteY136" fmla="*/ 735410 h 733742"/>
                <a:gd name="connsiteX137" fmla="*/ 269295 w 2090059"/>
                <a:gd name="connsiteY137" fmla="*/ 735633 h 733742"/>
                <a:gd name="connsiteX138" fmla="*/ 239445 w 2090059"/>
                <a:gd name="connsiteY138" fmla="*/ 735466 h 733742"/>
                <a:gd name="connsiteX139" fmla="*/ 200090 w 2090059"/>
                <a:gd name="connsiteY139" fmla="*/ 735911 h 733742"/>
                <a:gd name="connsiteX140" fmla="*/ 151507 w 2090059"/>
                <a:gd name="connsiteY140" fmla="*/ 735244 h 733742"/>
                <a:gd name="connsiteX141" fmla="*/ 134164 w 2090059"/>
                <a:gd name="connsiteY141" fmla="*/ 735299 h 733742"/>
                <a:gd name="connsiteX142" fmla="*/ 64847 w 2090059"/>
                <a:gd name="connsiteY142" fmla="*/ 735244 h 733742"/>
                <a:gd name="connsiteX143" fmla="*/ 16598 w 2090059"/>
                <a:gd name="connsiteY143" fmla="*/ 735188 h 7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090059" h="733742">
                  <a:moveTo>
                    <a:pt x="16598" y="735188"/>
                  </a:moveTo>
                  <a:cubicBezTo>
                    <a:pt x="7259" y="716622"/>
                    <a:pt x="10483" y="696389"/>
                    <a:pt x="9816" y="676656"/>
                  </a:cubicBezTo>
                  <a:cubicBezTo>
                    <a:pt x="9261" y="659980"/>
                    <a:pt x="9872" y="643248"/>
                    <a:pt x="9872" y="626516"/>
                  </a:cubicBezTo>
                  <a:cubicBezTo>
                    <a:pt x="9761" y="592164"/>
                    <a:pt x="9872" y="557867"/>
                    <a:pt x="9205" y="523514"/>
                  </a:cubicBezTo>
                  <a:cubicBezTo>
                    <a:pt x="8982" y="512897"/>
                    <a:pt x="9149" y="502225"/>
                    <a:pt x="7482" y="491496"/>
                  </a:cubicBezTo>
                  <a:cubicBezTo>
                    <a:pt x="6537" y="485326"/>
                    <a:pt x="7204" y="477989"/>
                    <a:pt x="7537" y="471263"/>
                  </a:cubicBezTo>
                  <a:cubicBezTo>
                    <a:pt x="8593" y="447027"/>
                    <a:pt x="6870" y="422792"/>
                    <a:pt x="7204" y="398556"/>
                  </a:cubicBezTo>
                  <a:cubicBezTo>
                    <a:pt x="7370" y="386160"/>
                    <a:pt x="5480" y="373764"/>
                    <a:pt x="5369" y="361313"/>
                  </a:cubicBezTo>
                  <a:cubicBezTo>
                    <a:pt x="5203" y="347027"/>
                    <a:pt x="6092" y="332741"/>
                    <a:pt x="6259" y="318456"/>
                  </a:cubicBezTo>
                  <a:cubicBezTo>
                    <a:pt x="6314" y="313397"/>
                    <a:pt x="5425" y="308394"/>
                    <a:pt x="5425" y="303336"/>
                  </a:cubicBezTo>
                  <a:cubicBezTo>
                    <a:pt x="5258" y="286771"/>
                    <a:pt x="5425" y="270206"/>
                    <a:pt x="5258" y="253586"/>
                  </a:cubicBezTo>
                  <a:cubicBezTo>
                    <a:pt x="5147" y="244970"/>
                    <a:pt x="4536" y="236410"/>
                    <a:pt x="4258" y="227794"/>
                  </a:cubicBezTo>
                  <a:cubicBezTo>
                    <a:pt x="3869" y="213230"/>
                    <a:pt x="3646" y="198722"/>
                    <a:pt x="3146" y="184158"/>
                  </a:cubicBezTo>
                  <a:cubicBezTo>
                    <a:pt x="2979" y="179823"/>
                    <a:pt x="1478" y="175487"/>
                    <a:pt x="1812" y="171262"/>
                  </a:cubicBezTo>
                  <a:cubicBezTo>
                    <a:pt x="2145" y="166704"/>
                    <a:pt x="3813" y="162591"/>
                    <a:pt x="1812" y="157644"/>
                  </a:cubicBezTo>
                  <a:cubicBezTo>
                    <a:pt x="-245" y="152585"/>
                    <a:pt x="3757" y="147249"/>
                    <a:pt x="1978" y="140968"/>
                  </a:cubicBezTo>
                  <a:cubicBezTo>
                    <a:pt x="-78" y="133463"/>
                    <a:pt x="2312" y="124681"/>
                    <a:pt x="2868" y="116454"/>
                  </a:cubicBezTo>
                  <a:cubicBezTo>
                    <a:pt x="2979" y="114897"/>
                    <a:pt x="3869" y="113285"/>
                    <a:pt x="3535" y="111840"/>
                  </a:cubicBezTo>
                  <a:cubicBezTo>
                    <a:pt x="-1245" y="88549"/>
                    <a:pt x="3535" y="64981"/>
                    <a:pt x="1478" y="41634"/>
                  </a:cubicBezTo>
                  <a:cubicBezTo>
                    <a:pt x="756" y="33797"/>
                    <a:pt x="-189" y="25959"/>
                    <a:pt x="33" y="18177"/>
                  </a:cubicBezTo>
                  <a:cubicBezTo>
                    <a:pt x="200" y="11784"/>
                    <a:pt x="811" y="4892"/>
                    <a:pt x="8705" y="0"/>
                  </a:cubicBezTo>
                  <a:cubicBezTo>
                    <a:pt x="21990" y="8449"/>
                    <a:pt x="35998" y="17121"/>
                    <a:pt x="49672" y="26237"/>
                  </a:cubicBezTo>
                  <a:cubicBezTo>
                    <a:pt x="56454" y="30739"/>
                    <a:pt x="62568" y="36298"/>
                    <a:pt x="69127" y="41134"/>
                  </a:cubicBezTo>
                  <a:cubicBezTo>
                    <a:pt x="70573" y="42190"/>
                    <a:pt x="72796" y="42246"/>
                    <a:pt x="74519" y="43024"/>
                  </a:cubicBezTo>
                  <a:cubicBezTo>
                    <a:pt x="77910" y="44580"/>
                    <a:pt x="81412" y="46081"/>
                    <a:pt x="84525" y="48138"/>
                  </a:cubicBezTo>
                  <a:cubicBezTo>
                    <a:pt x="102424" y="59756"/>
                    <a:pt x="120656" y="71095"/>
                    <a:pt x="137944" y="83547"/>
                  </a:cubicBezTo>
                  <a:cubicBezTo>
                    <a:pt x="145448" y="88939"/>
                    <a:pt x="153786" y="93052"/>
                    <a:pt x="160845" y="98722"/>
                  </a:cubicBezTo>
                  <a:cubicBezTo>
                    <a:pt x="171296" y="107115"/>
                    <a:pt x="182691" y="113508"/>
                    <a:pt x="194364" y="119789"/>
                  </a:cubicBezTo>
                  <a:cubicBezTo>
                    <a:pt x="200145" y="122902"/>
                    <a:pt x="205370" y="127182"/>
                    <a:pt x="210429" y="131407"/>
                  </a:cubicBezTo>
                  <a:cubicBezTo>
                    <a:pt x="227772" y="145915"/>
                    <a:pt x="248617" y="155031"/>
                    <a:pt x="266516" y="168816"/>
                  </a:cubicBezTo>
                  <a:cubicBezTo>
                    <a:pt x="278911" y="178377"/>
                    <a:pt x="292975" y="185659"/>
                    <a:pt x="306260" y="194108"/>
                  </a:cubicBezTo>
                  <a:cubicBezTo>
                    <a:pt x="322603" y="204503"/>
                    <a:pt x="339001" y="214842"/>
                    <a:pt x="355121" y="225626"/>
                  </a:cubicBezTo>
                  <a:cubicBezTo>
                    <a:pt x="369685" y="235298"/>
                    <a:pt x="383692" y="245804"/>
                    <a:pt x="398312" y="255365"/>
                  </a:cubicBezTo>
                  <a:cubicBezTo>
                    <a:pt x="409596" y="262758"/>
                    <a:pt x="422714" y="267927"/>
                    <a:pt x="432775" y="276654"/>
                  </a:cubicBezTo>
                  <a:cubicBezTo>
                    <a:pt x="446338" y="288439"/>
                    <a:pt x="464515" y="293108"/>
                    <a:pt x="476467" y="306893"/>
                  </a:cubicBezTo>
                  <a:cubicBezTo>
                    <a:pt x="477689" y="308283"/>
                    <a:pt x="479802" y="308783"/>
                    <a:pt x="481525" y="309784"/>
                  </a:cubicBezTo>
                  <a:cubicBezTo>
                    <a:pt x="494977" y="317566"/>
                    <a:pt x="508818" y="324792"/>
                    <a:pt x="520158" y="335799"/>
                  </a:cubicBezTo>
                  <a:cubicBezTo>
                    <a:pt x="521269" y="336855"/>
                    <a:pt x="522659" y="337633"/>
                    <a:pt x="523993" y="338411"/>
                  </a:cubicBezTo>
                  <a:cubicBezTo>
                    <a:pt x="534332" y="344414"/>
                    <a:pt x="544949" y="350140"/>
                    <a:pt x="555066" y="356477"/>
                  </a:cubicBezTo>
                  <a:cubicBezTo>
                    <a:pt x="565238" y="362869"/>
                    <a:pt x="575022" y="370040"/>
                    <a:pt x="585027" y="376766"/>
                  </a:cubicBezTo>
                  <a:cubicBezTo>
                    <a:pt x="601425" y="387772"/>
                    <a:pt x="617823" y="398778"/>
                    <a:pt x="634277" y="409618"/>
                  </a:cubicBezTo>
                  <a:cubicBezTo>
                    <a:pt x="645005" y="416677"/>
                    <a:pt x="656011" y="423347"/>
                    <a:pt x="666684" y="430518"/>
                  </a:cubicBezTo>
                  <a:cubicBezTo>
                    <a:pt x="677579" y="437855"/>
                    <a:pt x="687918" y="445916"/>
                    <a:pt x="698980" y="452975"/>
                  </a:cubicBezTo>
                  <a:cubicBezTo>
                    <a:pt x="707707" y="458589"/>
                    <a:pt x="717324" y="462814"/>
                    <a:pt x="726162" y="468261"/>
                  </a:cubicBezTo>
                  <a:cubicBezTo>
                    <a:pt x="734333" y="473264"/>
                    <a:pt x="742004" y="479156"/>
                    <a:pt x="749953" y="484493"/>
                  </a:cubicBezTo>
                  <a:cubicBezTo>
                    <a:pt x="761237" y="492052"/>
                    <a:pt x="772688" y="499501"/>
                    <a:pt x="784028" y="507061"/>
                  </a:cubicBezTo>
                  <a:cubicBezTo>
                    <a:pt x="805317" y="521291"/>
                    <a:pt x="826552" y="535577"/>
                    <a:pt x="847897" y="549751"/>
                  </a:cubicBezTo>
                  <a:cubicBezTo>
                    <a:pt x="865407" y="561425"/>
                    <a:pt x="882972" y="573042"/>
                    <a:pt x="900593" y="584493"/>
                  </a:cubicBezTo>
                  <a:cubicBezTo>
                    <a:pt x="904428" y="586994"/>
                    <a:pt x="908987" y="588495"/>
                    <a:pt x="912766" y="591108"/>
                  </a:cubicBezTo>
                  <a:cubicBezTo>
                    <a:pt x="925496" y="599890"/>
                    <a:pt x="937892" y="609118"/>
                    <a:pt x="950677" y="617789"/>
                  </a:cubicBezTo>
                  <a:cubicBezTo>
                    <a:pt x="959904" y="624071"/>
                    <a:pt x="969521" y="629740"/>
                    <a:pt x="978970" y="635633"/>
                  </a:cubicBezTo>
                  <a:cubicBezTo>
                    <a:pt x="989365" y="642136"/>
                    <a:pt x="999926" y="648306"/>
                    <a:pt x="1009988" y="655533"/>
                  </a:cubicBezTo>
                  <a:cubicBezTo>
                    <a:pt x="1026719" y="667595"/>
                    <a:pt x="1045230" y="677267"/>
                    <a:pt x="1061683" y="689718"/>
                  </a:cubicBezTo>
                  <a:cubicBezTo>
                    <a:pt x="1073245" y="698501"/>
                    <a:pt x="1082306" y="696555"/>
                    <a:pt x="1092478" y="688885"/>
                  </a:cubicBezTo>
                  <a:cubicBezTo>
                    <a:pt x="1103540" y="680491"/>
                    <a:pt x="1114768" y="672320"/>
                    <a:pt x="1125941" y="664037"/>
                  </a:cubicBezTo>
                  <a:cubicBezTo>
                    <a:pt x="1127831" y="662648"/>
                    <a:pt x="1129666" y="661147"/>
                    <a:pt x="1131611" y="659813"/>
                  </a:cubicBezTo>
                  <a:cubicBezTo>
                    <a:pt x="1152567" y="645471"/>
                    <a:pt x="1173524" y="631130"/>
                    <a:pt x="1194424" y="616733"/>
                  </a:cubicBezTo>
                  <a:cubicBezTo>
                    <a:pt x="1216159" y="601725"/>
                    <a:pt x="1237837" y="586605"/>
                    <a:pt x="1259572" y="571597"/>
                  </a:cubicBezTo>
                  <a:cubicBezTo>
                    <a:pt x="1274525" y="561258"/>
                    <a:pt x="1289589" y="551030"/>
                    <a:pt x="1304653" y="540913"/>
                  </a:cubicBezTo>
                  <a:cubicBezTo>
                    <a:pt x="1316215" y="533131"/>
                    <a:pt x="1328055" y="525682"/>
                    <a:pt x="1339561" y="517789"/>
                  </a:cubicBezTo>
                  <a:cubicBezTo>
                    <a:pt x="1344342" y="514509"/>
                    <a:pt x="1348455" y="510229"/>
                    <a:pt x="1353347" y="507061"/>
                  </a:cubicBezTo>
                  <a:cubicBezTo>
                    <a:pt x="1364464" y="499834"/>
                    <a:pt x="1375859" y="493275"/>
                    <a:pt x="1385920" y="484270"/>
                  </a:cubicBezTo>
                  <a:cubicBezTo>
                    <a:pt x="1393536" y="477489"/>
                    <a:pt x="1403319" y="473264"/>
                    <a:pt x="1411935" y="467539"/>
                  </a:cubicBezTo>
                  <a:cubicBezTo>
                    <a:pt x="1420328" y="461925"/>
                    <a:pt x="1428277" y="455588"/>
                    <a:pt x="1436615" y="449862"/>
                  </a:cubicBezTo>
                  <a:cubicBezTo>
                    <a:pt x="1452624" y="438856"/>
                    <a:pt x="1468745" y="428183"/>
                    <a:pt x="1484754" y="417233"/>
                  </a:cubicBezTo>
                  <a:cubicBezTo>
                    <a:pt x="1495871" y="409618"/>
                    <a:pt x="1506821" y="401780"/>
                    <a:pt x="1517939" y="394164"/>
                  </a:cubicBezTo>
                  <a:cubicBezTo>
                    <a:pt x="1525887" y="388717"/>
                    <a:pt x="1534059" y="383547"/>
                    <a:pt x="1542063" y="378100"/>
                  </a:cubicBezTo>
                  <a:cubicBezTo>
                    <a:pt x="1556905" y="368039"/>
                    <a:pt x="1571858" y="358144"/>
                    <a:pt x="1586366" y="347694"/>
                  </a:cubicBezTo>
                  <a:cubicBezTo>
                    <a:pt x="1597372" y="339801"/>
                    <a:pt x="1607656" y="331018"/>
                    <a:pt x="1619940" y="324792"/>
                  </a:cubicBezTo>
                  <a:cubicBezTo>
                    <a:pt x="1628167" y="320623"/>
                    <a:pt x="1635004" y="313897"/>
                    <a:pt x="1642675" y="308561"/>
                  </a:cubicBezTo>
                  <a:cubicBezTo>
                    <a:pt x="1664132" y="293719"/>
                    <a:pt x="1685699" y="279156"/>
                    <a:pt x="1707100" y="264314"/>
                  </a:cubicBezTo>
                  <a:cubicBezTo>
                    <a:pt x="1719218" y="255921"/>
                    <a:pt x="1730947" y="247082"/>
                    <a:pt x="1743009" y="238633"/>
                  </a:cubicBezTo>
                  <a:cubicBezTo>
                    <a:pt x="1758574" y="227683"/>
                    <a:pt x="1774193" y="216843"/>
                    <a:pt x="1789869" y="206115"/>
                  </a:cubicBezTo>
                  <a:cubicBezTo>
                    <a:pt x="1801431" y="198222"/>
                    <a:pt x="1813159" y="190606"/>
                    <a:pt x="1824722" y="182713"/>
                  </a:cubicBezTo>
                  <a:cubicBezTo>
                    <a:pt x="1840453" y="171874"/>
                    <a:pt x="1856017" y="160812"/>
                    <a:pt x="1871748" y="149917"/>
                  </a:cubicBezTo>
                  <a:cubicBezTo>
                    <a:pt x="1883866" y="141523"/>
                    <a:pt x="1896206" y="133352"/>
                    <a:pt x="1908269" y="124792"/>
                  </a:cubicBezTo>
                  <a:cubicBezTo>
                    <a:pt x="1920942" y="115842"/>
                    <a:pt x="1932616" y="105059"/>
                    <a:pt x="1946234" y="97832"/>
                  </a:cubicBezTo>
                  <a:cubicBezTo>
                    <a:pt x="1963577" y="88605"/>
                    <a:pt x="1977696" y="75209"/>
                    <a:pt x="1994150" y="64981"/>
                  </a:cubicBezTo>
                  <a:cubicBezTo>
                    <a:pt x="2012883" y="53308"/>
                    <a:pt x="2030893" y="40411"/>
                    <a:pt x="2049181" y="28016"/>
                  </a:cubicBezTo>
                  <a:cubicBezTo>
                    <a:pt x="2056907" y="22790"/>
                    <a:pt x="2064523" y="17454"/>
                    <a:pt x="2072138" y="12118"/>
                  </a:cubicBezTo>
                  <a:cubicBezTo>
                    <a:pt x="2073083" y="11451"/>
                    <a:pt x="2073805" y="10172"/>
                    <a:pt x="2074862" y="9950"/>
                  </a:cubicBezTo>
                  <a:cubicBezTo>
                    <a:pt x="2079587" y="8838"/>
                    <a:pt x="2084256" y="4336"/>
                    <a:pt x="2089203" y="7949"/>
                  </a:cubicBezTo>
                  <a:cubicBezTo>
                    <a:pt x="2093983" y="11451"/>
                    <a:pt x="2092372" y="17121"/>
                    <a:pt x="2092316" y="22123"/>
                  </a:cubicBezTo>
                  <a:cubicBezTo>
                    <a:pt x="2092149" y="33574"/>
                    <a:pt x="2092038" y="45081"/>
                    <a:pt x="2092038" y="56532"/>
                  </a:cubicBezTo>
                  <a:cubicBezTo>
                    <a:pt x="2091982" y="71040"/>
                    <a:pt x="2091982" y="85548"/>
                    <a:pt x="2091982" y="100056"/>
                  </a:cubicBezTo>
                  <a:cubicBezTo>
                    <a:pt x="2091982" y="120345"/>
                    <a:pt x="2092205" y="140634"/>
                    <a:pt x="2092094" y="160923"/>
                  </a:cubicBezTo>
                  <a:cubicBezTo>
                    <a:pt x="2091982" y="181546"/>
                    <a:pt x="2091482" y="202113"/>
                    <a:pt x="2091371" y="222735"/>
                  </a:cubicBezTo>
                  <a:cubicBezTo>
                    <a:pt x="2091260" y="248472"/>
                    <a:pt x="2091593" y="274153"/>
                    <a:pt x="2091482" y="299890"/>
                  </a:cubicBezTo>
                  <a:cubicBezTo>
                    <a:pt x="2091371" y="330740"/>
                    <a:pt x="2090926" y="361591"/>
                    <a:pt x="2090926" y="392386"/>
                  </a:cubicBezTo>
                  <a:cubicBezTo>
                    <a:pt x="2090926" y="420568"/>
                    <a:pt x="2091482" y="448751"/>
                    <a:pt x="2091649" y="476933"/>
                  </a:cubicBezTo>
                  <a:cubicBezTo>
                    <a:pt x="2091760" y="492219"/>
                    <a:pt x="2091482" y="507561"/>
                    <a:pt x="2091426" y="522847"/>
                  </a:cubicBezTo>
                  <a:cubicBezTo>
                    <a:pt x="2091371" y="552420"/>
                    <a:pt x="2091426" y="582047"/>
                    <a:pt x="2091426" y="611619"/>
                  </a:cubicBezTo>
                  <a:cubicBezTo>
                    <a:pt x="2091426" y="643359"/>
                    <a:pt x="2091538" y="675044"/>
                    <a:pt x="2091371" y="706783"/>
                  </a:cubicBezTo>
                  <a:cubicBezTo>
                    <a:pt x="2091371" y="712009"/>
                    <a:pt x="2090926" y="717400"/>
                    <a:pt x="2089759" y="722459"/>
                  </a:cubicBezTo>
                  <a:cubicBezTo>
                    <a:pt x="2087813" y="730741"/>
                    <a:pt x="2083422" y="736077"/>
                    <a:pt x="2073583" y="735577"/>
                  </a:cubicBezTo>
                  <a:cubicBezTo>
                    <a:pt x="2063911" y="735133"/>
                    <a:pt x="2054239" y="736189"/>
                    <a:pt x="2044567" y="736189"/>
                  </a:cubicBezTo>
                  <a:cubicBezTo>
                    <a:pt x="2035729" y="736189"/>
                    <a:pt x="2026890" y="735410"/>
                    <a:pt x="2018108" y="735522"/>
                  </a:cubicBezTo>
                  <a:cubicBezTo>
                    <a:pt x="1998430" y="735688"/>
                    <a:pt x="1978752" y="736522"/>
                    <a:pt x="1959130" y="736467"/>
                  </a:cubicBezTo>
                  <a:cubicBezTo>
                    <a:pt x="1939453" y="736411"/>
                    <a:pt x="1919830" y="735466"/>
                    <a:pt x="1900153" y="735133"/>
                  </a:cubicBezTo>
                  <a:cubicBezTo>
                    <a:pt x="1882476" y="734855"/>
                    <a:pt x="1864744" y="734521"/>
                    <a:pt x="1847068" y="734743"/>
                  </a:cubicBezTo>
                  <a:cubicBezTo>
                    <a:pt x="1827001" y="735021"/>
                    <a:pt x="1806934" y="736244"/>
                    <a:pt x="1786867" y="736411"/>
                  </a:cubicBezTo>
                  <a:cubicBezTo>
                    <a:pt x="1772637" y="736522"/>
                    <a:pt x="1758351" y="735244"/>
                    <a:pt x="1744121" y="735299"/>
                  </a:cubicBezTo>
                  <a:cubicBezTo>
                    <a:pt x="1724054" y="735355"/>
                    <a:pt x="1704043" y="736411"/>
                    <a:pt x="1683976" y="736467"/>
                  </a:cubicBezTo>
                  <a:cubicBezTo>
                    <a:pt x="1669746" y="736522"/>
                    <a:pt x="1655516" y="735633"/>
                    <a:pt x="1641285" y="735299"/>
                  </a:cubicBezTo>
                  <a:cubicBezTo>
                    <a:pt x="1634337" y="735133"/>
                    <a:pt x="1627389" y="735410"/>
                    <a:pt x="1620385" y="735410"/>
                  </a:cubicBezTo>
                  <a:cubicBezTo>
                    <a:pt x="1604154" y="735410"/>
                    <a:pt x="1587922" y="735299"/>
                    <a:pt x="1571691" y="735410"/>
                  </a:cubicBezTo>
                  <a:cubicBezTo>
                    <a:pt x="1563575" y="735466"/>
                    <a:pt x="1555515" y="736077"/>
                    <a:pt x="1547400" y="736077"/>
                  </a:cubicBezTo>
                  <a:cubicBezTo>
                    <a:pt x="1532725" y="736077"/>
                    <a:pt x="1518050" y="735855"/>
                    <a:pt x="1503375" y="735688"/>
                  </a:cubicBezTo>
                  <a:cubicBezTo>
                    <a:pt x="1496816" y="735633"/>
                    <a:pt x="1490257" y="735355"/>
                    <a:pt x="1483697" y="735299"/>
                  </a:cubicBezTo>
                  <a:cubicBezTo>
                    <a:pt x="1466299" y="735188"/>
                    <a:pt x="1448956" y="734910"/>
                    <a:pt x="1431557" y="735133"/>
                  </a:cubicBezTo>
                  <a:cubicBezTo>
                    <a:pt x="1411935" y="735355"/>
                    <a:pt x="1392313" y="736244"/>
                    <a:pt x="1372691" y="736300"/>
                  </a:cubicBezTo>
                  <a:cubicBezTo>
                    <a:pt x="1352568" y="736356"/>
                    <a:pt x="1332446" y="735577"/>
                    <a:pt x="1312324" y="735522"/>
                  </a:cubicBezTo>
                  <a:cubicBezTo>
                    <a:pt x="1298093" y="735466"/>
                    <a:pt x="1283808" y="736189"/>
                    <a:pt x="1269577" y="736133"/>
                  </a:cubicBezTo>
                  <a:cubicBezTo>
                    <a:pt x="1254958" y="736077"/>
                    <a:pt x="1240339" y="735522"/>
                    <a:pt x="1225720" y="735244"/>
                  </a:cubicBezTo>
                  <a:cubicBezTo>
                    <a:pt x="1219605" y="735133"/>
                    <a:pt x="1213490" y="735188"/>
                    <a:pt x="1207320" y="735299"/>
                  </a:cubicBezTo>
                  <a:cubicBezTo>
                    <a:pt x="1192701" y="735633"/>
                    <a:pt x="1178082" y="736356"/>
                    <a:pt x="1163462" y="736300"/>
                  </a:cubicBezTo>
                  <a:cubicBezTo>
                    <a:pt x="1149232" y="736244"/>
                    <a:pt x="1135002" y="735410"/>
                    <a:pt x="1120772" y="735077"/>
                  </a:cubicBezTo>
                  <a:cubicBezTo>
                    <a:pt x="1114602" y="734966"/>
                    <a:pt x="1108432" y="735355"/>
                    <a:pt x="1102261" y="735355"/>
                  </a:cubicBezTo>
                  <a:cubicBezTo>
                    <a:pt x="1085252" y="735355"/>
                    <a:pt x="1068298" y="735188"/>
                    <a:pt x="1051289" y="735299"/>
                  </a:cubicBezTo>
                  <a:cubicBezTo>
                    <a:pt x="1031555" y="735466"/>
                    <a:pt x="1011822" y="736077"/>
                    <a:pt x="992089" y="736133"/>
                  </a:cubicBezTo>
                  <a:cubicBezTo>
                    <a:pt x="977469" y="736133"/>
                    <a:pt x="962906" y="735355"/>
                    <a:pt x="948286" y="735244"/>
                  </a:cubicBezTo>
                  <a:cubicBezTo>
                    <a:pt x="940226" y="735188"/>
                    <a:pt x="932166" y="735855"/>
                    <a:pt x="924106" y="736077"/>
                  </a:cubicBezTo>
                  <a:cubicBezTo>
                    <a:pt x="917213" y="736244"/>
                    <a:pt x="910321" y="736244"/>
                    <a:pt x="903372" y="736300"/>
                  </a:cubicBezTo>
                  <a:cubicBezTo>
                    <a:pt x="885974" y="736411"/>
                    <a:pt x="868631" y="736745"/>
                    <a:pt x="851232" y="736578"/>
                  </a:cubicBezTo>
                  <a:cubicBezTo>
                    <a:pt x="831610" y="736356"/>
                    <a:pt x="811988" y="735410"/>
                    <a:pt x="792366" y="735355"/>
                  </a:cubicBezTo>
                  <a:cubicBezTo>
                    <a:pt x="778080" y="735299"/>
                    <a:pt x="763794" y="736411"/>
                    <a:pt x="749564" y="736411"/>
                  </a:cubicBezTo>
                  <a:cubicBezTo>
                    <a:pt x="734945" y="736411"/>
                    <a:pt x="720381" y="735633"/>
                    <a:pt x="705762" y="735299"/>
                  </a:cubicBezTo>
                  <a:cubicBezTo>
                    <a:pt x="699202" y="735133"/>
                    <a:pt x="692643" y="735133"/>
                    <a:pt x="686084" y="735355"/>
                  </a:cubicBezTo>
                  <a:cubicBezTo>
                    <a:pt x="677579" y="735577"/>
                    <a:pt x="669130" y="736300"/>
                    <a:pt x="660625" y="736411"/>
                  </a:cubicBezTo>
                  <a:cubicBezTo>
                    <a:pt x="643671" y="736578"/>
                    <a:pt x="626662" y="736578"/>
                    <a:pt x="609708" y="736411"/>
                  </a:cubicBezTo>
                  <a:cubicBezTo>
                    <a:pt x="590030" y="736189"/>
                    <a:pt x="570297" y="735522"/>
                    <a:pt x="550619" y="735466"/>
                  </a:cubicBezTo>
                  <a:cubicBezTo>
                    <a:pt x="536500" y="735410"/>
                    <a:pt x="522381" y="735966"/>
                    <a:pt x="508262" y="736244"/>
                  </a:cubicBezTo>
                  <a:cubicBezTo>
                    <a:pt x="501314" y="736356"/>
                    <a:pt x="494365" y="736467"/>
                    <a:pt x="487417" y="736467"/>
                  </a:cubicBezTo>
                  <a:cubicBezTo>
                    <a:pt x="470463" y="736522"/>
                    <a:pt x="453454" y="736633"/>
                    <a:pt x="436500" y="736467"/>
                  </a:cubicBezTo>
                  <a:cubicBezTo>
                    <a:pt x="416544" y="736244"/>
                    <a:pt x="396644" y="735410"/>
                    <a:pt x="376688" y="735355"/>
                  </a:cubicBezTo>
                  <a:cubicBezTo>
                    <a:pt x="362403" y="735299"/>
                    <a:pt x="348061" y="736356"/>
                    <a:pt x="333775" y="736467"/>
                  </a:cubicBezTo>
                  <a:cubicBezTo>
                    <a:pt x="325326" y="736522"/>
                    <a:pt x="316933" y="735466"/>
                    <a:pt x="308484" y="735410"/>
                  </a:cubicBezTo>
                  <a:cubicBezTo>
                    <a:pt x="295421" y="735299"/>
                    <a:pt x="282358" y="735633"/>
                    <a:pt x="269295" y="735633"/>
                  </a:cubicBezTo>
                  <a:cubicBezTo>
                    <a:pt x="259345" y="735633"/>
                    <a:pt x="249395" y="735410"/>
                    <a:pt x="239445" y="735466"/>
                  </a:cubicBezTo>
                  <a:cubicBezTo>
                    <a:pt x="226326" y="735522"/>
                    <a:pt x="213208" y="735966"/>
                    <a:pt x="200090" y="735911"/>
                  </a:cubicBezTo>
                  <a:cubicBezTo>
                    <a:pt x="183914" y="735855"/>
                    <a:pt x="167683" y="735410"/>
                    <a:pt x="151507" y="735244"/>
                  </a:cubicBezTo>
                  <a:cubicBezTo>
                    <a:pt x="145726" y="735188"/>
                    <a:pt x="139945" y="735299"/>
                    <a:pt x="134164" y="735299"/>
                  </a:cubicBezTo>
                  <a:cubicBezTo>
                    <a:pt x="111040" y="735299"/>
                    <a:pt x="87971" y="735299"/>
                    <a:pt x="64847" y="735244"/>
                  </a:cubicBezTo>
                  <a:cubicBezTo>
                    <a:pt x="48894" y="735188"/>
                    <a:pt x="33107" y="735188"/>
                    <a:pt x="16598" y="735188"/>
                  </a:cubicBezTo>
                  <a:close/>
                </a:path>
              </a:pathLst>
            </a:custGeom>
            <a:solidFill>
              <a:schemeClr val="tx2">
                <a:lumMod val="75000"/>
                <a:alpha val="10000"/>
              </a:schemeClr>
            </a:solidFill>
            <a:ln w="5552" cap="flat">
              <a:noFill/>
              <a:prstDash val="solid"/>
              <a:miter/>
            </a:ln>
          </p:spPr>
          <p:txBody>
            <a:bodyPr rtlCol="0" anchor="ctr"/>
            <a:lstStyle/>
            <a:p>
              <a:endParaRPr lang="zh-CN" altLang="en-US">
                <a:solidFill>
                  <a:prstClr val="black"/>
                </a:solidFill>
              </a:endParaRPr>
            </a:p>
          </p:txBody>
        </p:sp>
        <p:sp>
          <p:nvSpPr>
            <p:cNvPr id="32" name="任意多边形: 形状 31">
              <a:extLst>
                <a:ext uri="{FF2B5EF4-FFF2-40B4-BE49-F238E27FC236}">
                  <a16:creationId xmlns:a16="http://schemas.microsoft.com/office/drawing/2014/main" xmlns="" id="{291B2037-655C-45C7-B6B0-DAF80D9EB6EE}"/>
                </a:ext>
              </a:extLst>
            </p:cNvPr>
            <p:cNvSpPr/>
            <p:nvPr/>
          </p:nvSpPr>
          <p:spPr>
            <a:xfrm>
              <a:off x="-5536476" y="1707365"/>
              <a:ext cx="972767" cy="794888"/>
            </a:xfrm>
            <a:custGeom>
              <a:avLst/>
              <a:gdLst>
                <a:gd name="connsiteX0" fmla="*/ 967319 w 972766"/>
                <a:gd name="connsiteY0" fmla="*/ 796232 h 794888"/>
                <a:gd name="connsiteX1" fmla="*/ 2223 w 972766"/>
                <a:gd name="connsiteY1" fmla="*/ 796232 h 794888"/>
                <a:gd name="connsiteX2" fmla="*/ 0 w 972766"/>
                <a:gd name="connsiteY2" fmla="*/ 788728 h 794888"/>
                <a:gd name="connsiteX3" fmla="*/ 9616 w 972766"/>
                <a:gd name="connsiteY3" fmla="*/ 777666 h 794888"/>
                <a:gd name="connsiteX4" fmla="*/ 16565 w 972766"/>
                <a:gd name="connsiteY4" fmla="*/ 771663 h 794888"/>
                <a:gd name="connsiteX5" fmla="*/ 72541 w 972766"/>
                <a:gd name="connsiteY5" fmla="*/ 725804 h 794888"/>
                <a:gd name="connsiteX6" fmla="*/ 110395 w 972766"/>
                <a:gd name="connsiteY6" fmla="*/ 696843 h 794888"/>
                <a:gd name="connsiteX7" fmla="*/ 126460 w 972766"/>
                <a:gd name="connsiteY7" fmla="*/ 683447 h 794888"/>
                <a:gd name="connsiteX8" fmla="*/ 175487 w 972766"/>
                <a:gd name="connsiteY8" fmla="*/ 642146 h 794888"/>
                <a:gd name="connsiteX9" fmla="*/ 247528 w 972766"/>
                <a:gd name="connsiteY9" fmla="*/ 581334 h 794888"/>
                <a:gd name="connsiteX10" fmla="*/ 250307 w 972766"/>
                <a:gd name="connsiteY10" fmla="*/ 579278 h 794888"/>
                <a:gd name="connsiteX11" fmla="*/ 291330 w 972766"/>
                <a:gd name="connsiteY11" fmla="*/ 545870 h 794888"/>
                <a:gd name="connsiteX12" fmla="*/ 306616 w 972766"/>
                <a:gd name="connsiteY12" fmla="*/ 533307 h 794888"/>
                <a:gd name="connsiteX13" fmla="*/ 337634 w 972766"/>
                <a:gd name="connsiteY13" fmla="*/ 508460 h 794888"/>
                <a:gd name="connsiteX14" fmla="*/ 360035 w 972766"/>
                <a:gd name="connsiteY14" fmla="*/ 490394 h 794888"/>
                <a:gd name="connsiteX15" fmla="*/ 385438 w 972766"/>
                <a:gd name="connsiteY15" fmla="*/ 468382 h 794888"/>
                <a:gd name="connsiteX16" fmla="*/ 396444 w 972766"/>
                <a:gd name="connsiteY16" fmla="*/ 459711 h 794888"/>
                <a:gd name="connsiteX17" fmla="*/ 444026 w 972766"/>
                <a:gd name="connsiteY17" fmla="*/ 419966 h 794888"/>
                <a:gd name="connsiteX18" fmla="*/ 511564 w 972766"/>
                <a:gd name="connsiteY18" fmla="*/ 366881 h 794888"/>
                <a:gd name="connsiteX19" fmla="*/ 539524 w 972766"/>
                <a:gd name="connsiteY19" fmla="*/ 341867 h 794888"/>
                <a:gd name="connsiteX20" fmla="*/ 603116 w 972766"/>
                <a:gd name="connsiteY20" fmla="*/ 290727 h 794888"/>
                <a:gd name="connsiteX21" fmla="*/ 632187 w 972766"/>
                <a:gd name="connsiteY21" fmla="*/ 266214 h 794888"/>
                <a:gd name="connsiteX22" fmla="*/ 678825 w 972766"/>
                <a:gd name="connsiteY22" fmla="*/ 227748 h 794888"/>
                <a:gd name="connsiteX23" fmla="*/ 742249 w 972766"/>
                <a:gd name="connsiteY23" fmla="*/ 174218 h 794888"/>
                <a:gd name="connsiteX24" fmla="*/ 797669 w 972766"/>
                <a:gd name="connsiteY24" fmla="*/ 130416 h 794888"/>
                <a:gd name="connsiteX25" fmla="*/ 834856 w 972766"/>
                <a:gd name="connsiteY25" fmla="*/ 98676 h 794888"/>
                <a:gd name="connsiteX26" fmla="*/ 840137 w 972766"/>
                <a:gd name="connsiteY26" fmla="*/ 94007 h 794888"/>
                <a:gd name="connsiteX27" fmla="*/ 880271 w 972766"/>
                <a:gd name="connsiteY27" fmla="*/ 62211 h 794888"/>
                <a:gd name="connsiteX28" fmla="*/ 941916 w 972766"/>
                <a:gd name="connsiteY28" fmla="*/ 12572 h 794888"/>
                <a:gd name="connsiteX29" fmla="*/ 954312 w 972766"/>
                <a:gd name="connsiteY29" fmla="*/ 2289 h 794888"/>
                <a:gd name="connsiteX30" fmla="*/ 968487 w 972766"/>
                <a:gd name="connsiteY30" fmla="*/ 9404 h 794888"/>
                <a:gd name="connsiteX31" fmla="*/ 968820 w 972766"/>
                <a:gd name="connsiteY31" fmla="*/ 32750 h 794888"/>
                <a:gd name="connsiteX32" fmla="*/ 969543 w 972766"/>
                <a:gd name="connsiteY32" fmla="*/ 101622 h 794888"/>
                <a:gd name="connsiteX33" fmla="*/ 969209 w 972766"/>
                <a:gd name="connsiteY33" fmla="*/ 143201 h 794888"/>
                <a:gd name="connsiteX34" fmla="*/ 969432 w 972766"/>
                <a:gd name="connsiteY34" fmla="*/ 202845 h 794888"/>
                <a:gd name="connsiteX35" fmla="*/ 969043 w 972766"/>
                <a:gd name="connsiteY35" fmla="*/ 231139 h 794888"/>
                <a:gd name="connsiteX36" fmla="*/ 970821 w 972766"/>
                <a:gd name="connsiteY36" fmla="*/ 268993 h 794888"/>
                <a:gd name="connsiteX37" fmla="*/ 970321 w 972766"/>
                <a:gd name="connsiteY37" fmla="*/ 295675 h 794888"/>
                <a:gd name="connsiteX38" fmla="*/ 970710 w 972766"/>
                <a:gd name="connsiteY38" fmla="*/ 321689 h 794888"/>
                <a:gd name="connsiteX39" fmla="*/ 970766 w 972766"/>
                <a:gd name="connsiteY39" fmla="*/ 343090 h 794888"/>
                <a:gd name="connsiteX40" fmla="*/ 970766 w 972766"/>
                <a:gd name="connsiteY40" fmla="*/ 358654 h 794888"/>
                <a:gd name="connsiteX41" fmla="*/ 971266 w 972766"/>
                <a:gd name="connsiteY41" fmla="*/ 390839 h 794888"/>
                <a:gd name="connsiteX42" fmla="*/ 971933 w 972766"/>
                <a:gd name="connsiteY42" fmla="*/ 431362 h 794888"/>
                <a:gd name="connsiteX43" fmla="*/ 970766 w 972766"/>
                <a:gd name="connsiteY43" fmla="*/ 472662 h 794888"/>
                <a:gd name="connsiteX44" fmla="*/ 970821 w 972766"/>
                <a:gd name="connsiteY44" fmla="*/ 494675 h 794888"/>
                <a:gd name="connsiteX45" fmla="*/ 972211 w 972766"/>
                <a:gd name="connsiteY45" fmla="*/ 517410 h 794888"/>
                <a:gd name="connsiteX46" fmla="*/ 972767 w 972766"/>
                <a:gd name="connsiteY46" fmla="*/ 589561 h 794888"/>
                <a:gd name="connsiteX47" fmla="*/ 972823 w 972766"/>
                <a:gd name="connsiteY47" fmla="*/ 684336 h 794888"/>
                <a:gd name="connsiteX48" fmla="*/ 974323 w 972766"/>
                <a:gd name="connsiteY48" fmla="*/ 734975 h 794888"/>
                <a:gd name="connsiteX49" fmla="*/ 973045 w 972766"/>
                <a:gd name="connsiteY49" fmla="*/ 781946 h 794888"/>
                <a:gd name="connsiteX50" fmla="*/ 967319 w 972766"/>
                <a:gd name="connsiteY50" fmla="*/ 796232 h 794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72766" h="794888">
                  <a:moveTo>
                    <a:pt x="967319" y="796232"/>
                  </a:moveTo>
                  <a:cubicBezTo>
                    <a:pt x="645361" y="796232"/>
                    <a:pt x="323904" y="796232"/>
                    <a:pt x="2223" y="796232"/>
                  </a:cubicBezTo>
                  <a:cubicBezTo>
                    <a:pt x="1334" y="793119"/>
                    <a:pt x="556" y="790618"/>
                    <a:pt x="0" y="788728"/>
                  </a:cubicBezTo>
                  <a:cubicBezTo>
                    <a:pt x="3391" y="784781"/>
                    <a:pt x="6337" y="781112"/>
                    <a:pt x="9616" y="777666"/>
                  </a:cubicBezTo>
                  <a:cubicBezTo>
                    <a:pt x="11729" y="775442"/>
                    <a:pt x="14230" y="773608"/>
                    <a:pt x="16565" y="771663"/>
                  </a:cubicBezTo>
                  <a:cubicBezTo>
                    <a:pt x="35186" y="756321"/>
                    <a:pt x="53697" y="740868"/>
                    <a:pt x="72541" y="725804"/>
                  </a:cubicBezTo>
                  <a:cubicBezTo>
                    <a:pt x="84936" y="715854"/>
                    <a:pt x="97833" y="706571"/>
                    <a:pt x="110395" y="696843"/>
                  </a:cubicBezTo>
                  <a:cubicBezTo>
                    <a:pt x="115898" y="692563"/>
                    <a:pt x="121123" y="687949"/>
                    <a:pt x="126460" y="683447"/>
                  </a:cubicBezTo>
                  <a:cubicBezTo>
                    <a:pt x="142802" y="669661"/>
                    <a:pt x="159200" y="655987"/>
                    <a:pt x="175487" y="642146"/>
                  </a:cubicBezTo>
                  <a:cubicBezTo>
                    <a:pt x="199389" y="621746"/>
                    <a:pt x="225015" y="603402"/>
                    <a:pt x="247528" y="581334"/>
                  </a:cubicBezTo>
                  <a:cubicBezTo>
                    <a:pt x="248361" y="580556"/>
                    <a:pt x="249306" y="579778"/>
                    <a:pt x="250307" y="579278"/>
                  </a:cubicBezTo>
                  <a:cubicBezTo>
                    <a:pt x="266927" y="571773"/>
                    <a:pt x="277767" y="557098"/>
                    <a:pt x="291330" y="545870"/>
                  </a:cubicBezTo>
                  <a:cubicBezTo>
                    <a:pt x="296444" y="541645"/>
                    <a:pt x="301502" y="537421"/>
                    <a:pt x="306616" y="533307"/>
                  </a:cubicBezTo>
                  <a:cubicBezTo>
                    <a:pt x="316955" y="524969"/>
                    <a:pt x="327294" y="516743"/>
                    <a:pt x="337634" y="508460"/>
                  </a:cubicBezTo>
                  <a:cubicBezTo>
                    <a:pt x="345138" y="502457"/>
                    <a:pt x="352698" y="496565"/>
                    <a:pt x="360035" y="490394"/>
                  </a:cubicBezTo>
                  <a:cubicBezTo>
                    <a:pt x="368595" y="483168"/>
                    <a:pt x="376933" y="475664"/>
                    <a:pt x="385438" y="468382"/>
                  </a:cubicBezTo>
                  <a:cubicBezTo>
                    <a:pt x="388996" y="465380"/>
                    <a:pt x="392831" y="462712"/>
                    <a:pt x="396444" y="459711"/>
                  </a:cubicBezTo>
                  <a:cubicBezTo>
                    <a:pt x="412342" y="446481"/>
                    <a:pt x="427906" y="432862"/>
                    <a:pt x="444026" y="419966"/>
                  </a:cubicBezTo>
                  <a:cubicBezTo>
                    <a:pt x="466372" y="402067"/>
                    <a:pt x="489218" y="384836"/>
                    <a:pt x="511564" y="366881"/>
                  </a:cubicBezTo>
                  <a:cubicBezTo>
                    <a:pt x="521292" y="359043"/>
                    <a:pt x="529852" y="349816"/>
                    <a:pt x="539524" y="341867"/>
                  </a:cubicBezTo>
                  <a:cubicBezTo>
                    <a:pt x="560536" y="324635"/>
                    <a:pt x="581993" y="307904"/>
                    <a:pt x="603116" y="290727"/>
                  </a:cubicBezTo>
                  <a:cubicBezTo>
                    <a:pt x="612954" y="282723"/>
                    <a:pt x="622071" y="273829"/>
                    <a:pt x="632187" y="266214"/>
                  </a:cubicBezTo>
                  <a:cubicBezTo>
                    <a:pt x="648252" y="253985"/>
                    <a:pt x="663483" y="240755"/>
                    <a:pt x="678825" y="227748"/>
                  </a:cubicBezTo>
                  <a:cubicBezTo>
                    <a:pt x="699948" y="209849"/>
                    <a:pt x="720848" y="191728"/>
                    <a:pt x="742249" y="174218"/>
                  </a:cubicBezTo>
                  <a:cubicBezTo>
                    <a:pt x="760426" y="159265"/>
                    <a:pt x="779381" y="145202"/>
                    <a:pt x="797669" y="130416"/>
                  </a:cubicBezTo>
                  <a:cubicBezTo>
                    <a:pt x="810343" y="120188"/>
                    <a:pt x="822461" y="109293"/>
                    <a:pt x="834856" y="98676"/>
                  </a:cubicBezTo>
                  <a:cubicBezTo>
                    <a:pt x="836635" y="97119"/>
                    <a:pt x="838080" y="94952"/>
                    <a:pt x="840137" y="94007"/>
                  </a:cubicBezTo>
                  <a:cubicBezTo>
                    <a:pt x="856313" y="86836"/>
                    <a:pt x="866430" y="72217"/>
                    <a:pt x="880271" y="62211"/>
                  </a:cubicBezTo>
                  <a:cubicBezTo>
                    <a:pt x="901672" y="46758"/>
                    <a:pt x="919293" y="26524"/>
                    <a:pt x="941916" y="12572"/>
                  </a:cubicBezTo>
                  <a:cubicBezTo>
                    <a:pt x="946474" y="9793"/>
                    <a:pt x="949976" y="5346"/>
                    <a:pt x="954312" y="2289"/>
                  </a:cubicBezTo>
                  <a:cubicBezTo>
                    <a:pt x="961372" y="-2659"/>
                    <a:pt x="968098" y="732"/>
                    <a:pt x="968487" y="9404"/>
                  </a:cubicBezTo>
                  <a:cubicBezTo>
                    <a:pt x="968820" y="17186"/>
                    <a:pt x="969043" y="24968"/>
                    <a:pt x="968820" y="32750"/>
                  </a:cubicBezTo>
                  <a:cubicBezTo>
                    <a:pt x="968098" y="55707"/>
                    <a:pt x="967709" y="78665"/>
                    <a:pt x="969543" y="101622"/>
                  </a:cubicBezTo>
                  <a:cubicBezTo>
                    <a:pt x="970655" y="115407"/>
                    <a:pt x="969209" y="129304"/>
                    <a:pt x="969209" y="143201"/>
                  </a:cubicBezTo>
                  <a:cubicBezTo>
                    <a:pt x="969154" y="163101"/>
                    <a:pt x="969432" y="182945"/>
                    <a:pt x="969432" y="202845"/>
                  </a:cubicBezTo>
                  <a:cubicBezTo>
                    <a:pt x="969432" y="212295"/>
                    <a:pt x="968820" y="221689"/>
                    <a:pt x="969043" y="231139"/>
                  </a:cubicBezTo>
                  <a:cubicBezTo>
                    <a:pt x="969376" y="243757"/>
                    <a:pt x="970544" y="256375"/>
                    <a:pt x="970821" y="268993"/>
                  </a:cubicBezTo>
                  <a:cubicBezTo>
                    <a:pt x="970988" y="277887"/>
                    <a:pt x="968709" y="287170"/>
                    <a:pt x="970321" y="295675"/>
                  </a:cubicBezTo>
                  <a:cubicBezTo>
                    <a:pt x="972044" y="304457"/>
                    <a:pt x="968765" y="312795"/>
                    <a:pt x="970710" y="321689"/>
                  </a:cubicBezTo>
                  <a:cubicBezTo>
                    <a:pt x="972156" y="328304"/>
                    <a:pt x="970988" y="335975"/>
                    <a:pt x="970766" y="343090"/>
                  </a:cubicBezTo>
                  <a:cubicBezTo>
                    <a:pt x="970655" y="348315"/>
                    <a:pt x="971433" y="353763"/>
                    <a:pt x="970766" y="358654"/>
                  </a:cubicBezTo>
                  <a:cubicBezTo>
                    <a:pt x="969209" y="369549"/>
                    <a:pt x="971878" y="380055"/>
                    <a:pt x="971266" y="390839"/>
                  </a:cubicBezTo>
                  <a:cubicBezTo>
                    <a:pt x="970544" y="404291"/>
                    <a:pt x="971989" y="417854"/>
                    <a:pt x="971933" y="431362"/>
                  </a:cubicBezTo>
                  <a:cubicBezTo>
                    <a:pt x="971878" y="445147"/>
                    <a:pt x="971044" y="458877"/>
                    <a:pt x="970766" y="472662"/>
                  </a:cubicBezTo>
                  <a:cubicBezTo>
                    <a:pt x="970599" y="480000"/>
                    <a:pt x="970599" y="487337"/>
                    <a:pt x="970821" y="494675"/>
                  </a:cubicBezTo>
                  <a:cubicBezTo>
                    <a:pt x="971099" y="502234"/>
                    <a:pt x="972100" y="509850"/>
                    <a:pt x="972211" y="517410"/>
                  </a:cubicBezTo>
                  <a:cubicBezTo>
                    <a:pt x="972545" y="541479"/>
                    <a:pt x="972711" y="565492"/>
                    <a:pt x="972767" y="589561"/>
                  </a:cubicBezTo>
                  <a:cubicBezTo>
                    <a:pt x="972878" y="621134"/>
                    <a:pt x="972600" y="652707"/>
                    <a:pt x="972823" y="684336"/>
                  </a:cubicBezTo>
                  <a:cubicBezTo>
                    <a:pt x="972934" y="701234"/>
                    <a:pt x="974212" y="718077"/>
                    <a:pt x="974323" y="734975"/>
                  </a:cubicBezTo>
                  <a:cubicBezTo>
                    <a:pt x="974435" y="750651"/>
                    <a:pt x="974046" y="766326"/>
                    <a:pt x="973045" y="781946"/>
                  </a:cubicBezTo>
                  <a:cubicBezTo>
                    <a:pt x="972878" y="786338"/>
                    <a:pt x="969654" y="790729"/>
                    <a:pt x="967319" y="796232"/>
                  </a:cubicBezTo>
                  <a:close/>
                </a:path>
              </a:pathLst>
            </a:custGeom>
            <a:solidFill>
              <a:schemeClr val="tx2">
                <a:lumMod val="75000"/>
                <a:alpha val="10000"/>
              </a:schemeClr>
            </a:solidFill>
            <a:ln w="5552" cap="flat">
              <a:noFill/>
              <a:prstDash val="solid"/>
              <a:miter/>
            </a:ln>
          </p:spPr>
          <p:txBody>
            <a:bodyPr rtlCol="0" anchor="ctr"/>
            <a:lstStyle/>
            <a:p>
              <a:endParaRPr lang="zh-CN" altLang="en-US">
                <a:solidFill>
                  <a:prstClr val="black"/>
                </a:solidFill>
              </a:endParaRPr>
            </a:p>
          </p:txBody>
        </p:sp>
        <p:sp>
          <p:nvSpPr>
            <p:cNvPr id="33" name="任意多边形: 形状 32">
              <a:extLst>
                <a:ext uri="{FF2B5EF4-FFF2-40B4-BE49-F238E27FC236}">
                  <a16:creationId xmlns:a16="http://schemas.microsoft.com/office/drawing/2014/main" xmlns="" id="{41E094A0-D9F9-4A7D-A8AC-A7A5993313A3}"/>
                </a:ext>
              </a:extLst>
            </p:cNvPr>
            <p:cNvSpPr/>
            <p:nvPr/>
          </p:nvSpPr>
          <p:spPr>
            <a:xfrm>
              <a:off x="-1935850" y="1707764"/>
              <a:ext cx="967208" cy="794888"/>
            </a:xfrm>
            <a:custGeom>
              <a:avLst/>
              <a:gdLst>
                <a:gd name="connsiteX0" fmla="*/ 969711 w 967208"/>
                <a:gd name="connsiteY0" fmla="*/ 794999 h 794888"/>
                <a:gd name="connsiteX1" fmla="*/ 7673 w 967208"/>
                <a:gd name="connsiteY1" fmla="*/ 794999 h 794888"/>
                <a:gd name="connsiteX2" fmla="*/ 113 w 967208"/>
                <a:gd name="connsiteY2" fmla="*/ 768818 h 794888"/>
                <a:gd name="connsiteX3" fmla="*/ 1002 w 967208"/>
                <a:gd name="connsiteY3" fmla="*/ 666928 h 794888"/>
                <a:gd name="connsiteX4" fmla="*/ 280 w 967208"/>
                <a:gd name="connsiteY4" fmla="*/ 606505 h 794888"/>
                <a:gd name="connsiteX5" fmla="*/ 1169 w 967208"/>
                <a:gd name="connsiteY5" fmla="*/ 547861 h 794888"/>
                <a:gd name="connsiteX6" fmla="*/ 2 w 967208"/>
                <a:gd name="connsiteY6" fmla="*/ 484104 h 794888"/>
                <a:gd name="connsiteX7" fmla="*/ 1392 w 967208"/>
                <a:gd name="connsiteY7" fmla="*/ 411619 h 794888"/>
                <a:gd name="connsiteX8" fmla="*/ 1725 w 967208"/>
                <a:gd name="connsiteY8" fmla="*/ 333130 h 794888"/>
                <a:gd name="connsiteX9" fmla="*/ 2948 w 967208"/>
                <a:gd name="connsiteY9" fmla="*/ 282936 h 794888"/>
                <a:gd name="connsiteX10" fmla="*/ 2225 w 967208"/>
                <a:gd name="connsiteY10" fmla="*/ 244414 h 794888"/>
                <a:gd name="connsiteX11" fmla="*/ 3281 w 967208"/>
                <a:gd name="connsiteY11" fmla="*/ 174597 h 794888"/>
                <a:gd name="connsiteX12" fmla="*/ 3448 w 967208"/>
                <a:gd name="connsiteY12" fmla="*/ 107560 h 794888"/>
                <a:gd name="connsiteX13" fmla="*/ 3115 w 967208"/>
                <a:gd name="connsiteY13" fmla="*/ 34797 h 794888"/>
                <a:gd name="connsiteX14" fmla="*/ 3337 w 967208"/>
                <a:gd name="connsiteY14" fmla="*/ 12674 h 794888"/>
                <a:gd name="connsiteX15" fmla="*/ 11953 w 967208"/>
                <a:gd name="connsiteY15" fmla="*/ 0 h 794888"/>
                <a:gd name="connsiteX16" fmla="*/ 76155 w 967208"/>
                <a:gd name="connsiteY16" fmla="*/ 51696 h 794888"/>
                <a:gd name="connsiteX17" fmla="*/ 128240 w 967208"/>
                <a:gd name="connsiteY17" fmla="*/ 93330 h 794888"/>
                <a:gd name="connsiteX18" fmla="*/ 155366 w 967208"/>
                <a:gd name="connsiteY18" fmla="*/ 117065 h 794888"/>
                <a:gd name="connsiteX19" fmla="*/ 212732 w 967208"/>
                <a:gd name="connsiteY19" fmla="*/ 164814 h 794888"/>
                <a:gd name="connsiteX20" fmla="*/ 249809 w 967208"/>
                <a:gd name="connsiteY20" fmla="*/ 193108 h 794888"/>
                <a:gd name="connsiteX21" fmla="*/ 275990 w 967208"/>
                <a:gd name="connsiteY21" fmla="*/ 214342 h 794888"/>
                <a:gd name="connsiteX22" fmla="*/ 304283 w 967208"/>
                <a:gd name="connsiteY22" fmla="*/ 240412 h 794888"/>
                <a:gd name="connsiteX23" fmla="*/ 307063 w 967208"/>
                <a:gd name="connsiteY23" fmla="*/ 242580 h 794888"/>
                <a:gd name="connsiteX24" fmla="*/ 352421 w 967208"/>
                <a:gd name="connsiteY24" fmla="*/ 278544 h 794888"/>
                <a:gd name="connsiteX25" fmla="*/ 409064 w 967208"/>
                <a:gd name="connsiteY25" fmla="*/ 323736 h 794888"/>
                <a:gd name="connsiteX26" fmla="*/ 439359 w 967208"/>
                <a:gd name="connsiteY26" fmla="*/ 349417 h 794888"/>
                <a:gd name="connsiteX27" fmla="*/ 482050 w 967208"/>
                <a:gd name="connsiteY27" fmla="*/ 383937 h 794888"/>
                <a:gd name="connsiteX28" fmla="*/ 498059 w 967208"/>
                <a:gd name="connsiteY28" fmla="*/ 397722 h 794888"/>
                <a:gd name="connsiteX29" fmla="*/ 531244 w 967208"/>
                <a:gd name="connsiteY29" fmla="*/ 424181 h 794888"/>
                <a:gd name="connsiteX30" fmla="*/ 580216 w 967208"/>
                <a:gd name="connsiteY30" fmla="*/ 465482 h 794888"/>
                <a:gd name="connsiteX31" fmla="*/ 613512 w 967208"/>
                <a:gd name="connsiteY31" fmla="*/ 490941 h 794888"/>
                <a:gd name="connsiteX32" fmla="*/ 638248 w 967208"/>
                <a:gd name="connsiteY32" fmla="*/ 512064 h 794888"/>
                <a:gd name="connsiteX33" fmla="*/ 649143 w 967208"/>
                <a:gd name="connsiteY33" fmla="*/ 520735 h 794888"/>
                <a:gd name="connsiteX34" fmla="*/ 680383 w 967208"/>
                <a:gd name="connsiteY34" fmla="*/ 546917 h 794888"/>
                <a:gd name="connsiteX35" fmla="*/ 706175 w 967208"/>
                <a:gd name="connsiteY35" fmla="*/ 566816 h 794888"/>
                <a:gd name="connsiteX36" fmla="*/ 726964 w 967208"/>
                <a:gd name="connsiteY36" fmla="*/ 585549 h 794888"/>
                <a:gd name="connsiteX37" fmla="*/ 750978 w 967208"/>
                <a:gd name="connsiteY37" fmla="*/ 604004 h 794888"/>
                <a:gd name="connsiteX38" fmla="*/ 772101 w 967208"/>
                <a:gd name="connsiteY38" fmla="*/ 620569 h 794888"/>
                <a:gd name="connsiteX39" fmla="*/ 850145 w 967208"/>
                <a:gd name="connsiteY39" fmla="*/ 683993 h 794888"/>
                <a:gd name="connsiteX40" fmla="*/ 879939 w 967208"/>
                <a:gd name="connsiteY40" fmla="*/ 710285 h 794888"/>
                <a:gd name="connsiteX41" fmla="*/ 910567 w 967208"/>
                <a:gd name="connsiteY41" fmla="*/ 735299 h 794888"/>
                <a:gd name="connsiteX42" fmla="*/ 947199 w 967208"/>
                <a:gd name="connsiteY42" fmla="*/ 765816 h 794888"/>
                <a:gd name="connsiteX43" fmla="*/ 960985 w 967208"/>
                <a:gd name="connsiteY43" fmla="*/ 776433 h 794888"/>
                <a:gd name="connsiteX44" fmla="*/ 969711 w 967208"/>
                <a:gd name="connsiteY44" fmla="*/ 794999 h 794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208" h="794888">
                  <a:moveTo>
                    <a:pt x="969711" y="794999"/>
                  </a:moveTo>
                  <a:cubicBezTo>
                    <a:pt x="648587" y="794999"/>
                    <a:pt x="328186" y="794999"/>
                    <a:pt x="7673" y="794999"/>
                  </a:cubicBezTo>
                  <a:cubicBezTo>
                    <a:pt x="1558" y="787162"/>
                    <a:pt x="58" y="778101"/>
                    <a:pt x="113" y="768818"/>
                  </a:cubicBezTo>
                  <a:cubicBezTo>
                    <a:pt x="335" y="734855"/>
                    <a:pt x="891" y="700891"/>
                    <a:pt x="1002" y="666928"/>
                  </a:cubicBezTo>
                  <a:cubicBezTo>
                    <a:pt x="1058" y="646806"/>
                    <a:pt x="224" y="626628"/>
                    <a:pt x="280" y="606505"/>
                  </a:cubicBezTo>
                  <a:cubicBezTo>
                    <a:pt x="280" y="586939"/>
                    <a:pt x="1225" y="567428"/>
                    <a:pt x="1169" y="547861"/>
                  </a:cubicBezTo>
                  <a:cubicBezTo>
                    <a:pt x="1113" y="526627"/>
                    <a:pt x="-54" y="505338"/>
                    <a:pt x="2" y="484104"/>
                  </a:cubicBezTo>
                  <a:cubicBezTo>
                    <a:pt x="58" y="459923"/>
                    <a:pt x="1113" y="435799"/>
                    <a:pt x="1392" y="411619"/>
                  </a:cubicBezTo>
                  <a:cubicBezTo>
                    <a:pt x="1669" y="385493"/>
                    <a:pt x="1447" y="359312"/>
                    <a:pt x="1725" y="333130"/>
                  </a:cubicBezTo>
                  <a:cubicBezTo>
                    <a:pt x="1892" y="316399"/>
                    <a:pt x="2781" y="299667"/>
                    <a:pt x="2948" y="282936"/>
                  </a:cubicBezTo>
                  <a:cubicBezTo>
                    <a:pt x="3059" y="270095"/>
                    <a:pt x="2170" y="257255"/>
                    <a:pt x="2225" y="244414"/>
                  </a:cubicBezTo>
                  <a:cubicBezTo>
                    <a:pt x="2392" y="221123"/>
                    <a:pt x="3059" y="197888"/>
                    <a:pt x="3281" y="174597"/>
                  </a:cubicBezTo>
                  <a:cubicBezTo>
                    <a:pt x="3504" y="152252"/>
                    <a:pt x="3448" y="129906"/>
                    <a:pt x="3448" y="107560"/>
                  </a:cubicBezTo>
                  <a:cubicBezTo>
                    <a:pt x="3393" y="83324"/>
                    <a:pt x="3170" y="59033"/>
                    <a:pt x="3115" y="34797"/>
                  </a:cubicBezTo>
                  <a:cubicBezTo>
                    <a:pt x="3115" y="27404"/>
                    <a:pt x="3448" y="20067"/>
                    <a:pt x="3337" y="12674"/>
                  </a:cubicBezTo>
                  <a:cubicBezTo>
                    <a:pt x="3226" y="6948"/>
                    <a:pt x="5672" y="3113"/>
                    <a:pt x="11953" y="0"/>
                  </a:cubicBezTo>
                  <a:cubicBezTo>
                    <a:pt x="33243" y="17176"/>
                    <a:pt x="54699" y="34464"/>
                    <a:pt x="76155" y="51696"/>
                  </a:cubicBezTo>
                  <a:cubicBezTo>
                    <a:pt x="93499" y="65592"/>
                    <a:pt x="111008" y="79267"/>
                    <a:pt x="128240" y="93330"/>
                  </a:cubicBezTo>
                  <a:cubicBezTo>
                    <a:pt x="137523" y="100945"/>
                    <a:pt x="145694" y="110006"/>
                    <a:pt x="155366" y="117065"/>
                  </a:cubicBezTo>
                  <a:cubicBezTo>
                    <a:pt x="175489" y="131851"/>
                    <a:pt x="193999" y="148361"/>
                    <a:pt x="212732" y="164814"/>
                  </a:cubicBezTo>
                  <a:cubicBezTo>
                    <a:pt x="224405" y="175042"/>
                    <a:pt x="237468" y="183602"/>
                    <a:pt x="249809" y="193108"/>
                  </a:cubicBezTo>
                  <a:cubicBezTo>
                    <a:pt x="258702" y="200001"/>
                    <a:pt x="267541" y="206949"/>
                    <a:pt x="275990" y="214342"/>
                  </a:cubicBezTo>
                  <a:cubicBezTo>
                    <a:pt x="285662" y="222791"/>
                    <a:pt x="294834" y="231740"/>
                    <a:pt x="304283" y="240412"/>
                  </a:cubicBezTo>
                  <a:cubicBezTo>
                    <a:pt x="305117" y="241190"/>
                    <a:pt x="306118" y="241913"/>
                    <a:pt x="307063" y="242580"/>
                  </a:cubicBezTo>
                  <a:cubicBezTo>
                    <a:pt x="323127" y="253364"/>
                    <a:pt x="338025" y="265426"/>
                    <a:pt x="352421" y="278544"/>
                  </a:cubicBezTo>
                  <a:cubicBezTo>
                    <a:pt x="370209" y="294776"/>
                    <a:pt x="390220" y="308617"/>
                    <a:pt x="409064" y="323736"/>
                  </a:cubicBezTo>
                  <a:cubicBezTo>
                    <a:pt x="419403" y="332019"/>
                    <a:pt x="429131" y="341024"/>
                    <a:pt x="439359" y="349417"/>
                  </a:cubicBezTo>
                  <a:cubicBezTo>
                    <a:pt x="453478" y="361035"/>
                    <a:pt x="467875" y="372374"/>
                    <a:pt x="482050" y="383937"/>
                  </a:cubicBezTo>
                  <a:cubicBezTo>
                    <a:pt x="487497" y="388383"/>
                    <a:pt x="492555" y="393331"/>
                    <a:pt x="498059" y="397722"/>
                  </a:cubicBezTo>
                  <a:cubicBezTo>
                    <a:pt x="509065" y="406616"/>
                    <a:pt x="520349" y="415176"/>
                    <a:pt x="531244" y="424181"/>
                  </a:cubicBezTo>
                  <a:cubicBezTo>
                    <a:pt x="547697" y="437800"/>
                    <a:pt x="563706" y="451919"/>
                    <a:pt x="580216" y="465482"/>
                  </a:cubicBezTo>
                  <a:cubicBezTo>
                    <a:pt x="591000" y="474320"/>
                    <a:pt x="602561" y="482214"/>
                    <a:pt x="613512" y="490941"/>
                  </a:cubicBezTo>
                  <a:cubicBezTo>
                    <a:pt x="622017" y="497667"/>
                    <a:pt x="629966" y="505060"/>
                    <a:pt x="638248" y="512064"/>
                  </a:cubicBezTo>
                  <a:cubicBezTo>
                    <a:pt x="641806" y="515065"/>
                    <a:pt x="645585" y="517734"/>
                    <a:pt x="649143" y="520735"/>
                  </a:cubicBezTo>
                  <a:cubicBezTo>
                    <a:pt x="659593" y="529407"/>
                    <a:pt x="669822" y="538356"/>
                    <a:pt x="680383" y="546917"/>
                  </a:cubicBezTo>
                  <a:cubicBezTo>
                    <a:pt x="688832" y="553754"/>
                    <a:pt x="697781" y="559924"/>
                    <a:pt x="706175" y="566816"/>
                  </a:cubicBezTo>
                  <a:cubicBezTo>
                    <a:pt x="713346" y="572764"/>
                    <a:pt x="719794" y="579601"/>
                    <a:pt x="726964" y="585549"/>
                  </a:cubicBezTo>
                  <a:cubicBezTo>
                    <a:pt x="734747" y="591997"/>
                    <a:pt x="742973" y="597834"/>
                    <a:pt x="750978" y="604004"/>
                  </a:cubicBezTo>
                  <a:cubicBezTo>
                    <a:pt x="758038" y="609451"/>
                    <a:pt x="765319" y="614788"/>
                    <a:pt x="772101" y="620569"/>
                  </a:cubicBezTo>
                  <a:cubicBezTo>
                    <a:pt x="797560" y="642359"/>
                    <a:pt x="822741" y="664538"/>
                    <a:pt x="850145" y="683993"/>
                  </a:cubicBezTo>
                  <a:cubicBezTo>
                    <a:pt x="860873" y="691608"/>
                    <a:pt x="869878" y="701670"/>
                    <a:pt x="879939" y="710285"/>
                  </a:cubicBezTo>
                  <a:cubicBezTo>
                    <a:pt x="889945" y="718846"/>
                    <a:pt x="900395" y="726906"/>
                    <a:pt x="910567" y="735299"/>
                  </a:cubicBezTo>
                  <a:cubicBezTo>
                    <a:pt x="922797" y="745416"/>
                    <a:pt x="934914" y="755700"/>
                    <a:pt x="947199" y="765816"/>
                  </a:cubicBezTo>
                  <a:cubicBezTo>
                    <a:pt x="951646" y="769485"/>
                    <a:pt x="956760" y="772487"/>
                    <a:pt x="960985" y="776433"/>
                  </a:cubicBezTo>
                  <a:cubicBezTo>
                    <a:pt x="967988" y="783104"/>
                    <a:pt x="967766" y="783326"/>
                    <a:pt x="969711" y="794999"/>
                  </a:cubicBezTo>
                  <a:close/>
                </a:path>
              </a:pathLst>
            </a:custGeom>
            <a:solidFill>
              <a:schemeClr val="tx2">
                <a:lumMod val="75000"/>
                <a:alpha val="10000"/>
              </a:schemeClr>
            </a:solidFill>
            <a:ln w="5552" cap="flat">
              <a:noFill/>
              <a:prstDash val="solid"/>
              <a:miter/>
            </a:ln>
          </p:spPr>
          <p:txBody>
            <a:bodyPr rtlCol="0" anchor="ctr"/>
            <a:lstStyle/>
            <a:p>
              <a:endParaRPr lang="zh-CN" altLang="en-US">
                <a:solidFill>
                  <a:prstClr val="black"/>
                </a:solidFill>
              </a:endParaRPr>
            </a:p>
          </p:txBody>
        </p:sp>
      </p:grpSp>
      <p:sp>
        <p:nvSpPr>
          <p:cNvPr id="10" name="文本框 9">
            <a:extLst>
              <a:ext uri="{FF2B5EF4-FFF2-40B4-BE49-F238E27FC236}">
                <a16:creationId xmlns:a16="http://schemas.microsoft.com/office/drawing/2014/main" xmlns="" id="{3AAA9CC7-513A-4354-AB99-9D00BC784B40}"/>
              </a:ext>
            </a:extLst>
          </p:cNvPr>
          <p:cNvSpPr txBox="1"/>
          <p:nvPr/>
        </p:nvSpPr>
        <p:spPr>
          <a:xfrm>
            <a:off x="3743281" y="583535"/>
            <a:ext cx="5248319" cy="646331"/>
          </a:xfrm>
          <a:prstGeom prst="rect">
            <a:avLst/>
          </a:prstGeom>
          <a:noFill/>
        </p:spPr>
        <p:txBody>
          <a:bodyPr wrap="square" rtlCol="0">
            <a:spAutoFit/>
          </a:bodyPr>
          <a:lstStyle/>
          <a:p>
            <a:r>
              <a:rPr lang="zh-CN" altLang="en-US" sz="3600" b="1" spc="600" dirty="0">
                <a:solidFill>
                  <a:srgbClr val="44546A">
                    <a:lumMod val="50000"/>
                  </a:srgbClr>
                </a:solidFill>
                <a:latin typeface="Arial"/>
                <a:ea typeface="微软雅黑"/>
              </a:rPr>
              <a:t>第三章 </a:t>
            </a:r>
            <a:r>
              <a:rPr lang="en-US" altLang="zh-CN" sz="3600" b="1" spc="600" dirty="0">
                <a:solidFill>
                  <a:srgbClr val="44546A">
                    <a:lumMod val="50000"/>
                  </a:srgbClr>
                </a:solidFill>
                <a:latin typeface="Arial"/>
                <a:ea typeface="微软雅黑"/>
              </a:rPr>
              <a:t>SQL</a:t>
            </a:r>
            <a:r>
              <a:rPr lang="zh-CN" altLang="en-US" sz="3600" b="1" spc="600" dirty="0">
                <a:solidFill>
                  <a:srgbClr val="44546A">
                    <a:lumMod val="50000"/>
                  </a:srgbClr>
                </a:solidFill>
                <a:latin typeface="Arial"/>
                <a:ea typeface="微软雅黑"/>
              </a:rPr>
              <a:t>语言</a:t>
            </a:r>
          </a:p>
        </p:txBody>
      </p:sp>
      <p:cxnSp>
        <p:nvCxnSpPr>
          <p:cNvPr id="12" name="直接连接符 11">
            <a:extLst>
              <a:ext uri="{FF2B5EF4-FFF2-40B4-BE49-F238E27FC236}">
                <a16:creationId xmlns:a16="http://schemas.microsoft.com/office/drawing/2014/main" xmlns="" id="{E16F0CEC-A1EB-4B39-8E6B-7F73087DA3EE}"/>
              </a:ext>
            </a:extLst>
          </p:cNvPr>
          <p:cNvCxnSpPr/>
          <p:nvPr/>
        </p:nvCxnSpPr>
        <p:spPr>
          <a:xfrm>
            <a:off x="583309" y="1715426"/>
            <a:ext cx="10947486" cy="0"/>
          </a:xfrm>
          <a:prstGeom prst="line">
            <a:avLst/>
          </a:prstGeom>
          <a:noFill/>
          <a:ln w="6350" cap="flat" cmpd="sng" algn="ctr">
            <a:solidFill>
              <a:sysClr val="window" lastClr="FFFFFF">
                <a:lumMod val="50000"/>
              </a:sysClr>
            </a:solidFill>
            <a:prstDash val="dashDot"/>
            <a:miter lim="800000"/>
          </a:ln>
          <a:effectLst/>
        </p:spPr>
      </p:cxnSp>
      <p:sp>
        <p:nvSpPr>
          <p:cNvPr id="13" name="矩形 12">
            <a:extLst>
              <a:ext uri="{FF2B5EF4-FFF2-40B4-BE49-F238E27FC236}">
                <a16:creationId xmlns:a16="http://schemas.microsoft.com/office/drawing/2014/main" xmlns="" id="{DD49C5BC-B861-4E6C-AE18-40680E5E8C89}"/>
              </a:ext>
            </a:extLst>
          </p:cNvPr>
          <p:cNvSpPr/>
          <p:nvPr/>
        </p:nvSpPr>
        <p:spPr>
          <a:xfrm>
            <a:off x="564777" y="1614820"/>
            <a:ext cx="11053482" cy="45719"/>
          </a:xfrm>
          <a:prstGeom prst="rect">
            <a:avLst/>
          </a:prstGeom>
          <a:solidFill>
            <a:srgbClr val="B12E35"/>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a:ea typeface="微软雅黑"/>
            </a:endParaRPr>
          </a:p>
        </p:txBody>
      </p:sp>
      <p:sp>
        <p:nvSpPr>
          <p:cNvPr id="16" name="矩形 15">
            <a:extLst>
              <a:ext uri="{FF2B5EF4-FFF2-40B4-BE49-F238E27FC236}">
                <a16:creationId xmlns:a16="http://schemas.microsoft.com/office/drawing/2014/main" xmlns="" id="{9ED4821A-3569-4B9C-95AE-8755CD5B0DB4}"/>
              </a:ext>
            </a:extLst>
          </p:cNvPr>
          <p:cNvSpPr/>
          <p:nvPr/>
        </p:nvSpPr>
        <p:spPr>
          <a:xfrm>
            <a:off x="3166090" y="1734154"/>
            <a:ext cx="5781923" cy="4616648"/>
          </a:xfrm>
          <a:prstGeom prst="rect">
            <a:avLst/>
          </a:prstGeom>
        </p:spPr>
        <p:txBody>
          <a:bodyPr wrap="square">
            <a:spAutoFit/>
          </a:bodyPr>
          <a:lstStyle/>
          <a:p>
            <a:pPr algn="just">
              <a:lnSpc>
                <a:spcPct val="150000"/>
              </a:lnSpc>
            </a:pPr>
            <a:r>
              <a:rPr lang="zh-CN" altLang="en-US" sz="2800" dirty="0">
                <a:solidFill>
                  <a:srgbClr val="E7E6E6">
                    <a:lumMod val="25000"/>
                  </a:srgbClr>
                </a:solidFill>
                <a:latin typeface="黑体" panose="02010609060101010101" pitchFamily="49" charset="-122"/>
                <a:ea typeface="黑体" panose="02010609060101010101" pitchFamily="49" charset="-122"/>
              </a:rPr>
              <a:t>一、</a:t>
            </a:r>
            <a:r>
              <a:rPr lang="en-US" altLang="zh-CN" sz="2800" dirty="0">
                <a:solidFill>
                  <a:srgbClr val="E7E6E6">
                    <a:lumMod val="25000"/>
                  </a:srgbClr>
                </a:solidFill>
                <a:latin typeface="黑体" panose="02010609060101010101" pitchFamily="49" charset="-122"/>
                <a:ea typeface="黑体" panose="02010609060101010101" pitchFamily="49" charset="-122"/>
              </a:rPr>
              <a:t>SQL</a:t>
            </a:r>
            <a:r>
              <a:rPr lang="zh-CN" altLang="en-US" sz="2800" dirty="0">
                <a:solidFill>
                  <a:srgbClr val="E7E6E6">
                    <a:lumMod val="25000"/>
                  </a:srgbClr>
                </a:solidFill>
                <a:latin typeface="黑体" panose="02010609060101010101" pitchFamily="49" charset="-122"/>
                <a:ea typeface="黑体" panose="02010609060101010101" pitchFamily="49" charset="-122"/>
              </a:rPr>
              <a:t>概述</a:t>
            </a:r>
            <a:endParaRPr lang="en-US" altLang="zh-CN" sz="2800" dirty="0">
              <a:solidFill>
                <a:srgbClr val="E7E6E6">
                  <a:lumMod val="25000"/>
                </a:srgbClr>
              </a:solidFill>
              <a:latin typeface="黑体" panose="02010609060101010101" pitchFamily="49" charset="-122"/>
              <a:ea typeface="黑体" panose="02010609060101010101" pitchFamily="49" charset="-122"/>
            </a:endParaRPr>
          </a:p>
          <a:p>
            <a:pPr algn="just">
              <a:lnSpc>
                <a:spcPct val="150000"/>
              </a:lnSpc>
            </a:pPr>
            <a:r>
              <a:rPr lang="zh-CN" altLang="en-US" sz="2800" dirty="0">
                <a:solidFill>
                  <a:srgbClr val="E7E6E6">
                    <a:lumMod val="25000"/>
                  </a:srgbClr>
                </a:solidFill>
                <a:latin typeface="黑体" panose="02010609060101010101" pitchFamily="49" charset="-122"/>
                <a:ea typeface="黑体" panose="02010609060101010101" pitchFamily="49" charset="-122"/>
              </a:rPr>
              <a:t>二、数据定义</a:t>
            </a:r>
            <a:endParaRPr lang="en-US" altLang="zh-CN" sz="2800" dirty="0">
              <a:solidFill>
                <a:srgbClr val="E7E6E6">
                  <a:lumMod val="25000"/>
                </a:srgbClr>
              </a:solidFill>
              <a:latin typeface="黑体" panose="02010609060101010101" pitchFamily="49" charset="-122"/>
              <a:ea typeface="黑体" panose="02010609060101010101" pitchFamily="49" charset="-122"/>
            </a:endParaRPr>
          </a:p>
          <a:p>
            <a:pPr algn="just">
              <a:lnSpc>
                <a:spcPct val="150000"/>
              </a:lnSpc>
            </a:pPr>
            <a:r>
              <a:rPr lang="zh-CN" altLang="en-US" sz="2800" dirty="0">
                <a:solidFill>
                  <a:srgbClr val="E7E6E6">
                    <a:lumMod val="25000"/>
                  </a:srgbClr>
                </a:solidFill>
                <a:latin typeface="黑体" panose="02010609060101010101" pitchFamily="49" charset="-122"/>
                <a:ea typeface="黑体" panose="02010609060101010101" pitchFamily="49" charset="-122"/>
              </a:rPr>
              <a:t>三、数据查询</a:t>
            </a:r>
            <a:endParaRPr lang="en-US" altLang="zh-CN" sz="2800" dirty="0">
              <a:solidFill>
                <a:srgbClr val="E7E6E6">
                  <a:lumMod val="25000"/>
                </a:srgbClr>
              </a:solidFill>
              <a:latin typeface="黑体" panose="02010609060101010101" pitchFamily="49" charset="-122"/>
              <a:ea typeface="黑体" panose="02010609060101010101" pitchFamily="49" charset="-122"/>
            </a:endParaRPr>
          </a:p>
          <a:p>
            <a:pPr algn="just">
              <a:lnSpc>
                <a:spcPct val="150000"/>
              </a:lnSpc>
            </a:pPr>
            <a:r>
              <a:rPr lang="zh-CN" altLang="en-US" sz="2800" dirty="0">
                <a:solidFill>
                  <a:srgbClr val="E7E6E6">
                    <a:lumMod val="25000"/>
                  </a:srgbClr>
                </a:solidFill>
                <a:latin typeface="黑体" panose="02010609060101010101" pitchFamily="49" charset="-122"/>
                <a:ea typeface="黑体" panose="02010609060101010101" pitchFamily="49" charset="-122"/>
              </a:rPr>
              <a:t>四、数据更新</a:t>
            </a:r>
            <a:endParaRPr lang="en-US" altLang="zh-CN" sz="2800" dirty="0">
              <a:solidFill>
                <a:srgbClr val="E7E6E6">
                  <a:lumMod val="25000"/>
                </a:srgbClr>
              </a:solidFill>
              <a:latin typeface="黑体" panose="02010609060101010101" pitchFamily="49" charset="-122"/>
              <a:ea typeface="黑体" panose="02010609060101010101" pitchFamily="49" charset="-122"/>
            </a:endParaRPr>
          </a:p>
          <a:p>
            <a:pPr algn="just">
              <a:lnSpc>
                <a:spcPct val="150000"/>
              </a:lnSpc>
            </a:pPr>
            <a:r>
              <a:rPr lang="zh-CN" altLang="en-US" sz="2800" dirty="0">
                <a:solidFill>
                  <a:srgbClr val="E7E6E6">
                    <a:lumMod val="25000"/>
                  </a:srgbClr>
                </a:solidFill>
                <a:latin typeface="黑体" panose="02010609060101010101" pitchFamily="49" charset="-122"/>
                <a:ea typeface="黑体" panose="02010609060101010101" pitchFamily="49" charset="-122"/>
              </a:rPr>
              <a:t>五、视图</a:t>
            </a:r>
            <a:endParaRPr lang="en-US" altLang="zh-CN" sz="2800" dirty="0">
              <a:solidFill>
                <a:srgbClr val="E7E6E6">
                  <a:lumMod val="25000"/>
                </a:srgbClr>
              </a:solidFill>
              <a:latin typeface="黑体" panose="02010609060101010101" pitchFamily="49" charset="-122"/>
              <a:ea typeface="黑体" panose="02010609060101010101" pitchFamily="49" charset="-122"/>
            </a:endParaRPr>
          </a:p>
          <a:p>
            <a:pPr algn="just">
              <a:lnSpc>
                <a:spcPct val="150000"/>
              </a:lnSpc>
            </a:pPr>
            <a:r>
              <a:rPr lang="zh-CN" altLang="en-US" sz="2800" dirty="0">
                <a:solidFill>
                  <a:srgbClr val="E7E6E6">
                    <a:lumMod val="25000"/>
                  </a:srgbClr>
                </a:solidFill>
                <a:latin typeface="黑体" panose="02010609060101010101" pitchFamily="49" charset="-122"/>
                <a:ea typeface="黑体" panose="02010609060101010101" pitchFamily="49" charset="-122"/>
              </a:rPr>
              <a:t>六、授权</a:t>
            </a:r>
            <a:endParaRPr lang="en-US" altLang="zh-CN" sz="2800" dirty="0">
              <a:solidFill>
                <a:srgbClr val="E7E6E6">
                  <a:lumMod val="25000"/>
                </a:srgbClr>
              </a:solidFill>
              <a:latin typeface="黑体" panose="02010609060101010101" pitchFamily="49" charset="-122"/>
              <a:ea typeface="黑体" panose="02010609060101010101" pitchFamily="49" charset="-122"/>
            </a:endParaRPr>
          </a:p>
          <a:p>
            <a:pPr algn="just">
              <a:lnSpc>
                <a:spcPct val="150000"/>
              </a:lnSpc>
            </a:pPr>
            <a:r>
              <a:rPr lang="zh-CN" altLang="en-US" sz="2800" dirty="0">
                <a:solidFill>
                  <a:srgbClr val="E7E6E6">
                    <a:lumMod val="25000"/>
                  </a:srgbClr>
                </a:solidFill>
                <a:latin typeface="黑体" panose="02010609060101010101" pitchFamily="49" charset="-122"/>
                <a:ea typeface="黑体" panose="02010609060101010101" pitchFamily="49" charset="-122"/>
              </a:rPr>
              <a:t>七、嵌入式</a:t>
            </a:r>
            <a:r>
              <a:rPr lang="en-US" altLang="zh-CN" sz="2800" dirty="0">
                <a:solidFill>
                  <a:srgbClr val="E7E6E6">
                    <a:lumMod val="25000"/>
                  </a:srgbClr>
                </a:solidFill>
                <a:latin typeface="黑体" panose="02010609060101010101" pitchFamily="49" charset="-122"/>
                <a:ea typeface="黑体" panose="02010609060101010101" pitchFamily="49" charset="-122"/>
              </a:rPr>
              <a:t>SQL</a:t>
            </a:r>
          </a:p>
        </p:txBody>
      </p:sp>
    </p:spTree>
    <p:extLst>
      <p:ext uri="{BB962C8B-B14F-4D97-AF65-F5344CB8AC3E}">
        <p14:creationId xmlns:p14="http://schemas.microsoft.com/office/powerpoint/2010/main" val="37399039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C8117318-18BA-4885-9594-98136CAD038C}" type="slidenum">
              <a:rPr lang="en-US" altLang="zh-CN" sz="1400" b="0">
                <a:solidFill>
                  <a:srgbClr val="40458C"/>
                </a:solidFill>
                <a:latin typeface="Comic Sans MS" panose="030F0702030302020204" pitchFamily="66" charset="0"/>
              </a:rPr>
              <a:pPr>
                <a:spcBef>
                  <a:spcPct val="0"/>
                </a:spcBef>
                <a:buClrTx/>
                <a:buFontTx/>
                <a:buNone/>
              </a:pPr>
              <a:t>20</a:t>
            </a:fld>
            <a:endParaRPr lang="en-US" altLang="zh-CN" sz="1400" b="0">
              <a:solidFill>
                <a:srgbClr val="40458C"/>
              </a:solidFill>
              <a:latin typeface="Comic Sans MS" panose="030F0702030302020204" pitchFamily="66" charset="0"/>
            </a:endParaRPr>
          </a:p>
        </p:txBody>
      </p:sp>
      <p:sp>
        <p:nvSpPr>
          <p:cNvPr id="29" name="标题 2">
            <a:extLst>
              <a:ext uri="{FF2B5EF4-FFF2-40B4-BE49-F238E27FC236}">
                <a16:creationId xmlns:a16="http://schemas.microsoft.com/office/drawing/2014/main" xmlns="" id="{D5AADB5A-F466-4439-ABEB-B4A7D09DC076}"/>
              </a:ext>
            </a:extLst>
          </p:cNvPr>
          <p:cNvSpPr txBox="1">
            <a:spLocks/>
          </p:cNvSpPr>
          <p:nvPr/>
        </p:nvSpPr>
        <p:spPr>
          <a:xfrm>
            <a:off x="559049" y="199235"/>
            <a:ext cx="6629047" cy="53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2800" b="1" kern="1200" spc="100" baseline="0" dirty="0">
                <a:solidFill>
                  <a:srgbClr val="44546A">
                    <a:lumMod val="50000"/>
                  </a:srgbClr>
                </a:solidFill>
                <a:latin typeface="微软雅黑"/>
                <a:ea typeface="微软雅黑"/>
                <a:cs typeface="+mn-cs"/>
              </a:defRPr>
            </a:lvl1p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4" name="标题 3">
            <a:extLst>
              <a:ext uri="{FF2B5EF4-FFF2-40B4-BE49-F238E27FC236}">
                <a16:creationId xmlns:a16="http://schemas.microsoft.com/office/drawing/2014/main" xmlns="" id="{FD93BB3A-E4FC-3453-17FB-87393EAE4DA4}"/>
              </a:ext>
            </a:extLst>
          </p:cNvPr>
          <p:cNvSpPr>
            <a:spLocks noGrp="1"/>
          </p:cNvSpPr>
          <p:nvPr>
            <p:ph type="title"/>
          </p:nvPr>
        </p:nvSpPr>
        <p:spPr/>
        <p:txBody>
          <a:bodyPr/>
          <a:lstStyle/>
          <a:p>
            <a:endParaRPr lang="zh-CN" altLang="en-US"/>
          </a:p>
        </p:txBody>
      </p:sp>
      <p:graphicFrame>
        <p:nvGraphicFramePr>
          <p:cNvPr id="5" name="表格 4">
            <a:extLst>
              <a:ext uri="{FF2B5EF4-FFF2-40B4-BE49-F238E27FC236}">
                <a16:creationId xmlns:a16="http://schemas.microsoft.com/office/drawing/2014/main" xmlns="" id="{BD30EF00-1EB0-1C0A-BDE5-A5670B99D192}"/>
              </a:ext>
            </a:extLst>
          </p:cNvPr>
          <p:cNvGraphicFramePr>
            <a:graphicFrameLocks noGrp="1"/>
          </p:cNvGraphicFramePr>
          <p:nvPr>
            <p:extLst>
              <p:ext uri="{D42A27DB-BD31-4B8C-83A1-F6EECF244321}">
                <p14:modId xmlns:p14="http://schemas.microsoft.com/office/powerpoint/2010/main" val="417599635"/>
              </p:ext>
            </p:extLst>
          </p:nvPr>
        </p:nvGraphicFramePr>
        <p:xfrm>
          <a:off x="1055440" y="1484314"/>
          <a:ext cx="10225136" cy="4314510"/>
        </p:xfrm>
        <a:graphic>
          <a:graphicData uri="http://schemas.openxmlformats.org/drawingml/2006/table">
            <a:tbl>
              <a:tblPr/>
              <a:tblGrid>
                <a:gridCol w="3717198">
                  <a:extLst>
                    <a:ext uri="{9D8B030D-6E8A-4147-A177-3AD203B41FA5}">
                      <a16:colId xmlns:a16="http://schemas.microsoft.com/office/drawing/2014/main" xmlns="" val="807873328"/>
                    </a:ext>
                  </a:extLst>
                </a:gridCol>
                <a:gridCol w="6507938">
                  <a:extLst>
                    <a:ext uri="{9D8B030D-6E8A-4147-A177-3AD203B41FA5}">
                      <a16:colId xmlns:a16="http://schemas.microsoft.com/office/drawing/2014/main" xmlns="" val="2914652552"/>
                    </a:ext>
                  </a:extLst>
                </a:gridCol>
              </a:tblGrid>
              <a:tr h="5794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数据类型</a:t>
                      </a: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含义</a:t>
                      </a: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83678649"/>
                  </a:ext>
                </a:extLst>
              </a:tr>
              <a:tr h="57626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CHAR(</a:t>
                      </a:r>
                      <a:r>
                        <a:rPr kumimoji="0" lang="en-US" altLang="zh-CN" sz="22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CHARACTER(</a:t>
                      </a:r>
                      <a:r>
                        <a:rPr kumimoji="0" lang="en-US" altLang="zh-CN" sz="22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长度为</a:t>
                      </a:r>
                      <a:r>
                        <a:rPr kumimoji="0" lang="en-US" altLang="zh-CN" sz="22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的定长字符串</a:t>
                      </a: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67855268"/>
                  </a:ext>
                </a:extLst>
              </a:tr>
              <a:tr h="54927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VARCHAR(</a:t>
                      </a:r>
                      <a:r>
                        <a:rPr kumimoji="0" lang="en-US" altLang="zh-CN" sz="2200" b="1" i="1" u="none" strike="noStrike" cap="none" normalizeH="0" baseline="0">
                          <a:ln>
                            <a:noFill/>
                          </a:ln>
                          <a:solidFill>
                            <a:schemeClr val="tx1"/>
                          </a:solidFill>
                          <a:effectLst/>
                          <a:latin typeface="Arial" panose="020B0604020202020204" pitchFamily="34" charset="0"/>
                          <a:ea typeface="宋体" panose="02010600030101010101" pitchFamily="2" charset="-122"/>
                        </a:rPr>
                        <a:t>n</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CHARACTERVARYING(</a:t>
                      </a:r>
                      <a:r>
                        <a:rPr kumimoji="0" lang="en-US" altLang="zh-CN" sz="2200" b="1" i="1" u="none" strike="noStrike" cap="none" normalizeH="0" baseline="0">
                          <a:ln>
                            <a:noFill/>
                          </a:ln>
                          <a:solidFill>
                            <a:schemeClr val="tx1"/>
                          </a:solidFill>
                          <a:effectLst/>
                          <a:latin typeface="Arial" panose="020B0604020202020204" pitchFamily="34" charset="0"/>
                          <a:ea typeface="宋体" panose="02010600030101010101" pitchFamily="2" charset="-122"/>
                        </a:rPr>
                        <a:t>n</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最大长度为</a:t>
                      </a:r>
                      <a:r>
                        <a:rPr kumimoji="0" lang="en-US" altLang="zh-CN" sz="22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的变长字符串</a:t>
                      </a: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22454961"/>
                  </a:ext>
                </a:extLst>
              </a:tr>
              <a:tr h="4587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CLOB</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Calibri" panose="020F0502020204030204" pitchFamily="34" charset="0"/>
                        </a:rPr>
                        <a:t>字符串大对象</a:t>
                      </a:r>
                      <a:endPar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58219172"/>
                  </a:ext>
                </a:extLst>
              </a:tr>
              <a:tr h="4318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BLOB</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二进制大对象</a:t>
                      </a: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21000636"/>
                  </a:ext>
                </a:extLst>
              </a:tr>
              <a:tr h="54927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INT</a:t>
                      </a: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INTEGER</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整数（</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字节），取值范围是</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[-2147483648</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2147483647]</a:t>
                      </a:r>
                      <a:endPar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05075074"/>
                  </a:ext>
                </a:extLst>
              </a:tr>
              <a:tr h="4587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SMALLINT</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短整数（</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字节），取值范围是</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[-32768</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32767]</a:t>
                      </a:r>
                      <a:endPar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36420139"/>
                  </a:ext>
                </a:extLst>
              </a:tr>
              <a:tr h="46831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BIGINT</a:t>
                      </a:r>
                      <a:endPar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大整数（</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字节），取值范围是</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[-2^63</a:t>
                      </a: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2^63-1]</a:t>
                      </a:r>
                      <a:endPar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57" marR="68557"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0447900"/>
                  </a:ext>
                </a:extLst>
              </a:tr>
            </a:tbl>
          </a:graphicData>
        </a:graphic>
      </p:graphicFrame>
      <p:sp>
        <p:nvSpPr>
          <p:cNvPr id="7" name="文本框 6">
            <a:extLst>
              <a:ext uri="{FF2B5EF4-FFF2-40B4-BE49-F238E27FC236}">
                <a16:creationId xmlns:a16="http://schemas.microsoft.com/office/drawing/2014/main" xmlns="" id="{2690A18C-3846-C2D7-203A-44617A4B15DB}"/>
              </a:ext>
            </a:extLst>
          </p:cNvPr>
          <p:cNvSpPr txBox="1"/>
          <p:nvPr/>
        </p:nvSpPr>
        <p:spPr>
          <a:xfrm>
            <a:off x="4379258" y="862966"/>
            <a:ext cx="6104964" cy="495585"/>
          </a:xfrm>
          <a:prstGeom prst="rect">
            <a:avLst/>
          </a:prstGeom>
          <a:noFill/>
        </p:spPr>
        <p:txBody>
          <a:bodyPr wrap="square">
            <a:spAutoFit/>
          </a:bodyPr>
          <a:lstStyle/>
          <a:p>
            <a:pPr marL="0" marR="0" lvl="0" indent="0" algn="l" defTabSz="914400" rtl="0" eaLnBrk="1" fontAlgn="base" latinLnBrk="0" hangingPunct="1">
              <a:lnSpc>
                <a:spcPct val="150000"/>
              </a:lnSpc>
              <a:spcBef>
                <a:spcPct val="20000"/>
              </a:spcBef>
              <a:spcAft>
                <a:spcPct val="10000"/>
              </a:spcAft>
              <a:buClr>
                <a:srgbClr val="9900CC"/>
              </a:buClr>
              <a:buSzPct val="90000"/>
              <a:buFont typeface="Symbol" panose="05050102010706020507" pitchFamily="18" charset="2"/>
              <a:buNone/>
              <a:tabLst/>
              <a:defRPr/>
            </a:pPr>
            <a:r>
              <a:rPr kumimoji="1" lang="zh-CN" altLang="en-US" sz="20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常用的数据类型</a:t>
            </a:r>
            <a:endParaRPr kumimoji="1" lang="en-US" altLang="zh-CN" sz="20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4759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C8117318-18BA-4885-9594-98136CAD038C}" type="slidenum">
              <a:rPr lang="en-US" altLang="zh-CN" sz="1400" b="0">
                <a:solidFill>
                  <a:srgbClr val="40458C"/>
                </a:solidFill>
                <a:latin typeface="Comic Sans MS" panose="030F0702030302020204" pitchFamily="66" charset="0"/>
              </a:rPr>
              <a:pPr>
                <a:spcBef>
                  <a:spcPct val="0"/>
                </a:spcBef>
                <a:buClrTx/>
                <a:buFontTx/>
                <a:buNone/>
              </a:pPr>
              <a:t>21</a:t>
            </a:fld>
            <a:endParaRPr lang="en-US" altLang="zh-CN" sz="1400" b="0">
              <a:solidFill>
                <a:srgbClr val="40458C"/>
              </a:solidFill>
              <a:latin typeface="Comic Sans MS" panose="030F0702030302020204" pitchFamily="66" charset="0"/>
            </a:endParaRPr>
          </a:p>
        </p:txBody>
      </p:sp>
      <p:sp>
        <p:nvSpPr>
          <p:cNvPr id="29" name="标题 2">
            <a:extLst>
              <a:ext uri="{FF2B5EF4-FFF2-40B4-BE49-F238E27FC236}">
                <a16:creationId xmlns:a16="http://schemas.microsoft.com/office/drawing/2014/main" xmlns="" id="{D5AADB5A-F466-4439-ABEB-B4A7D09DC076}"/>
              </a:ext>
            </a:extLst>
          </p:cNvPr>
          <p:cNvSpPr txBox="1">
            <a:spLocks/>
          </p:cNvSpPr>
          <p:nvPr/>
        </p:nvSpPr>
        <p:spPr>
          <a:xfrm>
            <a:off x="559049" y="199235"/>
            <a:ext cx="6629047" cy="53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2800" b="1" kern="1200" spc="100" baseline="0" dirty="0">
                <a:solidFill>
                  <a:srgbClr val="44546A">
                    <a:lumMod val="50000"/>
                  </a:srgbClr>
                </a:solidFill>
                <a:latin typeface="微软雅黑"/>
                <a:ea typeface="微软雅黑"/>
                <a:cs typeface="+mn-cs"/>
              </a:defRPr>
            </a:lvl1p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4" name="标题 3">
            <a:extLst>
              <a:ext uri="{FF2B5EF4-FFF2-40B4-BE49-F238E27FC236}">
                <a16:creationId xmlns:a16="http://schemas.microsoft.com/office/drawing/2014/main" xmlns="" id="{9FB37838-4E61-E987-65DA-4032AFF1BF20}"/>
              </a:ext>
            </a:extLst>
          </p:cNvPr>
          <p:cNvSpPr>
            <a:spLocks noGrp="1"/>
          </p:cNvSpPr>
          <p:nvPr>
            <p:ph type="title"/>
          </p:nvPr>
        </p:nvSpPr>
        <p:spPr/>
        <p:txBody>
          <a:bodyPr/>
          <a:lstStyle/>
          <a:p>
            <a:endParaRPr lang="zh-CN" altLang="en-US"/>
          </a:p>
        </p:txBody>
      </p:sp>
      <p:graphicFrame>
        <p:nvGraphicFramePr>
          <p:cNvPr id="5" name="表格 4">
            <a:extLst>
              <a:ext uri="{FF2B5EF4-FFF2-40B4-BE49-F238E27FC236}">
                <a16:creationId xmlns:a16="http://schemas.microsoft.com/office/drawing/2014/main" xmlns="" id="{B2C9A8CE-8282-4FD6-C079-EAC666FE6AD1}"/>
              </a:ext>
            </a:extLst>
          </p:cNvPr>
          <p:cNvGraphicFramePr>
            <a:graphicFrameLocks noGrp="1"/>
          </p:cNvGraphicFramePr>
          <p:nvPr>
            <p:extLst>
              <p:ext uri="{D42A27DB-BD31-4B8C-83A1-F6EECF244321}">
                <p14:modId xmlns:p14="http://schemas.microsoft.com/office/powerpoint/2010/main" val="2603768673"/>
              </p:ext>
            </p:extLst>
          </p:nvPr>
        </p:nvGraphicFramePr>
        <p:xfrm>
          <a:off x="1559496" y="936625"/>
          <a:ext cx="9649072" cy="5354642"/>
        </p:xfrm>
        <a:graphic>
          <a:graphicData uri="http://schemas.openxmlformats.org/drawingml/2006/table">
            <a:tbl>
              <a:tblPr/>
              <a:tblGrid>
                <a:gridCol w="2689918">
                  <a:extLst>
                    <a:ext uri="{9D8B030D-6E8A-4147-A177-3AD203B41FA5}">
                      <a16:colId xmlns:a16="http://schemas.microsoft.com/office/drawing/2014/main" xmlns="" val="3762249340"/>
                    </a:ext>
                  </a:extLst>
                </a:gridCol>
                <a:gridCol w="6959154">
                  <a:extLst>
                    <a:ext uri="{9D8B030D-6E8A-4147-A177-3AD203B41FA5}">
                      <a16:colId xmlns:a16="http://schemas.microsoft.com/office/drawing/2014/main" xmlns="" val="3593502794"/>
                    </a:ext>
                  </a:extLst>
                </a:gridCol>
              </a:tblGrid>
              <a:tr h="395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数据类型</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756298863"/>
                  </a:ext>
                </a:extLst>
              </a:tr>
              <a:tr h="6175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NUMERIC(</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定点数，由</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位数字（不包括符号、小数点）组成，小数点后面有</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位数字</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85972140"/>
                  </a:ext>
                </a:extLst>
              </a:tr>
              <a:tr h="6175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DECIMAL(</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DEC(</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同</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NUMERIC</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类似，但数值精度不受</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的限制</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12171510"/>
                  </a:ext>
                </a:extLst>
              </a:tr>
              <a:tr h="5334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REAL</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取决于机器精度的单精度浮点数</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10570422"/>
                  </a:ext>
                </a:extLst>
              </a:tr>
              <a:tr h="6175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DOUBLE PRECISION</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取决于机器精度的双精度浮点数</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12503294"/>
                  </a:ext>
                </a:extLst>
              </a:tr>
              <a:tr h="4143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FLOAT(</a:t>
                      </a: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n</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可选精度的浮点数，精度至少为</a:t>
                      </a: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位数字</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72105855"/>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BOOLEAN</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Calibri" panose="020F0502020204030204" pitchFamily="34" charset="0"/>
                        </a:rPr>
                        <a:t>逻辑布尔量</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74836726"/>
                  </a:ext>
                </a:extLst>
              </a:tr>
              <a:tr h="44291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DATE</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日期，包含年、月、日，格式为</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YYYY-MM-DD</a:t>
                      </a: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3539899"/>
                  </a:ext>
                </a:extLst>
              </a:tr>
              <a:tr h="44291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TIME</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时间，包含一日的时、分、秒，格式为</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HH:MM:SS</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52727834"/>
                  </a:ext>
                </a:extLst>
              </a:tr>
              <a:tr h="44291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TIMESTAMP</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时间戳类型</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214713"/>
                  </a:ext>
                </a:extLst>
              </a:tr>
              <a:tr h="3143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INTERVAL</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时间间隔类型</a:t>
                      </a:r>
                    </a:p>
                  </a:txBody>
                  <a:tcPr marL="68572" marR="68572"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99156831"/>
                  </a:ext>
                </a:extLst>
              </a:tr>
            </a:tbl>
          </a:graphicData>
        </a:graphic>
      </p:graphicFrame>
    </p:spTree>
    <p:extLst>
      <p:ext uri="{BB962C8B-B14F-4D97-AF65-F5344CB8AC3E}">
        <p14:creationId xmlns:p14="http://schemas.microsoft.com/office/powerpoint/2010/main" val="245260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559049" y="1046353"/>
            <a:ext cx="11045763" cy="4650568"/>
          </a:xfrm>
          <a:prstGeom prst="rect">
            <a:avLst/>
          </a:prstGeom>
          <a:noFill/>
          <a:ln w="9525">
            <a:noFill/>
            <a:miter lim="800000"/>
            <a:headEnd/>
            <a:tailEnd/>
          </a:ln>
        </p:spPr>
        <p:txBody>
          <a:bodyPr wrap="square">
            <a:spAutoFit/>
          </a:bodyPr>
          <a:lstStyle/>
          <a:p>
            <a:pPr fontAlgn="base">
              <a:lnSpc>
                <a:spcPct val="150000"/>
              </a:lnSpc>
              <a:spcBef>
                <a:spcPct val="20000"/>
              </a:spcBef>
              <a:spcAft>
                <a:spcPct val="10000"/>
              </a:spcAft>
              <a:buClr>
                <a:srgbClr val="9900CC"/>
              </a:buClr>
              <a:buSzPct val="90000"/>
              <a:buFont typeface="Symbol" panose="05050102010706020507" pitchFamily="18" charset="2"/>
              <a:buNone/>
              <a:defRPr/>
            </a:pPr>
            <a:r>
              <a:rPr kumimoji="1" lang="zh-CN" altLang="en-US" sz="2000" b="1" dirty="0">
                <a:solidFill>
                  <a:srgbClr val="C00000"/>
                </a:solidFill>
                <a:effectLst>
                  <a:outerShdw blurRad="38100" dist="38100" dir="2700000" algn="tl">
                    <a:srgbClr val="C0C0C0"/>
                  </a:outerShdw>
                </a:effectLst>
                <a:latin typeface="Times New Roman" panose="02020603050405020304" pitchFamily="18" charset="0"/>
              </a:rPr>
              <a:t>二、修改基本表</a:t>
            </a:r>
            <a:endParaRPr kumimoji="1" lang="en-US" altLang="zh-CN" sz="2000" b="1" dirty="0">
              <a:solidFill>
                <a:srgbClr val="C00000"/>
              </a:solidFill>
              <a:effectLst>
                <a:outerShdw blurRad="38100" dist="38100" dir="2700000" algn="tl">
                  <a:srgbClr val="C0C0C0"/>
                </a:outerShdw>
              </a:effectLst>
              <a:latin typeface="Times New Roman" panose="02020603050405020304" pitchFamily="18" charset="0"/>
            </a:endParaRP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ALTER TABLE &lt;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表名</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&gt;</a:t>
            </a:r>
          </a:p>
          <a:p>
            <a:pPr marL="0" marR="0" lvl="2" indent="0" algn="l" defTabSz="914400" rtl="0" eaLnBrk="0" fontAlgn="base" latinLnBrk="0" hangingPunct="0">
              <a:lnSpc>
                <a:spcPct val="150000"/>
              </a:lnSpc>
              <a:spcBef>
                <a:spcPct val="20000"/>
              </a:spcBef>
              <a:spcAft>
                <a:spcPct val="0"/>
              </a:spcAft>
              <a:buClr>
                <a:srgbClr val="009999"/>
              </a:buClr>
              <a:buSzTx/>
              <a:buFont typeface="Arial" panose="020B0604020202020204" pitchFamily="34" charset="0"/>
              <a:buNone/>
              <a:tabLst/>
              <a:defRPr/>
            </a:pPr>
            <a:r>
              <a:rPr kumimoji="0" lang="en-US" altLang="zh-CN" sz="2200" b="1" i="0" u="none" strike="noStrike" kern="0" cap="none" spc="0" normalizeH="0" baseline="0" noProof="0" dirty="0">
                <a:ln>
                  <a:noFill/>
                </a:ln>
                <a:solidFill>
                  <a:srgbClr val="000000"/>
                </a:solidFill>
                <a:effectLst/>
                <a:uLnTx/>
                <a:uFillTx/>
                <a:latin typeface="Arial"/>
                <a:ea typeface="宋体"/>
              </a:rPr>
              <a:t>[ ADD[COLUMN] &lt;</a:t>
            </a:r>
            <a:r>
              <a:rPr kumimoji="0" lang="zh-CN" altLang="en-US" sz="2200" b="1" i="0" u="none" strike="noStrike" kern="0" cap="none" spc="0" normalizeH="0" baseline="0" noProof="0" dirty="0">
                <a:ln>
                  <a:noFill/>
                </a:ln>
                <a:solidFill>
                  <a:srgbClr val="000000"/>
                </a:solidFill>
                <a:effectLst/>
                <a:uLnTx/>
                <a:uFillTx/>
                <a:latin typeface="Arial"/>
                <a:ea typeface="宋体"/>
              </a:rPr>
              <a:t>新列名</a:t>
            </a:r>
            <a:r>
              <a:rPr kumimoji="0" lang="en-US" altLang="zh-CN" sz="2200" b="1" i="0" u="none" strike="noStrike" kern="0" cap="none" spc="0" normalizeH="0" baseline="0" noProof="0" dirty="0">
                <a:ln>
                  <a:noFill/>
                </a:ln>
                <a:solidFill>
                  <a:srgbClr val="000000"/>
                </a:solidFill>
                <a:effectLst/>
                <a:uLnTx/>
                <a:uFillTx/>
                <a:latin typeface="Arial"/>
                <a:ea typeface="宋体"/>
              </a:rPr>
              <a:t>&gt; &lt;</a:t>
            </a:r>
            <a:r>
              <a:rPr kumimoji="0" lang="zh-CN" altLang="en-US" sz="2200" b="1" i="0" u="none" strike="noStrike" kern="0" cap="none" spc="0" normalizeH="0" baseline="0" noProof="0" dirty="0">
                <a:ln>
                  <a:noFill/>
                </a:ln>
                <a:solidFill>
                  <a:srgbClr val="000000"/>
                </a:solidFill>
                <a:effectLst/>
                <a:uLnTx/>
                <a:uFillTx/>
                <a:latin typeface="Arial"/>
                <a:ea typeface="宋体"/>
              </a:rPr>
              <a:t>数据类型</a:t>
            </a:r>
            <a:r>
              <a:rPr kumimoji="0" lang="en-US" altLang="zh-CN" sz="2200" b="1" i="0" u="none" strike="noStrike" kern="0" cap="none" spc="0" normalizeH="0" baseline="0" noProof="0" dirty="0">
                <a:ln>
                  <a:noFill/>
                </a:ln>
                <a:solidFill>
                  <a:srgbClr val="000000"/>
                </a:solidFill>
                <a:effectLst/>
                <a:uLnTx/>
                <a:uFillTx/>
                <a:latin typeface="Arial"/>
                <a:ea typeface="宋体"/>
              </a:rPr>
              <a:t>&gt; [ </a:t>
            </a:r>
            <a:r>
              <a:rPr kumimoji="0" lang="zh-CN" altLang="en-US" sz="2200" b="1" i="0" u="none" strike="noStrike" kern="0" cap="none" spc="0" normalizeH="0" baseline="0" noProof="0" dirty="0">
                <a:ln>
                  <a:noFill/>
                </a:ln>
                <a:solidFill>
                  <a:srgbClr val="000000"/>
                </a:solidFill>
                <a:effectLst/>
                <a:uLnTx/>
                <a:uFillTx/>
                <a:latin typeface="Arial"/>
                <a:ea typeface="宋体"/>
              </a:rPr>
              <a:t>完整性约束 </a:t>
            </a:r>
            <a:r>
              <a:rPr kumimoji="0" lang="en-US" altLang="zh-CN" sz="2200" b="1" i="0" u="none" strike="noStrike" kern="0" cap="none" spc="0" normalizeH="0" baseline="0" noProof="0" dirty="0">
                <a:ln>
                  <a:noFill/>
                </a:ln>
                <a:solidFill>
                  <a:srgbClr val="000000"/>
                </a:solidFill>
                <a:effectLst/>
                <a:uLnTx/>
                <a:uFillTx/>
                <a:latin typeface="Arial"/>
                <a:ea typeface="宋体"/>
              </a:rPr>
              <a:t>] ]</a:t>
            </a: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 ADD &lt;</a:t>
            </a:r>
            <a:r>
              <a:rPr kumimoji="0" lang="zh-CN" altLang="en-US" sz="2200" b="1" i="0" u="none" strike="noStrike" kern="0" cap="none" spc="0" normalizeH="0" baseline="0" noProof="0" dirty="0">
                <a:ln>
                  <a:noFill/>
                </a:ln>
                <a:solidFill>
                  <a:srgbClr val="000000"/>
                </a:solidFill>
                <a:effectLst/>
                <a:uLnTx/>
                <a:uFillTx/>
                <a:latin typeface="Arial"/>
                <a:ea typeface="宋体"/>
                <a:cs typeface="+mn-cs"/>
              </a:rPr>
              <a:t>表级完整性约束</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&gt;]</a:t>
            </a:r>
            <a:endParaRPr kumimoji="0" lang="en-US" altLang="zh-CN" sz="18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 DROP [ COLUMN ] &lt;</a:t>
            </a:r>
            <a:r>
              <a:rPr kumimoji="0" lang="zh-CN" altLang="en-US" sz="2200" b="1" i="0" u="none" strike="noStrike" kern="0" cap="none" spc="0" normalizeH="0" baseline="0" noProof="0" dirty="0">
                <a:ln>
                  <a:noFill/>
                </a:ln>
                <a:solidFill>
                  <a:srgbClr val="000000"/>
                </a:solidFill>
                <a:effectLst/>
                <a:uLnTx/>
                <a:uFillTx/>
                <a:latin typeface="Arial"/>
                <a:ea typeface="宋体"/>
                <a:cs typeface="+mn-cs"/>
              </a:rPr>
              <a:t>列名</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&gt; [CASCADE| RESTRICT] ]</a:t>
            </a:r>
            <a:endParaRPr kumimoji="0" lang="en-US" altLang="zh-CN" sz="18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 DROP CONSTRAINT&lt;</a:t>
            </a:r>
            <a:r>
              <a:rPr kumimoji="0" lang="zh-CN" altLang="en-US" sz="2200" b="1" i="0" u="none" strike="noStrike" kern="0" cap="none" spc="0" normalizeH="0" baseline="0" noProof="0" dirty="0">
                <a:ln>
                  <a:noFill/>
                </a:ln>
                <a:solidFill>
                  <a:srgbClr val="000000"/>
                </a:solidFill>
                <a:effectLst/>
                <a:uLnTx/>
                <a:uFillTx/>
                <a:latin typeface="Arial"/>
                <a:ea typeface="宋体"/>
                <a:cs typeface="+mn-cs"/>
              </a:rPr>
              <a:t>完整性约束名</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&gt;[ RESTRICT | CASCADE ]</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endParaRPr kumimoji="0" lang="en-US" altLang="zh-CN" sz="20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 RENAME COLUMN &lt;</a:t>
            </a:r>
            <a:r>
              <a:rPr kumimoji="0" lang="zh-CN" altLang="zh-CN" sz="2200" b="1" i="0" u="none" strike="noStrike" kern="0" cap="none" spc="0" normalizeH="0" baseline="0" noProof="0" dirty="0">
                <a:ln>
                  <a:noFill/>
                </a:ln>
                <a:solidFill>
                  <a:srgbClr val="000000"/>
                </a:solidFill>
                <a:effectLst/>
                <a:uLnTx/>
                <a:uFillTx/>
                <a:latin typeface="Arial"/>
                <a:ea typeface="宋体"/>
                <a:cs typeface="+mn-cs"/>
              </a:rPr>
              <a:t>列名</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&gt; TO &lt;</a:t>
            </a:r>
            <a:r>
              <a:rPr kumimoji="0" lang="zh-CN" altLang="zh-CN" sz="2200" b="1" i="0" u="none" strike="noStrike" kern="0" cap="none" spc="0" normalizeH="0" baseline="0" noProof="0" dirty="0">
                <a:ln>
                  <a:noFill/>
                </a:ln>
                <a:solidFill>
                  <a:srgbClr val="000000"/>
                </a:solidFill>
                <a:effectLst/>
                <a:uLnTx/>
                <a:uFillTx/>
                <a:latin typeface="Arial"/>
                <a:ea typeface="宋体"/>
                <a:cs typeface="+mn-cs"/>
              </a:rPr>
              <a:t>新列名</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&gt; ]</a:t>
            </a:r>
            <a:endParaRPr kumimoji="0" lang="zh-CN" altLang="zh-CN" sz="22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20000"/>
              </a:spcBef>
              <a:spcAft>
                <a:spcPct val="0"/>
              </a:spcAft>
              <a:buClrTx/>
              <a:buSzPct val="10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 ALTER COLUMN &lt;</a:t>
            </a:r>
            <a:r>
              <a:rPr kumimoji="0" lang="zh-CN" altLang="zh-CN" sz="2200" b="1" i="0" u="none" strike="noStrike" kern="0" cap="none" spc="0" normalizeH="0" baseline="0" noProof="0" dirty="0">
                <a:ln>
                  <a:noFill/>
                </a:ln>
                <a:solidFill>
                  <a:srgbClr val="000000"/>
                </a:solidFill>
                <a:effectLst/>
                <a:uLnTx/>
                <a:uFillTx/>
                <a:latin typeface="Arial"/>
                <a:ea typeface="宋体"/>
                <a:cs typeface="+mn-cs"/>
              </a:rPr>
              <a:t>列名</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&gt; TYPE &lt;</a:t>
            </a:r>
            <a:r>
              <a:rPr kumimoji="0" lang="zh-CN" altLang="zh-CN" sz="2200" b="1" i="0" u="none" strike="noStrike" kern="0" cap="none" spc="0" normalizeH="0" baseline="0" noProof="0" dirty="0">
                <a:ln>
                  <a:noFill/>
                </a:ln>
                <a:solidFill>
                  <a:srgbClr val="000000"/>
                </a:solidFill>
                <a:effectLst/>
                <a:uLnTx/>
                <a:uFillTx/>
                <a:latin typeface="Arial"/>
                <a:ea typeface="宋体"/>
                <a:cs typeface="+mn-cs"/>
              </a:rPr>
              <a:t>数据类型</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&gt; ];</a:t>
            </a:r>
            <a:endParaRPr kumimoji="0" lang="zh-CN" altLang="zh-CN" sz="2200" b="1" i="0" u="none" strike="noStrike" kern="0" cap="none" spc="0" normalizeH="0" baseline="0" noProof="0" dirty="0">
              <a:ln>
                <a:noFill/>
              </a:ln>
              <a:solidFill>
                <a:srgbClr val="000000"/>
              </a:solidFill>
              <a:effectLst/>
              <a:uLnTx/>
              <a:uFillTx/>
              <a:latin typeface="Arial"/>
              <a:ea typeface="宋体"/>
              <a:cs typeface="+mn-cs"/>
            </a:endParaRPr>
          </a:p>
        </p:txBody>
      </p:sp>
      <p:sp>
        <p:nvSpPr>
          <p:cNvPr id="20484"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B8F003CE-BE87-4639-818A-79612752A0B2}" type="slidenum">
              <a:rPr lang="en-US" altLang="zh-CN" sz="1400" b="0">
                <a:solidFill>
                  <a:srgbClr val="40458C"/>
                </a:solidFill>
                <a:latin typeface="Comic Sans MS" panose="030F0702030302020204" pitchFamily="66" charset="0"/>
              </a:rPr>
              <a:pPr>
                <a:spcBef>
                  <a:spcPct val="0"/>
                </a:spcBef>
                <a:buClrTx/>
                <a:buFontTx/>
                <a:buNone/>
              </a:pPr>
              <a:t>22</a:t>
            </a:fld>
            <a:endParaRPr lang="en-US" altLang="zh-CN" sz="1400" b="0">
              <a:solidFill>
                <a:srgbClr val="40458C"/>
              </a:solidFill>
              <a:latin typeface="Comic Sans MS" panose="030F0702030302020204" pitchFamily="66" charset="0"/>
            </a:endParaRPr>
          </a:p>
        </p:txBody>
      </p:sp>
      <p:sp>
        <p:nvSpPr>
          <p:cNvPr id="8" name="标题 2">
            <a:extLst>
              <a:ext uri="{FF2B5EF4-FFF2-40B4-BE49-F238E27FC236}">
                <a16:creationId xmlns:a16="http://schemas.microsoft.com/office/drawing/2014/main" xmlns="" id="{56954110-D912-4DB9-A1B5-917A94AD90F4}"/>
              </a:ext>
            </a:extLst>
          </p:cNvPr>
          <p:cNvSpPr txBox="1">
            <a:spLocks/>
          </p:cNvSpPr>
          <p:nvPr/>
        </p:nvSpPr>
        <p:spPr>
          <a:xfrm>
            <a:off x="559049" y="199235"/>
            <a:ext cx="6629047" cy="53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2800" b="1" kern="1200" spc="100" baseline="0" dirty="0">
                <a:solidFill>
                  <a:srgbClr val="44546A">
                    <a:lumMod val="50000"/>
                  </a:srgbClr>
                </a:solidFill>
                <a:latin typeface="微软雅黑"/>
                <a:ea typeface="微软雅黑"/>
                <a:cs typeface="+mn-cs"/>
              </a:defRPr>
            </a:lvl1p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Tree>
    <p:extLst>
      <p:ext uri="{BB962C8B-B14F-4D97-AF65-F5344CB8AC3E}">
        <p14:creationId xmlns:p14="http://schemas.microsoft.com/office/powerpoint/2010/main" val="1180042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559049" y="1046353"/>
            <a:ext cx="11045763" cy="4316438"/>
          </a:xfrm>
          <a:prstGeom prst="rect">
            <a:avLst/>
          </a:prstGeom>
          <a:noFill/>
          <a:ln w="9525">
            <a:noFill/>
            <a:miter lim="800000"/>
            <a:headEnd/>
            <a:tailEnd/>
          </a:ln>
        </p:spPr>
        <p:txBody>
          <a:bodyPr wrap="square">
            <a:spAutoFit/>
          </a:bodyPr>
          <a:lstStyle/>
          <a:p>
            <a:pPr fontAlgn="base">
              <a:lnSpc>
                <a:spcPct val="150000"/>
              </a:lnSpc>
              <a:spcBef>
                <a:spcPct val="20000"/>
              </a:spcBef>
              <a:spcAft>
                <a:spcPct val="10000"/>
              </a:spcAft>
              <a:buClr>
                <a:srgbClr val="9900CC"/>
              </a:buClr>
              <a:buSzPct val="90000"/>
              <a:buFont typeface="Symbol" panose="05050102010706020507" pitchFamily="18" charset="2"/>
              <a:buNone/>
              <a:defRPr/>
            </a:pPr>
            <a:r>
              <a:rPr kumimoji="1" lang="zh-CN" altLang="en-US" sz="2000" b="1" dirty="0">
                <a:solidFill>
                  <a:srgbClr val="C00000"/>
                </a:solidFill>
                <a:effectLst>
                  <a:outerShdw blurRad="38100" dist="38100" dir="2700000" algn="tl">
                    <a:srgbClr val="C0C0C0"/>
                  </a:outerShdw>
                </a:effectLst>
                <a:latin typeface="Times New Roman" panose="02020603050405020304" pitchFamily="18" charset="0"/>
              </a:rPr>
              <a:t>二、修改基本表</a:t>
            </a:r>
            <a:endParaRPr kumimoji="1" lang="en-US" altLang="zh-CN" sz="2000" b="1" dirty="0">
              <a:solidFill>
                <a:srgbClr val="C00000"/>
              </a:solidFill>
              <a:effectLst>
                <a:outerShdw blurRad="38100" dist="38100" dir="2700000" algn="tl">
                  <a:srgbClr val="C0C0C0"/>
                </a:outerShdw>
              </a:effectLst>
              <a:latin typeface="Times New Roman" panose="02020603050405020304" pitchFamily="18" charset="0"/>
            </a:endParaRPr>
          </a:p>
          <a:p>
            <a:pPr eaLnBrk="1" hangingPunct="1">
              <a:lnSpc>
                <a:spcPct val="120000"/>
              </a:lnSpc>
              <a:buFont typeface="Wingdings" pitchFamily="2" charset="2"/>
              <a:buChar char="n"/>
            </a:pPr>
            <a:r>
              <a:rPr lang="en-US" altLang="zh-CN" sz="2400" dirty="0"/>
              <a:t>&lt;</a:t>
            </a:r>
            <a:r>
              <a:rPr lang="zh-CN" altLang="en-US" sz="2400" dirty="0"/>
              <a:t>表名</a:t>
            </a:r>
            <a:r>
              <a:rPr lang="en-US" altLang="zh-CN" sz="2400" dirty="0"/>
              <a:t>&gt;</a:t>
            </a:r>
            <a:r>
              <a:rPr lang="zh-CN" altLang="en-US" sz="2400" dirty="0"/>
              <a:t>是要修改的基本表</a:t>
            </a:r>
            <a:endParaRPr lang="zh-CN" altLang="en-US" sz="2000" dirty="0"/>
          </a:p>
          <a:p>
            <a:pPr eaLnBrk="1" hangingPunct="1">
              <a:lnSpc>
                <a:spcPct val="120000"/>
              </a:lnSpc>
              <a:buFont typeface="Wingdings" pitchFamily="2" charset="2"/>
              <a:buChar char="n"/>
            </a:pPr>
            <a:r>
              <a:rPr lang="en-US" altLang="zh-CN" sz="2400" dirty="0">
                <a:solidFill>
                  <a:srgbClr val="FF00FF"/>
                </a:solidFill>
              </a:rPr>
              <a:t>ADD</a:t>
            </a:r>
            <a:r>
              <a:rPr lang="zh-CN" altLang="en-US" sz="2400" dirty="0"/>
              <a:t>子句用于增加新列、新的列级完整性约束和新的表级完整性约束</a:t>
            </a:r>
            <a:endParaRPr lang="zh-CN" altLang="en-US" sz="2000" dirty="0"/>
          </a:p>
          <a:p>
            <a:pPr eaLnBrk="1" hangingPunct="1">
              <a:lnSpc>
                <a:spcPct val="120000"/>
              </a:lnSpc>
              <a:buFont typeface="Wingdings" pitchFamily="2" charset="2"/>
              <a:buChar char="n"/>
            </a:pPr>
            <a:r>
              <a:rPr lang="en-US" altLang="zh-CN" sz="2400" dirty="0">
                <a:solidFill>
                  <a:srgbClr val="FF00FF"/>
                </a:solidFill>
              </a:rPr>
              <a:t>DROP COLUMN</a:t>
            </a:r>
            <a:r>
              <a:rPr lang="zh-CN" altLang="en-US" sz="2400" dirty="0"/>
              <a:t>子句用于删除表中的列</a:t>
            </a:r>
            <a:endParaRPr lang="zh-CN" altLang="en-US" sz="2000" dirty="0"/>
          </a:p>
          <a:p>
            <a:pPr lvl="1" eaLnBrk="1" hangingPunct="1">
              <a:lnSpc>
                <a:spcPct val="120000"/>
              </a:lnSpc>
              <a:buFont typeface="Wingdings" pitchFamily="2" charset="2"/>
              <a:buChar char="l"/>
            </a:pPr>
            <a:r>
              <a:rPr lang="zh-CN" altLang="en-US" sz="2000" dirty="0"/>
              <a:t>如果指定了</a:t>
            </a:r>
            <a:r>
              <a:rPr lang="en-US" altLang="zh-CN" sz="2000" dirty="0"/>
              <a:t>CASCADE</a:t>
            </a:r>
            <a:r>
              <a:rPr lang="zh-CN" altLang="en-US" sz="2000" dirty="0"/>
              <a:t>短语，则自动删除引用了该列的其他对象</a:t>
            </a:r>
          </a:p>
          <a:p>
            <a:pPr lvl="1" eaLnBrk="1" hangingPunct="1">
              <a:lnSpc>
                <a:spcPct val="120000"/>
              </a:lnSpc>
              <a:buFont typeface="Wingdings" pitchFamily="2" charset="2"/>
              <a:buChar char="l"/>
            </a:pPr>
            <a:r>
              <a:rPr lang="zh-CN" altLang="en-US" sz="2000" dirty="0"/>
              <a:t>如果指定了</a:t>
            </a:r>
            <a:r>
              <a:rPr lang="en-US" altLang="zh-CN" sz="2000" dirty="0"/>
              <a:t>RESTRICT</a:t>
            </a:r>
            <a:r>
              <a:rPr lang="zh-CN" altLang="en-US" sz="2000" dirty="0"/>
              <a:t>短语，则如果该列被其他对象引用，关系数据库管理系统将拒绝删除该列</a:t>
            </a:r>
          </a:p>
          <a:p>
            <a:pPr eaLnBrk="1" hangingPunct="1">
              <a:lnSpc>
                <a:spcPct val="120000"/>
              </a:lnSpc>
              <a:buFont typeface="Wingdings" pitchFamily="2" charset="2"/>
              <a:buChar char="n"/>
            </a:pPr>
            <a:r>
              <a:rPr lang="en-US" altLang="zh-CN" sz="2400" dirty="0">
                <a:solidFill>
                  <a:srgbClr val="FF00FF"/>
                </a:solidFill>
              </a:rPr>
              <a:t>DROP CONSTRAINT</a:t>
            </a:r>
            <a:r>
              <a:rPr lang="zh-CN" altLang="en-US" sz="2400" dirty="0"/>
              <a:t>子句用于删除指定的完整性约束</a:t>
            </a:r>
            <a:endParaRPr lang="en-US" altLang="zh-CN" sz="2400" dirty="0"/>
          </a:p>
          <a:p>
            <a:pPr eaLnBrk="1" hangingPunct="1">
              <a:lnSpc>
                <a:spcPct val="120000"/>
              </a:lnSpc>
              <a:buFont typeface="Wingdings" pitchFamily="2" charset="2"/>
              <a:buChar char="n"/>
            </a:pPr>
            <a:r>
              <a:rPr lang="en-US" altLang="zh-CN" sz="2400" dirty="0">
                <a:solidFill>
                  <a:srgbClr val="FF00FF"/>
                </a:solidFill>
              </a:rPr>
              <a:t>RENAME COLUMN</a:t>
            </a:r>
            <a:r>
              <a:rPr lang="zh-CN" altLang="zh-CN" sz="2400" dirty="0"/>
              <a:t>子句用于修改列名</a:t>
            </a:r>
            <a:endParaRPr lang="zh-CN" altLang="en-US" sz="2400" dirty="0"/>
          </a:p>
          <a:p>
            <a:pPr eaLnBrk="1" hangingPunct="1">
              <a:lnSpc>
                <a:spcPct val="120000"/>
              </a:lnSpc>
              <a:buFont typeface="Wingdings" pitchFamily="2" charset="2"/>
              <a:buChar char="n"/>
            </a:pPr>
            <a:r>
              <a:rPr lang="en-US" altLang="zh-CN" sz="2400" dirty="0">
                <a:solidFill>
                  <a:srgbClr val="FF00FF"/>
                </a:solidFill>
              </a:rPr>
              <a:t>ALTER COLUMN</a:t>
            </a:r>
            <a:r>
              <a:rPr lang="zh-CN" altLang="en-US" sz="2400" dirty="0"/>
              <a:t>子句用于修改列的数据类型</a:t>
            </a:r>
            <a:endParaRPr lang="zh-CN" altLang="en-US" sz="2000" dirty="0"/>
          </a:p>
        </p:txBody>
      </p:sp>
      <p:sp>
        <p:nvSpPr>
          <p:cNvPr id="20484"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B8F003CE-BE87-4639-818A-79612752A0B2}" type="slidenum">
              <a:rPr lang="en-US" altLang="zh-CN" sz="1400" b="0">
                <a:solidFill>
                  <a:srgbClr val="40458C"/>
                </a:solidFill>
                <a:latin typeface="Comic Sans MS" panose="030F0702030302020204" pitchFamily="66" charset="0"/>
              </a:rPr>
              <a:pPr>
                <a:spcBef>
                  <a:spcPct val="0"/>
                </a:spcBef>
                <a:buClrTx/>
                <a:buFontTx/>
                <a:buNone/>
              </a:pPr>
              <a:t>23</a:t>
            </a:fld>
            <a:endParaRPr lang="en-US" altLang="zh-CN" sz="1400" b="0">
              <a:solidFill>
                <a:srgbClr val="40458C"/>
              </a:solidFill>
              <a:latin typeface="Comic Sans MS" panose="030F0702030302020204" pitchFamily="66" charset="0"/>
            </a:endParaRPr>
          </a:p>
        </p:txBody>
      </p:sp>
      <p:sp>
        <p:nvSpPr>
          <p:cNvPr id="8" name="标题 2">
            <a:extLst>
              <a:ext uri="{FF2B5EF4-FFF2-40B4-BE49-F238E27FC236}">
                <a16:creationId xmlns:a16="http://schemas.microsoft.com/office/drawing/2014/main" xmlns="" id="{56954110-D912-4DB9-A1B5-917A94AD90F4}"/>
              </a:ext>
            </a:extLst>
          </p:cNvPr>
          <p:cNvSpPr txBox="1">
            <a:spLocks/>
          </p:cNvSpPr>
          <p:nvPr/>
        </p:nvSpPr>
        <p:spPr>
          <a:xfrm>
            <a:off x="559049" y="199235"/>
            <a:ext cx="6629047" cy="53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2800" b="1" kern="1200" spc="100" baseline="0" dirty="0">
                <a:solidFill>
                  <a:srgbClr val="44546A">
                    <a:lumMod val="50000"/>
                  </a:srgbClr>
                </a:solidFill>
                <a:latin typeface="微软雅黑"/>
                <a:ea typeface="微软雅黑"/>
                <a:cs typeface="+mn-cs"/>
              </a:defRPr>
            </a:lvl1p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Tree>
    <p:extLst>
      <p:ext uri="{BB962C8B-B14F-4D97-AF65-F5344CB8AC3E}">
        <p14:creationId xmlns:p14="http://schemas.microsoft.com/office/powerpoint/2010/main" val="292525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559049" y="1046353"/>
            <a:ext cx="11045763" cy="2175019"/>
          </a:xfrm>
          <a:prstGeom prst="rect">
            <a:avLst/>
          </a:prstGeom>
          <a:noFill/>
          <a:ln w="9525">
            <a:noFill/>
            <a:miter lim="800000"/>
            <a:headEnd/>
            <a:tailEnd/>
          </a:ln>
        </p:spPr>
        <p:txBody>
          <a:bodyPr wrap="square">
            <a:spAutoFit/>
          </a:bodyPr>
          <a:lstStyle/>
          <a:p>
            <a:pPr fontAlgn="base">
              <a:lnSpc>
                <a:spcPct val="150000"/>
              </a:lnSpc>
              <a:spcBef>
                <a:spcPct val="20000"/>
              </a:spcBef>
              <a:spcAft>
                <a:spcPct val="10000"/>
              </a:spcAft>
              <a:buClr>
                <a:srgbClr val="9900CC"/>
              </a:buClr>
              <a:buSzPct val="90000"/>
              <a:buFont typeface="Symbol" panose="05050102010706020507" pitchFamily="18" charset="2"/>
              <a:buNone/>
              <a:defRPr/>
            </a:pPr>
            <a:r>
              <a:rPr kumimoji="1" lang="zh-CN" altLang="en-US" sz="2000" b="1" dirty="0">
                <a:solidFill>
                  <a:srgbClr val="C00000"/>
                </a:solidFill>
                <a:effectLst>
                  <a:outerShdw blurRad="38100" dist="38100" dir="2700000" algn="tl">
                    <a:srgbClr val="C0C0C0"/>
                  </a:outerShdw>
                </a:effectLst>
                <a:latin typeface="Times New Roman" panose="02020603050405020304" pitchFamily="18" charset="0"/>
              </a:rPr>
              <a:t>二、修改基本表</a:t>
            </a:r>
            <a:endParaRPr kumimoji="1" lang="en-US" altLang="zh-CN" sz="2000" b="1" dirty="0">
              <a:solidFill>
                <a:srgbClr val="C00000"/>
              </a:solidFill>
              <a:effectLst>
                <a:outerShdw blurRad="38100" dist="38100" dir="2700000" algn="tl">
                  <a:srgbClr val="C0C0C0"/>
                </a:outerShdw>
              </a:effectLst>
              <a:latin typeface="Times New Roman" panose="02020603050405020304" pitchFamily="18" charset="0"/>
            </a:endParaRPr>
          </a:p>
          <a:p>
            <a:pPr marL="342900" marR="0" lvl="0" indent="-342900" algn="just"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3.8]</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 向</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Student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表增加“邮箱地址”列</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Semail</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，其数据类型为字符型</a:t>
            </a:r>
          </a:p>
          <a:p>
            <a:pPr marL="342900" marR="0" lvl="0" indent="-342900" algn="just"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ALTER TABLE Student ADD </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Semail</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VARCHAR(30);</a:t>
            </a:r>
          </a:p>
          <a:p>
            <a:pPr marL="342900" marR="0" lvl="0" indent="-342900" algn="just"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         不论基本表中原来是否已有数据，新增加的列一律为空值</a:t>
            </a:r>
          </a:p>
        </p:txBody>
      </p:sp>
      <p:sp>
        <p:nvSpPr>
          <p:cNvPr id="20484"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B8F003CE-BE87-4639-818A-79612752A0B2}" type="slidenum">
              <a:rPr lang="en-US" altLang="zh-CN" sz="1400" b="0">
                <a:solidFill>
                  <a:srgbClr val="40458C"/>
                </a:solidFill>
                <a:latin typeface="Comic Sans MS" panose="030F0702030302020204" pitchFamily="66" charset="0"/>
              </a:rPr>
              <a:pPr>
                <a:spcBef>
                  <a:spcPct val="0"/>
                </a:spcBef>
                <a:buClrTx/>
                <a:buFontTx/>
                <a:buNone/>
              </a:pPr>
              <a:t>24</a:t>
            </a:fld>
            <a:endParaRPr lang="en-US" altLang="zh-CN" sz="1400" b="0">
              <a:solidFill>
                <a:srgbClr val="40458C"/>
              </a:solidFill>
              <a:latin typeface="Comic Sans MS" panose="030F0702030302020204" pitchFamily="66" charset="0"/>
            </a:endParaRPr>
          </a:p>
        </p:txBody>
      </p:sp>
      <p:sp>
        <p:nvSpPr>
          <p:cNvPr id="8" name="标题 2">
            <a:extLst>
              <a:ext uri="{FF2B5EF4-FFF2-40B4-BE49-F238E27FC236}">
                <a16:creationId xmlns:a16="http://schemas.microsoft.com/office/drawing/2014/main" xmlns="" id="{56954110-D912-4DB9-A1B5-917A94AD90F4}"/>
              </a:ext>
            </a:extLst>
          </p:cNvPr>
          <p:cNvSpPr txBox="1">
            <a:spLocks/>
          </p:cNvSpPr>
          <p:nvPr/>
        </p:nvSpPr>
        <p:spPr>
          <a:xfrm>
            <a:off x="559049" y="199235"/>
            <a:ext cx="6629047" cy="53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2800" b="1" kern="1200" spc="100" baseline="0" dirty="0">
                <a:solidFill>
                  <a:srgbClr val="44546A">
                    <a:lumMod val="50000"/>
                  </a:srgbClr>
                </a:solidFill>
                <a:latin typeface="微软雅黑"/>
                <a:ea typeface="微软雅黑"/>
                <a:cs typeface="+mn-cs"/>
              </a:defRPr>
            </a:lvl1p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Tree>
    <p:extLst>
      <p:ext uri="{BB962C8B-B14F-4D97-AF65-F5344CB8AC3E}">
        <p14:creationId xmlns:p14="http://schemas.microsoft.com/office/powerpoint/2010/main" val="260404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559049" y="1046353"/>
            <a:ext cx="11045763" cy="3747949"/>
          </a:xfrm>
          <a:prstGeom prst="rect">
            <a:avLst/>
          </a:prstGeom>
          <a:noFill/>
          <a:ln w="9525">
            <a:noFill/>
            <a:miter lim="800000"/>
            <a:headEnd/>
            <a:tailEnd/>
          </a:ln>
        </p:spPr>
        <p:txBody>
          <a:bodyPr wrap="square">
            <a:spAutoFit/>
          </a:bodyPr>
          <a:lstStyle/>
          <a:p>
            <a:pPr fontAlgn="base">
              <a:lnSpc>
                <a:spcPct val="150000"/>
              </a:lnSpc>
              <a:spcBef>
                <a:spcPct val="20000"/>
              </a:spcBef>
              <a:spcAft>
                <a:spcPct val="10000"/>
              </a:spcAft>
              <a:buClr>
                <a:srgbClr val="9900CC"/>
              </a:buClr>
              <a:buSzPct val="90000"/>
              <a:buFont typeface="Symbol" panose="05050102010706020507" pitchFamily="18" charset="2"/>
              <a:buNone/>
              <a:defRPr/>
            </a:pPr>
            <a:r>
              <a:rPr kumimoji="1" lang="zh-CN" altLang="en-US" sz="2000" b="1" dirty="0">
                <a:solidFill>
                  <a:srgbClr val="C00000"/>
                </a:solidFill>
                <a:effectLst>
                  <a:outerShdw blurRad="38100" dist="38100" dir="2700000" algn="tl">
                    <a:srgbClr val="C0C0C0"/>
                  </a:outerShdw>
                </a:effectLst>
                <a:latin typeface="Times New Roman" panose="02020603050405020304" pitchFamily="18" charset="0"/>
              </a:rPr>
              <a:t>二、修改基本表</a:t>
            </a:r>
            <a:endParaRPr kumimoji="1" lang="en-US" altLang="zh-CN" sz="2000" b="1" dirty="0">
              <a:solidFill>
                <a:srgbClr val="C00000"/>
              </a:solidFill>
              <a:effectLst>
                <a:outerShdw blurRad="38100" dist="38100" dir="2700000" algn="tl">
                  <a:srgbClr val="C0C0C0"/>
                </a:outerShdw>
              </a:effectLst>
              <a:latin typeface="Times New Roman" panose="02020603050405020304" pitchFamily="18" charset="0"/>
            </a:endParaRPr>
          </a:p>
          <a:p>
            <a:pPr marL="342900" marR="0" lvl="0" indent="-342900" algn="l"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3.9]</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 将</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Student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表中出生日期</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Sbirthdate</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的数据类型由</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DATE</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型改为字符型</a:t>
            </a:r>
          </a:p>
          <a:p>
            <a:pPr marL="342900" marR="0" lvl="0" indent="-342900" algn="l"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ALTER TABLE Student ALTER COLUMN </a:t>
            </a:r>
            <a:r>
              <a:rPr kumimoji="0" lang="en-US" altLang="zh-CN" sz="2200" b="1" i="0" u="none" strike="noStrike" kern="0" cap="none" spc="0" normalizeH="0" baseline="0" noProof="0" dirty="0" err="1">
                <a:ln>
                  <a:noFill/>
                </a:ln>
                <a:solidFill>
                  <a:srgbClr val="000000"/>
                </a:solidFill>
                <a:effectLst/>
                <a:uLnTx/>
                <a:uFillTx/>
                <a:latin typeface="Arial"/>
                <a:ea typeface="宋体"/>
                <a:cs typeface="+mn-cs"/>
              </a:rPr>
              <a:t>Sbirthdate</a:t>
            </a: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 TYPE VARCHAR(20);</a:t>
            </a:r>
          </a:p>
          <a:p>
            <a:pPr marL="342900" marR="0" lvl="0" indent="-342900" algn="l"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1800" b="1" i="0" u="none" strike="noStrike" kern="0" cap="none" spc="0" normalizeH="0" baseline="0" noProof="0" dirty="0">
                <a:ln>
                  <a:noFill/>
                </a:ln>
                <a:solidFill>
                  <a:srgbClr val="000000"/>
                </a:solidFill>
                <a:effectLst/>
                <a:uLnTx/>
                <a:uFillTx/>
                <a:latin typeface="Arial"/>
                <a:ea typeface="宋体"/>
                <a:cs typeface="+mn-cs"/>
              </a:rPr>
              <a:t>/*</a:t>
            </a:r>
            <a:r>
              <a:rPr kumimoji="0" lang="zh-CN" altLang="en-US" sz="1800" b="1" i="0" u="none" strike="noStrike" kern="0" cap="none" spc="0" normalizeH="0" baseline="0" noProof="0" dirty="0">
                <a:ln>
                  <a:noFill/>
                </a:ln>
                <a:solidFill>
                  <a:srgbClr val="000000"/>
                </a:solidFill>
                <a:effectLst/>
                <a:uLnTx/>
                <a:uFillTx/>
                <a:latin typeface="Arial"/>
                <a:ea typeface="宋体"/>
                <a:cs typeface="+mn-cs"/>
              </a:rPr>
              <a:t>注意，</a:t>
            </a:r>
            <a:r>
              <a:rPr kumimoji="0" lang="en-US" altLang="zh-CN" sz="1800" b="1" i="0" u="none" strike="noStrike" kern="0" cap="none" spc="0" normalizeH="0" baseline="0" noProof="0" dirty="0">
                <a:ln>
                  <a:noFill/>
                </a:ln>
                <a:solidFill>
                  <a:srgbClr val="000000"/>
                </a:solidFill>
                <a:effectLst/>
                <a:uLnTx/>
                <a:uFillTx/>
                <a:latin typeface="Arial"/>
                <a:ea typeface="宋体"/>
                <a:cs typeface="+mn-cs"/>
              </a:rPr>
              <a:t>DATE</a:t>
            </a:r>
            <a:r>
              <a:rPr kumimoji="0" lang="zh-CN" altLang="en-US" sz="1800" b="1" i="0" u="none" strike="noStrike" kern="0" cap="none" spc="0" normalizeH="0" baseline="0" noProof="0" dirty="0">
                <a:ln>
                  <a:noFill/>
                </a:ln>
                <a:solidFill>
                  <a:srgbClr val="000000"/>
                </a:solidFill>
                <a:effectLst/>
                <a:uLnTx/>
                <a:uFillTx/>
                <a:latin typeface="Arial"/>
                <a:ea typeface="宋体"/>
                <a:cs typeface="+mn-cs"/>
              </a:rPr>
              <a:t>类型占用</a:t>
            </a:r>
            <a:r>
              <a:rPr kumimoji="0" lang="en-US" altLang="zh-CN" sz="1800" b="1" i="0" u="none" strike="noStrike" kern="0" cap="none" spc="0" normalizeH="0" baseline="0" noProof="0" dirty="0">
                <a:ln>
                  <a:noFill/>
                </a:ln>
                <a:solidFill>
                  <a:srgbClr val="000000"/>
                </a:solidFill>
                <a:effectLst/>
                <a:uLnTx/>
                <a:uFillTx/>
                <a:latin typeface="Arial"/>
                <a:ea typeface="宋体"/>
                <a:cs typeface="+mn-cs"/>
              </a:rPr>
              <a:t>19</a:t>
            </a:r>
            <a:r>
              <a:rPr kumimoji="0" lang="zh-CN" altLang="en-US" sz="1800" b="1" i="0" u="none" strike="noStrike" kern="0" cap="none" spc="0" normalizeH="0" baseline="0" noProof="0" dirty="0">
                <a:ln>
                  <a:noFill/>
                </a:ln>
                <a:solidFill>
                  <a:srgbClr val="000000"/>
                </a:solidFill>
                <a:effectLst/>
                <a:uLnTx/>
                <a:uFillTx/>
                <a:latin typeface="Arial"/>
                <a:ea typeface="宋体"/>
                <a:cs typeface="+mn-cs"/>
              </a:rPr>
              <a:t>字节，所以修改为</a:t>
            </a:r>
            <a:r>
              <a:rPr kumimoji="0" lang="en-US" altLang="zh-CN" sz="1800" b="1" i="0" u="none" strike="noStrike" kern="0" cap="none" spc="0" normalizeH="0" baseline="0" noProof="0" dirty="0">
                <a:ln>
                  <a:noFill/>
                </a:ln>
                <a:solidFill>
                  <a:srgbClr val="000000"/>
                </a:solidFill>
                <a:effectLst/>
                <a:uLnTx/>
                <a:uFillTx/>
                <a:latin typeface="Arial"/>
                <a:ea typeface="宋体"/>
                <a:cs typeface="+mn-cs"/>
              </a:rPr>
              <a:t>VARCHAR</a:t>
            </a:r>
            <a:r>
              <a:rPr kumimoji="0" lang="zh-CN" altLang="en-US" sz="1800" b="1" i="0" u="none" strike="noStrike" kern="0" cap="none" spc="0" normalizeH="0" baseline="0" noProof="0" dirty="0">
                <a:ln>
                  <a:noFill/>
                </a:ln>
                <a:solidFill>
                  <a:srgbClr val="000000"/>
                </a:solidFill>
                <a:effectLst/>
                <a:uLnTx/>
                <a:uFillTx/>
                <a:latin typeface="Arial"/>
                <a:ea typeface="宋体"/>
                <a:cs typeface="+mn-cs"/>
              </a:rPr>
              <a:t>时长度要大于等于</a:t>
            </a:r>
            <a:r>
              <a:rPr kumimoji="0" lang="en-US" altLang="zh-CN" sz="1800" b="1" i="0" u="none" strike="noStrike" kern="0" cap="none" spc="0" normalizeH="0" baseline="0" noProof="0" dirty="0">
                <a:ln>
                  <a:noFill/>
                </a:ln>
                <a:solidFill>
                  <a:srgbClr val="000000"/>
                </a:solidFill>
                <a:effectLst/>
                <a:uLnTx/>
                <a:uFillTx/>
                <a:latin typeface="Arial"/>
                <a:ea typeface="宋体"/>
                <a:cs typeface="+mn-cs"/>
              </a:rPr>
              <a:t>19*/</a:t>
            </a:r>
            <a:endParaRPr kumimoji="0" lang="en-US" altLang="zh-CN" sz="22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0"/>
              </a:spcBef>
              <a:spcAft>
                <a:spcPct val="0"/>
              </a:spcAft>
              <a:buClrTx/>
              <a:buSzPct val="100000"/>
              <a:buFont typeface="Wingdings" pitchFamily="2" charset="2"/>
              <a:buNone/>
              <a:tabLst/>
              <a:defRPr/>
            </a:pPr>
            <a:endParaRPr kumimoji="0" lang="zh-CN" altLang="en-US" sz="24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3.10]</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 增加课程名称必须取唯一值的约束条件</a:t>
            </a:r>
          </a:p>
          <a:p>
            <a:pPr marL="342900" marR="0" lvl="0" indent="-342900" algn="l" defTabSz="914400" rtl="0" eaLnBrk="1" fontAlgn="base" latinLnBrk="0" hangingPunct="1">
              <a:lnSpc>
                <a:spcPct val="150000"/>
              </a:lnSpc>
              <a:spcBef>
                <a:spcPct val="0"/>
              </a:spcBef>
              <a:spcAft>
                <a:spcPct val="0"/>
              </a:spcAft>
              <a:buClrTx/>
              <a:buSzPct val="100000"/>
              <a:buFont typeface="Wingdings"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ALTER TABLE Course ADD UNIQUE</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Arial"/>
                <a:ea typeface="宋体"/>
                <a:cs typeface="+mn-cs"/>
              </a:rPr>
              <a:t>Cname</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p>
        </p:txBody>
      </p:sp>
      <p:sp>
        <p:nvSpPr>
          <p:cNvPr id="20484"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B8F003CE-BE87-4639-818A-79612752A0B2}" type="slidenum">
              <a:rPr lang="en-US" altLang="zh-CN" sz="1400" b="0">
                <a:solidFill>
                  <a:srgbClr val="40458C"/>
                </a:solidFill>
                <a:latin typeface="Comic Sans MS" panose="030F0702030302020204" pitchFamily="66" charset="0"/>
              </a:rPr>
              <a:pPr>
                <a:spcBef>
                  <a:spcPct val="0"/>
                </a:spcBef>
                <a:buClrTx/>
                <a:buFontTx/>
                <a:buNone/>
              </a:pPr>
              <a:t>25</a:t>
            </a:fld>
            <a:endParaRPr lang="en-US" altLang="zh-CN" sz="1400" b="0">
              <a:solidFill>
                <a:srgbClr val="40458C"/>
              </a:solidFill>
              <a:latin typeface="Comic Sans MS" panose="030F0702030302020204" pitchFamily="66" charset="0"/>
            </a:endParaRPr>
          </a:p>
        </p:txBody>
      </p:sp>
      <p:sp>
        <p:nvSpPr>
          <p:cNvPr id="8" name="标题 2">
            <a:extLst>
              <a:ext uri="{FF2B5EF4-FFF2-40B4-BE49-F238E27FC236}">
                <a16:creationId xmlns:a16="http://schemas.microsoft.com/office/drawing/2014/main" xmlns="" id="{56954110-D912-4DB9-A1B5-917A94AD90F4}"/>
              </a:ext>
            </a:extLst>
          </p:cNvPr>
          <p:cNvSpPr txBox="1">
            <a:spLocks/>
          </p:cNvSpPr>
          <p:nvPr/>
        </p:nvSpPr>
        <p:spPr>
          <a:xfrm>
            <a:off x="559049" y="199235"/>
            <a:ext cx="6629047" cy="53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2800" b="1" kern="1200" spc="100" baseline="0" dirty="0">
                <a:solidFill>
                  <a:srgbClr val="44546A">
                    <a:lumMod val="50000"/>
                  </a:srgbClr>
                </a:solidFill>
                <a:latin typeface="微软雅黑"/>
                <a:ea typeface="微软雅黑"/>
                <a:cs typeface="+mn-cs"/>
              </a:defRPr>
            </a:lvl1p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Tree>
    <p:extLst>
      <p:ext uri="{BB962C8B-B14F-4D97-AF65-F5344CB8AC3E}">
        <p14:creationId xmlns:p14="http://schemas.microsoft.com/office/powerpoint/2010/main" val="2877195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59049" y="1261692"/>
            <a:ext cx="11072657" cy="388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lgn="just" fontAlgn="base">
              <a:lnSpc>
                <a:spcPct val="150000"/>
              </a:lnSpc>
              <a:spcAft>
                <a:spcPct val="20000"/>
              </a:spcAft>
              <a:buClr>
                <a:srgbClr val="9900CC"/>
              </a:buClr>
              <a:buSzPct val="90000"/>
              <a:buNone/>
            </a:pPr>
            <a:r>
              <a:rPr kumimoji="1" lang="zh-CN" altLang="en-US" sz="2000" dirty="0">
                <a:solidFill>
                  <a:srgbClr val="1B285F"/>
                </a:solidFill>
                <a:effectLst>
                  <a:outerShdw blurRad="38100" dist="38100" dir="2700000" algn="tl">
                    <a:srgbClr val="C0C0C0"/>
                  </a:outerShdw>
                </a:effectLst>
                <a:latin typeface="Times New Roman" panose="02020603050405020304" pitchFamily="18" charset="0"/>
              </a:rPr>
              <a:t>三、删除基本表</a:t>
            </a:r>
            <a:endParaRPr kumimoji="1" lang="en-US" altLang="zh-CN" sz="2000" dirty="0">
              <a:solidFill>
                <a:srgbClr val="1B285F"/>
              </a:solidFill>
              <a:latin typeface="Times New Roman" panose="02020603050405020304" pitchFamily="18" charset="0"/>
            </a:endParaRPr>
          </a:p>
          <a:p>
            <a:pPr algn="just" fontAlgn="base">
              <a:lnSpc>
                <a:spcPct val="150000"/>
              </a:lnSpc>
              <a:spcAft>
                <a:spcPct val="2000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语法： </a:t>
            </a:r>
            <a:r>
              <a:rPr kumimoji="1" lang="en-US" altLang="zh-CN" sz="2000" dirty="0">
                <a:solidFill>
                  <a:srgbClr val="C00000"/>
                </a:solidFill>
                <a:latin typeface="Times New Roman" panose="02020603050405020304" pitchFamily="18" charset="0"/>
              </a:rPr>
              <a:t>DROP  TABLE  &lt;</a:t>
            </a:r>
            <a:r>
              <a:rPr kumimoji="1" lang="zh-CN" altLang="en-US" sz="2000" dirty="0">
                <a:solidFill>
                  <a:srgbClr val="C00000"/>
                </a:solidFill>
                <a:latin typeface="Times New Roman" panose="02020603050405020304" pitchFamily="18" charset="0"/>
              </a:rPr>
              <a:t>表名</a:t>
            </a:r>
            <a:r>
              <a:rPr kumimoji="1" lang="en-US" altLang="zh-CN" sz="2000" dirty="0">
                <a:solidFill>
                  <a:srgbClr val="C00000"/>
                </a:solidFill>
                <a:latin typeface="Times New Roman" panose="02020603050405020304" pitchFamily="18" charset="0"/>
              </a:rPr>
              <a:t>&gt; [RESTRICT|CASCADE]</a:t>
            </a:r>
            <a:r>
              <a:rPr kumimoji="1" lang="zh-CN" altLang="en-US" sz="2000" dirty="0">
                <a:solidFill>
                  <a:srgbClr val="1B285F"/>
                </a:solidFill>
                <a:latin typeface="Times New Roman" panose="02020603050405020304" pitchFamily="18" charset="0"/>
              </a:rPr>
              <a:t>；</a:t>
            </a:r>
          </a:p>
          <a:p>
            <a:pPr algn="just" fontAlgn="base">
              <a:lnSpc>
                <a:spcPct val="150000"/>
              </a:lnSpc>
              <a:spcAft>
                <a:spcPct val="2000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a:t>
            </a:r>
            <a:r>
              <a:rPr kumimoji="1" lang="en-US" altLang="zh-CN" sz="2000" dirty="0">
                <a:solidFill>
                  <a:srgbClr val="1B285F"/>
                </a:solidFill>
                <a:latin typeface="Times New Roman" panose="02020603050405020304" pitchFamily="18" charset="0"/>
              </a:rPr>
              <a:t>RESTRICT </a:t>
            </a:r>
            <a:r>
              <a:rPr kumimoji="1" lang="zh-CN" altLang="en-US" sz="2000" dirty="0">
                <a:solidFill>
                  <a:srgbClr val="1B285F"/>
                </a:solidFill>
                <a:latin typeface="Times New Roman" panose="02020603050405020304" pitchFamily="18" charset="0"/>
              </a:rPr>
              <a:t>有限制条件（默认）：不能被引用，不能有视图等</a:t>
            </a:r>
            <a:endParaRPr kumimoji="1" lang="en-US" altLang="zh-CN" sz="2000" dirty="0">
              <a:solidFill>
                <a:srgbClr val="1B285F"/>
              </a:solidFill>
              <a:latin typeface="Times New Roman" panose="02020603050405020304" pitchFamily="18" charset="0"/>
            </a:endParaRPr>
          </a:p>
          <a:p>
            <a:pPr algn="just" fontAlgn="base">
              <a:lnSpc>
                <a:spcPct val="150000"/>
              </a:lnSpc>
              <a:spcAft>
                <a:spcPct val="2000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CASCADE </a:t>
            </a:r>
            <a:r>
              <a:rPr kumimoji="1" lang="zh-CN" altLang="en-US" sz="2000" dirty="0">
                <a:solidFill>
                  <a:srgbClr val="1B285F"/>
                </a:solidFill>
                <a:latin typeface="Times New Roman" panose="02020603050405020304" pitchFamily="18" charset="0"/>
              </a:rPr>
              <a:t>无条件删除，相关的关系也会被级联删除</a:t>
            </a:r>
            <a:endParaRPr kumimoji="1" lang="en-US" altLang="zh-CN" sz="2000" dirty="0">
              <a:solidFill>
                <a:srgbClr val="1B285F"/>
              </a:solidFill>
              <a:latin typeface="Times New Roman" panose="02020603050405020304" pitchFamily="18" charset="0"/>
            </a:endParaRPr>
          </a:p>
          <a:p>
            <a:pPr algn="just" fontAlgn="base">
              <a:lnSpc>
                <a:spcPct val="150000"/>
              </a:lnSpc>
              <a:spcAft>
                <a:spcPct val="2000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zh-CN" altLang="en-US" sz="2000" dirty="0">
                <a:solidFill>
                  <a:srgbClr val="1B285F"/>
                </a:solidFill>
                <a:latin typeface="Times New Roman" panose="02020603050405020304" pitchFamily="18" charset="0"/>
              </a:rPr>
              <a:t>基本表定义一旦删除，表中的数据、在此表上建立的索引都将自动被删除掉，并释放相应的存储空间。而建立在此表上的视图虽仍然保留，但已无法引用。</a:t>
            </a:r>
          </a:p>
          <a:p>
            <a:pPr algn="just" fontAlgn="base">
              <a:lnSpc>
                <a:spcPct val="150000"/>
              </a:lnSpc>
              <a:spcAft>
                <a:spcPct val="2000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例：</a:t>
            </a:r>
            <a:r>
              <a:rPr kumimoji="1" lang="en-US" altLang="zh-CN" sz="2000" dirty="0">
                <a:solidFill>
                  <a:srgbClr val="1B285F"/>
                </a:solidFill>
                <a:latin typeface="Times New Roman" panose="02020603050405020304" pitchFamily="18" charset="0"/>
              </a:rPr>
              <a:t>drop table students;</a:t>
            </a:r>
          </a:p>
        </p:txBody>
      </p:sp>
      <p:sp>
        <p:nvSpPr>
          <p:cNvPr id="23556"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68A9F881-1690-4119-82CA-68AAB0CF8526}" type="slidenum">
              <a:rPr lang="en-US" altLang="zh-CN" sz="1400" b="0">
                <a:solidFill>
                  <a:srgbClr val="40458C"/>
                </a:solidFill>
                <a:latin typeface="Comic Sans MS" panose="030F0702030302020204" pitchFamily="66" charset="0"/>
              </a:rPr>
              <a:pPr>
                <a:spcBef>
                  <a:spcPct val="0"/>
                </a:spcBef>
                <a:buClrTx/>
                <a:buFontTx/>
                <a:buNone/>
              </a:pPr>
              <a:t>26</a:t>
            </a:fld>
            <a:endParaRPr lang="en-US" altLang="zh-CN" sz="1400" b="0">
              <a:solidFill>
                <a:srgbClr val="40458C"/>
              </a:solidFill>
              <a:latin typeface="Comic Sans MS" panose="030F0702030302020204" pitchFamily="66" charset="0"/>
            </a:endParaRPr>
          </a:p>
        </p:txBody>
      </p:sp>
      <p:sp>
        <p:nvSpPr>
          <p:cNvPr id="8" name="标题 2">
            <a:extLst>
              <a:ext uri="{FF2B5EF4-FFF2-40B4-BE49-F238E27FC236}">
                <a16:creationId xmlns:a16="http://schemas.microsoft.com/office/drawing/2014/main" xmlns="" id="{94E32F7B-0A11-4FD7-9F4C-D6A0403CCFDB}"/>
              </a:ext>
            </a:extLst>
          </p:cNvPr>
          <p:cNvSpPr>
            <a:spLocks noGrp="1"/>
          </p:cNvSpPr>
          <p:nvPr>
            <p:ph type="title"/>
          </p:nvPr>
        </p:nvSpPr>
        <p:spPr>
          <a:xfrm>
            <a:off x="559049" y="199235"/>
            <a:ext cx="6629047" cy="538148"/>
          </a:xfrm>
        </p:spPr>
        <p:txBody>
          <a:bodyPr>
            <a:normAutofit/>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Tree>
    <p:extLst>
      <p:ext uri="{BB962C8B-B14F-4D97-AF65-F5344CB8AC3E}">
        <p14:creationId xmlns:p14="http://schemas.microsoft.com/office/powerpoint/2010/main" val="5781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59049" y="1261692"/>
            <a:ext cx="11072657" cy="297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lgn="just" fontAlgn="base">
              <a:lnSpc>
                <a:spcPct val="150000"/>
              </a:lnSpc>
              <a:spcAft>
                <a:spcPct val="20000"/>
              </a:spcAft>
              <a:buClr>
                <a:srgbClr val="9900CC"/>
              </a:buClr>
              <a:buSzPct val="90000"/>
              <a:buNone/>
            </a:pPr>
            <a:r>
              <a:rPr kumimoji="1" lang="zh-CN" altLang="en-US" sz="2000" dirty="0">
                <a:solidFill>
                  <a:srgbClr val="1B285F"/>
                </a:solidFill>
                <a:effectLst>
                  <a:outerShdw blurRad="38100" dist="38100" dir="2700000" algn="tl">
                    <a:srgbClr val="C0C0C0"/>
                  </a:outerShdw>
                </a:effectLst>
                <a:latin typeface="Times New Roman" panose="02020603050405020304" pitchFamily="18" charset="0"/>
              </a:rPr>
              <a:t>三、删除基本表</a:t>
            </a:r>
            <a:endParaRPr kumimoji="1" lang="en-US" altLang="zh-CN" sz="2000" dirty="0">
              <a:solidFill>
                <a:srgbClr val="1B285F"/>
              </a:solidFill>
              <a:latin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3.11] </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删除</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Student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表</a:t>
            </a:r>
            <a:r>
              <a:rPr kumimoji="0" lang="zh-CN" altLang="zh-CN" sz="2400" b="1" i="0" u="none" strike="noStrike" kern="0" cap="none" spc="0" normalizeH="0" baseline="0" noProof="0" dirty="0">
                <a:ln>
                  <a:noFill/>
                </a:ln>
                <a:solidFill>
                  <a:srgbClr val="000000"/>
                </a:solidFill>
                <a:effectLst/>
                <a:uLnTx/>
                <a:uFillTx/>
                <a:latin typeface="Arial"/>
                <a:ea typeface="宋体"/>
                <a:cs typeface="+mn-cs"/>
              </a:rPr>
              <a:t>，选择</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CASCADE</a:t>
            </a:r>
            <a:endParaRPr kumimoji="0" lang="zh-CN" altLang="en-US" sz="2400" b="1" i="0" u="none" strike="noStrike" kern="0" cap="none" spc="0" normalizeH="0" baseline="0" noProof="0" dirty="0">
              <a:ln>
                <a:noFill/>
              </a:ln>
              <a:solidFill>
                <a:srgbClr val="000000"/>
              </a:solidFill>
              <a:effectLst/>
              <a:uLnTx/>
              <a:uFillTx/>
              <a:latin typeface="Arial"/>
              <a:ea typeface="宋体"/>
              <a:cs typeface="+mn-cs"/>
            </a:endParaRPr>
          </a:p>
          <a:p>
            <a:pPr marL="742950" marR="0" lvl="1" indent="-285750" algn="l" defTabSz="914400" rtl="0" eaLnBrk="1" fontAlgn="base" latinLnBrk="0" hangingPunct="1">
              <a:lnSpc>
                <a:spcPct val="160000"/>
              </a:lnSpc>
              <a:spcBef>
                <a:spcPct val="20000"/>
              </a:spcBef>
              <a:spcAft>
                <a:spcPct val="0"/>
              </a:spcAft>
              <a:buClrTx/>
              <a:buSzPct val="100000"/>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Arial"/>
                <a:ea typeface="宋体"/>
              </a:rPr>
              <a:t>     </a:t>
            </a:r>
            <a:r>
              <a:rPr kumimoji="0" lang="en-US" altLang="zh-CN" sz="2400" b="1" i="0" u="none" strike="noStrike" kern="0" cap="none" spc="0" normalizeH="0" baseline="0" noProof="0" dirty="0">
                <a:ln>
                  <a:noFill/>
                </a:ln>
                <a:solidFill>
                  <a:srgbClr val="000000"/>
                </a:solidFill>
                <a:effectLst/>
                <a:uLnTx/>
                <a:uFillTx/>
                <a:latin typeface="Arial"/>
                <a:ea typeface="宋体"/>
              </a:rPr>
              <a:t>DROP TABLE  Student  CASCADE;</a:t>
            </a:r>
          </a:p>
          <a:p>
            <a:pPr marL="742950" marR="0" lvl="1" indent="-285750" algn="l" defTabSz="914400" rtl="0" eaLnBrk="1" fontAlgn="base" latinLnBrk="0" hangingPunct="1">
              <a:lnSpc>
                <a:spcPct val="160000"/>
              </a:lnSpc>
              <a:spcBef>
                <a:spcPct val="20000"/>
              </a:spcBef>
              <a:spcAft>
                <a:spcPct val="0"/>
              </a:spcAft>
              <a:buClrTx/>
              <a:buSzPct val="100000"/>
              <a:buFont typeface="Wingdings"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Arial"/>
                <a:ea typeface="宋体"/>
              </a:rPr>
              <a:t>基本表定义被删除，数据被删除</a:t>
            </a:r>
          </a:p>
          <a:p>
            <a:pPr marL="742950" marR="0" lvl="1" indent="-285750" algn="l" defTabSz="914400" rtl="0" eaLnBrk="1" fontAlgn="base" latinLnBrk="0" hangingPunct="1">
              <a:lnSpc>
                <a:spcPct val="160000"/>
              </a:lnSpc>
              <a:spcBef>
                <a:spcPct val="20000"/>
              </a:spcBef>
              <a:spcAft>
                <a:spcPct val="0"/>
              </a:spcAft>
              <a:buClrTx/>
              <a:buSzPct val="100000"/>
              <a:buFont typeface="Wingdings"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Arial"/>
                <a:ea typeface="宋体"/>
              </a:rPr>
              <a:t>表上建立的索引、视图、触发器等一般也将被删除 </a:t>
            </a:r>
            <a:endParaRPr kumimoji="1" lang="en-US" altLang="zh-CN" sz="2000" dirty="0">
              <a:solidFill>
                <a:srgbClr val="1B285F"/>
              </a:solidFill>
              <a:latin typeface="Times New Roman" panose="02020603050405020304" pitchFamily="18" charset="0"/>
            </a:endParaRPr>
          </a:p>
        </p:txBody>
      </p:sp>
      <p:sp>
        <p:nvSpPr>
          <p:cNvPr id="23556"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68A9F881-1690-4119-82CA-68AAB0CF8526}" type="slidenum">
              <a:rPr lang="en-US" altLang="zh-CN" sz="1400" b="0">
                <a:solidFill>
                  <a:srgbClr val="40458C"/>
                </a:solidFill>
                <a:latin typeface="Comic Sans MS" panose="030F0702030302020204" pitchFamily="66" charset="0"/>
              </a:rPr>
              <a:pPr>
                <a:spcBef>
                  <a:spcPct val="0"/>
                </a:spcBef>
                <a:buClrTx/>
                <a:buFontTx/>
                <a:buNone/>
              </a:pPr>
              <a:t>27</a:t>
            </a:fld>
            <a:endParaRPr lang="en-US" altLang="zh-CN" sz="1400" b="0">
              <a:solidFill>
                <a:srgbClr val="40458C"/>
              </a:solidFill>
              <a:latin typeface="Comic Sans MS" panose="030F0702030302020204" pitchFamily="66" charset="0"/>
            </a:endParaRPr>
          </a:p>
        </p:txBody>
      </p:sp>
      <p:sp>
        <p:nvSpPr>
          <p:cNvPr id="8" name="标题 2">
            <a:extLst>
              <a:ext uri="{FF2B5EF4-FFF2-40B4-BE49-F238E27FC236}">
                <a16:creationId xmlns:a16="http://schemas.microsoft.com/office/drawing/2014/main" xmlns="" id="{94E32F7B-0A11-4FD7-9F4C-D6A0403CCFDB}"/>
              </a:ext>
            </a:extLst>
          </p:cNvPr>
          <p:cNvSpPr>
            <a:spLocks noGrp="1"/>
          </p:cNvSpPr>
          <p:nvPr>
            <p:ph type="title"/>
          </p:nvPr>
        </p:nvSpPr>
        <p:spPr>
          <a:xfrm>
            <a:off x="559049" y="199235"/>
            <a:ext cx="6629047" cy="538148"/>
          </a:xfrm>
        </p:spPr>
        <p:txBody>
          <a:bodyPr>
            <a:normAutofit/>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Tree>
    <p:extLst>
      <p:ext uri="{BB962C8B-B14F-4D97-AF65-F5344CB8AC3E}">
        <p14:creationId xmlns:p14="http://schemas.microsoft.com/office/powerpoint/2010/main" val="2713220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59049" y="832853"/>
            <a:ext cx="11072657" cy="533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lgn="just" fontAlgn="base">
              <a:lnSpc>
                <a:spcPct val="150000"/>
              </a:lnSpc>
              <a:spcAft>
                <a:spcPct val="20000"/>
              </a:spcAft>
              <a:buClr>
                <a:srgbClr val="9900CC"/>
              </a:buClr>
              <a:buSzPct val="90000"/>
              <a:buNone/>
            </a:pPr>
            <a:r>
              <a:rPr kumimoji="1" lang="zh-CN" altLang="en-US" sz="2000" dirty="0">
                <a:solidFill>
                  <a:srgbClr val="1B285F"/>
                </a:solidFill>
                <a:effectLst>
                  <a:outerShdw blurRad="38100" dist="38100" dir="2700000" algn="tl">
                    <a:srgbClr val="C0C0C0"/>
                  </a:outerShdw>
                </a:effectLst>
                <a:latin typeface="Times New Roman" panose="02020603050405020304" pitchFamily="18" charset="0"/>
              </a:rPr>
              <a:t>三、删除基本表</a:t>
            </a:r>
            <a:endParaRPr kumimoji="1" lang="en-US" altLang="zh-CN" sz="2000" dirty="0">
              <a:solidFill>
                <a:srgbClr val="1B285F"/>
              </a:solidFill>
              <a:latin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例</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3.12 ]</a:t>
            </a:r>
            <a:r>
              <a:rPr kumimoji="0" lang="zh-CN" altLang="zh-CN" sz="2400" b="1" i="0" u="none" strike="noStrike" kern="0" cap="none" spc="0" normalizeH="0" baseline="0" noProof="0" dirty="0">
                <a:ln>
                  <a:noFill/>
                </a:ln>
                <a:solidFill>
                  <a:srgbClr val="000000"/>
                </a:solidFill>
                <a:effectLst/>
                <a:uLnTx/>
                <a:uFillTx/>
                <a:latin typeface="Arial"/>
                <a:ea typeface="宋体"/>
                <a:cs typeface="+mn-cs"/>
              </a:rPr>
              <a:t>删除</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Student</a:t>
            </a:r>
            <a:r>
              <a:rPr kumimoji="0" lang="zh-CN" altLang="zh-CN" sz="2400" b="1" i="0" u="none" strike="noStrike" kern="0" cap="none" spc="0" normalizeH="0" baseline="0" noProof="0" dirty="0">
                <a:ln>
                  <a:noFill/>
                </a:ln>
                <a:solidFill>
                  <a:srgbClr val="000000"/>
                </a:solidFill>
                <a:effectLst/>
                <a:uLnTx/>
                <a:uFillTx/>
                <a:latin typeface="Arial"/>
                <a:ea typeface="宋体"/>
                <a:cs typeface="+mn-cs"/>
              </a:rPr>
              <a:t>表，</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若表上建有视图，选择</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RESTRICT</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时表不能删除;选择</a:t>
            </a:r>
            <a:r>
              <a:rPr kumimoji="0" lang="en-US" altLang="zh-CN" sz="2400" b="1" i="0" u="none" strike="noStrike" kern="0" cap="none" spc="0" normalizeH="0" baseline="0" noProof="0" dirty="0">
                <a:ln>
                  <a:noFill/>
                </a:ln>
                <a:solidFill>
                  <a:srgbClr val="000000"/>
                </a:solidFill>
                <a:effectLst/>
                <a:uLnTx/>
                <a:uFillTx/>
                <a:latin typeface="Arial"/>
                <a:ea typeface="宋体"/>
                <a:cs typeface="+mn-cs"/>
              </a:rPr>
              <a:t>CASCADE</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时可以删除表，视图也自动删除。	</a:t>
            </a: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CREATE VIEW </a:t>
            </a:r>
            <a:r>
              <a:rPr kumimoji="0" lang="en-US" altLang="zh-CN" sz="2000" b="1" i="0" u="none" strike="noStrike" kern="0" cap="none" spc="0" normalizeH="0" baseline="0" noProof="0" dirty="0" err="1">
                <a:ln>
                  <a:noFill/>
                </a:ln>
                <a:solidFill>
                  <a:srgbClr val="000000"/>
                </a:solidFill>
                <a:effectLst/>
                <a:uLnTx/>
                <a:uFillTx/>
                <a:latin typeface="Arial"/>
                <a:ea typeface="宋体"/>
                <a:cs typeface="+mn-cs"/>
              </a:rPr>
              <a:t>CS_Student</a:t>
            </a: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1400" b="1" i="0" u="none" strike="noStrike" kern="0" cap="none" spc="0" normalizeH="0" baseline="0" noProof="0" dirty="0">
                <a:ln>
                  <a:noFill/>
                </a:ln>
                <a:solidFill>
                  <a:srgbClr val="000000"/>
                </a:solidFill>
                <a:effectLst/>
                <a:uLnTx/>
                <a:uFillTx/>
                <a:latin typeface="Arial"/>
                <a:ea typeface="宋体"/>
                <a:cs typeface="+mn-cs"/>
              </a:rPr>
              <a:t>/* Student</a:t>
            </a:r>
            <a:r>
              <a:rPr kumimoji="0" lang="zh-CN" altLang="en-US" sz="1400" b="1" i="0" u="none" strike="noStrike" kern="0" cap="none" spc="0" normalizeH="0" baseline="0" noProof="0" dirty="0">
                <a:ln>
                  <a:noFill/>
                </a:ln>
                <a:solidFill>
                  <a:srgbClr val="000000"/>
                </a:solidFill>
                <a:effectLst/>
                <a:uLnTx/>
                <a:uFillTx/>
                <a:latin typeface="Arial"/>
                <a:ea typeface="宋体"/>
                <a:cs typeface="+mn-cs"/>
              </a:rPr>
              <a:t>表上建立计算机科学与技术专业学生视图*</a:t>
            </a:r>
            <a:r>
              <a:rPr kumimoji="0" lang="en-US" altLang="zh-CN" sz="14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0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	AS </a:t>
            </a: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	SELECT </a:t>
            </a:r>
            <a:r>
              <a:rPr kumimoji="0" lang="en-US" altLang="zh-CN" sz="2000" b="1" i="0" u="none" strike="noStrike" kern="0" cap="none" spc="0" normalizeH="0" baseline="0" noProof="0" dirty="0" err="1">
                <a:ln>
                  <a:noFill/>
                </a:ln>
                <a:solidFill>
                  <a:srgbClr val="000000"/>
                </a:solidFill>
                <a:effectLst/>
                <a:uLnTx/>
                <a:uFillTx/>
                <a:latin typeface="Arial"/>
                <a:ea typeface="宋体"/>
                <a:cs typeface="+mn-cs"/>
              </a:rPr>
              <a:t>Sno,Sname,Ssex,Sbirthdate,Smajor</a:t>
            </a:r>
            <a:endParaRPr kumimoji="0" lang="en-US" altLang="zh-CN" sz="20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	FROM Student</a:t>
            </a: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	WHERE </a:t>
            </a:r>
            <a:r>
              <a:rPr kumimoji="0" lang="en-US" altLang="zh-CN" sz="2000" b="1" i="0" u="none" strike="noStrike" kern="0" cap="none" spc="0" normalizeH="0" baseline="0" noProof="0" dirty="0" err="1">
                <a:ln>
                  <a:noFill/>
                </a:ln>
                <a:solidFill>
                  <a:srgbClr val="000000"/>
                </a:solidFill>
                <a:effectLst/>
                <a:uLnTx/>
                <a:uFillTx/>
                <a:latin typeface="Arial"/>
                <a:ea typeface="宋体"/>
                <a:cs typeface="+mn-cs"/>
              </a:rPr>
              <a:t>Smajor</a:t>
            </a: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a:t>
            </a:r>
            <a:r>
              <a:rPr kumimoji="0" lang="zh-CN" altLang="en-US" sz="2000" b="1" i="0" u="none" strike="noStrike" kern="0" cap="none" spc="0" normalizeH="0" baseline="0" noProof="0" dirty="0">
                <a:ln>
                  <a:noFill/>
                </a:ln>
                <a:solidFill>
                  <a:srgbClr val="000000"/>
                </a:solidFill>
                <a:effectLst/>
                <a:uLnTx/>
                <a:uFillTx/>
                <a:latin typeface="Arial"/>
                <a:ea typeface="宋体"/>
                <a:cs typeface="+mn-cs"/>
              </a:rPr>
              <a:t>计算机科学与技术</a:t>
            </a: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endParaRPr kumimoji="0" lang="en-US" altLang="zh-CN" sz="2000" b="1"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	DROP TABLE Student RESTRICT;            </a:t>
            </a:r>
            <a:r>
              <a:rPr kumimoji="0" lang="en-US" altLang="zh-CN" sz="1600" b="1" i="0" u="none" strike="noStrike" kern="0" cap="none" spc="0" normalizeH="0" baseline="0" noProof="0" dirty="0">
                <a:ln>
                  <a:noFill/>
                </a:ln>
                <a:solidFill>
                  <a:srgbClr val="000000"/>
                </a:solidFill>
                <a:effectLst/>
                <a:uLnTx/>
                <a:uFillTx/>
                <a:latin typeface="Arial"/>
                <a:ea typeface="宋体"/>
                <a:cs typeface="+mn-cs"/>
              </a:rPr>
              <a:t>	/*</a:t>
            </a:r>
            <a:r>
              <a:rPr kumimoji="0" lang="zh-CN" altLang="en-US" sz="1600" b="1" i="0" u="none" strike="noStrike" kern="0" cap="none" spc="0" normalizeH="0" baseline="0" noProof="0" dirty="0">
                <a:ln>
                  <a:noFill/>
                </a:ln>
                <a:solidFill>
                  <a:srgbClr val="000000"/>
                </a:solidFill>
                <a:effectLst/>
                <a:uLnTx/>
                <a:uFillTx/>
                <a:latin typeface="Arial"/>
                <a:ea typeface="宋体"/>
                <a:cs typeface="+mn-cs"/>
              </a:rPr>
              <a:t>删除</a:t>
            </a:r>
            <a:r>
              <a:rPr kumimoji="0" lang="en-US" altLang="zh-CN" sz="1600" b="1" i="0" u="none" strike="noStrike" kern="0" cap="none" spc="0" normalizeH="0" baseline="0" noProof="0" dirty="0">
                <a:ln>
                  <a:noFill/>
                </a:ln>
                <a:solidFill>
                  <a:srgbClr val="000000"/>
                </a:solidFill>
                <a:effectLst/>
                <a:uLnTx/>
                <a:uFillTx/>
                <a:latin typeface="Arial"/>
                <a:ea typeface="宋体"/>
                <a:cs typeface="+mn-cs"/>
              </a:rPr>
              <a:t>Student</a:t>
            </a:r>
            <a:r>
              <a:rPr kumimoji="0" lang="zh-CN" altLang="en-US" sz="1600" b="1" i="0" u="none" strike="noStrike" kern="0" cap="none" spc="0" normalizeH="0" baseline="0" noProof="0" dirty="0">
                <a:ln>
                  <a:noFill/>
                </a:ln>
                <a:solidFill>
                  <a:srgbClr val="000000"/>
                </a:solidFill>
                <a:effectLst/>
                <a:uLnTx/>
                <a:uFillTx/>
                <a:latin typeface="Arial"/>
                <a:ea typeface="宋体"/>
                <a:cs typeface="+mn-cs"/>
              </a:rPr>
              <a:t>表*</a:t>
            </a:r>
            <a:r>
              <a:rPr kumimoji="0" lang="en-US" altLang="zh-CN" sz="1600" b="1" i="0" u="none" strike="noStrike" kern="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a:ea typeface="宋体"/>
                <a:cs typeface="+mn-cs"/>
              </a:rPr>
              <a:t>	</a:t>
            </a:r>
            <a:r>
              <a:rPr kumimoji="0" lang="en-US" altLang="zh-CN" sz="1600" b="1" i="0" u="none" strike="noStrike" kern="0" cap="none" spc="0" normalizeH="0" baseline="0" noProof="0" dirty="0">
                <a:ln>
                  <a:noFill/>
                </a:ln>
                <a:solidFill>
                  <a:srgbClr val="000000"/>
                </a:solidFill>
                <a:effectLst/>
                <a:uLnTx/>
                <a:uFillTx/>
                <a:latin typeface="Arial"/>
                <a:ea typeface="宋体"/>
                <a:cs typeface="+mn-cs"/>
              </a:rPr>
              <a:t>--ERROR: cannot drop table Student because other objects depend on it</a:t>
            </a:r>
          </a:p>
          <a:p>
            <a:pPr marL="342900" marR="0" lvl="0" indent="-342900" algn="l" defTabSz="914400" rtl="0" eaLnBrk="1" fontAlgn="base" latinLnBrk="0" hangingPunct="1">
              <a:lnSpc>
                <a:spcPct val="120000"/>
              </a:lnSpc>
              <a:spcBef>
                <a:spcPct val="20000"/>
              </a:spcBef>
              <a:spcAft>
                <a:spcPct val="0"/>
              </a:spcAft>
              <a:buClrTx/>
              <a:buSzPct val="100000"/>
              <a:buFont typeface="Wingdings" pitchFamily="2" charset="2"/>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mn-cs"/>
              </a:rPr>
              <a:t>	 /* </a:t>
            </a:r>
            <a:r>
              <a:rPr kumimoji="0" lang="zh-CN"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系统返回错误信息，存在依赖该表的对象，此表不能被删除</a:t>
            </a: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mn-cs"/>
              </a:rPr>
              <a:t>*/</a:t>
            </a:r>
            <a:endParaRPr kumimoji="1" lang="en-US" altLang="zh-CN" sz="2000" dirty="0">
              <a:solidFill>
                <a:srgbClr val="1B285F"/>
              </a:solidFill>
              <a:latin typeface="Times New Roman" panose="02020603050405020304" pitchFamily="18" charset="0"/>
            </a:endParaRPr>
          </a:p>
        </p:txBody>
      </p:sp>
      <p:sp>
        <p:nvSpPr>
          <p:cNvPr id="23556"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68A9F881-1690-4119-82CA-68AAB0CF8526}" type="slidenum">
              <a:rPr lang="en-US" altLang="zh-CN" sz="1400" b="0">
                <a:solidFill>
                  <a:srgbClr val="40458C"/>
                </a:solidFill>
                <a:latin typeface="Comic Sans MS" panose="030F0702030302020204" pitchFamily="66" charset="0"/>
              </a:rPr>
              <a:pPr>
                <a:spcBef>
                  <a:spcPct val="0"/>
                </a:spcBef>
                <a:buClrTx/>
                <a:buFontTx/>
                <a:buNone/>
              </a:pPr>
              <a:t>28</a:t>
            </a:fld>
            <a:endParaRPr lang="en-US" altLang="zh-CN" sz="1400" b="0">
              <a:solidFill>
                <a:srgbClr val="40458C"/>
              </a:solidFill>
              <a:latin typeface="Comic Sans MS" panose="030F0702030302020204" pitchFamily="66" charset="0"/>
            </a:endParaRPr>
          </a:p>
        </p:txBody>
      </p:sp>
      <p:sp>
        <p:nvSpPr>
          <p:cNvPr id="8" name="标题 2">
            <a:extLst>
              <a:ext uri="{FF2B5EF4-FFF2-40B4-BE49-F238E27FC236}">
                <a16:creationId xmlns:a16="http://schemas.microsoft.com/office/drawing/2014/main" xmlns="" id="{94E32F7B-0A11-4FD7-9F4C-D6A0403CCFDB}"/>
              </a:ext>
            </a:extLst>
          </p:cNvPr>
          <p:cNvSpPr>
            <a:spLocks noGrp="1"/>
          </p:cNvSpPr>
          <p:nvPr>
            <p:ph type="title"/>
          </p:nvPr>
        </p:nvSpPr>
        <p:spPr>
          <a:xfrm>
            <a:off x="559049" y="199235"/>
            <a:ext cx="6629047" cy="538148"/>
          </a:xfrm>
        </p:spPr>
        <p:txBody>
          <a:bodyPr>
            <a:normAutofit/>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Tree>
    <p:extLst>
      <p:ext uri="{BB962C8B-B14F-4D97-AF65-F5344CB8AC3E}">
        <p14:creationId xmlns:p14="http://schemas.microsoft.com/office/powerpoint/2010/main" val="154266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59049" y="908050"/>
            <a:ext cx="11112998" cy="494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lgn="just" fontAlgn="base">
              <a:lnSpc>
                <a:spcPct val="13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zh-CN" altLang="en-US" sz="2000" dirty="0">
                <a:solidFill>
                  <a:srgbClr val="1B285F"/>
                </a:solidFill>
                <a:latin typeface="Times New Roman" panose="02020603050405020304" pitchFamily="18" charset="0"/>
              </a:rPr>
              <a:t>建立索引是</a:t>
            </a:r>
            <a:r>
              <a:rPr kumimoji="1" lang="zh-CN" altLang="en-US" sz="2000" dirty="0">
                <a:solidFill>
                  <a:srgbClr val="C00000"/>
                </a:solidFill>
                <a:latin typeface="Times New Roman" panose="02020603050405020304" pitchFamily="18" charset="0"/>
              </a:rPr>
              <a:t>加快查询速度</a:t>
            </a:r>
            <a:r>
              <a:rPr kumimoji="1" lang="zh-CN" altLang="en-US" sz="2000" dirty="0">
                <a:solidFill>
                  <a:srgbClr val="1B285F"/>
                </a:solidFill>
                <a:latin typeface="Times New Roman" panose="02020603050405020304" pitchFamily="18" charset="0"/>
              </a:rPr>
              <a:t>的有效手段。基本表上可以建立一个或多个索引</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系统在存取数据时会自动选择合适的索引作为存取路径</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用户不必也不能选择索引。</a:t>
            </a:r>
          </a:p>
          <a:p>
            <a:pPr algn="just" fontAlgn="base">
              <a:lnSpc>
                <a:spcPct val="130000"/>
              </a:lnSpc>
              <a:spcAft>
                <a:spcPct val="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一、建立索引</a:t>
            </a:r>
          </a:p>
          <a:p>
            <a:pPr algn="just" fontAlgn="base">
              <a:lnSpc>
                <a:spcPct val="130000"/>
              </a:lnSpc>
              <a:spcAft>
                <a:spcPct val="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语法： </a:t>
            </a:r>
            <a:r>
              <a:rPr kumimoji="1" lang="en-US" altLang="en-US" sz="2000" dirty="0">
                <a:solidFill>
                  <a:srgbClr val="1B285F"/>
                </a:solidFill>
                <a:latin typeface="Times New Roman" panose="02020603050405020304" pitchFamily="18" charset="0"/>
              </a:rPr>
              <a:t>CREATE  [UNIQUE] [CLUSTER]  INDEX  &lt;</a:t>
            </a:r>
            <a:r>
              <a:rPr kumimoji="1" lang="en-US" altLang="en-US" sz="2000" dirty="0" err="1">
                <a:solidFill>
                  <a:srgbClr val="1B285F"/>
                </a:solidFill>
                <a:latin typeface="Times New Roman" panose="02020603050405020304" pitchFamily="18" charset="0"/>
              </a:rPr>
              <a:t>索引名</a:t>
            </a:r>
            <a:r>
              <a:rPr kumimoji="1" lang="en-US" altLang="en-US" sz="2000" dirty="0">
                <a:solidFill>
                  <a:srgbClr val="1B285F"/>
                </a:solidFill>
                <a:latin typeface="Times New Roman" panose="02020603050405020304" pitchFamily="18" charset="0"/>
              </a:rPr>
              <a:t>&gt;</a:t>
            </a:r>
          </a:p>
          <a:p>
            <a:pPr algn="just" fontAlgn="base">
              <a:lnSpc>
                <a:spcPct val="13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en-US" altLang="en-US" sz="2000" dirty="0">
                <a:solidFill>
                  <a:srgbClr val="1B285F"/>
                </a:solidFill>
                <a:latin typeface="Times New Roman" panose="02020603050405020304" pitchFamily="18" charset="0"/>
              </a:rPr>
              <a:t>ON  &lt;</a:t>
            </a:r>
            <a:r>
              <a:rPr kumimoji="1" lang="en-US" altLang="en-US" sz="2000" dirty="0" err="1">
                <a:solidFill>
                  <a:srgbClr val="1B285F"/>
                </a:solidFill>
                <a:latin typeface="Times New Roman" panose="02020603050405020304" pitchFamily="18" charset="0"/>
              </a:rPr>
              <a:t>表名</a:t>
            </a:r>
            <a:r>
              <a:rPr kumimoji="1" lang="en-US" altLang="en-US" sz="2000" dirty="0">
                <a:solidFill>
                  <a:srgbClr val="1B285F"/>
                </a:solidFill>
                <a:latin typeface="Times New Roman" panose="02020603050405020304" pitchFamily="18" charset="0"/>
              </a:rPr>
              <a:t>&gt; （&lt;</a:t>
            </a:r>
            <a:r>
              <a:rPr kumimoji="1" lang="en-US" altLang="en-US" sz="2000" dirty="0" err="1">
                <a:solidFill>
                  <a:srgbClr val="1B285F"/>
                </a:solidFill>
                <a:latin typeface="Times New Roman" panose="02020603050405020304" pitchFamily="18" charset="0"/>
              </a:rPr>
              <a:t>列名</a:t>
            </a:r>
            <a:r>
              <a:rPr kumimoji="1" lang="en-US" altLang="en-US" sz="2000" dirty="0">
                <a:solidFill>
                  <a:srgbClr val="1B285F"/>
                </a:solidFill>
                <a:latin typeface="Times New Roman" panose="02020603050405020304" pitchFamily="18" charset="0"/>
              </a:rPr>
              <a:t>&gt;[&lt;</a:t>
            </a:r>
            <a:r>
              <a:rPr kumimoji="1" lang="en-US" altLang="en-US" sz="2000" dirty="0" err="1">
                <a:solidFill>
                  <a:srgbClr val="1B285F"/>
                </a:solidFill>
                <a:latin typeface="Times New Roman" panose="02020603050405020304" pitchFamily="18" charset="0"/>
              </a:rPr>
              <a:t>次序</a:t>
            </a:r>
            <a:r>
              <a:rPr kumimoji="1" lang="en-US" altLang="en-US" sz="2000" dirty="0">
                <a:solidFill>
                  <a:srgbClr val="1B285F"/>
                </a:solidFill>
                <a:latin typeface="Times New Roman" panose="02020603050405020304" pitchFamily="18" charset="0"/>
              </a:rPr>
              <a:t>&gt;]</a:t>
            </a:r>
            <a:endParaRPr kumimoji="1" lang="en-US" altLang="zh-CN" sz="2000" dirty="0">
              <a:solidFill>
                <a:srgbClr val="1B285F"/>
              </a:solidFill>
              <a:latin typeface="Times New Roman" panose="02020603050405020304" pitchFamily="18" charset="0"/>
            </a:endParaRPr>
          </a:p>
          <a:p>
            <a:pPr algn="just" fontAlgn="base">
              <a:lnSpc>
                <a:spcPct val="13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en-US" altLang="en-US" sz="2000" dirty="0">
                <a:solidFill>
                  <a:srgbClr val="1B285F"/>
                </a:solidFill>
                <a:latin typeface="Times New Roman" panose="02020603050405020304" pitchFamily="18" charset="0"/>
              </a:rPr>
              <a:t>[,</a:t>
            </a:r>
            <a:r>
              <a:rPr kumimoji="1" lang="en-US" altLang="en-US" sz="2000" dirty="0" err="1">
                <a:solidFill>
                  <a:srgbClr val="1B285F"/>
                </a:solidFill>
                <a:latin typeface="Times New Roman" panose="02020603050405020304" pitchFamily="18" charset="0"/>
              </a:rPr>
              <a:t>列名</a:t>
            </a:r>
            <a:r>
              <a:rPr kumimoji="1" lang="en-US" altLang="en-US" sz="2000" dirty="0">
                <a:solidFill>
                  <a:srgbClr val="1B285F"/>
                </a:solidFill>
                <a:latin typeface="Times New Roman" panose="02020603050405020304" pitchFamily="18" charset="0"/>
              </a:rPr>
              <a:t>[&lt;</a:t>
            </a:r>
            <a:r>
              <a:rPr kumimoji="1" lang="en-US" altLang="en-US" sz="2000" dirty="0" err="1">
                <a:solidFill>
                  <a:srgbClr val="1B285F"/>
                </a:solidFill>
                <a:latin typeface="Times New Roman" panose="02020603050405020304" pitchFamily="18" charset="0"/>
              </a:rPr>
              <a:t>次序</a:t>
            </a:r>
            <a:r>
              <a:rPr kumimoji="1" lang="en-US" altLang="en-US" sz="2000" dirty="0">
                <a:solidFill>
                  <a:srgbClr val="1B285F"/>
                </a:solidFill>
                <a:latin typeface="Times New Roman" panose="02020603050405020304" pitchFamily="18" charset="0"/>
              </a:rPr>
              <a:t>&gt;]]…）;</a:t>
            </a:r>
          </a:p>
          <a:p>
            <a:pPr algn="just" fontAlgn="base">
              <a:lnSpc>
                <a:spcPct val="13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zh-CN" altLang="en-US" sz="2000" dirty="0">
                <a:solidFill>
                  <a:srgbClr val="1B285F"/>
                </a:solidFill>
                <a:latin typeface="Times New Roman" panose="02020603050405020304" pitchFamily="18" charset="0"/>
              </a:rPr>
              <a:t>例：</a:t>
            </a:r>
            <a:r>
              <a:rPr kumimoji="1" lang="en-US" altLang="zh-CN" sz="2000" dirty="0">
                <a:solidFill>
                  <a:srgbClr val="1B285F"/>
                </a:solidFill>
                <a:latin typeface="Times New Roman" panose="02020603050405020304" pitchFamily="18" charset="0"/>
              </a:rPr>
              <a:t>create index </a:t>
            </a:r>
            <a:r>
              <a:rPr kumimoji="1" lang="en-US" altLang="zh-CN" sz="2000" dirty="0" err="1">
                <a:solidFill>
                  <a:srgbClr val="1B285F"/>
                </a:solidFill>
                <a:latin typeface="Times New Roman" panose="02020603050405020304" pitchFamily="18" charset="0"/>
              </a:rPr>
              <a:t>idx_student</a:t>
            </a:r>
            <a:endParaRPr kumimoji="1" lang="en-US" altLang="zh-CN" sz="2000" dirty="0">
              <a:solidFill>
                <a:srgbClr val="1B285F"/>
              </a:solidFill>
              <a:latin typeface="Times New Roman" panose="02020603050405020304" pitchFamily="18" charset="0"/>
            </a:endParaRPr>
          </a:p>
          <a:p>
            <a:pPr algn="just" fontAlgn="base">
              <a:lnSpc>
                <a:spcPct val="13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on students(</a:t>
            </a:r>
            <a:r>
              <a:rPr kumimoji="1" lang="en-US" altLang="zh-CN" sz="2000" dirty="0" err="1">
                <a:solidFill>
                  <a:srgbClr val="1B285F"/>
                </a:solidFill>
                <a:latin typeface="Times New Roman" panose="02020603050405020304" pitchFamily="18" charset="0"/>
              </a:rPr>
              <a:t>sno</a:t>
            </a:r>
            <a:r>
              <a:rPr kumimoji="1" lang="en-US" altLang="zh-CN" sz="2000" dirty="0">
                <a:solidFill>
                  <a:srgbClr val="1B285F"/>
                </a:solidFill>
                <a:latin typeface="Times New Roman" panose="02020603050405020304" pitchFamily="18" charset="0"/>
              </a:rPr>
              <a:t>);</a:t>
            </a:r>
          </a:p>
          <a:p>
            <a:pPr algn="just" fontAlgn="base">
              <a:lnSpc>
                <a:spcPct val="13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宋体" panose="02010600030101010101" pitchFamily="2" charset="-122"/>
              </a:rPr>
              <a:t>  </a:t>
            </a:r>
            <a:r>
              <a:rPr kumimoji="1" lang="zh-CN" altLang="en-US" sz="2000" dirty="0">
                <a:solidFill>
                  <a:srgbClr val="1B285F"/>
                </a:solidFill>
                <a:latin typeface="Times New Roman" panose="02020603050405020304" pitchFamily="18" charset="0"/>
              </a:rPr>
              <a:t>每个</a:t>
            </a:r>
            <a:r>
              <a:rPr kumimoji="1" lang="en-US" altLang="zh-CN" sz="2000" dirty="0">
                <a:solidFill>
                  <a:srgbClr val="1B285F"/>
                </a:solidFill>
                <a:latin typeface="Times New Roman" panose="02020603050405020304" pitchFamily="18" charset="0"/>
              </a:rPr>
              <a:t>&lt;</a:t>
            </a:r>
            <a:r>
              <a:rPr kumimoji="1" lang="zh-CN" altLang="en-US" sz="2000" dirty="0">
                <a:solidFill>
                  <a:srgbClr val="1B285F"/>
                </a:solidFill>
                <a:latin typeface="Times New Roman" panose="02020603050405020304" pitchFamily="18" charset="0"/>
              </a:rPr>
              <a:t>列名</a:t>
            </a:r>
            <a:r>
              <a:rPr kumimoji="1" lang="en-US" altLang="zh-CN" sz="2000" dirty="0">
                <a:solidFill>
                  <a:srgbClr val="1B285F"/>
                </a:solidFill>
                <a:latin typeface="Times New Roman" panose="02020603050405020304" pitchFamily="18" charset="0"/>
              </a:rPr>
              <a:t>&gt;</a:t>
            </a:r>
            <a:r>
              <a:rPr kumimoji="1" lang="zh-CN" altLang="en-US" sz="2000" dirty="0">
                <a:solidFill>
                  <a:srgbClr val="1B285F"/>
                </a:solidFill>
                <a:latin typeface="Times New Roman" panose="02020603050405020304" pitchFamily="18" charset="0"/>
              </a:rPr>
              <a:t>后面的</a:t>
            </a:r>
            <a:r>
              <a:rPr kumimoji="1" lang="en-US" altLang="zh-CN" sz="2000" dirty="0">
                <a:solidFill>
                  <a:srgbClr val="1B285F"/>
                </a:solidFill>
                <a:latin typeface="Times New Roman" panose="02020603050405020304" pitchFamily="18" charset="0"/>
              </a:rPr>
              <a:t>&lt;</a:t>
            </a:r>
            <a:r>
              <a:rPr kumimoji="1" lang="zh-CN" altLang="en-US" sz="2000" dirty="0">
                <a:solidFill>
                  <a:srgbClr val="1B285F"/>
                </a:solidFill>
                <a:latin typeface="Times New Roman" panose="02020603050405020304" pitchFamily="18" charset="0"/>
              </a:rPr>
              <a:t>次序</a:t>
            </a:r>
            <a:r>
              <a:rPr kumimoji="1" lang="en-US" altLang="zh-CN" sz="2000" dirty="0">
                <a:solidFill>
                  <a:srgbClr val="1B285F"/>
                </a:solidFill>
                <a:latin typeface="Times New Roman" panose="02020603050405020304" pitchFamily="18" charset="0"/>
              </a:rPr>
              <a:t>&gt;</a:t>
            </a:r>
            <a:r>
              <a:rPr kumimoji="1" lang="zh-CN" altLang="en-US" sz="2000" dirty="0">
                <a:solidFill>
                  <a:srgbClr val="C00000"/>
                </a:solidFill>
                <a:latin typeface="Times New Roman" panose="02020603050405020304" pitchFamily="18" charset="0"/>
              </a:rPr>
              <a:t>指定索引值的排列次序</a:t>
            </a:r>
            <a:r>
              <a:rPr kumimoji="1" lang="zh-CN" altLang="en-US" sz="2000" dirty="0">
                <a:solidFill>
                  <a:srgbClr val="1B285F"/>
                </a:solidFill>
                <a:latin typeface="Times New Roman" panose="02020603050405020304" pitchFamily="18" charset="0"/>
              </a:rPr>
              <a:t>，包括</a:t>
            </a:r>
            <a:r>
              <a:rPr kumimoji="1" lang="en-US" altLang="zh-CN" sz="2000" dirty="0">
                <a:solidFill>
                  <a:srgbClr val="1B285F"/>
                </a:solidFill>
                <a:latin typeface="Times New Roman" panose="02020603050405020304" pitchFamily="18" charset="0"/>
              </a:rPr>
              <a:t>ASC</a:t>
            </a:r>
            <a:r>
              <a:rPr kumimoji="1" lang="zh-CN" altLang="en-US" sz="2000" dirty="0">
                <a:solidFill>
                  <a:srgbClr val="1B285F"/>
                </a:solidFill>
                <a:latin typeface="Times New Roman" panose="02020603050405020304" pitchFamily="18" charset="0"/>
              </a:rPr>
              <a:t>（</a:t>
            </a:r>
            <a:r>
              <a:rPr kumimoji="1" lang="en-US" altLang="zh-CN" sz="2000" dirty="0">
                <a:solidFill>
                  <a:srgbClr val="1B285F"/>
                </a:solidFill>
                <a:latin typeface="Times New Roman" panose="02020603050405020304" pitchFamily="18" charset="0"/>
              </a:rPr>
              <a:t>ascend</a:t>
            </a:r>
            <a:r>
              <a:rPr kumimoji="1" lang="zh-CN" altLang="en-US" sz="2000" dirty="0">
                <a:solidFill>
                  <a:srgbClr val="1B285F"/>
                </a:solidFill>
                <a:latin typeface="Times New Roman" panose="02020603050405020304" pitchFamily="18" charset="0"/>
              </a:rPr>
              <a:t>，升序）和</a:t>
            </a:r>
            <a:r>
              <a:rPr kumimoji="1" lang="en-US" altLang="zh-CN" sz="2000" dirty="0">
                <a:solidFill>
                  <a:srgbClr val="1B285F"/>
                </a:solidFill>
                <a:latin typeface="Times New Roman" panose="02020603050405020304" pitchFamily="18" charset="0"/>
              </a:rPr>
              <a:t>DESC</a:t>
            </a:r>
            <a:r>
              <a:rPr kumimoji="1" lang="zh-CN" altLang="en-US" sz="2000" dirty="0">
                <a:solidFill>
                  <a:srgbClr val="1B285F"/>
                </a:solidFill>
                <a:latin typeface="Times New Roman" panose="02020603050405020304" pitchFamily="18" charset="0"/>
              </a:rPr>
              <a:t>（</a:t>
            </a:r>
            <a:r>
              <a:rPr kumimoji="1" lang="en-US" altLang="zh-CN" sz="2000" dirty="0">
                <a:solidFill>
                  <a:srgbClr val="1B285F"/>
                </a:solidFill>
                <a:latin typeface="Times New Roman" panose="02020603050405020304" pitchFamily="18" charset="0"/>
              </a:rPr>
              <a:t>descend</a:t>
            </a:r>
            <a:r>
              <a:rPr kumimoji="1" lang="zh-CN" altLang="en-US" sz="2000" dirty="0">
                <a:solidFill>
                  <a:srgbClr val="1B285F"/>
                </a:solidFill>
                <a:latin typeface="Times New Roman" panose="02020603050405020304" pitchFamily="18" charset="0"/>
              </a:rPr>
              <a:t>，降序）两种，缺省值为</a:t>
            </a:r>
            <a:r>
              <a:rPr kumimoji="1" lang="en-US" altLang="zh-CN" sz="2000" dirty="0">
                <a:solidFill>
                  <a:srgbClr val="1B285F"/>
                </a:solidFill>
                <a:latin typeface="Times New Roman" panose="02020603050405020304" pitchFamily="18" charset="0"/>
              </a:rPr>
              <a:t>ASC</a:t>
            </a:r>
            <a:r>
              <a:rPr kumimoji="1" lang="zh-CN" altLang="en-US" sz="2000" dirty="0">
                <a:solidFill>
                  <a:srgbClr val="1B285F"/>
                </a:solidFill>
                <a:latin typeface="Times New Roman" panose="02020603050405020304" pitchFamily="18" charset="0"/>
              </a:rPr>
              <a:t>。</a:t>
            </a:r>
            <a:endParaRPr kumimoji="1" lang="en-US" altLang="zh-CN" sz="2000" dirty="0">
              <a:solidFill>
                <a:srgbClr val="1B285F"/>
              </a:solidFill>
              <a:latin typeface="Times New Roman" panose="02020603050405020304" pitchFamily="18" charset="0"/>
            </a:endParaRPr>
          </a:p>
          <a:p>
            <a:pPr algn="just" fontAlgn="base">
              <a:lnSpc>
                <a:spcPct val="13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P88 </a:t>
            </a:r>
            <a:r>
              <a:rPr kumimoji="1" lang="zh-CN" altLang="en-US" sz="2000" dirty="0">
                <a:solidFill>
                  <a:srgbClr val="1B285F"/>
                </a:solidFill>
                <a:latin typeface="Times New Roman" panose="02020603050405020304" pitchFamily="18" charset="0"/>
              </a:rPr>
              <a:t>例</a:t>
            </a:r>
            <a:r>
              <a:rPr kumimoji="1" lang="en-US" altLang="zh-CN" sz="2000" dirty="0">
                <a:solidFill>
                  <a:srgbClr val="1B285F"/>
                </a:solidFill>
                <a:latin typeface="Times New Roman" panose="02020603050405020304" pitchFamily="18" charset="0"/>
              </a:rPr>
              <a:t>3.13</a:t>
            </a:r>
            <a:endParaRPr kumimoji="1" lang="zh-CN" altLang="en-US" sz="2000" dirty="0">
              <a:solidFill>
                <a:srgbClr val="1B285F"/>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24579"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2369535E-CBF8-418D-8B7A-E668D4FE7BF1}" type="slidenum">
              <a:rPr lang="en-US" altLang="zh-CN" sz="1400" b="0">
                <a:solidFill>
                  <a:srgbClr val="40458C"/>
                </a:solidFill>
                <a:latin typeface="Comic Sans MS" panose="030F0702030302020204" pitchFamily="66" charset="0"/>
              </a:rPr>
              <a:pPr>
                <a:spcBef>
                  <a:spcPct val="0"/>
                </a:spcBef>
                <a:buClrTx/>
                <a:buFontTx/>
                <a:buNone/>
              </a:pPr>
              <a:t>29</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426509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59050" y="908050"/>
            <a:ext cx="10528050" cy="25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3"/>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3"/>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3"/>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3"/>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3"/>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3"/>
              </a:buBlip>
              <a:defRPr sz="2800" b="1">
                <a:solidFill>
                  <a:srgbClr val="000000"/>
                </a:solidFill>
                <a:latin typeface="Arial" panose="020B0604020202020204" pitchFamily="34" charset="0"/>
                <a:ea typeface="宋体" panose="02010600030101010101" pitchFamily="2" charset="-122"/>
              </a:defRPr>
            </a:lvl9pPr>
          </a:lstStyle>
          <a:p>
            <a:pPr algn="just" eaLnBrk="0" fontAlgn="b" hangingPunct="0">
              <a:lnSpc>
                <a:spcPct val="150000"/>
              </a:lnSpc>
              <a:spcAft>
                <a:spcPct val="20000"/>
              </a:spcAft>
              <a:buClrTx/>
              <a:buFontTx/>
              <a:buNone/>
            </a:pPr>
            <a:r>
              <a:rPr kumimoji="1" lang="en-US" altLang="zh-CN" sz="2000" b="0" dirty="0">
                <a:solidFill>
                  <a:srgbClr val="1B285F"/>
                </a:solidFill>
                <a:latin typeface="华文中宋" panose="02010600040101010101" pitchFamily="2" charset="-122"/>
                <a:ea typeface="华文中宋" panose="02010600040101010101" pitchFamily="2" charset="-122"/>
              </a:rPr>
              <a:t>    SQL(Structured Query Language)</a:t>
            </a:r>
            <a:r>
              <a:rPr kumimoji="1" lang="zh-CN" altLang="en-US" sz="2000" b="0" dirty="0">
                <a:solidFill>
                  <a:srgbClr val="1B285F"/>
                </a:solidFill>
                <a:latin typeface="华文中宋" panose="02010600040101010101" pitchFamily="2" charset="-122"/>
                <a:ea typeface="华文中宋" panose="02010600040101010101" pitchFamily="2" charset="-122"/>
              </a:rPr>
              <a:t>语言是</a:t>
            </a:r>
            <a:r>
              <a:rPr kumimoji="1" lang="en-US" altLang="zh-CN" sz="2000" b="0" dirty="0">
                <a:solidFill>
                  <a:srgbClr val="1B285F"/>
                </a:solidFill>
                <a:latin typeface="华文中宋" panose="02010600040101010101" pitchFamily="2" charset="-122"/>
                <a:ea typeface="华文中宋" panose="02010600040101010101" pitchFamily="2" charset="-122"/>
              </a:rPr>
              <a:t>1974</a:t>
            </a:r>
            <a:r>
              <a:rPr kumimoji="1" lang="zh-CN" altLang="en-US" sz="2000" b="0" dirty="0">
                <a:solidFill>
                  <a:srgbClr val="1B285F"/>
                </a:solidFill>
                <a:latin typeface="华文中宋" panose="02010600040101010101" pitchFamily="2" charset="-122"/>
                <a:ea typeface="华文中宋" panose="02010600040101010101" pitchFamily="2" charset="-122"/>
              </a:rPr>
              <a:t>年由</a:t>
            </a:r>
            <a:r>
              <a:rPr kumimoji="1" lang="en-US" altLang="zh-CN" sz="2000" b="0" dirty="0">
                <a:solidFill>
                  <a:srgbClr val="1B285F"/>
                </a:solidFill>
                <a:latin typeface="华文中宋" panose="02010600040101010101" pitchFamily="2" charset="-122"/>
                <a:ea typeface="华文中宋" panose="02010600040101010101" pitchFamily="2" charset="-122"/>
              </a:rPr>
              <a:t>Boyce</a:t>
            </a:r>
            <a:r>
              <a:rPr kumimoji="1" lang="zh-CN" altLang="en-US" sz="2000" b="0" dirty="0">
                <a:solidFill>
                  <a:srgbClr val="1B285F"/>
                </a:solidFill>
                <a:latin typeface="华文中宋" panose="02010600040101010101" pitchFamily="2" charset="-122"/>
                <a:ea typeface="华文中宋" panose="02010600040101010101" pitchFamily="2" charset="-122"/>
              </a:rPr>
              <a:t>和</a:t>
            </a:r>
            <a:r>
              <a:rPr kumimoji="1" lang="en-US" altLang="zh-CN" sz="2000" b="0" dirty="0">
                <a:solidFill>
                  <a:srgbClr val="1B285F"/>
                </a:solidFill>
                <a:latin typeface="华文中宋" panose="02010600040101010101" pitchFamily="2" charset="-122"/>
                <a:ea typeface="华文中宋" panose="02010600040101010101" pitchFamily="2" charset="-122"/>
              </a:rPr>
              <a:t>Chamberlin</a:t>
            </a:r>
            <a:r>
              <a:rPr kumimoji="1" lang="zh-CN" altLang="en-US" sz="2000" b="0" dirty="0">
                <a:solidFill>
                  <a:srgbClr val="1B285F"/>
                </a:solidFill>
                <a:latin typeface="华文中宋" panose="02010600040101010101" pitchFamily="2" charset="-122"/>
                <a:ea typeface="华文中宋" panose="02010600040101010101" pitchFamily="2" charset="-122"/>
              </a:rPr>
              <a:t>提出的。</a:t>
            </a:r>
            <a:r>
              <a:rPr kumimoji="1" lang="en-US" altLang="zh-CN" sz="2000" b="0" dirty="0">
                <a:solidFill>
                  <a:srgbClr val="1B285F"/>
                </a:solidFill>
                <a:latin typeface="华文中宋" panose="02010600040101010101" pitchFamily="2" charset="-122"/>
                <a:ea typeface="华文中宋" panose="02010600040101010101" pitchFamily="2" charset="-122"/>
              </a:rPr>
              <a:t>IBM</a:t>
            </a:r>
            <a:r>
              <a:rPr kumimoji="1" lang="zh-CN" altLang="en-US" sz="2000" b="0" dirty="0">
                <a:solidFill>
                  <a:srgbClr val="1B285F"/>
                </a:solidFill>
                <a:latin typeface="华文中宋" panose="02010600040101010101" pitchFamily="2" charset="-122"/>
                <a:ea typeface="华文中宋" panose="02010600040101010101" pitchFamily="2" charset="-122"/>
              </a:rPr>
              <a:t>公司在关系数据库系统原型</a:t>
            </a:r>
            <a:r>
              <a:rPr kumimoji="1" lang="en-US" altLang="zh-CN" sz="2000" b="0" dirty="0">
                <a:solidFill>
                  <a:srgbClr val="1B285F"/>
                </a:solidFill>
                <a:latin typeface="华文中宋" panose="02010600040101010101" pitchFamily="2" charset="-122"/>
                <a:ea typeface="华文中宋" panose="02010600040101010101" pitchFamily="2" charset="-122"/>
              </a:rPr>
              <a:t>System R</a:t>
            </a:r>
            <a:r>
              <a:rPr kumimoji="1" lang="zh-CN" altLang="en-US" sz="2000" b="0" dirty="0">
                <a:solidFill>
                  <a:srgbClr val="1B285F"/>
                </a:solidFill>
                <a:latin typeface="华文中宋" panose="02010600040101010101" pitchFamily="2" charset="-122"/>
                <a:ea typeface="华文中宋" panose="02010600040101010101" pitchFamily="2" charset="-122"/>
              </a:rPr>
              <a:t>上实现了这种语言。现发展为</a:t>
            </a:r>
            <a:r>
              <a:rPr kumimoji="1" lang="zh-CN" altLang="en-US" sz="2000" b="0" dirty="0">
                <a:solidFill>
                  <a:srgbClr val="C00000"/>
                </a:solidFill>
                <a:latin typeface="华文中宋" panose="02010600040101010101" pitchFamily="2" charset="-122"/>
                <a:ea typeface="华文中宋" panose="02010600040101010101" pitchFamily="2" charset="-122"/>
              </a:rPr>
              <a:t>关系数据库的标准语言</a:t>
            </a:r>
            <a:r>
              <a:rPr kumimoji="1" lang="zh-CN" altLang="en-US" sz="2000" b="0" dirty="0">
                <a:solidFill>
                  <a:srgbClr val="1B285F"/>
                </a:solidFill>
                <a:latin typeface="华文中宋" panose="02010600040101010101" pitchFamily="2" charset="-122"/>
                <a:ea typeface="华文中宋" panose="02010600040101010101" pitchFamily="2" charset="-122"/>
              </a:rPr>
              <a:t>。</a:t>
            </a:r>
          </a:p>
          <a:p>
            <a:pPr algn="just" eaLnBrk="0" fontAlgn="b" hangingPunct="0">
              <a:lnSpc>
                <a:spcPct val="150000"/>
              </a:lnSpc>
              <a:spcAft>
                <a:spcPct val="20000"/>
              </a:spcAft>
              <a:buClrTx/>
              <a:buFontTx/>
              <a:buNone/>
            </a:pPr>
            <a:r>
              <a:rPr kumimoji="1" lang="zh-CN" altLang="en-US" sz="2000" b="0" dirty="0">
                <a:solidFill>
                  <a:srgbClr val="1B285F"/>
                </a:solidFill>
                <a:latin typeface="华文中宋" panose="02010600040101010101" pitchFamily="2" charset="-122"/>
                <a:ea typeface="华文中宋" panose="02010600040101010101" pitchFamily="2" charset="-122"/>
              </a:rPr>
              <a:t>    </a:t>
            </a:r>
            <a:r>
              <a:rPr kumimoji="1" lang="en-US" altLang="zh-CN" sz="2000" b="0" dirty="0">
                <a:solidFill>
                  <a:srgbClr val="1B285F"/>
                </a:solidFill>
                <a:latin typeface="华文中宋" panose="02010600040101010101" pitchFamily="2" charset="-122"/>
                <a:ea typeface="华文中宋" panose="02010600040101010101" pitchFamily="2" charset="-122"/>
              </a:rPr>
              <a:t>1986</a:t>
            </a:r>
            <a:r>
              <a:rPr kumimoji="1" lang="zh-CN" altLang="en-US" sz="2000" b="0" dirty="0">
                <a:solidFill>
                  <a:srgbClr val="1B285F"/>
                </a:solidFill>
                <a:latin typeface="华文中宋" panose="02010600040101010101" pitchFamily="2" charset="-122"/>
                <a:ea typeface="华文中宋" panose="02010600040101010101" pitchFamily="2" charset="-122"/>
              </a:rPr>
              <a:t>年</a:t>
            </a:r>
            <a:r>
              <a:rPr kumimoji="1" lang="en-US" altLang="zh-CN" sz="2000" b="0" dirty="0">
                <a:solidFill>
                  <a:srgbClr val="1B285F"/>
                </a:solidFill>
                <a:latin typeface="华文中宋" panose="02010600040101010101" pitchFamily="2" charset="-122"/>
                <a:ea typeface="华文中宋" panose="02010600040101010101" pitchFamily="2" charset="-122"/>
              </a:rPr>
              <a:t>10</a:t>
            </a:r>
            <a:r>
              <a:rPr kumimoji="1" lang="zh-CN" altLang="en-US" sz="2000" b="0" dirty="0">
                <a:solidFill>
                  <a:srgbClr val="1B285F"/>
                </a:solidFill>
                <a:latin typeface="华文中宋" panose="02010600040101010101" pitchFamily="2" charset="-122"/>
                <a:ea typeface="华文中宋" panose="02010600040101010101" pitchFamily="2" charset="-122"/>
              </a:rPr>
              <a:t>月</a:t>
            </a:r>
            <a:r>
              <a:rPr kumimoji="1" lang="zh-CN" altLang="en-US" sz="2000" b="0" dirty="0">
                <a:solidFill>
                  <a:srgbClr val="C00000"/>
                </a:solidFill>
                <a:latin typeface="华文中宋" panose="02010600040101010101" pitchFamily="2" charset="-122"/>
                <a:ea typeface="华文中宋" panose="02010600040101010101" pitchFamily="2" charset="-122"/>
              </a:rPr>
              <a:t>美国国家标准局</a:t>
            </a:r>
            <a:r>
              <a:rPr kumimoji="1" lang="en-US" altLang="zh-CN" sz="2000" b="0" dirty="0">
                <a:solidFill>
                  <a:srgbClr val="C00000"/>
                </a:solidFill>
                <a:latin typeface="华文中宋" panose="02010600040101010101" pitchFamily="2" charset="-122"/>
                <a:ea typeface="华文中宋" panose="02010600040101010101" pitchFamily="2" charset="-122"/>
              </a:rPr>
              <a:t>ANSI</a:t>
            </a:r>
            <a:r>
              <a:rPr kumimoji="1" lang="zh-CN" altLang="en-US" sz="2000" b="0" dirty="0">
                <a:solidFill>
                  <a:srgbClr val="1B285F"/>
                </a:solidFill>
                <a:latin typeface="华文中宋" panose="02010600040101010101" pitchFamily="2" charset="-122"/>
                <a:ea typeface="华文中宋" panose="02010600040101010101" pitchFamily="2" charset="-122"/>
              </a:rPr>
              <a:t>的数据库委员会批准了</a:t>
            </a:r>
            <a:r>
              <a:rPr kumimoji="1" lang="en-US" altLang="zh-CN" sz="2000" b="0" dirty="0">
                <a:solidFill>
                  <a:srgbClr val="1B285F"/>
                </a:solidFill>
                <a:latin typeface="华文中宋" panose="02010600040101010101" pitchFamily="2" charset="-122"/>
                <a:ea typeface="华文中宋" panose="02010600040101010101" pitchFamily="2" charset="-122"/>
              </a:rPr>
              <a:t>SQL</a:t>
            </a:r>
            <a:r>
              <a:rPr kumimoji="1" lang="zh-CN" altLang="en-US" sz="2000" b="0" dirty="0">
                <a:solidFill>
                  <a:srgbClr val="1B285F"/>
                </a:solidFill>
                <a:latin typeface="华文中宋" panose="02010600040101010101" pitchFamily="2" charset="-122"/>
                <a:ea typeface="华文中宋" panose="02010600040101010101" pitchFamily="2" charset="-122"/>
              </a:rPr>
              <a:t>作为关系数据库语言的美国标准。同年公布了</a:t>
            </a:r>
            <a:r>
              <a:rPr kumimoji="1" lang="en-US" altLang="zh-CN" sz="2000" b="0" dirty="0">
                <a:solidFill>
                  <a:srgbClr val="1B285F"/>
                </a:solidFill>
                <a:latin typeface="华文中宋" panose="02010600040101010101" pitchFamily="2" charset="-122"/>
                <a:ea typeface="华文中宋" panose="02010600040101010101" pitchFamily="2" charset="-122"/>
              </a:rPr>
              <a:t>SQL</a:t>
            </a:r>
            <a:r>
              <a:rPr kumimoji="1" lang="zh-CN" altLang="en-US" sz="2000" b="0" dirty="0">
                <a:solidFill>
                  <a:srgbClr val="1B285F"/>
                </a:solidFill>
                <a:latin typeface="华文中宋" panose="02010600040101010101" pitchFamily="2" charset="-122"/>
                <a:ea typeface="华文中宋" panose="02010600040101010101" pitchFamily="2" charset="-122"/>
              </a:rPr>
              <a:t>标准文本</a:t>
            </a:r>
            <a:r>
              <a:rPr kumimoji="1" lang="en-US" altLang="zh-CN" sz="2000" b="0" dirty="0">
                <a:solidFill>
                  <a:srgbClr val="1B285F"/>
                </a:solidFill>
                <a:latin typeface="华文中宋" panose="02010600040101010101" pitchFamily="2" charset="-122"/>
                <a:ea typeface="华文中宋" panose="02010600040101010101" pitchFamily="2" charset="-122"/>
              </a:rPr>
              <a:t>,87</a:t>
            </a:r>
            <a:r>
              <a:rPr kumimoji="1" lang="zh-CN" altLang="en-US" sz="2000" b="0" dirty="0">
                <a:solidFill>
                  <a:srgbClr val="1B285F"/>
                </a:solidFill>
                <a:latin typeface="华文中宋" panose="02010600040101010101" pitchFamily="2" charset="-122"/>
                <a:ea typeface="华文中宋" panose="02010600040101010101" pitchFamily="2" charset="-122"/>
              </a:rPr>
              <a:t>年</a:t>
            </a:r>
            <a:r>
              <a:rPr kumimoji="1" lang="zh-CN" altLang="en-US" sz="2000" b="0" dirty="0">
                <a:solidFill>
                  <a:srgbClr val="C00000"/>
                </a:solidFill>
                <a:latin typeface="华文中宋" panose="02010600040101010101" pitchFamily="2" charset="-122"/>
                <a:ea typeface="华文中宋" panose="02010600040101010101" pitchFamily="2" charset="-122"/>
              </a:rPr>
              <a:t>国际标准化组织</a:t>
            </a:r>
            <a:r>
              <a:rPr kumimoji="1" lang="en-US" altLang="zh-CN" sz="2000" b="0" dirty="0">
                <a:solidFill>
                  <a:srgbClr val="C00000"/>
                </a:solidFill>
                <a:latin typeface="华文中宋" panose="02010600040101010101" pitchFamily="2" charset="-122"/>
                <a:ea typeface="华文中宋" panose="02010600040101010101" pitchFamily="2" charset="-122"/>
              </a:rPr>
              <a:t>ISO</a:t>
            </a:r>
            <a:r>
              <a:rPr kumimoji="1" lang="zh-CN" altLang="en-US" sz="2000" b="0" dirty="0">
                <a:solidFill>
                  <a:srgbClr val="1B285F"/>
                </a:solidFill>
                <a:latin typeface="华文中宋" panose="02010600040101010101" pitchFamily="2" charset="-122"/>
                <a:ea typeface="华文中宋" panose="02010600040101010101" pitchFamily="2" charset="-122"/>
              </a:rPr>
              <a:t>也通过这一标准。</a:t>
            </a:r>
          </a:p>
          <a:p>
            <a:pPr algn="just" eaLnBrk="0" fontAlgn="b" hangingPunct="0">
              <a:lnSpc>
                <a:spcPct val="150000"/>
              </a:lnSpc>
              <a:spcAft>
                <a:spcPct val="20000"/>
              </a:spcAft>
              <a:buClrTx/>
              <a:buFontTx/>
              <a:buNone/>
            </a:pPr>
            <a:r>
              <a:rPr kumimoji="1" lang="zh-CN" altLang="en-US" sz="2000" b="0" dirty="0">
                <a:solidFill>
                  <a:srgbClr val="1B285F"/>
                </a:solidFill>
                <a:latin typeface="华文中宋" panose="02010600040101010101" pitchFamily="2" charset="-122"/>
                <a:ea typeface="华文中宋" panose="02010600040101010101" pitchFamily="2" charset="-122"/>
              </a:rPr>
              <a:t>    自</a:t>
            </a:r>
            <a:r>
              <a:rPr kumimoji="1" lang="en-US" altLang="zh-CN" sz="2000" b="0" dirty="0">
                <a:solidFill>
                  <a:srgbClr val="1B285F"/>
                </a:solidFill>
                <a:latin typeface="华文中宋" panose="02010600040101010101" pitchFamily="2" charset="-122"/>
                <a:ea typeface="华文中宋" panose="02010600040101010101" pitchFamily="2" charset="-122"/>
              </a:rPr>
              <a:t>SQL</a:t>
            </a:r>
            <a:r>
              <a:rPr kumimoji="1" lang="zh-CN" altLang="en-US" sz="2000" b="0" dirty="0">
                <a:solidFill>
                  <a:srgbClr val="1B285F"/>
                </a:solidFill>
                <a:latin typeface="华文中宋" panose="02010600040101010101" pitchFamily="2" charset="-122"/>
                <a:ea typeface="华文中宋" panose="02010600040101010101" pitchFamily="2" charset="-122"/>
              </a:rPr>
              <a:t>成为国际标准语言后，很多数据库均用</a:t>
            </a:r>
            <a:r>
              <a:rPr kumimoji="1" lang="en-US" altLang="zh-CN" sz="2000" b="0" dirty="0">
                <a:solidFill>
                  <a:srgbClr val="1B285F"/>
                </a:solidFill>
                <a:latin typeface="华文中宋" panose="02010600040101010101" pitchFamily="2" charset="-122"/>
                <a:ea typeface="华文中宋" panose="02010600040101010101" pitchFamily="2" charset="-122"/>
              </a:rPr>
              <a:t>SQL</a:t>
            </a:r>
            <a:r>
              <a:rPr kumimoji="1" lang="zh-CN" altLang="en-US" sz="2000" b="0" dirty="0">
                <a:solidFill>
                  <a:srgbClr val="1B285F"/>
                </a:solidFill>
                <a:latin typeface="华文中宋" panose="02010600040101010101" pitchFamily="2" charset="-122"/>
                <a:ea typeface="华文中宋" panose="02010600040101010101" pitchFamily="2" charset="-122"/>
              </a:rPr>
              <a:t>作为共同的数据存取语言和标准接口。</a:t>
            </a:r>
          </a:p>
        </p:txBody>
      </p:sp>
      <p:sp>
        <p:nvSpPr>
          <p:cNvPr id="6" name="标题 5"/>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p>
        </p:txBody>
      </p:sp>
    </p:spTree>
    <p:extLst>
      <p:ext uri="{BB962C8B-B14F-4D97-AF65-F5344CB8AC3E}">
        <p14:creationId xmlns:p14="http://schemas.microsoft.com/office/powerpoint/2010/main" val="2339742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559049" y="908051"/>
            <a:ext cx="11139892" cy="298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9875" indent="-269875">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1.</a:t>
            </a:r>
            <a:r>
              <a:rPr kumimoji="1" lang="zh-CN" altLang="en-US" sz="2000" dirty="0">
                <a:solidFill>
                  <a:srgbClr val="1B285F"/>
                </a:solidFill>
                <a:latin typeface="Times New Roman" panose="02020603050405020304" pitchFamily="18" charset="0"/>
              </a:rPr>
              <a:t>索引一经建立</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就</a:t>
            </a:r>
            <a:r>
              <a:rPr kumimoji="1" lang="zh-CN" altLang="en-US" sz="2000" dirty="0">
                <a:solidFill>
                  <a:srgbClr val="C00000"/>
                </a:solidFill>
                <a:latin typeface="Times New Roman" panose="02020603050405020304" pitchFamily="18" charset="0"/>
              </a:rPr>
              <a:t>由系统使用和维护</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不需用户干预</a:t>
            </a:r>
          </a:p>
          <a:p>
            <a:pPr fontAlgn="base">
              <a:lnSpc>
                <a:spcPct val="15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2.</a:t>
            </a:r>
            <a:r>
              <a:rPr kumimoji="1" lang="en-US" altLang="zh-CN" sz="2000" dirty="0">
                <a:solidFill>
                  <a:srgbClr val="C00000"/>
                </a:solidFill>
                <a:latin typeface="Times New Roman" panose="02020603050405020304" pitchFamily="18" charset="0"/>
              </a:rPr>
              <a:t>UNIQUE</a:t>
            </a:r>
            <a:r>
              <a:rPr kumimoji="1" lang="zh-CN" altLang="en-US" sz="2000" dirty="0">
                <a:solidFill>
                  <a:srgbClr val="1B285F"/>
                </a:solidFill>
                <a:latin typeface="Times New Roman" panose="02020603050405020304" pitchFamily="18" charset="0"/>
              </a:rPr>
              <a:t>表明此索引的每一个索引值只对应</a:t>
            </a:r>
            <a:r>
              <a:rPr kumimoji="1" lang="zh-CN" altLang="en-US" sz="2000" dirty="0">
                <a:solidFill>
                  <a:srgbClr val="C00000"/>
                </a:solidFill>
                <a:latin typeface="Times New Roman" panose="02020603050405020304" pitchFamily="18" charset="0"/>
              </a:rPr>
              <a:t>唯一的数据记录</a:t>
            </a:r>
            <a:r>
              <a:rPr kumimoji="1" lang="zh-CN" altLang="en-US" sz="2000" dirty="0">
                <a:solidFill>
                  <a:srgbClr val="1B285F"/>
                </a:solidFill>
                <a:latin typeface="Times New Roman" panose="02020603050405020304" pitchFamily="18" charset="0"/>
              </a:rPr>
              <a:t>。</a:t>
            </a:r>
          </a:p>
          <a:p>
            <a:pPr fontAlgn="base">
              <a:lnSpc>
                <a:spcPct val="15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3.</a:t>
            </a:r>
            <a:r>
              <a:rPr kumimoji="1" lang="en-US" altLang="zh-CN" sz="2000" dirty="0">
                <a:solidFill>
                  <a:srgbClr val="C00000"/>
                </a:solidFill>
                <a:latin typeface="Times New Roman" panose="02020603050405020304" pitchFamily="18" charset="0"/>
              </a:rPr>
              <a:t>CLUSTER</a:t>
            </a:r>
            <a:r>
              <a:rPr kumimoji="1" lang="zh-CN" altLang="en-US" sz="2000" dirty="0">
                <a:solidFill>
                  <a:srgbClr val="1B285F"/>
                </a:solidFill>
                <a:latin typeface="Times New Roman" panose="02020603050405020304" pitchFamily="18" charset="0"/>
              </a:rPr>
              <a:t>表示要建立的索引是</a:t>
            </a:r>
            <a:r>
              <a:rPr kumimoji="1" lang="zh-CN" altLang="en-US" sz="2000" dirty="0">
                <a:solidFill>
                  <a:srgbClr val="C00000"/>
                </a:solidFill>
                <a:latin typeface="Times New Roman" panose="02020603050405020304" pitchFamily="18" charset="0"/>
              </a:rPr>
              <a:t>聚簇索引</a:t>
            </a:r>
            <a:r>
              <a:rPr kumimoji="1" lang="zh-CN" altLang="en-US" sz="2000" dirty="0">
                <a:solidFill>
                  <a:srgbClr val="1B285F"/>
                </a:solidFill>
                <a:latin typeface="Times New Roman" panose="02020603050405020304" pitchFamily="18" charset="0"/>
              </a:rPr>
              <a:t>。所谓聚簇索引是指索引项的顺序与表中记录的物理顺序一致的索引组织（第</a:t>
            </a:r>
            <a:r>
              <a:rPr kumimoji="1" lang="en-US" altLang="zh-CN" sz="2000" dirty="0">
                <a:solidFill>
                  <a:srgbClr val="1B285F"/>
                </a:solidFill>
                <a:latin typeface="Times New Roman" panose="02020603050405020304" pitchFamily="18" charset="0"/>
              </a:rPr>
              <a:t>7</a:t>
            </a:r>
            <a:r>
              <a:rPr kumimoji="1" lang="zh-CN" altLang="en-US" sz="2000" dirty="0">
                <a:solidFill>
                  <a:srgbClr val="1B285F"/>
                </a:solidFill>
                <a:latin typeface="Times New Roman" panose="02020603050405020304" pitchFamily="18" charset="0"/>
              </a:rPr>
              <a:t>章）</a:t>
            </a:r>
          </a:p>
          <a:p>
            <a:pPr fontAlgn="base">
              <a:lnSpc>
                <a:spcPct val="150000"/>
              </a:lnSpc>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4.</a:t>
            </a:r>
            <a:r>
              <a:rPr kumimoji="1" lang="zh-CN" altLang="en-US" sz="2000" dirty="0">
                <a:solidFill>
                  <a:srgbClr val="1B285F"/>
                </a:solidFill>
                <a:latin typeface="Times New Roman" panose="02020603050405020304" pitchFamily="18" charset="0"/>
              </a:rPr>
              <a:t>在一个基本表上最多只能建立一个聚簇索引。建立聚簇索引后</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更新索引列数据时</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往往导致表中记录的物理顺序的变更</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代价较大</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因此对于经常更新的列不宜建立聚簇索引。</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25603"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B5D76D88-6783-4040-8BCC-D115562E762E}" type="slidenum">
              <a:rPr lang="en-US" altLang="zh-CN" sz="1400" b="0">
                <a:solidFill>
                  <a:srgbClr val="40458C"/>
                </a:solidFill>
                <a:latin typeface="Comic Sans MS" panose="030F0702030302020204" pitchFamily="66" charset="0"/>
              </a:rPr>
              <a:pPr>
                <a:spcBef>
                  <a:spcPct val="0"/>
                </a:spcBef>
                <a:buClrTx/>
                <a:buFontTx/>
                <a:buNone/>
              </a:pPr>
              <a:t>30</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4267667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559049" y="1125538"/>
            <a:ext cx="11126445" cy="2342244"/>
          </a:xfrm>
          <a:prstGeom prst="rect">
            <a:avLst/>
          </a:prstGeom>
          <a:noFill/>
          <a:ln w="9525">
            <a:noFill/>
            <a:miter lim="800000"/>
            <a:headEnd/>
            <a:tailEnd/>
          </a:ln>
        </p:spPr>
        <p:txBody>
          <a:bodyPr wrap="square">
            <a:spAutoFit/>
          </a:bodyPr>
          <a:lstStyle/>
          <a:p>
            <a:pPr fontAlgn="base">
              <a:lnSpc>
                <a:spcPct val="150000"/>
              </a:lnSpc>
              <a:spcBef>
                <a:spcPct val="20000"/>
              </a:spcBef>
              <a:spcAft>
                <a:spcPct val="30000"/>
              </a:spcAft>
              <a:buClr>
                <a:srgbClr val="9900CC"/>
              </a:buClr>
              <a:buSzPct val="90000"/>
              <a:buFont typeface="Symbol" panose="05050102010706020507" pitchFamily="18" charset="2"/>
              <a:buNone/>
              <a:defRPr/>
            </a:pPr>
            <a:r>
              <a:rPr kumimoji="1" lang="zh-CN" altLang="en-US" sz="2000" b="1" dirty="0">
                <a:solidFill>
                  <a:srgbClr val="1B285F"/>
                </a:solidFill>
                <a:effectLst>
                  <a:outerShdw blurRad="38100" dist="38100" dir="2700000" algn="tl">
                    <a:srgbClr val="C0C0C0"/>
                  </a:outerShdw>
                </a:effectLst>
                <a:latin typeface="Times New Roman" panose="02020603050405020304" pitchFamily="18" charset="0"/>
              </a:rPr>
              <a:t>建立索引的原则：</a:t>
            </a:r>
          </a:p>
          <a:p>
            <a:pPr fontAlgn="base">
              <a:lnSpc>
                <a:spcPct val="150000"/>
              </a:lnSpc>
              <a:spcBef>
                <a:spcPct val="20000"/>
              </a:spcBef>
              <a:spcAft>
                <a:spcPct val="30000"/>
              </a:spcAft>
              <a:buClr>
                <a:srgbClr val="9900CC"/>
              </a:buClr>
              <a:buSzPct val="90000"/>
              <a:buFont typeface="Symbol" panose="05050102010706020507" pitchFamily="18" charset="2"/>
              <a:buNone/>
              <a:defRPr/>
            </a:pPr>
            <a:r>
              <a:rPr kumimoji="1" lang="en-US" altLang="zh-CN" sz="2000" b="1" dirty="0">
                <a:solidFill>
                  <a:srgbClr val="1B285F"/>
                </a:solidFill>
                <a:latin typeface="Times New Roman" panose="02020603050405020304" pitchFamily="18" charset="0"/>
              </a:rPr>
              <a:t>1. </a:t>
            </a:r>
            <a:r>
              <a:rPr kumimoji="1" lang="zh-CN" altLang="en-US" sz="2000" b="1" dirty="0">
                <a:solidFill>
                  <a:srgbClr val="1B285F"/>
                </a:solidFill>
                <a:latin typeface="Times New Roman" panose="02020603050405020304" pitchFamily="18" charset="0"/>
              </a:rPr>
              <a:t>记录有一定规模，检索</a:t>
            </a:r>
            <a:r>
              <a:rPr kumimoji="1" lang="en-US" altLang="zh-CN" sz="2000" b="1" dirty="0">
                <a:solidFill>
                  <a:srgbClr val="1B285F"/>
                </a:solidFill>
                <a:latin typeface="Times New Roman" panose="02020603050405020304" pitchFamily="18" charset="0"/>
              </a:rPr>
              <a:t>&lt;10</a:t>
            </a:r>
            <a:r>
              <a:rPr kumimoji="1" lang="zh-CN" altLang="en-US" sz="2000" b="1" dirty="0">
                <a:solidFill>
                  <a:srgbClr val="1B285F"/>
                </a:solidFill>
                <a:latin typeface="Times New Roman" panose="02020603050405020304" pitchFamily="18" charset="0"/>
              </a:rPr>
              <a:t>％内容。</a:t>
            </a:r>
          </a:p>
          <a:p>
            <a:pPr fontAlgn="base">
              <a:lnSpc>
                <a:spcPct val="150000"/>
              </a:lnSpc>
              <a:spcBef>
                <a:spcPct val="20000"/>
              </a:spcBef>
              <a:spcAft>
                <a:spcPct val="30000"/>
              </a:spcAft>
              <a:buClr>
                <a:srgbClr val="9900CC"/>
              </a:buClr>
              <a:buSzPct val="90000"/>
              <a:buFont typeface="Symbol" panose="05050102010706020507" pitchFamily="18" charset="2"/>
              <a:buNone/>
              <a:defRPr/>
            </a:pPr>
            <a:r>
              <a:rPr kumimoji="1" lang="en-US" altLang="zh-CN" sz="2000" b="1" dirty="0">
                <a:solidFill>
                  <a:srgbClr val="1B285F"/>
                </a:solidFill>
                <a:latin typeface="Times New Roman" panose="02020603050405020304" pitchFamily="18" charset="0"/>
              </a:rPr>
              <a:t>2. </a:t>
            </a:r>
            <a:r>
              <a:rPr kumimoji="1" lang="zh-CN" altLang="en-US" sz="2000" b="1" dirty="0">
                <a:solidFill>
                  <a:srgbClr val="1B285F"/>
                </a:solidFill>
                <a:latin typeface="Times New Roman" panose="02020603050405020304" pitchFamily="18" charset="0"/>
              </a:rPr>
              <a:t>某列在</a:t>
            </a:r>
            <a:r>
              <a:rPr kumimoji="1" lang="en-US" altLang="zh-CN" sz="2000" b="1" dirty="0">
                <a:solidFill>
                  <a:srgbClr val="1B285F"/>
                </a:solidFill>
                <a:latin typeface="Times New Roman" panose="02020603050405020304" pitchFamily="18" charset="0"/>
              </a:rPr>
              <a:t>where</a:t>
            </a:r>
            <a:r>
              <a:rPr kumimoji="1" lang="zh-CN" altLang="en-US" sz="2000" b="1" dirty="0">
                <a:solidFill>
                  <a:srgbClr val="1B285F"/>
                </a:solidFill>
                <a:latin typeface="Times New Roman" panose="02020603050405020304" pitchFamily="18" charset="0"/>
              </a:rPr>
              <a:t>子句中频繁使用（经常被查询语句的条件表达式引用）。</a:t>
            </a:r>
          </a:p>
          <a:p>
            <a:pPr fontAlgn="base">
              <a:lnSpc>
                <a:spcPct val="150000"/>
              </a:lnSpc>
              <a:spcBef>
                <a:spcPct val="20000"/>
              </a:spcBef>
              <a:spcAft>
                <a:spcPct val="30000"/>
              </a:spcAft>
              <a:buClr>
                <a:srgbClr val="9900CC"/>
              </a:buClr>
              <a:buSzPct val="90000"/>
              <a:buFont typeface="Symbol" panose="05050102010706020507" pitchFamily="18" charset="2"/>
              <a:buNone/>
              <a:defRPr/>
            </a:pPr>
            <a:r>
              <a:rPr kumimoji="1" lang="en-US" altLang="zh-CN" sz="2000" b="1" dirty="0">
                <a:solidFill>
                  <a:srgbClr val="1B285F"/>
                </a:solidFill>
                <a:latin typeface="Times New Roman" panose="02020603050405020304" pitchFamily="18" charset="0"/>
              </a:rPr>
              <a:t>3. </a:t>
            </a:r>
            <a:r>
              <a:rPr kumimoji="1" lang="zh-CN" altLang="en-US" sz="2000" b="1" dirty="0">
                <a:solidFill>
                  <a:srgbClr val="1B285F"/>
                </a:solidFill>
                <a:latin typeface="Times New Roman" panose="02020603050405020304" pitchFamily="18" charset="0"/>
              </a:rPr>
              <a:t>先装数据，后建索引（系统维护索引需要消耗资源）。</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26627"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CB81394B-05A2-451E-BF1A-5EC43CA5AA10}" type="slidenum">
              <a:rPr lang="en-US" altLang="zh-CN" sz="1400" b="0">
                <a:solidFill>
                  <a:srgbClr val="40458C"/>
                </a:solidFill>
                <a:latin typeface="Comic Sans MS" panose="030F0702030302020204" pitchFamily="66" charset="0"/>
              </a:rPr>
              <a:pPr>
                <a:spcBef>
                  <a:spcPct val="0"/>
                </a:spcBef>
                <a:buClrTx/>
                <a:buFontTx/>
                <a:buNone/>
              </a:pPr>
              <a:t>31</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338556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559049" y="908051"/>
            <a:ext cx="11045763" cy="505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Aft>
                <a:spcPct val="20000"/>
              </a:spcAft>
              <a:buClrTx/>
              <a:buFontTx/>
              <a:buNone/>
            </a:pPr>
            <a:r>
              <a:rPr kumimoji="1" lang="zh-CN" altLang="en-US" sz="2000" dirty="0">
                <a:solidFill>
                  <a:srgbClr val="1B285F"/>
                </a:solidFill>
                <a:latin typeface="Times New Roman" panose="02020603050405020304" pitchFamily="18" charset="0"/>
              </a:rPr>
              <a:t>二、修改索引（重命名）</a:t>
            </a:r>
            <a:endParaRPr kumimoji="1" lang="en-US" altLang="zh-CN" sz="2000" dirty="0">
              <a:solidFill>
                <a:srgbClr val="1B285F"/>
              </a:solidFill>
              <a:latin typeface="Times New Roman" panose="02020603050405020304" pitchFamily="18" charset="0"/>
            </a:endParaRPr>
          </a:p>
          <a:p>
            <a:pPr fontAlgn="base">
              <a:lnSpc>
                <a:spcPct val="150000"/>
              </a:lnSpc>
              <a:spcAft>
                <a:spcPct val="20000"/>
              </a:spcAft>
              <a:buClrTx/>
              <a:buFontTx/>
              <a:buNone/>
            </a:pPr>
            <a:r>
              <a:rPr lang="en-US" altLang="zh-CN" sz="2000" b="0" dirty="0">
                <a:solidFill>
                  <a:srgbClr val="FF0000"/>
                </a:solidFill>
              </a:rPr>
              <a:t>      ALTER INDEX &lt;</a:t>
            </a:r>
            <a:r>
              <a:rPr lang="zh-CN" altLang="en-US" sz="2000" b="0" dirty="0">
                <a:solidFill>
                  <a:srgbClr val="FF0000"/>
                </a:solidFill>
              </a:rPr>
              <a:t>旧索引名</a:t>
            </a:r>
            <a:r>
              <a:rPr lang="en-US" altLang="zh-CN" sz="2000" b="0" dirty="0">
                <a:solidFill>
                  <a:srgbClr val="FF0000"/>
                </a:solidFill>
              </a:rPr>
              <a:t>&gt; RENAME TO &lt;</a:t>
            </a:r>
            <a:r>
              <a:rPr lang="zh-CN" altLang="en-US" sz="2000" b="0" dirty="0">
                <a:solidFill>
                  <a:srgbClr val="FF0000"/>
                </a:solidFill>
              </a:rPr>
              <a:t>新索引名</a:t>
            </a:r>
            <a:r>
              <a:rPr lang="en-US" altLang="zh-CN" sz="2000" b="0" dirty="0">
                <a:solidFill>
                  <a:srgbClr val="FF0000"/>
                </a:solidFill>
              </a:rPr>
              <a:t>&gt;</a:t>
            </a:r>
          </a:p>
          <a:p>
            <a:pPr fontAlgn="base">
              <a:lnSpc>
                <a:spcPct val="150000"/>
              </a:lnSpc>
              <a:spcAft>
                <a:spcPct val="20000"/>
              </a:spcAft>
              <a:buClrTx/>
              <a:buFontTx/>
              <a:buNone/>
            </a:pPr>
            <a:r>
              <a:rPr lang="en-US" altLang="zh-CN" sz="2000" b="0" dirty="0">
                <a:solidFill>
                  <a:srgbClr val="FF0000"/>
                </a:solidFill>
              </a:rPr>
              <a:t>      </a:t>
            </a:r>
            <a:r>
              <a:rPr kumimoji="1" lang="en-US" altLang="zh-CN" sz="2000" dirty="0">
                <a:solidFill>
                  <a:srgbClr val="1B285F"/>
                </a:solidFill>
                <a:latin typeface="Times New Roman" panose="02020603050405020304" pitchFamily="18" charset="0"/>
              </a:rPr>
              <a:t>P89 </a:t>
            </a:r>
            <a:r>
              <a:rPr kumimoji="1" lang="zh-CN" altLang="en-US" sz="2000" dirty="0">
                <a:solidFill>
                  <a:srgbClr val="1B285F"/>
                </a:solidFill>
                <a:latin typeface="Times New Roman" panose="02020603050405020304" pitchFamily="18" charset="0"/>
              </a:rPr>
              <a:t>例</a:t>
            </a:r>
            <a:r>
              <a:rPr kumimoji="1" lang="en-US" altLang="zh-CN" sz="2000" dirty="0">
                <a:solidFill>
                  <a:srgbClr val="1B285F"/>
                </a:solidFill>
                <a:latin typeface="Times New Roman" panose="02020603050405020304" pitchFamily="18" charset="0"/>
              </a:rPr>
              <a:t>3.14</a:t>
            </a:r>
            <a:endParaRPr kumimoji="1" lang="zh-CN" altLang="zh-CN" sz="2000" dirty="0">
              <a:solidFill>
                <a:srgbClr val="1B285F"/>
              </a:solidFill>
              <a:latin typeface="Times New Roman" panose="02020603050405020304" pitchFamily="18" charset="0"/>
            </a:endParaRPr>
          </a:p>
          <a:p>
            <a:pPr fontAlgn="base">
              <a:lnSpc>
                <a:spcPct val="150000"/>
              </a:lnSpc>
              <a:spcAft>
                <a:spcPct val="20000"/>
              </a:spcAft>
              <a:buClrTx/>
              <a:buFontTx/>
              <a:buNone/>
            </a:pPr>
            <a:r>
              <a:rPr kumimoji="1" lang="zh-CN" altLang="en-US" sz="2000" dirty="0">
                <a:solidFill>
                  <a:srgbClr val="1B285F"/>
                </a:solidFill>
                <a:latin typeface="Times New Roman" panose="02020603050405020304" pitchFamily="18" charset="0"/>
              </a:rPr>
              <a:t>三、删除索引</a:t>
            </a:r>
          </a:p>
          <a:p>
            <a:pPr algn="just" fontAlgn="base">
              <a:lnSpc>
                <a:spcPct val="150000"/>
              </a:lnSpc>
              <a:spcAft>
                <a:spcPct val="2000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语法： </a:t>
            </a:r>
            <a:r>
              <a:rPr kumimoji="1" lang="en-US" altLang="en-US" sz="2000" dirty="0">
                <a:solidFill>
                  <a:srgbClr val="1B285F"/>
                </a:solidFill>
                <a:latin typeface="Times New Roman" panose="02020603050405020304" pitchFamily="18" charset="0"/>
              </a:rPr>
              <a:t>DROP  INDEX  &lt;</a:t>
            </a:r>
            <a:r>
              <a:rPr kumimoji="1" lang="en-US" altLang="en-US" sz="2000" dirty="0" err="1">
                <a:solidFill>
                  <a:srgbClr val="1B285F"/>
                </a:solidFill>
                <a:latin typeface="Times New Roman" panose="02020603050405020304" pitchFamily="18" charset="0"/>
              </a:rPr>
              <a:t>索引名</a:t>
            </a:r>
            <a:r>
              <a:rPr kumimoji="1" lang="en-US" altLang="en-US" sz="2000" dirty="0">
                <a:solidFill>
                  <a:srgbClr val="1B285F"/>
                </a:solidFill>
                <a:latin typeface="Times New Roman" panose="02020603050405020304" pitchFamily="18" charset="0"/>
              </a:rPr>
              <a:t>&gt;；</a:t>
            </a:r>
            <a:endParaRPr kumimoji="1" lang="zh-CN" altLang="en-US" sz="2000" dirty="0">
              <a:solidFill>
                <a:srgbClr val="1B285F"/>
              </a:solidFill>
              <a:latin typeface="Times New Roman" panose="02020603050405020304" pitchFamily="18" charset="0"/>
            </a:endParaRPr>
          </a:p>
          <a:p>
            <a:pPr algn="just" fontAlgn="base">
              <a:lnSpc>
                <a:spcPct val="150000"/>
              </a:lnSpc>
              <a:spcAft>
                <a:spcPct val="2000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例：</a:t>
            </a:r>
            <a:r>
              <a:rPr kumimoji="1" lang="en-US" altLang="zh-CN" sz="2000" dirty="0">
                <a:solidFill>
                  <a:srgbClr val="1B285F"/>
                </a:solidFill>
                <a:latin typeface="Times New Roman" panose="02020603050405020304" pitchFamily="18" charset="0"/>
              </a:rPr>
              <a:t>drop index </a:t>
            </a:r>
            <a:r>
              <a:rPr kumimoji="1" lang="en-US" altLang="zh-CN" sz="2000" dirty="0" err="1">
                <a:solidFill>
                  <a:srgbClr val="1B285F"/>
                </a:solidFill>
                <a:latin typeface="Times New Roman" panose="02020603050405020304" pitchFamily="18" charset="0"/>
              </a:rPr>
              <a:t>idx_student</a:t>
            </a:r>
            <a:r>
              <a:rPr kumimoji="1" lang="en-US" altLang="zh-CN" sz="2000" dirty="0">
                <a:solidFill>
                  <a:srgbClr val="1B285F"/>
                </a:solidFill>
                <a:latin typeface="Times New Roman" panose="02020603050405020304" pitchFamily="18" charset="0"/>
              </a:rPr>
              <a:t>;</a:t>
            </a:r>
          </a:p>
          <a:p>
            <a:pPr algn="just" fontAlgn="base">
              <a:lnSpc>
                <a:spcPct val="150000"/>
              </a:lnSpc>
              <a:spcAft>
                <a:spcPct val="2000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zh-CN" altLang="en-US" sz="2000" dirty="0">
                <a:solidFill>
                  <a:srgbClr val="1B285F"/>
                </a:solidFill>
                <a:latin typeface="Times New Roman" panose="02020603050405020304" pitchFamily="18" charset="0"/>
              </a:rPr>
              <a:t>应用场景：数据频繁增、删、改，系统消耗大量资源来维护索引，降低了查询效率。此时可以删除一部分不必要的索引。 </a:t>
            </a:r>
            <a:endParaRPr kumimoji="1" lang="en-US" altLang="zh-CN" sz="2000" dirty="0">
              <a:solidFill>
                <a:srgbClr val="1B285F"/>
              </a:solidFill>
              <a:latin typeface="Times New Roman" panose="02020603050405020304" pitchFamily="18" charset="0"/>
            </a:endParaRPr>
          </a:p>
          <a:p>
            <a:pPr algn="just" fontAlgn="base">
              <a:lnSpc>
                <a:spcPct val="150000"/>
              </a:lnSpc>
              <a:spcAft>
                <a:spcPct val="2000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P89 </a:t>
            </a:r>
            <a:r>
              <a:rPr kumimoji="1" lang="zh-CN" altLang="en-US" sz="2000" dirty="0">
                <a:solidFill>
                  <a:srgbClr val="1B285F"/>
                </a:solidFill>
                <a:latin typeface="Times New Roman" panose="02020603050405020304" pitchFamily="18" charset="0"/>
              </a:rPr>
              <a:t>例</a:t>
            </a:r>
            <a:r>
              <a:rPr kumimoji="1" lang="en-US" altLang="zh-CN" sz="2000" dirty="0">
                <a:solidFill>
                  <a:srgbClr val="1B285F"/>
                </a:solidFill>
                <a:latin typeface="Times New Roman" panose="02020603050405020304" pitchFamily="18" charset="0"/>
              </a:rPr>
              <a:t>3.15</a:t>
            </a:r>
            <a:endParaRPr kumimoji="1" lang="zh-CN" altLang="en-US" sz="2000" dirty="0">
              <a:solidFill>
                <a:srgbClr val="1B285F"/>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2765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676E326F-6B9A-4414-A78B-E69991498341}" type="slidenum">
              <a:rPr lang="en-US" altLang="zh-CN" sz="1400" b="0">
                <a:solidFill>
                  <a:srgbClr val="40458C"/>
                </a:solidFill>
                <a:latin typeface="Comic Sans MS" panose="030F0702030302020204" pitchFamily="66" charset="0"/>
              </a:rPr>
              <a:pPr>
                <a:spcBef>
                  <a:spcPct val="0"/>
                </a:spcBef>
                <a:buClrTx/>
                <a:buFontTx/>
                <a:buNone/>
              </a:pPr>
              <a:t>32</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2426213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559049" y="908051"/>
            <a:ext cx="11045763" cy="258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Aft>
                <a:spcPct val="20000"/>
              </a:spcAft>
              <a:buClrTx/>
              <a:buFontTx/>
              <a:buNone/>
            </a:pPr>
            <a:r>
              <a:rPr kumimoji="1" lang="zh-CN" altLang="en-US" sz="2000" dirty="0">
                <a:solidFill>
                  <a:srgbClr val="C00000"/>
                </a:solidFill>
                <a:latin typeface="Times New Roman" panose="02020603050405020304" pitchFamily="18" charset="0"/>
              </a:rPr>
              <a:t>数据字典</a:t>
            </a:r>
          </a:p>
          <a:p>
            <a:pPr algn="just" fontAlgn="base">
              <a:lnSpc>
                <a:spcPct val="150000"/>
              </a:lnSpc>
              <a:spcAft>
                <a:spcPct val="2000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执行</a:t>
            </a:r>
            <a:r>
              <a:rPr kumimoji="1" lang="en-US" altLang="zh-CN" sz="2000" dirty="0">
                <a:solidFill>
                  <a:srgbClr val="1B285F"/>
                </a:solidFill>
                <a:latin typeface="Times New Roman" panose="02020603050405020304" pitchFamily="18" charset="0"/>
              </a:rPr>
              <a:t>SQL</a:t>
            </a:r>
            <a:r>
              <a:rPr kumimoji="1" lang="zh-CN" altLang="en-US" sz="2000" dirty="0">
                <a:solidFill>
                  <a:srgbClr val="1B285F"/>
                </a:solidFill>
                <a:latin typeface="Times New Roman" panose="02020603050405020304" pitchFamily="18" charset="0"/>
              </a:rPr>
              <a:t>数据定义语句时，实际上就是在更新系统内数据字典表中的相应信息。</a:t>
            </a:r>
          </a:p>
          <a:p>
            <a:pPr algn="just" fontAlgn="base">
              <a:lnSpc>
                <a:spcPct val="150000"/>
              </a:lnSpc>
              <a:spcAft>
                <a:spcPct val="2000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数据字典是关系数据库管理系统内部的一组系统表，记录了数据库中所有的</a:t>
            </a:r>
            <a:r>
              <a:rPr kumimoji="1" lang="zh-CN" altLang="en-US" sz="2000" dirty="0">
                <a:solidFill>
                  <a:srgbClr val="C00000"/>
                </a:solidFill>
                <a:latin typeface="Times New Roman" panose="02020603050405020304" pitchFamily="18" charset="0"/>
              </a:rPr>
              <a:t>定义信息</a:t>
            </a:r>
            <a:r>
              <a:rPr kumimoji="1" lang="zh-CN" altLang="en-US" sz="2000" dirty="0">
                <a:solidFill>
                  <a:srgbClr val="1B285F"/>
                </a:solidFill>
                <a:latin typeface="Times New Roman" panose="02020603050405020304" pitchFamily="18" charset="0"/>
              </a:rPr>
              <a:t>，包括关系模式定义、视图定义、索引定义、完整性约束定义、各类用户对数据库的操作权限、统计信息等。</a:t>
            </a:r>
            <a:endParaRPr kumimoji="1" lang="en-US" altLang="zh-CN" sz="2000" dirty="0">
              <a:solidFill>
                <a:srgbClr val="1B285F"/>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数据定义</a:t>
            </a:r>
            <a:endParaRPr lang="zh-CN" altLang="en-US" dirty="0"/>
          </a:p>
        </p:txBody>
      </p:sp>
      <p:sp>
        <p:nvSpPr>
          <p:cNvPr id="2765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676E326F-6B9A-4414-A78B-E69991498341}" type="slidenum">
              <a:rPr lang="en-US" altLang="zh-CN" sz="1400" b="0">
                <a:solidFill>
                  <a:srgbClr val="40458C"/>
                </a:solidFill>
                <a:latin typeface="Comic Sans MS" panose="030F0702030302020204" pitchFamily="66" charset="0"/>
              </a:rPr>
              <a:pPr>
                <a:spcBef>
                  <a:spcPct val="0"/>
                </a:spcBef>
                <a:buClrTx/>
                <a:buFontTx/>
                <a:buNone/>
              </a:pPr>
              <a:t>33</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552009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xmlns="" id="{EF448720-8116-4592-B69A-79A55B328201}"/>
              </a:ext>
            </a:extLst>
          </p:cNvPr>
          <p:cNvSpPr/>
          <p:nvPr/>
        </p:nvSpPr>
        <p:spPr>
          <a:xfrm>
            <a:off x="0" y="1895475"/>
            <a:ext cx="12192000" cy="3545946"/>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solidFill>
            <a:srgbClr val="CC383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10" name="任意多边形: 形状 9">
            <a:extLst>
              <a:ext uri="{FF2B5EF4-FFF2-40B4-BE49-F238E27FC236}">
                <a16:creationId xmlns:a16="http://schemas.microsoft.com/office/drawing/2014/main" xmlns="" id="{CF11FFB7-3AE5-468A-8282-59AE55DEA327}"/>
              </a:ext>
            </a:extLst>
          </p:cNvPr>
          <p:cNvSpPr/>
          <p:nvPr/>
        </p:nvSpPr>
        <p:spPr>
          <a:xfrm>
            <a:off x="1524000" y="304801"/>
            <a:ext cx="9144000" cy="5102852"/>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solidFill>
            <a:srgbClr val="F0F7F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6" name="任意多边形: 形状 5">
            <a:extLst>
              <a:ext uri="{FF2B5EF4-FFF2-40B4-BE49-F238E27FC236}">
                <a16:creationId xmlns:a16="http://schemas.microsoft.com/office/drawing/2014/main" xmlns="" id="{4F356CBF-885E-41AD-8797-C03C90FD97EC}"/>
              </a:ext>
            </a:extLst>
          </p:cNvPr>
          <p:cNvSpPr/>
          <p:nvPr/>
        </p:nvSpPr>
        <p:spPr>
          <a:xfrm>
            <a:off x="0" y="-1"/>
            <a:ext cx="12192000" cy="5386767"/>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blipFill>
            <a:blip r:embed="rId2" cstate="email">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5" name="任意多边形: 形状 4">
            <a:extLst>
              <a:ext uri="{FF2B5EF4-FFF2-40B4-BE49-F238E27FC236}">
                <a16:creationId xmlns:a16="http://schemas.microsoft.com/office/drawing/2014/main" xmlns="" id="{427B5A1C-55BA-4E9F-8C79-3F20C0DE44A8}"/>
              </a:ext>
            </a:extLst>
          </p:cNvPr>
          <p:cNvSpPr/>
          <p:nvPr/>
        </p:nvSpPr>
        <p:spPr>
          <a:xfrm>
            <a:off x="0" y="-1"/>
            <a:ext cx="12192000" cy="5428839"/>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rgbClr val="B12E35">
                  <a:alpha val="0"/>
                </a:srgbClr>
              </a:gs>
              <a:gs pos="100000">
                <a:srgbClr val="B12E35">
                  <a:alpha val="80000"/>
                </a:srgbClr>
              </a:gs>
            </a:gsLst>
            <a:lin ang="162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7" name="文本框 6">
            <a:extLst>
              <a:ext uri="{FF2B5EF4-FFF2-40B4-BE49-F238E27FC236}">
                <a16:creationId xmlns:a16="http://schemas.microsoft.com/office/drawing/2014/main" xmlns="" id="{AF243A5E-131E-4D02-B256-29E83602403D}"/>
              </a:ext>
            </a:extLst>
          </p:cNvPr>
          <p:cNvSpPr txBox="1"/>
          <p:nvPr/>
        </p:nvSpPr>
        <p:spPr>
          <a:xfrm>
            <a:off x="4935832" y="1509888"/>
            <a:ext cx="2034130" cy="1015663"/>
          </a:xfrm>
          <a:prstGeom prst="rect">
            <a:avLst/>
          </a:prstGeom>
          <a:noFill/>
        </p:spPr>
        <p:txBody>
          <a:bodyPr wrap="square" rtlCol="0">
            <a:spAutoFit/>
          </a:bodyPr>
          <a:lstStyle/>
          <a:p>
            <a:pPr algn="dist"/>
            <a:r>
              <a:rPr lang="zh-CN" altLang="en-US" sz="6000" b="1"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a:t>
            </a:r>
          </a:p>
        </p:txBody>
      </p:sp>
      <p:sp>
        <p:nvSpPr>
          <p:cNvPr id="8" name="文本框 7">
            <a:extLst>
              <a:ext uri="{FF2B5EF4-FFF2-40B4-BE49-F238E27FC236}">
                <a16:creationId xmlns:a16="http://schemas.microsoft.com/office/drawing/2014/main" xmlns="" id="{4B469DEE-0BA1-4B33-8784-8CE6F142CD55}"/>
              </a:ext>
            </a:extLst>
          </p:cNvPr>
          <p:cNvSpPr txBox="1"/>
          <p:nvPr/>
        </p:nvSpPr>
        <p:spPr>
          <a:xfrm>
            <a:off x="2301240" y="2525550"/>
            <a:ext cx="7589520" cy="369332"/>
          </a:xfrm>
          <a:prstGeom prst="rect">
            <a:avLst/>
          </a:prstGeom>
          <a:noFill/>
        </p:spPr>
        <p:txBody>
          <a:bodyPr wrap="square" rtlCol="0">
            <a:spAutoFit/>
          </a:bodyPr>
          <a:lstStyle/>
          <a:p>
            <a:pPr algn="dist"/>
            <a:r>
              <a:rPr lang="en-US" altLang="zh-CN" spc="600" dirty="0">
                <a:solidFill>
                  <a:schemeClr val="bg1"/>
                </a:solidFill>
                <a:effectLst>
                  <a:outerShdw blurRad="38100" dist="38100" dir="2700000" algn="tl">
                    <a:srgbClr val="000000">
                      <a:alpha val="43137"/>
                    </a:srgbClr>
                  </a:outerShdw>
                </a:effectLst>
              </a:rPr>
              <a:t>THANKS FOR ALL</a:t>
            </a:r>
          </a:p>
        </p:txBody>
      </p:sp>
      <p:sp>
        <p:nvSpPr>
          <p:cNvPr id="13" name="矩形: 圆角 12">
            <a:extLst>
              <a:ext uri="{FF2B5EF4-FFF2-40B4-BE49-F238E27FC236}">
                <a16:creationId xmlns:a16="http://schemas.microsoft.com/office/drawing/2014/main" xmlns="" id="{3B6A95A1-BCE9-4ABF-94B0-E33F37E1B655}"/>
              </a:ext>
            </a:extLst>
          </p:cNvPr>
          <p:cNvSpPr/>
          <p:nvPr/>
        </p:nvSpPr>
        <p:spPr>
          <a:xfrm>
            <a:off x="5222038" y="5719484"/>
            <a:ext cx="1747924" cy="353119"/>
          </a:xfrm>
          <a:prstGeom prst="roundRect">
            <a:avLst>
              <a:gd name="adj" fmla="val 50000"/>
            </a:avLst>
          </a:prstGeom>
          <a:gradFill>
            <a:gsLst>
              <a:gs pos="0">
                <a:srgbClr val="CC383F"/>
              </a:gs>
              <a:gs pos="100000">
                <a:srgbClr val="B12E35"/>
              </a:gs>
            </a:gsLst>
            <a:lin ang="0" scaled="1"/>
          </a:gra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a:endParaRPr lang="zh-CN" altLang="en-US" sz="1400" kern="0" dirty="0">
              <a:solidFill>
                <a:prstClr val="white"/>
              </a:solidFill>
              <a:latin typeface="Arial"/>
              <a:ea typeface="微软雅黑"/>
            </a:endParaRPr>
          </a:p>
        </p:txBody>
      </p:sp>
      <p:sp>
        <p:nvSpPr>
          <p:cNvPr id="14" name="椭圆 13">
            <a:extLst>
              <a:ext uri="{FF2B5EF4-FFF2-40B4-BE49-F238E27FC236}">
                <a16:creationId xmlns:a16="http://schemas.microsoft.com/office/drawing/2014/main" xmlns="" id="{CA4C6AF4-EBC0-49D8-A50E-412CA95A6B5D}"/>
              </a:ext>
            </a:extLst>
          </p:cNvPr>
          <p:cNvSpPr/>
          <p:nvPr/>
        </p:nvSpPr>
        <p:spPr>
          <a:xfrm>
            <a:off x="4825750" y="5778903"/>
            <a:ext cx="220164" cy="220164"/>
          </a:xfrm>
          <a:prstGeom prst="ellipse">
            <a:avLst/>
          </a:prstGeom>
          <a:noFill/>
          <a:ln w="12700" cap="flat" cmpd="sng" algn="ctr">
            <a:solidFill>
              <a:srgbClr val="B12E3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sp>
        <p:nvSpPr>
          <p:cNvPr id="15" name="椭圆 14">
            <a:extLst>
              <a:ext uri="{FF2B5EF4-FFF2-40B4-BE49-F238E27FC236}">
                <a16:creationId xmlns:a16="http://schemas.microsoft.com/office/drawing/2014/main" xmlns="" id="{8C7BC4C1-CD86-4041-8145-65571CB3DED5}"/>
              </a:ext>
            </a:extLst>
          </p:cNvPr>
          <p:cNvSpPr/>
          <p:nvPr/>
        </p:nvSpPr>
        <p:spPr>
          <a:xfrm>
            <a:off x="7146086" y="5778903"/>
            <a:ext cx="220164" cy="220164"/>
          </a:xfrm>
          <a:prstGeom prst="ellipse">
            <a:avLst/>
          </a:prstGeom>
          <a:noFill/>
          <a:ln w="12700" cap="flat" cmpd="sng" algn="ctr">
            <a:solidFill>
              <a:srgbClr val="B12E3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prstClr val="white"/>
              </a:solidFill>
              <a:latin typeface="Arial"/>
              <a:ea typeface="微软雅黑"/>
            </a:endParaRPr>
          </a:p>
        </p:txBody>
      </p:sp>
      <p:pic>
        <p:nvPicPr>
          <p:cNvPr id="16" name="图片 15">
            <a:extLst>
              <a:ext uri="{FF2B5EF4-FFF2-40B4-BE49-F238E27FC236}">
                <a16:creationId xmlns:a16="http://schemas.microsoft.com/office/drawing/2014/main" xmlns="" id="{E09C3517-1EF6-4832-8995-291358D0DBBC}"/>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652260" y="3529480"/>
            <a:ext cx="2887481" cy="440696"/>
          </a:xfrm>
          <a:prstGeom prst="rect">
            <a:avLst/>
          </a:prstGeom>
          <a:effectLst>
            <a:outerShdw blurRad="63500" sx="102000" sy="102000" algn="ctr" rotWithShape="0">
              <a:prstClr val="black">
                <a:alpha val="40000"/>
              </a:prstClr>
            </a:outerShdw>
          </a:effectLst>
        </p:spPr>
      </p:pic>
      <p:sp>
        <p:nvSpPr>
          <p:cNvPr id="12" name="弧形 11">
            <a:extLst>
              <a:ext uri="{FF2B5EF4-FFF2-40B4-BE49-F238E27FC236}">
                <a16:creationId xmlns:a16="http://schemas.microsoft.com/office/drawing/2014/main" xmlns="" id="{DCD71B6D-CF24-48C6-9A84-26E38EF7AF42}"/>
              </a:ext>
            </a:extLst>
          </p:cNvPr>
          <p:cNvSpPr/>
          <p:nvPr/>
        </p:nvSpPr>
        <p:spPr>
          <a:xfrm rot="10800000">
            <a:off x="-7488614" y="-10706415"/>
            <a:ext cx="27146995" cy="16602457"/>
          </a:xfrm>
          <a:prstGeom prst="arc">
            <a:avLst>
              <a:gd name="adj1" fmla="val 13758290"/>
              <a:gd name="adj2" fmla="val 18607743"/>
            </a:avLst>
          </a:prstGeom>
          <a:ln>
            <a:gradFill flip="none" rotWithShape="1">
              <a:gsLst>
                <a:gs pos="39000">
                  <a:srgbClr val="CC383F">
                    <a:alpha val="0"/>
                  </a:srgbClr>
                </a:gs>
                <a:gs pos="59000">
                  <a:srgbClr val="CC383F">
                    <a:alpha val="0"/>
                  </a:srgbClr>
                </a:gs>
                <a:gs pos="0">
                  <a:srgbClr val="B12E35"/>
                </a:gs>
                <a:gs pos="100000">
                  <a:srgbClr val="CC383F"/>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476351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2438400" y="205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kumimoji="1" lang="zh-CN" altLang="zh-CN" sz="2400" b="0">
              <a:solidFill>
                <a:srgbClr val="1B285F"/>
              </a:solidFill>
              <a:latin typeface="Times New Roman" panose="02020603050405020304" pitchFamily="18" charset="0"/>
            </a:endParaRPr>
          </a:p>
        </p:txBody>
      </p:sp>
      <p:sp>
        <p:nvSpPr>
          <p:cNvPr id="9219" name="Text Box 7"/>
          <p:cNvSpPr txBox="1">
            <a:spLocks noChangeArrowheads="1"/>
          </p:cNvSpPr>
          <p:nvPr/>
        </p:nvSpPr>
        <p:spPr bwMode="auto">
          <a:xfrm>
            <a:off x="585941" y="1016001"/>
            <a:ext cx="11059212" cy="551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Aft>
                <a:spcPct val="20000"/>
              </a:spcAft>
              <a:buClrTx/>
              <a:buFontTx/>
              <a:buNone/>
            </a:pPr>
            <a:r>
              <a:rPr kumimoji="1" lang="en-US" altLang="zh-CN" sz="2000" b="0" dirty="0">
                <a:solidFill>
                  <a:srgbClr val="1B285F"/>
                </a:solidFill>
                <a:latin typeface="华文中宋" panose="02010600040101010101" pitchFamily="2" charset="-122"/>
                <a:ea typeface="华文中宋" panose="02010600040101010101" pitchFamily="2" charset="-122"/>
              </a:rPr>
              <a:t>    SQL</a:t>
            </a:r>
            <a:r>
              <a:rPr kumimoji="1" lang="zh-CN" altLang="en-US" sz="2000" b="0" dirty="0">
                <a:solidFill>
                  <a:srgbClr val="1B285F"/>
                </a:solidFill>
                <a:latin typeface="华文中宋" panose="02010600040101010101" pitchFamily="2" charset="-122"/>
                <a:ea typeface="华文中宋" panose="02010600040101010101" pitchFamily="2" charset="-122"/>
              </a:rPr>
              <a:t>是一种</a:t>
            </a:r>
            <a:r>
              <a:rPr kumimoji="1" lang="zh-CN" altLang="en-US" sz="2000" b="0" dirty="0">
                <a:solidFill>
                  <a:srgbClr val="C00000"/>
                </a:solidFill>
                <a:latin typeface="华文中宋" panose="02010600040101010101" pitchFamily="2" charset="-122"/>
                <a:ea typeface="华文中宋" panose="02010600040101010101" pitchFamily="2" charset="-122"/>
              </a:rPr>
              <a:t>介于关系代数与关系演算之间</a:t>
            </a:r>
            <a:r>
              <a:rPr kumimoji="1" lang="zh-CN" altLang="en-US" sz="2000" b="0" dirty="0">
                <a:solidFill>
                  <a:srgbClr val="1B285F"/>
                </a:solidFill>
                <a:latin typeface="华文中宋" panose="02010600040101010101" pitchFamily="2" charset="-122"/>
                <a:ea typeface="华文中宋" panose="02010600040101010101" pitchFamily="2" charset="-122"/>
              </a:rPr>
              <a:t>的结构化查询语言</a:t>
            </a:r>
            <a:r>
              <a:rPr kumimoji="1" lang="en-US" altLang="zh-CN" sz="2000" b="0" dirty="0">
                <a:solidFill>
                  <a:srgbClr val="1B285F"/>
                </a:solidFill>
                <a:latin typeface="华文中宋" panose="02010600040101010101" pitchFamily="2" charset="-122"/>
                <a:ea typeface="华文中宋" panose="02010600040101010101" pitchFamily="2" charset="-122"/>
              </a:rPr>
              <a:t>,</a:t>
            </a:r>
            <a:r>
              <a:rPr kumimoji="1" lang="zh-CN" altLang="en-US" sz="2000" b="0" dirty="0">
                <a:solidFill>
                  <a:srgbClr val="1B285F"/>
                </a:solidFill>
                <a:latin typeface="华文中宋" panose="02010600040101010101" pitchFamily="2" charset="-122"/>
                <a:ea typeface="华文中宋" panose="02010600040101010101" pitchFamily="2" charset="-122"/>
              </a:rPr>
              <a:t>其功能不仅仅是查询</a:t>
            </a:r>
            <a:r>
              <a:rPr kumimoji="1" lang="en-US" altLang="zh-CN" sz="2000" b="0" dirty="0">
                <a:solidFill>
                  <a:srgbClr val="1B285F"/>
                </a:solidFill>
                <a:latin typeface="华文中宋" panose="02010600040101010101" pitchFamily="2" charset="-122"/>
                <a:ea typeface="华文中宋" panose="02010600040101010101" pitchFamily="2" charset="-122"/>
              </a:rPr>
              <a:t>,</a:t>
            </a:r>
            <a:r>
              <a:rPr kumimoji="1" lang="zh-CN" altLang="en-US" sz="2000" b="0" dirty="0">
                <a:solidFill>
                  <a:srgbClr val="1B285F"/>
                </a:solidFill>
                <a:latin typeface="华文中宋" panose="02010600040101010101" pitchFamily="2" charset="-122"/>
                <a:ea typeface="华文中宋" panose="02010600040101010101" pitchFamily="2" charset="-122"/>
              </a:rPr>
              <a:t>是一个通用的、功能极强的关系数据库语言。</a:t>
            </a:r>
          </a:p>
          <a:p>
            <a:pPr fontAlgn="base">
              <a:lnSpc>
                <a:spcPct val="150000"/>
              </a:lnSpc>
              <a:spcAft>
                <a:spcPct val="20000"/>
              </a:spcAft>
              <a:buClrTx/>
              <a:buFontTx/>
              <a:buNone/>
            </a:pPr>
            <a:r>
              <a:rPr kumimoji="1" lang="zh-CN" altLang="en-US" sz="2000" b="0" dirty="0">
                <a:solidFill>
                  <a:srgbClr val="1B285F"/>
                </a:solidFill>
                <a:latin typeface="华文中宋" panose="02010600040101010101" pitchFamily="2" charset="-122"/>
                <a:ea typeface="华文中宋" panose="02010600040101010101" pitchFamily="2" charset="-122"/>
              </a:rPr>
              <a:t>  </a:t>
            </a:r>
            <a:r>
              <a:rPr kumimoji="1" lang="en-US" altLang="zh-CN" sz="2000" b="0" dirty="0">
                <a:solidFill>
                  <a:srgbClr val="1B285F"/>
                </a:solidFill>
                <a:latin typeface="华文中宋" panose="02010600040101010101" pitchFamily="2" charset="-122"/>
                <a:ea typeface="华文中宋" panose="02010600040101010101" pitchFamily="2" charset="-122"/>
              </a:rPr>
              <a:t>SQL</a:t>
            </a:r>
            <a:r>
              <a:rPr kumimoji="1" lang="zh-CN" altLang="en-US" sz="2000" b="0" dirty="0">
                <a:solidFill>
                  <a:srgbClr val="1B285F"/>
                </a:solidFill>
                <a:latin typeface="华文中宋" panose="02010600040101010101" pitchFamily="2" charset="-122"/>
                <a:ea typeface="华文中宋" panose="02010600040101010101" pitchFamily="2" charset="-122"/>
              </a:rPr>
              <a:t>是一个综合的、功能极强同时又简捷易学的语言。</a:t>
            </a:r>
            <a:r>
              <a:rPr kumimoji="1" lang="en-US" altLang="zh-CN" sz="2000" b="0" dirty="0">
                <a:solidFill>
                  <a:srgbClr val="1B285F"/>
                </a:solidFill>
                <a:latin typeface="华文中宋" panose="02010600040101010101" pitchFamily="2" charset="-122"/>
                <a:ea typeface="华文中宋" panose="02010600040101010101" pitchFamily="2" charset="-122"/>
              </a:rPr>
              <a:t>SQL</a:t>
            </a:r>
            <a:r>
              <a:rPr kumimoji="1" lang="zh-CN" altLang="en-US" sz="2000" b="0" dirty="0">
                <a:solidFill>
                  <a:srgbClr val="1B285F"/>
                </a:solidFill>
                <a:latin typeface="华文中宋" panose="02010600040101010101" pitchFamily="2" charset="-122"/>
                <a:ea typeface="华文中宋" panose="02010600040101010101" pitchFamily="2" charset="-122"/>
              </a:rPr>
              <a:t>语言集</a:t>
            </a:r>
            <a:r>
              <a:rPr kumimoji="1" lang="zh-CN" altLang="en-US" sz="2000" b="0" dirty="0">
                <a:solidFill>
                  <a:srgbClr val="C00000"/>
                </a:solidFill>
                <a:latin typeface="华文中宋" panose="02010600040101010101" pitchFamily="2" charset="-122"/>
                <a:ea typeface="华文中宋" panose="02010600040101010101" pitchFamily="2" charset="-122"/>
              </a:rPr>
              <a:t>数据查询</a:t>
            </a:r>
            <a:r>
              <a:rPr kumimoji="1" lang="en-US" altLang="zh-CN" sz="2000" b="0" dirty="0">
                <a:solidFill>
                  <a:srgbClr val="1B285F"/>
                </a:solidFill>
                <a:latin typeface="华文中宋" panose="02010600040101010101" pitchFamily="2" charset="-122"/>
                <a:ea typeface="华文中宋" panose="02010600040101010101" pitchFamily="2" charset="-122"/>
              </a:rPr>
              <a:t>(Data Query),</a:t>
            </a:r>
            <a:r>
              <a:rPr kumimoji="1" lang="zh-CN" altLang="en-US" sz="2000" b="0" dirty="0">
                <a:solidFill>
                  <a:srgbClr val="C00000"/>
                </a:solidFill>
                <a:latin typeface="华文中宋" panose="02010600040101010101" pitchFamily="2" charset="-122"/>
                <a:ea typeface="华文中宋" panose="02010600040101010101" pitchFamily="2" charset="-122"/>
              </a:rPr>
              <a:t>数据操纵</a:t>
            </a:r>
            <a:r>
              <a:rPr kumimoji="1" lang="en-US" altLang="zh-CN" sz="2000" b="0" dirty="0">
                <a:solidFill>
                  <a:srgbClr val="1B285F"/>
                </a:solidFill>
                <a:latin typeface="华文中宋" panose="02010600040101010101" pitchFamily="2" charset="-122"/>
                <a:ea typeface="华文中宋" panose="02010600040101010101" pitchFamily="2" charset="-122"/>
              </a:rPr>
              <a:t>(Data Manipulation)</a:t>
            </a:r>
            <a:r>
              <a:rPr kumimoji="1" lang="zh-CN" altLang="en-US" sz="2000" b="0" dirty="0">
                <a:solidFill>
                  <a:srgbClr val="1B285F"/>
                </a:solidFill>
                <a:latin typeface="华文中宋" panose="02010600040101010101" pitchFamily="2" charset="-122"/>
                <a:ea typeface="华文中宋" panose="02010600040101010101" pitchFamily="2" charset="-122"/>
              </a:rPr>
              <a:t>、</a:t>
            </a:r>
            <a:r>
              <a:rPr kumimoji="1" lang="zh-CN" altLang="en-US" sz="2000" b="0" dirty="0">
                <a:solidFill>
                  <a:srgbClr val="C00000"/>
                </a:solidFill>
                <a:latin typeface="华文中宋" panose="02010600040101010101" pitchFamily="2" charset="-122"/>
                <a:ea typeface="华文中宋" panose="02010600040101010101" pitchFamily="2" charset="-122"/>
              </a:rPr>
              <a:t>数据定义</a:t>
            </a:r>
            <a:r>
              <a:rPr kumimoji="1" lang="en-US" altLang="zh-CN" sz="2000" b="0" dirty="0">
                <a:solidFill>
                  <a:srgbClr val="1B285F"/>
                </a:solidFill>
                <a:latin typeface="华文中宋" panose="02010600040101010101" pitchFamily="2" charset="-122"/>
                <a:ea typeface="华文中宋" panose="02010600040101010101" pitchFamily="2" charset="-122"/>
              </a:rPr>
              <a:t>(Data Definition)</a:t>
            </a:r>
            <a:r>
              <a:rPr kumimoji="1" lang="zh-CN" altLang="en-US" sz="2000" b="0" dirty="0">
                <a:solidFill>
                  <a:srgbClr val="1B285F"/>
                </a:solidFill>
                <a:latin typeface="华文中宋" panose="02010600040101010101" pitchFamily="2" charset="-122"/>
                <a:ea typeface="华文中宋" panose="02010600040101010101" pitchFamily="2" charset="-122"/>
              </a:rPr>
              <a:t>和</a:t>
            </a:r>
            <a:r>
              <a:rPr kumimoji="1" lang="zh-CN" altLang="en-US" sz="2000" b="0" dirty="0">
                <a:solidFill>
                  <a:srgbClr val="C00000"/>
                </a:solidFill>
                <a:latin typeface="华文中宋" panose="02010600040101010101" pitchFamily="2" charset="-122"/>
                <a:ea typeface="华文中宋" panose="02010600040101010101" pitchFamily="2" charset="-122"/>
              </a:rPr>
              <a:t>数据控制</a:t>
            </a:r>
            <a:r>
              <a:rPr kumimoji="1" lang="en-US" altLang="zh-CN" sz="2000" b="0" dirty="0">
                <a:solidFill>
                  <a:srgbClr val="1B285F"/>
                </a:solidFill>
                <a:latin typeface="华文中宋" panose="02010600040101010101" pitchFamily="2" charset="-122"/>
                <a:ea typeface="华文中宋" panose="02010600040101010101" pitchFamily="2" charset="-122"/>
              </a:rPr>
              <a:t>(Data Control)</a:t>
            </a:r>
            <a:r>
              <a:rPr kumimoji="1" lang="zh-CN" altLang="en-US" sz="2000" b="0" dirty="0">
                <a:solidFill>
                  <a:srgbClr val="1B285F"/>
                </a:solidFill>
                <a:latin typeface="华文中宋" panose="02010600040101010101" pitchFamily="2" charset="-122"/>
                <a:ea typeface="华文中宋" panose="02010600040101010101" pitchFamily="2" charset="-122"/>
              </a:rPr>
              <a:t>功能于一体。</a:t>
            </a:r>
            <a:endParaRPr kumimoji="1" lang="en-US" altLang="zh-CN" sz="2000" b="0" dirty="0">
              <a:solidFill>
                <a:srgbClr val="1B285F"/>
              </a:solidFill>
              <a:latin typeface="华文中宋" panose="02010600040101010101" pitchFamily="2" charset="-122"/>
              <a:ea typeface="华文中宋" panose="02010600040101010101" pitchFamily="2" charset="-122"/>
            </a:endParaRPr>
          </a:p>
          <a:p>
            <a:pPr fontAlgn="base">
              <a:lnSpc>
                <a:spcPct val="150000"/>
              </a:lnSpc>
              <a:spcAft>
                <a:spcPct val="20000"/>
              </a:spcAft>
              <a:buClrTx/>
              <a:buFontTx/>
              <a:buNone/>
            </a:pPr>
            <a:r>
              <a:rPr kumimoji="1" lang="zh-CN" altLang="en-US" sz="2000" b="0" dirty="0">
                <a:solidFill>
                  <a:srgbClr val="1B285F"/>
                </a:solidFill>
                <a:latin typeface="华文中宋" panose="02010600040101010101" pitchFamily="2" charset="-122"/>
                <a:ea typeface="华文中宋" panose="02010600040101010101" pitchFamily="2" charset="-122"/>
              </a:rPr>
              <a:t>主要特点：</a:t>
            </a:r>
            <a:endParaRPr kumimoji="1" lang="en-US" altLang="zh-CN" sz="2000" b="0" dirty="0">
              <a:solidFill>
                <a:srgbClr val="1B285F"/>
              </a:solidFill>
              <a:latin typeface="华文中宋" panose="02010600040101010101" pitchFamily="2" charset="-122"/>
              <a:ea typeface="华文中宋" panose="02010600040101010101" pitchFamily="2" charset="-122"/>
            </a:endParaRPr>
          </a:p>
          <a:p>
            <a:pPr fontAlgn="base">
              <a:lnSpc>
                <a:spcPct val="150000"/>
              </a:lnSpc>
              <a:spcAft>
                <a:spcPct val="20000"/>
              </a:spcAft>
              <a:buClrTx/>
              <a:buFontTx/>
              <a:buNone/>
            </a:pPr>
            <a:r>
              <a:rPr kumimoji="1" lang="en-US" altLang="zh-CN" sz="2000" b="0" dirty="0">
                <a:solidFill>
                  <a:srgbClr val="C00000"/>
                </a:solidFill>
                <a:latin typeface="华文中宋" panose="02010600040101010101" pitchFamily="2" charset="-122"/>
                <a:ea typeface="华文中宋" panose="02010600040101010101" pitchFamily="2" charset="-122"/>
              </a:rPr>
              <a:t>1. </a:t>
            </a:r>
            <a:r>
              <a:rPr kumimoji="1" lang="zh-CN" altLang="en-US" sz="2000" b="0" dirty="0">
                <a:solidFill>
                  <a:srgbClr val="C00000"/>
                </a:solidFill>
                <a:latin typeface="华文中宋" panose="02010600040101010101" pitchFamily="2" charset="-122"/>
                <a:ea typeface="华文中宋" panose="02010600040101010101" pitchFamily="2" charset="-122"/>
              </a:rPr>
              <a:t>综合统一</a:t>
            </a:r>
            <a:endParaRPr kumimoji="1" lang="en-US" altLang="zh-CN" sz="2000" b="0" dirty="0">
              <a:solidFill>
                <a:srgbClr val="C00000"/>
              </a:solidFill>
              <a:latin typeface="华文中宋" panose="02010600040101010101" pitchFamily="2" charset="-122"/>
              <a:ea typeface="华文中宋" panose="02010600040101010101" pitchFamily="2" charset="-122"/>
            </a:endParaRPr>
          </a:p>
          <a:p>
            <a:pPr fontAlgn="base">
              <a:lnSpc>
                <a:spcPct val="150000"/>
              </a:lnSpc>
              <a:spcAft>
                <a:spcPct val="20000"/>
              </a:spcAft>
              <a:buClrTx/>
              <a:buFontTx/>
              <a:buNone/>
            </a:pPr>
            <a:r>
              <a:rPr kumimoji="1" lang="en-US" altLang="zh-CN" sz="2000" b="0" dirty="0">
                <a:solidFill>
                  <a:srgbClr val="C00000"/>
                </a:solidFill>
                <a:latin typeface="华文中宋" panose="02010600040101010101" pitchFamily="2" charset="-122"/>
                <a:ea typeface="华文中宋" panose="02010600040101010101" pitchFamily="2" charset="-122"/>
              </a:rPr>
              <a:t>2. </a:t>
            </a:r>
            <a:r>
              <a:rPr kumimoji="1" lang="zh-CN" altLang="en-US" sz="2000" b="0" dirty="0">
                <a:solidFill>
                  <a:srgbClr val="C00000"/>
                </a:solidFill>
                <a:latin typeface="华文中宋" panose="02010600040101010101" pitchFamily="2" charset="-122"/>
                <a:ea typeface="华文中宋" panose="02010600040101010101" pitchFamily="2" charset="-122"/>
              </a:rPr>
              <a:t>高度非过程化</a:t>
            </a:r>
            <a:endParaRPr kumimoji="1" lang="en-US" altLang="zh-CN" sz="2000" b="0" dirty="0">
              <a:solidFill>
                <a:srgbClr val="C00000"/>
              </a:solidFill>
              <a:latin typeface="华文中宋" panose="02010600040101010101" pitchFamily="2" charset="-122"/>
              <a:ea typeface="华文中宋" panose="02010600040101010101" pitchFamily="2" charset="-122"/>
            </a:endParaRPr>
          </a:p>
          <a:p>
            <a:pPr fontAlgn="base">
              <a:lnSpc>
                <a:spcPct val="150000"/>
              </a:lnSpc>
              <a:spcAft>
                <a:spcPct val="20000"/>
              </a:spcAft>
              <a:buClrTx/>
              <a:buFontTx/>
              <a:buNone/>
            </a:pPr>
            <a:r>
              <a:rPr kumimoji="1" lang="en-US" altLang="zh-CN" sz="2000" b="0" dirty="0">
                <a:solidFill>
                  <a:srgbClr val="C00000"/>
                </a:solidFill>
                <a:latin typeface="华文中宋" panose="02010600040101010101" pitchFamily="2" charset="-122"/>
                <a:ea typeface="华文中宋" panose="02010600040101010101" pitchFamily="2" charset="-122"/>
              </a:rPr>
              <a:t>3. </a:t>
            </a:r>
            <a:r>
              <a:rPr kumimoji="1" lang="zh-CN" altLang="en-US" sz="2000" b="0" dirty="0">
                <a:solidFill>
                  <a:srgbClr val="C00000"/>
                </a:solidFill>
                <a:latin typeface="华文中宋" panose="02010600040101010101" pitchFamily="2" charset="-122"/>
                <a:ea typeface="华文中宋" panose="02010600040101010101" pitchFamily="2" charset="-122"/>
              </a:rPr>
              <a:t>面向集合的操作方式</a:t>
            </a:r>
            <a:endParaRPr kumimoji="1" lang="en-US" altLang="zh-CN" sz="2000" b="0" dirty="0">
              <a:solidFill>
                <a:srgbClr val="C00000"/>
              </a:solidFill>
              <a:latin typeface="华文中宋" panose="02010600040101010101" pitchFamily="2" charset="-122"/>
              <a:ea typeface="华文中宋" panose="02010600040101010101" pitchFamily="2" charset="-122"/>
            </a:endParaRPr>
          </a:p>
          <a:p>
            <a:pPr fontAlgn="base">
              <a:lnSpc>
                <a:spcPct val="150000"/>
              </a:lnSpc>
              <a:spcAft>
                <a:spcPct val="20000"/>
              </a:spcAft>
              <a:buClrTx/>
              <a:buFontTx/>
              <a:buNone/>
            </a:pPr>
            <a:r>
              <a:rPr kumimoji="1" lang="en-US" altLang="zh-CN" sz="2000" b="0" dirty="0">
                <a:solidFill>
                  <a:srgbClr val="C00000"/>
                </a:solidFill>
                <a:latin typeface="华文中宋" panose="02010600040101010101" pitchFamily="2" charset="-122"/>
                <a:ea typeface="华文中宋" panose="02010600040101010101" pitchFamily="2" charset="-122"/>
              </a:rPr>
              <a:t>4. </a:t>
            </a:r>
            <a:r>
              <a:rPr kumimoji="1" lang="zh-CN" altLang="en-US" sz="2000" b="0" dirty="0">
                <a:solidFill>
                  <a:srgbClr val="C00000"/>
                </a:solidFill>
                <a:latin typeface="华文中宋" panose="02010600040101010101" pitchFamily="2" charset="-122"/>
                <a:ea typeface="华文中宋" panose="02010600040101010101" pitchFamily="2" charset="-122"/>
              </a:rPr>
              <a:t>以同一种语法结构提供多种使用方式</a:t>
            </a:r>
            <a:endParaRPr kumimoji="1" lang="en-US" altLang="zh-CN" sz="2000" b="0" dirty="0">
              <a:solidFill>
                <a:srgbClr val="C00000"/>
              </a:solidFill>
              <a:latin typeface="华文中宋" panose="02010600040101010101" pitchFamily="2" charset="-122"/>
              <a:ea typeface="华文中宋" panose="02010600040101010101" pitchFamily="2" charset="-122"/>
            </a:endParaRPr>
          </a:p>
          <a:p>
            <a:pPr fontAlgn="base">
              <a:lnSpc>
                <a:spcPct val="150000"/>
              </a:lnSpc>
              <a:spcAft>
                <a:spcPct val="20000"/>
              </a:spcAft>
              <a:buClrTx/>
              <a:buFontTx/>
              <a:buNone/>
            </a:pPr>
            <a:r>
              <a:rPr kumimoji="1" lang="en-US" altLang="zh-CN" sz="2000" b="0" dirty="0">
                <a:solidFill>
                  <a:srgbClr val="C00000"/>
                </a:solidFill>
                <a:latin typeface="华文中宋" panose="02010600040101010101" pitchFamily="2" charset="-122"/>
                <a:ea typeface="华文中宋" panose="02010600040101010101" pitchFamily="2" charset="-122"/>
              </a:rPr>
              <a:t>5. </a:t>
            </a:r>
            <a:r>
              <a:rPr kumimoji="1" lang="zh-CN" altLang="en-US" sz="2000" b="0" dirty="0">
                <a:solidFill>
                  <a:srgbClr val="C00000"/>
                </a:solidFill>
                <a:latin typeface="华文中宋" panose="02010600040101010101" pitchFamily="2" charset="-122"/>
                <a:ea typeface="华文中宋" panose="02010600040101010101" pitchFamily="2" charset="-122"/>
              </a:rPr>
              <a:t>语言简洁，易学易用</a:t>
            </a:r>
            <a:endParaRPr kumimoji="1" lang="zh-CN" altLang="zh-CN" sz="2000" b="0" dirty="0">
              <a:solidFill>
                <a:srgbClr val="C00000"/>
              </a:solidFill>
              <a:latin typeface="华文中宋" panose="02010600040101010101" pitchFamily="2" charset="-122"/>
              <a:ea typeface="华文中宋" panose="02010600040101010101" pitchFamily="2" charset="-122"/>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Tree>
    <p:extLst>
      <p:ext uri="{BB962C8B-B14F-4D97-AF65-F5344CB8AC3E}">
        <p14:creationId xmlns:p14="http://schemas.microsoft.com/office/powerpoint/2010/main" val="65698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585941" y="903288"/>
            <a:ext cx="11099553" cy="6069418"/>
          </a:xfrm>
          <a:prstGeom prst="rect">
            <a:avLst/>
          </a:prstGeom>
          <a:noFill/>
          <a:ln w="9525">
            <a:noFill/>
            <a:miter lim="800000"/>
            <a:headEnd/>
            <a:tailEnd/>
          </a:ln>
        </p:spPr>
        <p:txBody>
          <a:bodyPr wrap="square">
            <a:spAutoFit/>
          </a:bodyPr>
          <a:lstStyle/>
          <a:p>
            <a:pPr eaLnBrk="0" fontAlgn="base" hangingPunct="0">
              <a:lnSpc>
                <a:spcPct val="150000"/>
              </a:lnSpc>
              <a:spcBef>
                <a:spcPct val="20000"/>
              </a:spcBef>
              <a:spcAft>
                <a:spcPct val="20000"/>
              </a:spcAft>
              <a:defRPr/>
            </a:pPr>
            <a:r>
              <a:rPr kumimoji="1" lang="zh-CN" altLang="en-US" sz="2000" b="1" dirty="0">
                <a:solidFill>
                  <a:srgbClr val="1B285F"/>
                </a:solidFill>
                <a:latin typeface="Times New Roman" panose="02020603050405020304" pitchFamily="18" charset="0"/>
              </a:rPr>
              <a:t>一、</a:t>
            </a:r>
            <a:r>
              <a:rPr kumimoji="1" lang="zh-CN" altLang="en-US" sz="2000" b="1" dirty="0">
                <a:solidFill>
                  <a:srgbClr val="1B285F"/>
                </a:solidFill>
                <a:effectLst>
                  <a:outerShdw blurRad="38100" dist="38100" dir="2700000" algn="tl">
                    <a:srgbClr val="C0C0C0"/>
                  </a:outerShdw>
                </a:effectLst>
                <a:latin typeface="Times New Roman" panose="02020603050405020304" pitchFamily="18" charset="0"/>
              </a:rPr>
              <a:t>综合统一</a:t>
            </a:r>
          </a:p>
          <a:p>
            <a:pPr indent="457200" eaLnBrk="0" fontAlgn="base" hangingPunct="0">
              <a:lnSpc>
                <a:spcPct val="150000"/>
              </a:lnSpc>
              <a:spcBef>
                <a:spcPct val="20000"/>
              </a:spcBef>
              <a:spcAft>
                <a:spcPct val="20000"/>
              </a:spcAft>
              <a:defRPr/>
            </a:pPr>
            <a:r>
              <a:rPr kumimoji="1" lang="zh-CN" altLang="en-US" sz="2000" b="1" dirty="0">
                <a:solidFill>
                  <a:srgbClr val="1B285F"/>
                </a:solidFill>
                <a:latin typeface="宋体" pitchFamily="2" charset="-122"/>
              </a:rPr>
              <a:t>非关系型数据库：模式数据定义语言（模式</a:t>
            </a:r>
            <a:r>
              <a:rPr kumimoji="1" lang="en-US" altLang="zh-CN" sz="2000" b="1" dirty="0">
                <a:solidFill>
                  <a:srgbClr val="1B285F"/>
                </a:solidFill>
                <a:latin typeface="宋体" pitchFamily="2" charset="-122"/>
              </a:rPr>
              <a:t>DDL</a:t>
            </a:r>
            <a:r>
              <a:rPr kumimoji="1" lang="zh-CN" altLang="en-US" sz="2000" b="1" dirty="0">
                <a:solidFill>
                  <a:srgbClr val="1B285F"/>
                </a:solidFill>
                <a:latin typeface="宋体" pitchFamily="2" charset="-122"/>
              </a:rPr>
              <a:t>）、外模式数据定义语言（外模式</a:t>
            </a:r>
            <a:r>
              <a:rPr kumimoji="1" lang="en-US" altLang="zh-CN" sz="2000" b="1" dirty="0">
                <a:solidFill>
                  <a:srgbClr val="1B285F"/>
                </a:solidFill>
                <a:latin typeface="宋体" pitchFamily="2" charset="-122"/>
              </a:rPr>
              <a:t>DDL</a:t>
            </a:r>
            <a:r>
              <a:rPr kumimoji="1" lang="zh-CN" altLang="en-US" sz="2000" b="1" dirty="0">
                <a:solidFill>
                  <a:srgbClr val="1B285F"/>
                </a:solidFill>
                <a:latin typeface="宋体" pitchFamily="2" charset="-122"/>
              </a:rPr>
              <a:t>）、数据存储有关的描述语言（</a:t>
            </a:r>
            <a:r>
              <a:rPr kumimoji="1" lang="en-US" altLang="zh-CN" sz="2000" b="1" dirty="0">
                <a:solidFill>
                  <a:srgbClr val="1B285F"/>
                </a:solidFill>
                <a:latin typeface="宋体" pitchFamily="2" charset="-122"/>
              </a:rPr>
              <a:t>DSDL</a:t>
            </a:r>
            <a:r>
              <a:rPr kumimoji="1" lang="zh-CN" altLang="en-US" sz="2000" b="1" dirty="0">
                <a:solidFill>
                  <a:srgbClr val="1B285F"/>
                </a:solidFill>
                <a:latin typeface="宋体" pitchFamily="2" charset="-122"/>
              </a:rPr>
              <a:t>）、数据操纵语言 （</a:t>
            </a:r>
            <a:r>
              <a:rPr kumimoji="1" lang="en-US" altLang="zh-CN" sz="2000" b="1" dirty="0">
                <a:solidFill>
                  <a:srgbClr val="1B285F"/>
                </a:solidFill>
                <a:latin typeface="宋体" pitchFamily="2" charset="-122"/>
              </a:rPr>
              <a:t>DML</a:t>
            </a:r>
            <a:r>
              <a:rPr kumimoji="1" lang="zh-CN" altLang="en-US" sz="2000" b="1" dirty="0">
                <a:solidFill>
                  <a:srgbClr val="1B285F"/>
                </a:solidFill>
                <a:latin typeface="宋体" pitchFamily="2" charset="-122"/>
              </a:rPr>
              <a:t>）。修改模式必须停止数据库运行，转储数据，修改模式，编译再重装数据库，。 </a:t>
            </a:r>
            <a:endParaRPr kumimoji="1" lang="en-US" altLang="zh-CN" sz="2000" b="1" dirty="0">
              <a:solidFill>
                <a:srgbClr val="1B285F"/>
              </a:solidFill>
              <a:latin typeface="宋体" pitchFamily="2" charset="-122"/>
            </a:endParaRPr>
          </a:p>
          <a:p>
            <a:pPr indent="457200" eaLnBrk="0" fontAlgn="base" hangingPunct="0">
              <a:lnSpc>
                <a:spcPct val="150000"/>
              </a:lnSpc>
              <a:spcBef>
                <a:spcPct val="20000"/>
              </a:spcBef>
              <a:spcAft>
                <a:spcPct val="20000"/>
              </a:spcAft>
              <a:defRPr/>
            </a:pPr>
            <a:r>
              <a:rPr kumimoji="1" lang="en-US" altLang="zh-CN" sz="2000" b="1" dirty="0">
                <a:solidFill>
                  <a:srgbClr val="1B285F"/>
                </a:solidFill>
                <a:latin typeface="Times New Roman" panose="02020603050405020304" pitchFamily="18" charset="0"/>
              </a:rPr>
              <a:t>SQL</a:t>
            </a:r>
            <a:r>
              <a:rPr kumimoji="1" lang="zh-CN" altLang="en-US" sz="2000" b="1" dirty="0">
                <a:solidFill>
                  <a:srgbClr val="1B285F"/>
                </a:solidFill>
                <a:latin typeface="Times New Roman" panose="02020603050405020304" pitchFamily="18" charset="0"/>
              </a:rPr>
              <a:t>语言集</a:t>
            </a:r>
            <a:r>
              <a:rPr kumimoji="1" lang="zh-CN" altLang="en-US" sz="2000" b="1" dirty="0">
                <a:solidFill>
                  <a:srgbClr val="C00000"/>
                </a:solidFill>
                <a:latin typeface="Times New Roman" panose="02020603050405020304" pitchFamily="18" charset="0"/>
              </a:rPr>
              <a:t>数据定义语言</a:t>
            </a:r>
            <a:r>
              <a:rPr kumimoji="1" lang="en-US" altLang="zh-CN" sz="2000" b="1" dirty="0">
                <a:solidFill>
                  <a:srgbClr val="C00000"/>
                </a:solidFill>
                <a:latin typeface="Times New Roman" panose="02020603050405020304" pitchFamily="18" charset="0"/>
              </a:rPr>
              <a:t>DDL</a:t>
            </a:r>
            <a:r>
              <a:rPr kumimoji="1" lang="en-US" altLang="zh-CN" sz="2000" b="1" dirty="0">
                <a:solidFill>
                  <a:srgbClr val="1B285F"/>
                </a:solidFill>
                <a:latin typeface="Times New Roman" panose="02020603050405020304" pitchFamily="18" charset="0"/>
              </a:rPr>
              <a:t>,</a:t>
            </a:r>
            <a:r>
              <a:rPr kumimoji="1" lang="zh-CN" altLang="en-US" sz="2000" b="1" dirty="0">
                <a:solidFill>
                  <a:srgbClr val="C00000"/>
                </a:solidFill>
                <a:latin typeface="Times New Roman" panose="02020603050405020304" pitchFamily="18" charset="0"/>
              </a:rPr>
              <a:t>数据操纵语言</a:t>
            </a:r>
            <a:r>
              <a:rPr kumimoji="1" lang="en-US" altLang="zh-CN" sz="2000" b="1" dirty="0">
                <a:solidFill>
                  <a:srgbClr val="C00000"/>
                </a:solidFill>
                <a:latin typeface="Times New Roman" panose="02020603050405020304" pitchFamily="18" charset="0"/>
              </a:rPr>
              <a:t>DML</a:t>
            </a:r>
            <a:r>
              <a:rPr kumimoji="1" lang="en-US" altLang="zh-CN" sz="2000" b="1" dirty="0">
                <a:solidFill>
                  <a:srgbClr val="1B285F"/>
                </a:solidFill>
                <a:latin typeface="Times New Roman" panose="02020603050405020304" pitchFamily="18" charset="0"/>
              </a:rPr>
              <a:t>,</a:t>
            </a:r>
            <a:r>
              <a:rPr kumimoji="1" lang="zh-CN" altLang="en-US" sz="2000" b="1" dirty="0">
                <a:solidFill>
                  <a:srgbClr val="C00000"/>
                </a:solidFill>
                <a:latin typeface="Times New Roman" panose="02020603050405020304" pitchFamily="18" charset="0"/>
              </a:rPr>
              <a:t>数据控制语言</a:t>
            </a:r>
            <a:r>
              <a:rPr kumimoji="1" lang="en-US" altLang="zh-CN" sz="2000" b="1" dirty="0">
                <a:solidFill>
                  <a:srgbClr val="C00000"/>
                </a:solidFill>
                <a:latin typeface="Times New Roman" panose="02020603050405020304" pitchFamily="18" charset="0"/>
              </a:rPr>
              <a:t>DCL</a:t>
            </a:r>
            <a:r>
              <a:rPr kumimoji="1" lang="zh-CN" altLang="en-US" sz="2000" b="1" dirty="0">
                <a:solidFill>
                  <a:srgbClr val="1B285F"/>
                </a:solidFill>
                <a:latin typeface="Times New Roman" panose="02020603050405020304" pitchFamily="18" charset="0"/>
              </a:rPr>
              <a:t>的功能于一体</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语言风格统一</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可以独立完成数据库</a:t>
            </a:r>
            <a:r>
              <a:rPr kumimoji="1" lang="zh-CN" altLang="en-US" sz="2000" b="1" dirty="0">
                <a:solidFill>
                  <a:srgbClr val="C00000"/>
                </a:solidFill>
                <a:latin typeface="Times New Roman" panose="02020603050405020304" pitchFamily="18" charset="0"/>
              </a:rPr>
              <a:t>生命周期中的全部活动</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包括定义关系模式、插入数据建立数据库、查询、更新、维护、数据库重构、数据库安全性控制等一系列操作要求</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这就为数据库应用系统的开发提供了良好的环境。</a:t>
            </a:r>
            <a:r>
              <a:rPr kumimoji="1" lang="zh-CN" altLang="en-US" sz="2000" b="1" u="sng" dirty="0">
                <a:solidFill>
                  <a:srgbClr val="C00000"/>
                </a:solidFill>
                <a:latin typeface="Times New Roman" panose="02020603050405020304" pitchFamily="18" charset="0"/>
              </a:rPr>
              <a:t>用户在数据库系统投入运行后</a:t>
            </a:r>
            <a:r>
              <a:rPr kumimoji="1" lang="en-US" altLang="zh-CN" sz="2000" b="1" u="sng" dirty="0">
                <a:solidFill>
                  <a:srgbClr val="C00000"/>
                </a:solidFill>
                <a:latin typeface="Times New Roman" panose="02020603050405020304" pitchFamily="18" charset="0"/>
              </a:rPr>
              <a:t>,</a:t>
            </a:r>
            <a:r>
              <a:rPr kumimoji="1" lang="zh-CN" altLang="en-US" sz="2000" b="1" u="sng" dirty="0">
                <a:solidFill>
                  <a:srgbClr val="C00000"/>
                </a:solidFill>
                <a:latin typeface="Times New Roman" panose="02020603050405020304" pitchFamily="18" charset="0"/>
              </a:rPr>
              <a:t>还可根据需要随时地逐步地修改模式</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系统具有良好的可扩展性。</a:t>
            </a:r>
            <a:endParaRPr kumimoji="1" lang="en-US" altLang="zh-CN" sz="2000" b="1" dirty="0">
              <a:solidFill>
                <a:srgbClr val="1B285F"/>
              </a:solidFill>
              <a:latin typeface="Times New Roman" panose="02020603050405020304" pitchFamily="18" charset="0"/>
            </a:endParaRPr>
          </a:p>
          <a:p>
            <a:pPr indent="457200" eaLnBrk="0" fontAlgn="base" hangingPunct="0">
              <a:lnSpc>
                <a:spcPct val="150000"/>
              </a:lnSpc>
              <a:spcBef>
                <a:spcPct val="20000"/>
              </a:spcBef>
              <a:spcAft>
                <a:spcPct val="20000"/>
              </a:spcAft>
              <a:defRPr/>
            </a:pPr>
            <a:r>
              <a:rPr kumimoji="1" lang="zh-CN" altLang="en-US" sz="2000" b="1" dirty="0">
                <a:solidFill>
                  <a:srgbClr val="1B285F"/>
                </a:solidFill>
                <a:latin typeface="Times New Roman" panose="02020603050405020304" pitchFamily="18" charset="0"/>
              </a:rPr>
              <a:t>另外</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关系模型中实体和实体间的联系均用</a:t>
            </a:r>
            <a:r>
              <a:rPr kumimoji="1" lang="zh-CN" altLang="en-US" sz="2000" b="1" dirty="0">
                <a:solidFill>
                  <a:srgbClr val="C00000"/>
                </a:solidFill>
                <a:latin typeface="Times New Roman" panose="02020603050405020304" pitchFamily="18" charset="0"/>
              </a:rPr>
              <a:t>关系</a:t>
            </a:r>
            <a:r>
              <a:rPr kumimoji="1" lang="zh-CN" altLang="en-US" sz="2000" b="1" dirty="0">
                <a:solidFill>
                  <a:srgbClr val="1B285F"/>
                </a:solidFill>
                <a:latin typeface="Times New Roman" panose="02020603050405020304" pitchFamily="18" charset="0"/>
              </a:rPr>
              <a:t>表示</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数据结构的单一性带来了数据操作符的统一。</a:t>
            </a:r>
          </a:p>
          <a:p>
            <a:pPr eaLnBrk="0" fontAlgn="base" hangingPunct="0">
              <a:lnSpc>
                <a:spcPct val="150000"/>
              </a:lnSpc>
              <a:spcBef>
                <a:spcPct val="20000"/>
              </a:spcBef>
              <a:spcAft>
                <a:spcPct val="20000"/>
              </a:spcAft>
              <a:defRPr/>
            </a:pPr>
            <a:endParaRPr kumimoji="1" lang="zh-CN" altLang="en-US" sz="2000" b="1" dirty="0">
              <a:solidFill>
                <a:srgbClr val="1B285F"/>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Tree>
    <p:extLst>
      <p:ext uri="{BB962C8B-B14F-4D97-AF65-F5344CB8AC3E}">
        <p14:creationId xmlns:p14="http://schemas.microsoft.com/office/powerpoint/2010/main" val="140147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585941" y="981076"/>
            <a:ext cx="11045765" cy="3111686"/>
          </a:xfrm>
          <a:prstGeom prst="rect">
            <a:avLst/>
          </a:prstGeom>
          <a:noFill/>
          <a:ln w="9525">
            <a:noFill/>
            <a:miter lim="800000"/>
            <a:headEnd/>
            <a:tailEnd/>
          </a:ln>
        </p:spPr>
        <p:txBody>
          <a:bodyPr wrap="square">
            <a:spAutoFit/>
          </a:bodyPr>
          <a:lstStyle/>
          <a:p>
            <a:pPr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二、</a:t>
            </a:r>
            <a:r>
              <a:rPr kumimoji="1" lang="zh-CN" altLang="en-US" sz="2000" b="1" dirty="0">
                <a:solidFill>
                  <a:srgbClr val="1B285F"/>
                </a:solidFill>
                <a:effectLst>
                  <a:outerShdw blurRad="38100" dist="38100" dir="2700000" algn="tl">
                    <a:srgbClr val="C0C0C0"/>
                  </a:outerShdw>
                </a:effectLst>
                <a:latin typeface="Times New Roman" panose="02020603050405020304" pitchFamily="18" charset="0"/>
              </a:rPr>
              <a:t>高度非过程化</a:t>
            </a:r>
          </a:p>
          <a:p>
            <a:pPr indent="457200"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非关系数据模型的数据操纵语言是“面向过程”的语言，用“过程化”语言完成某项请求，需要说明具体处理过程，即按什么路径存取数据，如何循环查找</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修改</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插入等。</a:t>
            </a:r>
            <a:endParaRPr kumimoji="1" lang="en-US" altLang="zh-CN" sz="2000" b="1" dirty="0">
              <a:solidFill>
                <a:srgbClr val="1B285F"/>
              </a:solidFill>
              <a:latin typeface="Times New Roman" panose="02020603050405020304" pitchFamily="18" charset="0"/>
            </a:endParaRPr>
          </a:p>
          <a:p>
            <a:pPr indent="457200" fontAlgn="base">
              <a:lnSpc>
                <a:spcPct val="150000"/>
              </a:lnSpc>
              <a:spcBef>
                <a:spcPct val="20000"/>
              </a:spcBef>
              <a:spcAft>
                <a:spcPct val="30000"/>
              </a:spcAft>
              <a:defRPr/>
            </a:pPr>
            <a:r>
              <a:rPr kumimoji="1" lang="en-US" altLang="zh-CN" sz="2000" b="1" dirty="0">
                <a:solidFill>
                  <a:srgbClr val="1B285F"/>
                </a:solidFill>
                <a:latin typeface="Times New Roman" panose="02020603050405020304" pitchFamily="18" charset="0"/>
              </a:rPr>
              <a:t>SQL</a:t>
            </a:r>
            <a:r>
              <a:rPr kumimoji="1" lang="zh-CN" altLang="en-US" sz="2000" b="1" dirty="0">
                <a:solidFill>
                  <a:srgbClr val="1B285F"/>
                </a:solidFill>
                <a:latin typeface="Times New Roman" panose="02020603050405020304" pitchFamily="18" charset="0"/>
              </a:rPr>
              <a:t>语言进行数据操作</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只要提出“做什么”</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而无须指明“怎么做”</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无需了解存取路径</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存取路径的选择以及</a:t>
            </a:r>
            <a:r>
              <a:rPr kumimoji="1" lang="en-US" altLang="zh-CN" sz="2000" b="1" dirty="0">
                <a:solidFill>
                  <a:srgbClr val="1B285F"/>
                </a:solidFill>
                <a:latin typeface="Times New Roman" panose="02020603050405020304" pitchFamily="18" charset="0"/>
              </a:rPr>
              <a:t>SQL</a:t>
            </a:r>
            <a:r>
              <a:rPr kumimoji="1" lang="zh-CN" altLang="en-US" sz="2000" b="1" dirty="0">
                <a:solidFill>
                  <a:srgbClr val="1B285F"/>
                </a:solidFill>
                <a:latin typeface="Times New Roman" panose="02020603050405020304" pitchFamily="18" charset="0"/>
              </a:rPr>
              <a:t>语句的操作过程由系统自动完成</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这不但大大减轻了用户负担</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而且有利于提高数据独立性。</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
        <p:nvSpPr>
          <p:cNvPr id="11267"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BB9E2A65-478B-4824-A19B-BDCB6B8C8B89}" type="slidenum">
              <a:rPr lang="en-US" altLang="zh-CN" sz="1400" b="0">
                <a:solidFill>
                  <a:srgbClr val="40458C"/>
                </a:solidFill>
                <a:latin typeface="Comic Sans MS" panose="030F0702030302020204" pitchFamily="66" charset="0"/>
              </a:rPr>
              <a:pPr>
                <a:spcBef>
                  <a:spcPct val="0"/>
                </a:spcBef>
                <a:buClrTx/>
                <a:buFontTx/>
                <a:buNone/>
              </a:pPr>
              <a:t>6</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162787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85941" y="981075"/>
            <a:ext cx="11086106" cy="1726691"/>
          </a:xfrm>
          <a:prstGeom prst="rect">
            <a:avLst/>
          </a:prstGeom>
          <a:noFill/>
          <a:ln w="9525">
            <a:noFill/>
            <a:miter lim="800000"/>
            <a:headEnd/>
            <a:tailEnd/>
          </a:ln>
        </p:spPr>
        <p:txBody>
          <a:bodyPr wrap="square">
            <a:spAutoFit/>
          </a:bodyPr>
          <a:lstStyle/>
          <a:p>
            <a:pPr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三、</a:t>
            </a:r>
            <a:r>
              <a:rPr kumimoji="1" lang="zh-CN" altLang="en-US" sz="2000" b="1" dirty="0">
                <a:solidFill>
                  <a:srgbClr val="1B285F"/>
                </a:solidFill>
                <a:effectLst>
                  <a:outerShdw blurRad="38100" dist="38100" dir="2700000" algn="tl">
                    <a:srgbClr val="C0C0C0"/>
                  </a:outerShdw>
                </a:effectLst>
                <a:latin typeface="Times New Roman" panose="02020603050405020304" pitchFamily="18" charset="0"/>
              </a:rPr>
              <a:t>面向集合的操作方式</a:t>
            </a:r>
          </a:p>
          <a:p>
            <a:pPr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    非关系数据模型采用的是面向记录的操作方式，操作对象是一条记录。</a:t>
            </a:r>
            <a:endParaRPr kumimoji="1" lang="en-US" altLang="zh-CN" sz="2000" b="1" dirty="0">
              <a:solidFill>
                <a:srgbClr val="1B285F"/>
              </a:solidFill>
              <a:latin typeface="Times New Roman" panose="02020603050405020304" pitchFamily="18" charset="0"/>
            </a:endParaRPr>
          </a:p>
          <a:p>
            <a:pPr fontAlgn="base">
              <a:lnSpc>
                <a:spcPct val="150000"/>
              </a:lnSpc>
              <a:spcBef>
                <a:spcPct val="20000"/>
              </a:spcBef>
              <a:spcAft>
                <a:spcPct val="30000"/>
              </a:spcAft>
              <a:defRPr/>
            </a:pPr>
            <a:r>
              <a:rPr kumimoji="1" lang="en-US" altLang="zh-CN" sz="2000" b="1" dirty="0">
                <a:solidFill>
                  <a:srgbClr val="1B285F"/>
                </a:solidFill>
                <a:latin typeface="Times New Roman" panose="02020603050405020304" pitchFamily="18" charset="0"/>
              </a:rPr>
              <a:t>     SQL</a:t>
            </a:r>
            <a:r>
              <a:rPr kumimoji="1" lang="zh-CN" altLang="en-US" sz="2000" b="1" dirty="0">
                <a:solidFill>
                  <a:srgbClr val="1B285F"/>
                </a:solidFill>
                <a:latin typeface="Times New Roman" panose="02020603050405020304" pitchFamily="18" charset="0"/>
              </a:rPr>
              <a:t>语言采用集合操作方式，操作对象是元组的集合。（关系代数</a:t>
            </a:r>
            <a:r>
              <a:rPr kumimoji="1" lang="en-US" altLang="zh-CN" sz="2000" b="1" dirty="0">
                <a:solidFill>
                  <a:srgbClr val="1B285F"/>
                </a:solidFill>
                <a:latin typeface="Times New Roman" panose="02020603050405020304" pitchFamily="18" charset="0"/>
              </a:rPr>
              <a:t>/</a:t>
            </a:r>
            <a:r>
              <a:rPr kumimoji="1" lang="zh-CN" altLang="en-US" sz="2000" b="1" dirty="0">
                <a:solidFill>
                  <a:srgbClr val="1B285F"/>
                </a:solidFill>
                <a:latin typeface="Times New Roman" panose="02020603050405020304" pitchFamily="18" charset="0"/>
              </a:rPr>
              <a:t>关系演算）</a:t>
            </a: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
        <p:nvSpPr>
          <p:cNvPr id="1229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C59967F5-775D-4076-BCE4-3595FA3FCDAD}" type="slidenum">
              <a:rPr lang="en-US" altLang="zh-CN" sz="1400" b="0">
                <a:solidFill>
                  <a:srgbClr val="40458C"/>
                </a:solidFill>
                <a:latin typeface="Comic Sans MS" panose="030F0702030302020204" pitchFamily="66" charset="0"/>
              </a:rPr>
              <a:pPr>
                <a:spcBef>
                  <a:spcPct val="0"/>
                </a:spcBef>
                <a:buClrTx/>
                <a:buFontTx/>
                <a:buNone/>
              </a:pPr>
              <a:t>7</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10024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85941" y="981075"/>
            <a:ext cx="11086106" cy="2806987"/>
          </a:xfrm>
          <a:prstGeom prst="rect">
            <a:avLst/>
          </a:prstGeom>
          <a:noFill/>
          <a:ln w="9525">
            <a:noFill/>
            <a:miter lim="800000"/>
            <a:headEnd/>
            <a:tailEnd/>
          </a:ln>
        </p:spPr>
        <p:txBody>
          <a:bodyPr wrap="square">
            <a:spAutoFit/>
          </a:bodyPr>
          <a:lstStyle/>
          <a:p>
            <a:pPr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四、</a:t>
            </a:r>
            <a:r>
              <a:rPr kumimoji="1" lang="zh-CN" altLang="en-US" sz="2000" b="1" dirty="0">
                <a:solidFill>
                  <a:srgbClr val="1B285F"/>
                </a:solidFill>
                <a:effectLst>
                  <a:outerShdw blurRad="38100" dist="38100" dir="2700000" algn="tl">
                    <a:srgbClr val="C0C0C0"/>
                  </a:outerShdw>
                </a:effectLst>
                <a:latin typeface="Times New Roman" panose="02020603050405020304" pitchFamily="18" charset="0"/>
              </a:rPr>
              <a:t>以同一种语法结构提供两种使用方式</a:t>
            </a:r>
          </a:p>
          <a:p>
            <a:pPr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    </a:t>
            </a:r>
            <a:r>
              <a:rPr kumimoji="1" lang="en-US" altLang="zh-CN" sz="2000" b="1" dirty="0">
                <a:solidFill>
                  <a:srgbClr val="1B285F"/>
                </a:solidFill>
                <a:latin typeface="Times New Roman" panose="02020603050405020304" pitchFamily="18" charset="0"/>
              </a:rPr>
              <a:t>SQL</a:t>
            </a:r>
            <a:r>
              <a:rPr kumimoji="1" lang="zh-CN" altLang="en-US" sz="2000" b="1" dirty="0">
                <a:solidFill>
                  <a:srgbClr val="1B285F"/>
                </a:solidFill>
                <a:latin typeface="Times New Roman" panose="02020603050405020304" pitchFamily="18" charset="0"/>
              </a:rPr>
              <a:t>语言既是独立的语言，又是嵌入式语言。即可以独立地用于联机交互的使用，又可以嵌入到高级语言中使用。</a:t>
            </a:r>
            <a:endParaRPr kumimoji="1" lang="en-US" altLang="zh-CN" sz="2000" b="1" dirty="0">
              <a:solidFill>
                <a:srgbClr val="1B285F"/>
              </a:solidFill>
              <a:latin typeface="Times New Roman" panose="02020603050405020304" pitchFamily="18" charset="0"/>
            </a:endParaRPr>
          </a:p>
          <a:p>
            <a:pPr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作为独立的语言：用户直接键入</a:t>
            </a:r>
            <a:r>
              <a:rPr kumimoji="1" lang="en-US" altLang="zh-CN" sz="2000" b="1" dirty="0">
                <a:solidFill>
                  <a:srgbClr val="1B285F"/>
                </a:solidFill>
                <a:latin typeface="Times New Roman" panose="02020603050405020304" pitchFamily="18" charset="0"/>
              </a:rPr>
              <a:t>SQL</a:t>
            </a:r>
            <a:r>
              <a:rPr kumimoji="1" lang="zh-CN" altLang="en-US" sz="2000" b="1" dirty="0">
                <a:solidFill>
                  <a:srgbClr val="1B285F"/>
                </a:solidFill>
                <a:latin typeface="Times New Roman" panose="02020603050405020304" pitchFamily="18" charset="0"/>
              </a:rPr>
              <a:t>命令对数据库进行操作</a:t>
            </a:r>
            <a:endParaRPr kumimoji="1" lang="en-US" altLang="zh-CN" sz="2000" b="1" dirty="0">
              <a:solidFill>
                <a:srgbClr val="1B285F"/>
              </a:solidFill>
              <a:latin typeface="Times New Roman" panose="02020603050405020304" pitchFamily="18" charset="0"/>
            </a:endParaRPr>
          </a:p>
          <a:p>
            <a:pPr fontAlgn="base">
              <a:lnSpc>
                <a:spcPct val="150000"/>
              </a:lnSpc>
              <a:spcBef>
                <a:spcPct val="20000"/>
              </a:spcBef>
              <a:spcAft>
                <a:spcPct val="30000"/>
              </a:spcAft>
              <a:defRPr/>
            </a:pPr>
            <a:r>
              <a:rPr kumimoji="1" lang="zh-CN" altLang="en-US" sz="2000" b="1" dirty="0">
                <a:solidFill>
                  <a:srgbClr val="1B285F"/>
                </a:solidFill>
                <a:latin typeface="Times New Roman" panose="02020603050405020304" pitchFamily="18" charset="0"/>
              </a:rPr>
              <a:t>作为嵌入式语言：嵌入到</a:t>
            </a:r>
            <a:r>
              <a:rPr kumimoji="1" lang="en-US" altLang="zh-CN" sz="2000" b="1" dirty="0">
                <a:solidFill>
                  <a:srgbClr val="1B285F"/>
                </a:solidFill>
                <a:latin typeface="Times New Roman" panose="02020603050405020304" pitchFamily="18" charset="0"/>
              </a:rPr>
              <a:t>C</a:t>
            </a:r>
            <a:r>
              <a:rPr kumimoji="1" lang="zh-CN" altLang="en-US" sz="2000" b="1" dirty="0">
                <a:solidFill>
                  <a:srgbClr val="1B285F"/>
                </a:solidFill>
                <a:latin typeface="Times New Roman" panose="02020603050405020304" pitchFamily="18" charset="0"/>
              </a:rPr>
              <a:t>、</a:t>
            </a:r>
            <a:r>
              <a:rPr kumimoji="1" lang="en-US" altLang="zh-CN" sz="2000" b="1" dirty="0">
                <a:solidFill>
                  <a:srgbClr val="1B285F"/>
                </a:solidFill>
                <a:latin typeface="Times New Roman" panose="02020603050405020304" pitchFamily="18" charset="0"/>
              </a:rPr>
              <a:t>C++</a:t>
            </a:r>
            <a:r>
              <a:rPr kumimoji="1" lang="zh-CN" altLang="en-US" sz="2000" b="1" dirty="0">
                <a:solidFill>
                  <a:srgbClr val="1B285F"/>
                </a:solidFill>
                <a:latin typeface="Times New Roman" panose="02020603050405020304" pitchFamily="18" charset="0"/>
              </a:rPr>
              <a:t>、</a:t>
            </a:r>
            <a:r>
              <a:rPr kumimoji="1" lang="en-US" altLang="zh-CN" sz="2000" b="1" dirty="0">
                <a:solidFill>
                  <a:srgbClr val="1B285F"/>
                </a:solidFill>
                <a:latin typeface="Times New Roman" panose="02020603050405020304" pitchFamily="18" charset="0"/>
              </a:rPr>
              <a:t>Java</a:t>
            </a:r>
            <a:r>
              <a:rPr kumimoji="1" lang="zh-CN" altLang="en-US" sz="2000" b="1" dirty="0">
                <a:solidFill>
                  <a:srgbClr val="1B285F"/>
                </a:solidFill>
                <a:latin typeface="Times New Roman" panose="02020603050405020304" pitchFamily="18" charset="0"/>
              </a:rPr>
              <a:t>等高级语言，编写使用数据库的软件、</a:t>
            </a:r>
            <a:r>
              <a:rPr kumimoji="1" lang="en-US" altLang="zh-CN" sz="2000" b="1" dirty="0">
                <a:solidFill>
                  <a:srgbClr val="1B285F"/>
                </a:solidFill>
                <a:latin typeface="Times New Roman" panose="02020603050405020304" pitchFamily="18" charset="0"/>
              </a:rPr>
              <a:t>app</a:t>
            </a:r>
            <a:endParaRPr kumimoji="1" lang="zh-CN" altLang="en-US" sz="2000" b="1" dirty="0">
              <a:solidFill>
                <a:srgbClr val="1B285F"/>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
        <p:nvSpPr>
          <p:cNvPr id="12291"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C59967F5-775D-4076-BCE4-3595FA3FCDAD}" type="slidenum">
              <a:rPr lang="en-US" altLang="zh-CN" sz="1400" b="0">
                <a:solidFill>
                  <a:srgbClr val="40458C"/>
                </a:solidFill>
                <a:latin typeface="Comic Sans MS" panose="030F0702030302020204" pitchFamily="66" charset="0"/>
              </a:rPr>
              <a:pPr>
                <a:spcBef>
                  <a:spcPct val="0"/>
                </a:spcBef>
                <a:buClrTx/>
                <a:buFontTx/>
                <a:buNone/>
              </a:pPr>
              <a:t>8</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208323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85941" y="981076"/>
            <a:ext cx="11126447" cy="1514325"/>
          </a:xfrm>
          <a:prstGeom prst="rect">
            <a:avLst/>
          </a:prstGeom>
          <a:noFill/>
          <a:ln w="9525">
            <a:noFill/>
            <a:miter lim="800000"/>
            <a:headEnd/>
            <a:tailEnd/>
          </a:ln>
        </p:spPr>
        <p:txBody>
          <a:bodyPr wrap="square">
            <a:spAutoFit/>
          </a:bodyPr>
          <a:lstStyle/>
          <a:p>
            <a:pPr fontAlgn="base">
              <a:lnSpc>
                <a:spcPct val="150000"/>
              </a:lnSpc>
              <a:spcBef>
                <a:spcPct val="0"/>
              </a:spcBef>
              <a:spcAft>
                <a:spcPct val="30000"/>
              </a:spcAft>
              <a:defRPr/>
            </a:pPr>
            <a:r>
              <a:rPr kumimoji="1" lang="zh-CN" altLang="en-US" sz="2000" b="1" dirty="0">
                <a:solidFill>
                  <a:srgbClr val="1B285F"/>
                </a:solidFill>
                <a:latin typeface="Times New Roman" panose="02020603050405020304" pitchFamily="18" charset="0"/>
              </a:rPr>
              <a:t>五、</a:t>
            </a:r>
            <a:r>
              <a:rPr kumimoji="1" lang="zh-CN" altLang="en-US" sz="2000" b="1" dirty="0">
                <a:solidFill>
                  <a:srgbClr val="1B285F"/>
                </a:solidFill>
                <a:effectLst>
                  <a:outerShdw blurRad="38100" dist="38100" dir="2700000" algn="tl">
                    <a:srgbClr val="C0C0C0"/>
                  </a:outerShdw>
                </a:effectLst>
                <a:latin typeface="Times New Roman" panose="02020603050405020304" pitchFamily="18" charset="0"/>
              </a:rPr>
              <a:t>语言简捷、易学易用</a:t>
            </a:r>
          </a:p>
          <a:p>
            <a:pPr fontAlgn="base">
              <a:lnSpc>
                <a:spcPct val="150000"/>
              </a:lnSpc>
              <a:spcBef>
                <a:spcPct val="0"/>
              </a:spcBef>
              <a:spcAft>
                <a:spcPct val="0"/>
              </a:spcAft>
              <a:defRPr/>
            </a:pPr>
            <a:r>
              <a:rPr kumimoji="1" lang="zh-CN" altLang="en-US" sz="2000" b="1" dirty="0">
                <a:solidFill>
                  <a:srgbClr val="1B285F"/>
                </a:solidFill>
                <a:latin typeface="Times New Roman" panose="02020603050405020304" pitchFamily="18" charset="0"/>
              </a:rPr>
              <a:t>    </a:t>
            </a:r>
            <a:r>
              <a:rPr kumimoji="1" lang="en-US" altLang="zh-CN" sz="2000" b="1" dirty="0">
                <a:solidFill>
                  <a:srgbClr val="1B285F"/>
                </a:solidFill>
                <a:latin typeface="Times New Roman" panose="02020603050405020304" pitchFamily="18" charset="0"/>
              </a:rPr>
              <a:t>SQL</a:t>
            </a:r>
            <a:r>
              <a:rPr kumimoji="1" lang="zh-CN" altLang="en-US" sz="2000" b="1" dirty="0">
                <a:solidFill>
                  <a:srgbClr val="1B285F"/>
                </a:solidFill>
                <a:latin typeface="Times New Roman" panose="02020603050405020304" pitchFamily="18" charset="0"/>
              </a:rPr>
              <a:t>语言功能极强，但由于设计巧妙，语言十分简捷，易学易用（接近英语口语）。</a:t>
            </a:r>
            <a:endParaRPr kumimoji="1" lang="en-US" altLang="zh-CN" sz="2000" b="1" dirty="0">
              <a:solidFill>
                <a:srgbClr val="1B285F"/>
              </a:solidFill>
              <a:latin typeface="Times New Roman" panose="02020603050405020304" pitchFamily="18" charset="0"/>
            </a:endParaRPr>
          </a:p>
          <a:p>
            <a:pPr fontAlgn="base">
              <a:lnSpc>
                <a:spcPct val="150000"/>
              </a:lnSpc>
              <a:spcBef>
                <a:spcPct val="0"/>
              </a:spcBef>
              <a:spcAft>
                <a:spcPct val="0"/>
              </a:spcAft>
              <a:defRPr/>
            </a:pPr>
            <a:r>
              <a:rPr kumimoji="1" lang="en-US" altLang="zh-CN" sz="2000" b="1" dirty="0">
                <a:solidFill>
                  <a:srgbClr val="1B285F"/>
                </a:solidFill>
                <a:latin typeface="Times New Roman" panose="02020603050405020304" pitchFamily="18" charset="0"/>
              </a:rPr>
              <a:t>    </a:t>
            </a:r>
            <a:r>
              <a:rPr kumimoji="1" lang="zh-CN" altLang="en-US" sz="2000" b="1" dirty="0">
                <a:solidFill>
                  <a:srgbClr val="1B285F"/>
                </a:solidFill>
                <a:latin typeface="Times New Roman" panose="02020603050405020304" pitchFamily="18" charset="0"/>
              </a:rPr>
              <a:t>完成核心功能只用了</a:t>
            </a:r>
            <a:r>
              <a:rPr kumimoji="1" lang="en-US" altLang="zh-CN" sz="2000" b="1" dirty="0">
                <a:solidFill>
                  <a:srgbClr val="C00000"/>
                </a:solidFill>
                <a:latin typeface="Times New Roman" panose="02020603050405020304" pitchFamily="18" charset="0"/>
              </a:rPr>
              <a:t>9</a:t>
            </a:r>
            <a:r>
              <a:rPr kumimoji="1" lang="zh-CN" altLang="en-US" sz="2000" b="1" dirty="0">
                <a:solidFill>
                  <a:srgbClr val="C00000"/>
                </a:solidFill>
                <a:latin typeface="Times New Roman" panose="02020603050405020304" pitchFamily="18" charset="0"/>
              </a:rPr>
              <a:t>个动词</a:t>
            </a:r>
            <a:r>
              <a:rPr kumimoji="1" lang="zh-CN" altLang="en-US" sz="2000" b="1" dirty="0">
                <a:solidFill>
                  <a:srgbClr val="1B285F"/>
                </a:solidFill>
                <a:latin typeface="Times New Roman" panose="02020603050405020304" pitchFamily="18" charset="0"/>
              </a:rPr>
              <a:t>。</a:t>
            </a:r>
          </a:p>
        </p:txBody>
      </p:sp>
      <p:graphicFrame>
        <p:nvGraphicFramePr>
          <p:cNvPr id="13519" name="Group 207"/>
          <p:cNvGraphicFramePr>
            <a:graphicFrameLocks noGrp="1"/>
          </p:cNvGraphicFramePr>
          <p:nvPr>
            <p:extLst>
              <p:ext uri="{D42A27DB-BD31-4B8C-83A1-F6EECF244321}">
                <p14:modId xmlns:p14="http://schemas.microsoft.com/office/powerpoint/2010/main" val="941168066"/>
              </p:ext>
            </p:extLst>
          </p:nvPr>
        </p:nvGraphicFramePr>
        <p:xfrm>
          <a:off x="1363168" y="3097362"/>
          <a:ext cx="9072665" cy="2530476"/>
        </p:xfrm>
        <a:graphic>
          <a:graphicData uri="http://schemas.openxmlformats.org/drawingml/2006/table">
            <a:tbl>
              <a:tblPr/>
              <a:tblGrid>
                <a:gridCol w="2835208">
                  <a:extLst>
                    <a:ext uri="{9D8B030D-6E8A-4147-A177-3AD203B41FA5}">
                      <a16:colId xmlns:a16="http://schemas.microsoft.com/office/drawing/2014/main" xmlns="" val="20000"/>
                    </a:ext>
                  </a:extLst>
                </a:gridCol>
                <a:gridCol w="6237457">
                  <a:extLst>
                    <a:ext uri="{9D8B030D-6E8A-4147-A177-3AD203B41FA5}">
                      <a16:colId xmlns:a16="http://schemas.microsoft.com/office/drawing/2014/main" xmlns=""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Arial" charset="0"/>
                          <a:ea typeface="宋体" pitchFamily="2" charset="-122"/>
                        </a:rPr>
                        <a:t>SQL</a:t>
                      </a:r>
                      <a:r>
                        <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Arial" charset="0"/>
                          <a:ea typeface="宋体" pitchFamily="2" charset="-122"/>
                        </a:rPr>
                        <a:t>功能</a:t>
                      </a: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动词</a:t>
                      </a: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dirty="0">
                          <a:ln>
                            <a:noFill/>
                          </a:ln>
                          <a:solidFill>
                            <a:schemeClr val="tx1"/>
                          </a:solidFill>
                          <a:effectLst/>
                          <a:latin typeface="Arial" charset="0"/>
                          <a:ea typeface="宋体" pitchFamily="2" charset="-122"/>
                        </a:rPr>
                        <a:t>数据查询</a:t>
                      </a: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Select</a:t>
                      </a:r>
                      <a:r>
                        <a:rPr kumimoji="0" lang="zh-CN" altLang="en-US" sz="2000" b="1" i="0" u="none" strike="noStrike" cap="none" normalizeH="0" baseline="0" dirty="0">
                          <a:ln>
                            <a:noFill/>
                          </a:ln>
                          <a:solidFill>
                            <a:schemeClr val="tx1"/>
                          </a:solidFill>
                          <a:effectLst/>
                          <a:latin typeface="Arial" charset="0"/>
                          <a:ea typeface="宋体" pitchFamily="2" charset="-122"/>
                        </a:rPr>
                        <a:t>（查询）</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数据定义</a:t>
                      </a: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Create</a:t>
                      </a:r>
                      <a:r>
                        <a:rPr kumimoji="0" lang="zh-CN" altLang="en-US" sz="2000" b="1" i="0" u="none" strike="noStrike" cap="none" normalizeH="0" baseline="0" dirty="0">
                          <a:ln>
                            <a:noFill/>
                          </a:ln>
                          <a:solidFill>
                            <a:schemeClr val="tx1"/>
                          </a:solidFill>
                          <a:effectLst/>
                          <a:latin typeface="Arial" charset="0"/>
                          <a:ea typeface="宋体" pitchFamily="2" charset="-122"/>
                        </a:rPr>
                        <a:t>（创建）</a:t>
                      </a:r>
                      <a:r>
                        <a:rPr kumimoji="0" lang="en-US" altLang="zh-CN" sz="2000" b="1" i="0" u="none" strike="noStrike" cap="none" normalizeH="0" baseline="0" dirty="0">
                          <a:ln>
                            <a:noFill/>
                          </a:ln>
                          <a:solidFill>
                            <a:schemeClr val="tx1"/>
                          </a:solidFill>
                          <a:effectLst/>
                          <a:latin typeface="Arial" charset="0"/>
                          <a:ea typeface="宋体" pitchFamily="2" charset="-122"/>
                        </a:rPr>
                        <a:t>, Drop</a:t>
                      </a:r>
                      <a:r>
                        <a:rPr kumimoji="0" lang="zh-CN" altLang="en-US" sz="2000" b="1" i="0" u="none" strike="noStrike" cap="none" normalizeH="0" baseline="0" dirty="0">
                          <a:ln>
                            <a:noFill/>
                          </a:ln>
                          <a:solidFill>
                            <a:schemeClr val="tx1"/>
                          </a:solidFill>
                          <a:effectLst/>
                          <a:latin typeface="Arial" charset="0"/>
                          <a:ea typeface="宋体" pitchFamily="2" charset="-122"/>
                        </a:rPr>
                        <a:t>（删除）</a:t>
                      </a:r>
                      <a:r>
                        <a:rPr kumimoji="0" lang="en-US" altLang="zh-CN" sz="2000" b="1" i="0" u="none" strike="noStrike" cap="none" normalizeH="0" baseline="0" dirty="0">
                          <a:ln>
                            <a:noFill/>
                          </a:ln>
                          <a:solidFill>
                            <a:schemeClr val="tx1"/>
                          </a:solidFill>
                          <a:effectLst/>
                          <a:latin typeface="Arial" charset="0"/>
                          <a:ea typeface="宋体" pitchFamily="2" charset="-122"/>
                        </a:rPr>
                        <a:t>, Alter</a:t>
                      </a:r>
                      <a:r>
                        <a:rPr kumimoji="0" lang="zh-CN" altLang="en-US" sz="2000" b="1" i="0" u="none" strike="noStrike" cap="none" normalizeH="0" baseline="0" dirty="0">
                          <a:ln>
                            <a:noFill/>
                          </a:ln>
                          <a:solidFill>
                            <a:schemeClr val="tx1"/>
                          </a:solidFill>
                          <a:effectLst/>
                          <a:latin typeface="Arial" charset="0"/>
                          <a:ea typeface="宋体" pitchFamily="2" charset="-122"/>
                        </a:rPr>
                        <a:t>（修改）</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数据操纵</a:t>
                      </a: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Insert</a:t>
                      </a:r>
                      <a:r>
                        <a:rPr kumimoji="0" lang="zh-CN" altLang="en-US" sz="2000" b="1" i="0" u="none" strike="noStrike" cap="none" normalizeH="0" baseline="0" dirty="0">
                          <a:ln>
                            <a:noFill/>
                          </a:ln>
                          <a:solidFill>
                            <a:schemeClr val="tx1"/>
                          </a:solidFill>
                          <a:effectLst/>
                          <a:latin typeface="Arial" charset="0"/>
                          <a:ea typeface="宋体" pitchFamily="2" charset="-122"/>
                        </a:rPr>
                        <a:t>（创建）</a:t>
                      </a:r>
                      <a:r>
                        <a:rPr kumimoji="0" lang="en-US" altLang="zh-CN" sz="2000" b="1" i="0" u="none" strike="noStrike" cap="none" normalizeH="0" baseline="0" dirty="0">
                          <a:ln>
                            <a:noFill/>
                          </a:ln>
                          <a:solidFill>
                            <a:schemeClr val="tx1"/>
                          </a:solidFill>
                          <a:effectLst/>
                          <a:latin typeface="Arial" charset="0"/>
                          <a:ea typeface="+mn-ea"/>
                        </a:rPr>
                        <a:t>, Delete</a:t>
                      </a:r>
                      <a:r>
                        <a:rPr kumimoji="0" lang="zh-CN" altLang="en-US" sz="2000" b="1" i="0" u="none" strike="noStrike" cap="none" normalizeH="0" baseline="0" dirty="0">
                          <a:ln>
                            <a:noFill/>
                          </a:ln>
                          <a:solidFill>
                            <a:schemeClr val="tx1"/>
                          </a:solidFill>
                          <a:effectLst/>
                          <a:latin typeface="Arial" charset="0"/>
                          <a:ea typeface="+mn-ea"/>
                        </a:rPr>
                        <a:t>（删除），</a:t>
                      </a:r>
                      <a:r>
                        <a:rPr kumimoji="0" lang="en-US" altLang="zh-CN" sz="2000" b="1" i="0" u="none" strike="noStrike" cap="none" normalizeH="0" baseline="0" dirty="0">
                          <a:ln>
                            <a:noFill/>
                          </a:ln>
                          <a:solidFill>
                            <a:schemeClr val="tx1"/>
                          </a:solidFill>
                          <a:effectLst/>
                          <a:latin typeface="Arial" charset="0"/>
                          <a:ea typeface="宋体" pitchFamily="2" charset="-122"/>
                        </a:rPr>
                        <a:t>Update</a:t>
                      </a:r>
                      <a:r>
                        <a:rPr kumimoji="0" lang="zh-CN" altLang="en-US" sz="2000" b="1" i="0" u="none" strike="noStrike" cap="none" normalizeH="0" baseline="0" dirty="0">
                          <a:ln>
                            <a:noFill/>
                          </a:ln>
                          <a:solidFill>
                            <a:schemeClr val="tx1"/>
                          </a:solidFill>
                          <a:effectLst/>
                          <a:latin typeface="Arial" charset="0"/>
                          <a:ea typeface="宋体" pitchFamily="2" charset="-122"/>
                        </a:rPr>
                        <a:t>（修改）</a:t>
                      </a:r>
                      <a:r>
                        <a:rPr kumimoji="0" lang="en-US" altLang="zh-CN" sz="2000" b="1" i="0" u="none" strike="noStrike" cap="none" normalizeH="0" baseline="0" dirty="0">
                          <a:ln>
                            <a:noFill/>
                          </a:ln>
                          <a:solidFill>
                            <a:schemeClr val="tx1"/>
                          </a:solidFill>
                          <a:effectLst/>
                          <a:latin typeface="Arial" charset="0"/>
                          <a:ea typeface="宋体" pitchFamily="2" charset="-122"/>
                        </a:rPr>
                        <a:t> </a:t>
                      </a: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数据控制</a:t>
                      </a: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Grant</a:t>
                      </a:r>
                      <a:r>
                        <a:rPr kumimoji="0" lang="zh-CN" altLang="en-US" sz="2000" b="1" i="0" u="none" strike="noStrike" cap="none" normalizeH="0" baseline="0" dirty="0">
                          <a:ln>
                            <a:noFill/>
                          </a:ln>
                          <a:solidFill>
                            <a:schemeClr val="tx1"/>
                          </a:solidFill>
                          <a:effectLst/>
                          <a:latin typeface="Arial" charset="0"/>
                          <a:ea typeface="宋体" pitchFamily="2" charset="-122"/>
                        </a:rPr>
                        <a:t>（授权）</a:t>
                      </a:r>
                      <a:r>
                        <a:rPr kumimoji="0" lang="en-US" altLang="zh-CN" sz="2000" b="1" i="0" u="none" strike="noStrike" cap="none" normalizeH="0" baseline="0" dirty="0">
                          <a:ln>
                            <a:noFill/>
                          </a:ln>
                          <a:solidFill>
                            <a:schemeClr val="tx1"/>
                          </a:solidFill>
                          <a:effectLst/>
                          <a:latin typeface="Arial" charset="0"/>
                          <a:ea typeface="宋体" pitchFamily="2" charset="-122"/>
                        </a:rPr>
                        <a:t>, Revoke</a:t>
                      </a:r>
                      <a:r>
                        <a:rPr kumimoji="0" lang="zh-CN" altLang="en-US" sz="2000" b="1" i="0" u="none" strike="noStrike" cap="none" normalizeH="0" baseline="0" dirty="0">
                          <a:ln>
                            <a:noFill/>
                          </a:ln>
                          <a:solidFill>
                            <a:schemeClr val="tx1"/>
                          </a:solidFill>
                          <a:effectLst/>
                          <a:latin typeface="Arial" charset="0"/>
                          <a:ea typeface="宋体" pitchFamily="2" charset="-122"/>
                        </a:rPr>
                        <a:t>（撤销授权）</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 name="标题 2"/>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1    SQL</a:t>
            </a:r>
            <a:r>
              <a:rPr lang="zh-CN" altLang="en-US" dirty="0">
                <a:latin typeface="华文中宋" panose="02010600040101010101" pitchFamily="2" charset="-122"/>
                <a:ea typeface="华文中宋" panose="02010600040101010101" pitchFamily="2" charset="-122"/>
              </a:rPr>
              <a:t>概述</a:t>
            </a:r>
            <a:endParaRPr lang="zh-CN" altLang="en-US" dirty="0"/>
          </a:p>
        </p:txBody>
      </p:sp>
      <p:sp>
        <p:nvSpPr>
          <p:cNvPr id="13335" name="灯片编号占位符 1"/>
          <p:cNvSpPr>
            <a:spLocks noGrp="1"/>
          </p:cNvSpPr>
          <p:nvPr>
            <p:ph type="sldNum" sz="quarter" idx="4294967295"/>
          </p:nvPr>
        </p:nvSpPr>
        <p:spPr>
          <a:xfrm>
            <a:off x="9983788" y="6172200"/>
            <a:ext cx="22082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a:spcBef>
                <a:spcPct val="0"/>
              </a:spcBef>
              <a:buClrTx/>
              <a:buFontTx/>
              <a:buNone/>
            </a:pPr>
            <a:fld id="{0937322E-60F4-4A86-8DEE-39FACBEC8184}" type="slidenum">
              <a:rPr lang="en-US" altLang="zh-CN" sz="1400" b="0">
                <a:solidFill>
                  <a:srgbClr val="40458C"/>
                </a:solidFill>
                <a:latin typeface="Comic Sans MS" panose="030F0702030302020204" pitchFamily="66" charset="0"/>
              </a:rPr>
              <a:pPr>
                <a:spcBef>
                  <a:spcPct val="0"/>
                </a:spcBef>
                <a:buClrTx/>
                <a:buFontTx/>
                <a:buNone/>
              </a:pPr>
              <a:t>9</a:t>
            </a:fld>
            <a:endParaRPr lang="en-US" altLang="zh-CN" sz="1400" b="0">
              <a:solidFill>
                <a:srgbClr val="40458C"/>
              </a:solidFill>
              <a:latin typeface="Comic Sans MS" panose="030F0702030302020204" pitchFamily="66" charset="0"/>
            </a:endParaRPr>
          </a:p>
        </p:txBody>
      </p:sp>
    </p:spTree>
    <p:extLst>
      <p:ext uri="{BB962C8B-B14F-4D97-AF65-F5344CB8AC3E}">
        <p14:creationId xmlns:p14="http://schemas.microsoft.com/office/powerpoint/2010/main" val="1399939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UEPRNT">
  <a:themeElements>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N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20000"/>
          </a:lnSpc>
          <a:spcBef>
            <a:spcPct val="20000"/>
          </a:spcBef>
          <a:spcAft>
            <a:spcPct val="20000"/>
          </a:spcAft>
          <a:buClr>
            <a:schemeClr val="tx2"/>
          </a:buClr>
          <a:buSzPct val="90000"/>
          <a:buFont typeface="Symbol" pitchFamily="18" charset="2"/>
          <a:buNone/>
          <a:tabLst/>
          <a:defRPr kumimoji="1" lang="zh-CN" altLang="en-US" sz="2800" b="1" i="0" u="none" strike="noStrike" cap="none" normalizeH="0" baseline="0" smtClean="0">
            <a:ln>
              <a:noFill/>
            </a:ln>
            <a:solidFill>
              <a:schemeClr val="bg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20000"/>
          </a:lnSpc>
          <a:spcBef>
            <a:spcPct val="20000"/>
          </a:spcBef>
          <a:spcAft>
            <a:spcPct val="20000"/>
          </a:spcAft>
          <a:buClr>
            <a:schemeClr val="tx2"/>
          </a:buClr>
          <a:buSzPct val="90000"/>
          <a:buFont typeface="Symbol" pitchFamily="18" charset="2"/>
          <a:buNone/>
          <a:tabLst/>
          <a:defRPr kumimoji="1" lang="zh-CN" altLang="en-US" sz="2800" b="1" i="0" u="none" strike="noStrike" cap="none" normalizeH="0" baseline="0" smtClean="0">
            <a:ln>
              <a:noFill/>
            </a:ln>
            <a:solidFill>
              <a:schemeClr val="bg2"/>
            </a:solidFill>
            <a:effectLst/>
            <a:latin typeface="Times New Roman" pitchFamily="18" charset="0"/>
            <a:ea typeface="宋体" pitchFamily="2" charset="-122"/>
          </a:defRPr>
        </a:defPPr>
      </a:lstStyle>
    </a:lnDef>
  </a:objectDefaults>
  <a:extraClrSchemeLst>
    <a:extraClrScheme>
      <a:clrScheme name="BLUEPR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N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N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N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N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N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BLUEPRN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N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7182</TotalTime>
  <Words>2383</Words>
  <Application>Microsoft Office PowerPoint</Application>
  <PresentationFormat>自定义</PresentationFormat>
  <Paragraphs>328</Paragraphs>
  <Slides>34</Slides>
  <Notes>1</Notes>
  <HiddenSlides>0</HiddenSlides>
  <MMClips>0</MMClips>
  <ScaleCrop>false</ScaleCrop>
  <HeadingPairs>
    <vt:vector size="4" baseType="variant">
      <vt:variant>
        <vt:lpstr>主题</vt:lpstr>
      </vt:variant>
      <vt:variant>
        <vt:i4>2</vt:i4>
      </vt:variant>
      <vt:variant>
        <vt:lpstr>幻灯片标题</vt:lpstr>
      </vt:variant>
      <vt:variant>
        <vt:i4>34</vt:i4>
      </vt:variant>
    </vt:vector>
  </HeadingPairs>
  <TitlesOfParts>
    <vt:vector size="36" baseType="lpstr">
      <vt:lpstr>1_Office 主题​​</vt:lpstr>
      <vt:lpstr>BLUEPRNT</vt:lpstr>
      <vt:lpstr>PowerPoint 演示文稿</vt:lpstr>
      <vt:lpstr>PowerPoint 演示文稿</vt:lpstr>
      <vt:lpstr>1    SQL概述</vt:lpstr>
      <vt:lpstr>1    SQL概述</vt:lpstr>
      <vt:lpstr>1    SQL概述</vt:lpstr>
      <vt:lpstr>1    SQL概述</vt:lpstr>
      <vt:lpstr>1    SQL概述</vt:lpstr>
      <vt:lpstr>1    SQL概述</vt:lpstr>
      <vt:lpstr>1    SQL概述</vt:lpstr>
      <vt:lpstr>1    SQL概述</vt:lpstr>
      <vt:lpstr>1    SQL概述</vt:lpstr>
      <vt:lpstr>2    数据定义</vt:lpstr>
      <vt:lpstr>2    数据定义</vt:lpstr>
      <vt:lpstr>2    数据定义</vt:lpstr>
      <vt:lpstr>2    数据定义</vt:lpstr>
      <vt:lpstr>2    数据定义</vt:lpstr>
      <vt:lpstr>2    数据定义</vt:lpstr>
      <vt:lpstr>2    数据定义</vt:lpstr>
      <vt:lpstr>2    数据定义</vt:lpstr>
      <vt:lpstr>PowerPoint 演示文稿</vt:lpstr>
      <vt:lpstr>PowerPoint 演示文稿</vt:lpstr>
      <vt:lpstr>PowerPoint 演示文稿</vt:lpstr>
      <vt:lpstr>PowerPoint 演示文稿</vt:lpstr>
      <vt:lpstr>PowerPoint 演示文稿</vt:lpstr>
      <vt:lpstr>PowerPoint 演示文稿</vt:lpstr>
      <vt:lpstr>2    数据定义</vt:lpstr>
      <vt:lpstr>2    数据定义</vt:lpstr>
      <vt:lpstr>2    数据定义</vt:lpstr>
      <vt:lpstr>2    数据定义</vt:lpstr>
      <vt:lpstr>2    数据定义</vt:lpstr>
      <vt:lpstr>2    数据定义</vt:lpstr>
      <vt:lpstr>2    数据定义</vt:lpstr>
      <vt:lpstr>2    数据定义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dadmin</cp:lastModifiedBy>
  <cp:revision>337</cp:revision>
  <dcterms:created xsi:type="dcterms:W3CDTF">2019-07-25T05:04:12Z</dcterms:created>
  <dcterms:modified xsi:type="dcterms:W3CDTF">2024-04-10T10:02:08Z</dcterms:modified>
</cp:coreProperties>
</file>