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0265D-0A01-B45C-5E21-342CAC1F8A85}" v="2293" dt="2021-03-21T11:31:05.890"/>
    <p1510:client id="{5B0ED68F-CD12-3DCF-267B-10B8561976D0}" v="2905" dt="2021-03-21T03:36:55.312"/>
    <p1510:client id="{8C8C917F-E766-F02F-3922-A6C132E5D252}" v="49" dt="2021-03-21T11:21:05.970"/>
    <p1510:client id="{D323A0AE-9411-45BF-9D83-16435FD12021}" v="1" dt="2021-03-20T15:26:39.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121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5098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1415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1418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845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53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7521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623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898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535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004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5134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318002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Close up shot of connecting patterns">
            <a:extLst>
              <a:ext uri="{FF2B5EF4-FFF2-40B4-BE49-F238E27FC236}">
                <a16:creationId xmlns:a16="http://schemas.microsoft.com/office/drawing/2014/main" id="{C45543A4-775C-404C-8FDB-77DBE9D4DFE8}"/>
              </a:ext>
            </a:extLst>
          </p:cNvPr>
          <p:cNvPicPr>
            <a:picLocks noChangeAspect="1"/>
          </p:cNvPicPr>
          <p:nvPr/>
        </p:nvPicPr>
        <p:blipFill rotWithShape="1">
          <a:blip r:embed="rId2"/>
          <a:srcRect/>
          <a:stretch/>
        </p:blipFill>
        <p:spPr>
          <a:xfrm>
            <a:off x="20" y="10"/>
            <a:ext cx="12191980" cy="6857990"/>
          </a:xfrm>
          <a:prstGeom prst="rect">
            <a:avLst/>
          </a:prstGeom>
        </p:spPr>
      </p:pic>
      <p:sp>
        <p:nvSpPr>
          <p:cNvPr id="15"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Assignment3</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lnSpc>
                <a:spcPct val="90000"/>
              </a:lnSpc>
            </a:pPr>
            <a:r>
              <a:rPr lang="en-US" sz="2000"/>
              <a:t>Fan </a:t>
            </a:r>
            <a:r>
              <a:rPr lang="en-US" sz="2000" err="1"/>
              <a:t>wu</a:t>
            </a:r>
            <a:endParaRPr lang="en-US" sz="2000"/>
          </a:p>
          <a:p>
            <a:pPr algn="ctr">
              <a:lnSpc>
                <a:spcPct val="90000"/>
              </a:lnSpc>
            </a:pPr>
            <a:r>
              <a:rPr lang="en-US" sz="2000"/>
              <a:t>Tengfei wang</a:t>
            </a:r>
          </a:p>
          <a:p>
            <a:pPr algn="ctr">
              <a:lnSpc>
                <a:spcPct val="90000"/>
              </a:lnSpc>
            </a:pPr>
            <a:r>
              <a:rPr lang="en-US" sz="2000"/>
              <a:t>Bowen DEng</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a:extLst>
              <a:ext uri="{FF2B5EF4-FFF2-40B4-BE49-F238E27FC236}">
                <a16:creationId xmlns:a16="http://schemas.microsoft.com/office/drawing/2014/main" id="{6F0CD84B-EF97-4B9B-BFC0-3D1AB67E4BD8}"/>
              </a:ext>
            </a:extLst>
          </p:cNvPr>
          <p:cNvPicPr>
            <a:picLocks noGrp="1" noChangeAspect="1"/>
          </p:cNvPicPr>
          <p:nvPr>
            <p:ph idx="1"/>
          </p:nvPr>
        </p:nvPicPr>
        <p:blipFill>
          <a:blip r:embed="rId2"/>
          <a:stretch>
            <a:fillRect/>
          </a:stretch>
        </p:blipFill>
        <p:spPr>
          <a:xfrm>
            <a:off x="2708899" y="643468"/>
            <a:ext cx="8505445" cy="5571066"/>
          </a:xfrm>
          <a:prstGeom prst="rect">
            <a:avLst/>
          </a:prstGeom>
        </p:spPr>
      </p:pic>
    </p:spTree>
    <p:extLst>
      <p:ext uri="{BB962C8B-B14F-4D97-AF65-F5344CB8AC3E}">
        <p14:creationId xmlns:p14="http://schemas.microsoft.com/office/powerpoint/2010/main" val="245791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254001" y="414867"/>
            <a:ext cx="4079026" cy="1800526"/>
          </a:xfrm>
        </p:spPr>
        <p:txBody>
          <a:bodyPr>
            <a:normAutofit/>
          </a:bodyPr>
          <a:lstStyle/>
          <a:p>
            <a:pPr marL="285750" indent="-285750">
              <a:lnSpc>
                <a:spcPct val="100000"/>
              </a:lnSpc>
              <a:spcBef>
                <a:spcPts val="1000"/>
              </a:spcBef>
              <a:buFont typeface="Arial"/>
              <a:buChar char="•"/>
            </a:pPr>
            <a:r>
              <a:rPr lang="en-US" sz="2800" i="0">
                <a:ea typeface="+mj-lt"/>
                <a:cs typeface="+mj-lt"/>
              </a:rPr>
              <a:t>6. Connection of courses and their relevance to graduates growth.</a:t>
            </a:r>
          </a:p>
          <a:p>
            <a:pPr marL="228600" indent="-228600">
              <a:spcBef>
                <a:spcPts val="1000"/>
              </a:spcBef>
            </a:pPr>
            <a:endParaRPr lang="en-US" sz="2800" i="0"/>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99061" y="2410021"/>
            <a:ext cx="4421928" cy="3751701"/>
          </a:xfrm>
        </p:spPr>
        <p:txBody>
          <a:bodyPr vert="horz" lIns="91440" tIns="45720" rIns="91440" bIns="45720" rtlCol="0" anchor="t">
            <a:normAutofit lnSpcReduction="10000"/>
          </a:bodyPr>
          <a:lstStyle/>
          <a:p>
            <a:r>
              <a:rPr lang="en-US" sz="2000">
                <a:ea typeface="+mn-lt"/>
                <a:cs typeface="+mn-lt"/>
              </a:rPr>
              <a:t>In total performance, we show every student's employment score and the number of courses he studies  related to his job  </a:t>
            </a:r>
          </a:p>
          <a:p>
            <a:r>
              <a:rPr lang="en-US" sz="2000">
                <a:ea typeface="+mn-lt"/>
                <a:cs typeface="+mn-lt"/>
              </a:rPr>
              <a:t>We can see that almost all students with high employment scores studied more related courses.</a:t>
            </a:r>
          </a:p>
          <a:p>
            <a:r>
              <a:rPr lang="en-US" sz="2000">
                <a:ea typeface="+mn-lt"/>
                <a:cs typeface="+mn-lt"/>
              </a:rPr>
              <a:t>To show the relationship more clearly, we create two pie charts in Analysis function</a:t>
            </a:r>
          </a:p>
          <a:p>
            <a:endParaRPr lang="en-US" sz="2000">
              <a:ea typeface="+mn-lt"/>
              <a:cs typeface="+mn-lt"/>
            </a:endParaRPr>
          </a:p>
          <a:p>
            <a:endParaRPr lang="en-US" sz="2000">
              <a:ea typeface="+mn-lt"/>
              <a:cs typeface="+mn-lt"/>
            </a:endParaRPr>
          </a:p>
        </p:txBody>
      </p:sp>
      <p:pic>
        <p:nvPicPr>
          <p:cNvPr id="5" name="Picture 5" descr="Table&#10;&#10;Description automatically generated">
            <a:extLst>
              <a:ext uri="{FF2B5EF4-FFF2-40B4-BE49-F238E27FC236}">
                <a16:creationId xmlns:a16="http://schemas.microsoft.com/office/drawing/2014/main" id="{6739BCC8-9990-4563-BBFE-9BA74302EE96}"/>
              </a:ext>
            </a:extLst>
          </p:cNvPr>
          <p:cNvPicPr>
            <a:picLocks noChangeAspect="1"/>
          </p:cNvPicPr>
          <p:nvPr/>
        </p:nvPicPr>
        <p:blipFill>
          <a:blip r:embed="rId2"/>
          <a:stretch>
            <a:fillRect/>
          </a:stretch>
        </p:blipFill>
        <p:spPr>
          <a:xfrm>
            <a:off x="4724400" y="1387618"/>
            <a:ext cx="7277100" cy="3717004"/>
          </a:xfrm>
          <a:prstGeom prst="rect">
            <a:avLst/>
          </a:prstGeom>
        </p:spPr>
      </p:pic>
    </p:spTree>
    <p:extLst>
      <p:ext uri="{BB962C8B-B14F-4D97-AF65-F5344CB8AC3E}">
        <p14:creationId xmlns:p14="http://schemas.microsoft.com/office/powerpoint/2010/main" val="227233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6" name="Rectangle 15">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56F406-4E99-4B89-BF57-DA07716388E2}"/>
              </a:ext>
            </a:extLst>
          </p:cNvPr>
          <p:cNvSpPr txBox="1"/>
          <p:nvPr/>
        </p:nvSpPr>
        <p:spPr>
          <a:xfrm>
            <a:off x="1524000" y="5206296"/>
            <a:ext cx="9144000" cy="11526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400"/>
              <a:t>We can see the top 50 students took more work-related courses than the bottom 50 students, it proves relative courses do help student did better in their career</a:t>
            </a:r>
            <a:endParaRPr lang="en-US"/>
          </a:p>
        </p:txBody>
      </p:sp>
      <p:sp>
        <p:nvSpPr>
          <p:cNvPr id="6" name="TextBox 5">
            <a:extLst>
              <a:ext uri="{FF2B5EF4-FFF2-40B4-BE49-F238E27FC236}">
                <a16:creationId xmlns:a16="http://schemas.microsoft.com/office/drawing/2014/main" id="{E18988DA-AA94-4D56-86D5-FC32B0D38D2F}"/>
              </a:ext>
            </a:extLst>
          </p:cNvPr>
          <p:cNvSpPr txBox="1"/>
          <p:nvPr/>
        </p:nvSpPr>
        <p:spPr>
          <a:xfrm>
            <a:off x="1417320" y="335280"/>
            <a:ext cx="65227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Ratio of Relative Courses VS Ranks</a:t>
            </a:r>
          </a:p>
        </p:txBody>
      </p:sp>
      <p:pic>
        <p:nvPicPr>
          <p:cNvPr id="2" name="Picture 2" descr="Chart, pie chart&#10;&#10;Description automatically generated">
            <a:extLst>
              <a:ext uri="{FF2B5EF4-FFF2-40B4-BE49-F238E27FC236}">
                <a16:creationId xmlns:a16="http://schemas.microsoft.com/office/drawing/2014/main" id="{A5AAAF4F-D7D5-4C99-8642-51F4B6AC95DE}"/>
              </a:ext>
            </a:extLst>
          </p:cNvPr>
          <p:cNvPicPr>
            <a:picLocks noChangeAspect="1"/>
          </p:cNvPicPr>
          <p:nvPr/>
        </p:nvPicPr>
        <p:blipFill>
          <a:blip r:embed="rId2"/>
          <a:stretch>
            <a:fillRect/>
          </a:stretch>
        </p:blipFill>
        <p:spPr>
          <a:xfrm>
            <a:off x="967740" y="1317734"/>
            <a:ext cx="10248900" cy="3529111"/>
          </a:xfrm>
          <a:prstGeom prst="rect">
            <a:avLst/>
          </a:prstGeom>
        </p:spPr>
      </p:pic>
    </p:spTree>
    <p:extLst>
      <p:ext uri="{BB962C8B-B14F-4D97-AF65-F5344CB8AC3E}">
        <p14:creationId xmlns:p14="http://schemas.microsoft.com/office/powerpoint/2010/main" val="281610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6" name="Rectangle 15">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56F406-4E99-4B89-BF57-DA07716388E2}"/>
              </a:ext>
            </a:extLst>
          </p:cNvPr>
          <p:cNvSpPr txBox="1"/>
          <p:nvPr/>
        </p:nvSpPr>
        <p:spPr>
          <a:xfrm>
            <a:off x="1196340" y="4977696"/>
            <a:ext cx="9464040" cy="11526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400"/>
              <a:t>We can see more students in the top 50 get promoted than the bottom 50, it proves students with high GPA will get more </a:t>
            </a:r>
            <a:r>
              <a:rPr lang="en-US" sz="2400">
                <a:ea typeface="+mn-lt"/>
                <a:cs typeface="+mn-lt"/>
              </a:rPr>
              <a:t>promotion </a:t>
            </a:r>
            <a:r>
              <a:rPr lang="en-US" sz="2400"/>
              <a:t>opportunities</a:t>
            </a:r>
            <a:endParaRPr lang="en-US"/>
          </a:p>
        </p:txBody>
      </p:sp>
      <p:sp>
        <p:nvSpPr>
          <p:cNvPr id="6" name="TextBox 5">
            <a:extLst>
              <a:ext uri="{FF2B5EF4-FFF2-40B4-BE49-F238E27FC236}">
                <a16:creationId xmlns:a16="http://schemas.microsoft.com/office/drawing/2014/main" id="{E18988DA-AA94-4D56-86D5-FC32B0D38D2F}"/>
              </a:ext>
            </a:extLst>
          </p:cNvPr>
          <p:cNvSpPr txBox="1"/>
          <p:nvPr/>
        </p:nvSpPr>
        <p:spPr>
          <a:xfrm>
            <a:off x="1417320" y="335280"/>
            <a:ext cx="65227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Ratio of Promotion VS Ranks</a:t>
            </a:r>
          </a:p>
        </p:txBody>
      </p:sp>
      <p:pic>
        <p:nvPicPr>
          <p:cNvPr id="7" name="Picture 7" descr="Graphical user interface, chart&#10;&#10;Description automatically generated">
            <a:extLst>
              <a:ext uri="{FF2B5EF4-FFF2-40B4-BE49-F238E27FC236}">
                <a16:creationId xmlns:a16="http://schemas.microsoft.com/office/drawing/2014/main" id="{0559404B-7231-45DA-B8D9-C081F890BCC5}"/>
              </a:ext>
            </a:extLst>
          </p:cNvPr>
          <p:cNvPicPr>
            <a:picLocks noGrp="1" noChangeAspect="1"/>
          </p:cNvPicPr>
          <p:nvPr>
            <p:ph idx="1"/>
          </p:nvPr>
        </p:nvPicPr>
        <p:blipFill>
          <a:blip r:embed="rId2"/>
          <a:stretch>
            <a:fillRect/>
          </a:stretch>
        </p:blipFill>
        <p:spPr>
          <a:xfrm>
            <a:off x="838200" y="1119713"/>
            <a:ext cx="10515600" cy="3627974"/>
          </a:xfrm>
        </p:spPr>
      </p:pic>
    </p:spTree>
    <p:extLst>
      <p:ext uri="{BB962C8B-B14F-4D97-AF65-F5344CB8AC3E}">
        <p14:creationId xmlns:p14="http://schemas.microsoft.com/office/powerpoint/2010/main" val="321238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00100" y="136525"/>
            <a:ext cx="10515600" cy="893763"/>
          </a:xfrm>
        </p:spPr>
        <p:txBody>
          <a:bodyPr/>
          <a:lstStyle/>
          <a:p>
            <a:r>
              <a:rPr lang="en-US"/>
              <a:t>Deliverables 3</a:t>
            </a:r>
          </a:p>
        </p:txBody>
      </p:sp>
      <p:sp>
        <p:nvSpPr>
          <p:cNvPr id="4" name="TextBox 3">
            <a:extLst>
              <a:ext uri="{FF2B5EF4-FFF2-40B4-BE49-F238E27FC236}">
                <a16:creationId xmlns:a16="http://schemas.microsoft.com/office/drawing/2014/main" id="{2A66D6B2-FA2F-4310-ADBD-77B195526C92}"/>
              </a:ext>
            </a:extLst>
          </p:cNvPr>
          <p:cNvSpPr txBox="1"/>
          <p:nvPr/>
        </p:nvSpPr>
        <p:spPr>
          <a:xfrm>
            <a:off x="882650" y="952500"/>
            <a:ext cx="10109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Sequence diagrams</a:t>
            </a:r>
            <a:endParaRPr lang="en-US"/>
          </a:p>
        </p:txBody>
      </p:sp>
      <p:pic>
        <p:nvPicPr>
          <p:cNvPr id="7" name="Picture 7" descr="A picture containing table&#10;&#10;Description automatically generated">
            <a:extLst>
              <a:ext uri="{FF2B5EF4-FFF2-40B4-BE49-F238E27FC236}">
                <a16:creationId xmlns:a16="http://schemas.microsoft.com/office/drawing/2014/main" id="{EC0E4C26-D688-4CDA-A572-FE6D5171439C}"/>
              </a:ext>
            </a:extLst>
          </p:cNvPr>
          <p:cNvPicPr>
            <a:picLocks noChangeAspect="1"/>
          </p:cNvPicPr>
          <p:nvPr/>
        </p:nvPicPr>
        <p:blipFill>
          <a:blip r:embed="rId2"/>
          <a:stretch>
            <a:fillRect/>
          </a:stretch>
        </p:blipFill>
        <p:spPr>
          <a:xfrm>
            <a:off x="640080" y="1418029"/>
            <a:ext cx="10751820" cy="5256382"/>
          </a:xfrm>
          <a:prstGeom prst="rect">
            <a:avLst/>
          </a:prstGeom>
        </p:spPr>
      </p:pic>
    </p:spTree>
    <p:extLst>
      <p:ext uri="{BB962C8B-B14F-4D97-AF65-F5344CB8AC3E}">
        <p14:creationId xmlns:p14="http://schemas.microsoft.com/office/powerpoint/2010/main" val="276568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00100" y="136525"/>
            <a:ext cx="10515600" cy="893763"/>
          </a:xfrm>
        </p:spPr>
        <p:txBody>
          <a:bodyPr/>
          <a:lstStyle/>
          <a:p>
            <a:r>
              <a:rPr lang="en-US"/>
              <a:t>Deliverables 4 </a:t>
            </a:r>
          </a:p>
        </p:txBody>
      </p:sp>
      <p:sp>
        <p:nvSpPr>
          <p:cNvPr id="4" name="TextBox 3">
            <a:extLst>
              <a:ext uri="{FF2B5EF4-FFF2-40B4-BE49-F238E27FC236}">
                <a16:creationId xmlns:a16="http://schemas.microsoft.com/office/drawing/2014/main" id="{2A66D6B2-FA2F-4310-ADBD-77B195526C92}"/>
              </a:ext>
            </a:extLst>
          </p:cNvPr>
          <p:cNvSpPr txBox="1"/>
          <p:nvPr/>
        </p:nvSpPr>
        <p:spPr>
          <a:xfrm>
            <a:off x="882650" y="952500"/>
            <a:ext cx="10109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Object Model</a:t>
            </a:r>
            <a:endParaRPr lang="en-US"/>
          </a:p>
        </p:txBody>
      </p:sp>
      <p:pic>
        <p:nvPicPr>
          <p:cNvPr id="3" name="Picture 4" descr="Diagram&#10;&#10;Description automatically generated">
            <a:extLst>
              <a:ext uri="{FF2B5EF4-FFF2-40B4-BE49-F238E27FC236}">
                <a16:creationId xmlns:a16="http://schemas.microsoft.com/office/drawing/2014/main" id="{3336783E-97ED-40B8-A268-BFCA5C897148}"/>
              </a:ext>
            </a:extLst>
          </p:cNvPr>
          <p:cNvPicPr>
            <a:picLocks noChangeAspect="1"/>
          </p:cNvPicPr>
          <p:nvPr/>
        </p:nvPicPr>
        <p:blipFill>
          <a:blip r:embed="rId2"/>
          <a:stretch>
            <a:fillRect/>
          </a:stretch>
        </p:blipFill>
        <p:spPr>
          <a:xfrm>
            <a:off x="4390572" y="137026"/>
            <a:ext cx="7605485" cy="6707317"/>
          </a:xfrm>
          <a:prstGeom prst="rect">
            <a:avLst/>
          </a:prstGeom>
        </p:spPr>
      </p:pic>
    </p:spTree>
    <p:extLst>
      <p:ext uri="{BB962C8B-B14F-4D97-AF65-F5344CB8AC3E}">
        <p14:creationId xmlns:p14="http://schemas.microsoft.com/office/powerpoint/2010/main" val="117680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00100" y="136525"/>
            <a:ext cx="10515600" cy="893763"/>
          </a:xfrm>
        </p:spPr>
        <p:txBody>
          <a:bodyPr/>
          <a:lstStyle/>
          <a:p>
            <a:r>
              <a:rPr lang="en-US"/>
              <a:t>Deliverables 6 </a:t>
            </a:r>
          </a:p>
        </p:txBody>
      </p:sp>
      <p:sp>
        <p:nvSpPr>
          <p:cNvPr id="4" name="TextBox 3">
            <a:extLst>
              <a:ext uri="{FF2B5EF4-FFF2-40B4-BE49-F238E27FC236}">
                <a16:creationId xmlns:a16="http://schemas.microsoft.com/office/drawing/2014/main" id="{2A66D6B2-FA2F-4310-ADBD-77B195526C92}"/>
              </a:ext>
            </a:extLst>
          </p:cNvPr>
          <p:cNvSpPr txBox="1"/>
          <p:nvPr/>
        </p:nvSpPr>
        <p:spPr>
          <a:xfrm>
            <a:off x="882650" y="952500"/>
            <a:ext cx="10109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a university is an intermediary (broker) between students and employers</a:t>
            </a:r>
            <a:endParaRPr lang="en-US"/>
          </a:p>
        </p:txBody>
      </p:sp>
      <p:sp>
        <p:nvSpPr>
          <p:cNvPr id="5" name="TextBox 4">
            <a:extLst>
              <a:ext uri="{FF2B5EF4-FFF2-40B4-BE49-F238E27FC236}">
                <a16:creationId xmlns:a16="http://schemas.microsoft.com/office/drawing/2014/main" id="{D510A5AC-993B-4D4E-8B07-D129528520D5}"/>
              </a:ext>
            </a:extLst>
          </p:cNvPr>
          <p:cNvSpPr txBox="1"/>
          <p:nvPr/>
        </p:nvSpPr>
        <p:spPr>
          <a:xfrm>
            <a:off x="5623560" y="2286000"/>
            <a:ext cx="50596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Under this assumption, the object model should change like this.  University Class contains University Name and method to manage  all the students in evey department.DepartmentDirectory class contains departmentlist to manage departments </a:t>
            </a:r>
          </a:p>
        </p:txBody>
      </p:sp>
      <p:pic>
        <p:nvPicPr>
          <p:cNvPr id="6" name="Picture 6" descr="Diagram&#10;&#10;Description automatically generated">
            <a:extLst>
              <a:ext uri="{FF2B5EF4-FFF2-40B4-BE49-F238E27FC236}">
                <a16:creationId xmlns:a16="http://schemas.microsoft.com/office/drawing/2014/main" id="{B1BEDEEE-F9E2-4A4B-8085-1E9EFA994D98}"/>
              </a:ext>
            </a:extLst>
          </p:cNvPr>
          <p:cNvPicPr>
            <a:picLocks noChangeAspect="1"/>
          </p:cNvPicPr>
          <p:nvPr/>
        </p:nvPicPr>
        <p:blipFill>
          <a:blip r:embed="rId2"/>
          <a:stretch>
            <a:fillRect/>
          </a:stretch>
        </p:blipFill>
        <p:spPr>
          <a:xfrm>
            <a:off x="91440" y="1717189"/>
            <a:ext cx="5532120" cy="4238961"/>
          </a:xfrm>
          <a:prstGeom prst="rect">
            <a:avLst/>
          </a:prstGeom>
        </p:spPr>
      </p:pic>
    </p:spTree>
    <p:extLst>
      <p:ext uri="{BB962C8B-B14F-4D97-AF65-F5344CB8AC3E}">
        <p14:creationId xmlns:p14="http://schemas.microsoft.com/office/powerpoint/2010/main" val="207206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66D6B2-FA2F-4310-ADBD-77B195526C92}"/>
              </a:ext>
            </a:extLst>
          </p:cNvPr>
          <p:cNvSpPr txBox="1"/>
          <p:nvPr/>
        </p:nvSpPr>
        <p:spPr>
          <a:xfrm>
            <a:off x="913130" y="739140"/>
            <a:ext cx="10109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Add method</a:t>
            </a:r>
            <a:endParaRPr lang="en-US" sz="2800" b="1"/>
          </a:p>
        </p:txBody>
      </p:sp>
      <p:sp>
        <p:nvSpPr>
          <p:cNvPr id="5" name="TextBox 4">
            <a:extLst>
              <a:ext uri="{FF2B5EF4-FFF2-40B4-BE49-F238E27FC236}">
                <a16:creationId xmlns:a16="http://schemas.microsoft.com/office/drawing/2014/main" id="{D510A5AC-993B-4D4E-8B07-D129528520D5}"/>
              </a:ext>
            </a:extLst>
          </p:cNvPr>
          <p:cNvSpPr txBox="1"/>
          <p:nvPr/>
        </p:nvSpPr>
        <p:spPr>
          <a:xfrm>
            <a:off x="4617720" y="1805940"/>
            <a:ext cx="50596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getDepartmentDirectory()</a:t>
            </a:r>
          </a:p>
          <a:p>
            <a:r>
              <a:rPr lang="en-US"/>
              <a:t>University can get job performance of all the students in evey Department</a:t>
            </a:r>
          </a:p>
        </p:txBody>
      </p:sp>
      <p:pic>
        <p:nvPicPr>
          <p:cNvPr id="9" name="Picture 9" descr="A picture containing text, toilet&#10;&#10;Description automatically generated">
            <a:extLst>
              <a:ext uri="{FF2B5EF4-FFF2-40B4-BE49-F238E27FC236}">
                <a16:creationId xmlns:a16="http://schemas.microsoft.com/office/drawing/2014/main" id="{A2F694EA-447D-480F-BDF9-E50048C293C9}"/>
              </a:ext>
            </a:extLst>
          </p:cNvPr>
          <p:cNvPicPr>
            <a:picLocks noChangeAspect="1"/>
          </p:cNvPicPr>
          <p:nvPr/>
        </p:nvPicPr>
        <p:blipFill>
          <a:blip r:embed="rId2"/>
          <a:stretch>
            <a:fillRect/>
          </a:stretch>
        </p:blipFill>
        <p:spPr>
          <a:xfrm>
            <a:off x="1554480" y="3057797"/>
            <a:ext cx="2743200" cy="1534886"/>
          </a:xfrm>
          <a:prstGeom prst="rect">
            <a:avLst/>
          </a:prstGeom>
        </p:spPr>
      </p:pic>
      <p:pic>
        <p:nvPicPr>
          <p:cNvPr id="10" name="Picture 10" descr="A picture containing diagram&#10;&#10;Description automatically generated">
            <a:extLst>
              <a:ext uri="{FF2B5EF4-FFF2-40B4-BE49-F238E27FC236}">
                <a16:creationId xmlns:a16="http://schemas.microsoft.com/office/drawing/2014/main" id="{0BD5227B-753C-4BB9-9633-F99555AB9B4D}"/>
              </a:ext>
            </a:extLst>
          </p:cNvPr>
          <p:cNvPicPr>
            <a:picLocks noChangeAspect="1"/>
          </p:cNvPicPr>
          <p:nvPr/>
        </p:nvPicPr>
        <p:blipFill>
          <a:blip r:embed="rId3"/>
          <a:stretch>
            <a:fillRect/>
          </a:stretch>
        </p:blipFill>
        <p:spPr>
          <a:xfrm>
            <a:off x="1642110" y="1264920"/>
            <a:ext cx="2552700" cy="1600200"/>
          </a:xfrm>
          <a:prstGeom prst="rect">
            <a:avLst/>
          </a:prstGeom>
        </p:spPr>
      </p:pic>
      <p:sp>
        <p:nvSpPr>
          <p:cNvPr id="11" name="TextBox 10">
            <a:extLst>
              <a:ext uri="{FF2B5EF4-FFF2-40B4-BE49-F238E27FC236}">
                <a16:creationId xmlns:a16="http://schemas.microsoft.com/office/drawing/2014/main" id="{1421736D-7060-477B-BCDF-6695027DA3F6}"/>
              </a:ext>
            </a:extLst>
          </p:cNvPr>
          <p:cNvSpPr txBox="1"/>
          <p:nvPr/>
        </p:nvSpPr>
        <p:spPr>
          <a:xfrm>
            <a:off x="4617720" y="3611880"/>
            <a:ext cx="50596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getDepartment()</a:t>
            </a:r>
          </a:p>
          <a:p>
            <a:r>
              <a:rPr lang="en-US"/>
              <a:t>Manage evey Department</a:t>
            </a:r>
          </a:p>
        </p:txBody>
      </p:sp>
      <p:pic>
        <p:nvPicPr>
          <p:cNvPr id="12" name="Picture 12" descr="A picture containing text, toilet, businesscard&#10;&#10;Description automatically generated">
            <a:extLst>
              <a:ext uri="{FF2B5EF4-FFF2-40B4-BE49-F238E27FC236}">
                <a16:creationId xmlns:a16="http://schemas.microsoft.com/office/drawing/2014/main" id="{D8819AFD-CC2E-44C5-A013-45B174AA344A}"/>
              </a:ext>
            </a:extLst>
          </p:cNvPr>
          <p:cNvPicPr>
            <a:picLocks noChangeAspect="1"/>
          </p:cNvPicPr>
          <p:nvPr/>
        </p:nvPicPr>
        <p:blipFill>
          <a:blip r:embed="rId4"/>
          <a:stretch>
            <a:fillRect/>
          </a:stretch>
        </p:blipFill>
        <p:spPr>
          <a:xfrm>
            <a:off x="1546860" y="4884733"/>
            <a:ext cx="2743200" cy="1691014"/>
          </a:xfrm>
          <a:prstGeom prst="rect">
            <a:avLst/>
          </a:prstGeom>
        </p:spPr>
      </p:pic>
      <p:sp>
        <p:nvSpPr>
          <p:cNvPr id="13" name="TextBox 12">
            <a:extLst>
              <a:ext uri="{FF2B5EF4-FFF2-40B4-BE49-F238E27FC236}">
                <a16:creationId xmlns:a16="http://schemas.microsoft.com/office/drawing/2014/main" id="{513ADC07-34E2-4518-94A7-50809296EDD7}"/>
              </a:ext>
            </a:extLst>
          </p:cNvPr>
          <p:cNvSpPr txBox="1"/>
          <p:nvPr/>
        </p:nvSpPr>
        <p:spPr>
          <a:xfrm>
            <a:off x="4663440" y="5151120"/>
            <a:ext cx="50596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getDepartmentDirectory()</a:t>
            </a:r>
          </a:p>
          <a:p>
            <a:r>
              <a:rPr lang="en-US"/>
              <a:t>Employers can get academic performence of all the students in evey Department</a:t>
            </a:r>
          </a:p>
        </p:txBody>
      </p:sp>
    </p:spTree>
    <p:extLst>
      <p:ext uri="{BB962C8B-B14F-4D97-AF65-F5344CB8AC3E}">
        <p14:creationId xmlns:p14="http://schemas.microsoft.com/office/powerpoint/2010/main" val="182939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38201" y="643467"/>
            <a:ext cx="3888526" cy="1800526"/>
          </a:xfrm>
        </p:spPr>
        <p:txBody>
          <a:bodyPr>
            <a:normAutofit/>
          </a:bodyPr>
          <a:lstStyle/>
          <a:p>
            <a:r>
              <a:rPr lang="en-US"/>
              <a:t>Deliverables 1</a:t>
            </a:r>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838201" y="2623381"/>
            <a:ext cx="3888528" cy="3553581"/>
          </a:xfrm>
        </p:spPr>
        <p:txBody>
          <a:bodyPr vert="horz" lIns="91440" tIns="45720" rIns="91440" bIns="45720" rtlCol="0">
            <a:normAutofit/>
          </a:bodyPr>
          <a:lstStyle/>
          <a:p>
            <a:r>
              <a:rPr lang="en-US" sz="2000">
                <a:ea typeface="+mn-lt"/>
                <a:cs typeface="+mn-lt"/>
              </a:rPr>
              <a:t>Running java code showing the implementation of a complete system at the department and college levels. The base java</a:t>
            </a:r>
            <a:endParaRPr lang="en-US" sz="2000"/>
          </a:p>
        </p:txBody>
      </p:sp>
      <p:pic>
        <p:nvPicPr>
          <p:cNvPr id="5" name="Picture 5" descr="Text&#10;&#10;Description automatically generated">
            <a:extLst>
              <a:ext uri="{FF2B5EF4-FFF2-40B4-BE49-F238E27FC236}">
                <a16:creationId xmlns:a16="http://schemas.microsoft.com/office/drawing/2014/main" id="{2D740E0B-A64F-47CB-B013-D26154194EF9}"/>
              </a:ext>
            </a:extLst>
          </p:cNvPr>
          <p:cNvPicPr>
            <a:picLocks noChangeAspect="1"/>
          </p:cNvPicPr>
          <p:nvPr/>
        </p:nvPicPr>
        <p:blipFill>
          <a:blip r:embed="rId2"/>
          <a:stretch>
            <a:fillRect/>
          </a:stretch>
        </p:blipFill>
        <p:spPr>
          <a:xfrm>
            <a:off x="5471160" y="417125"/>
            <a:ext cx="5882640" cy="6275209"/>
          </a:xfrm>
          <a:prstGeom prst="rect">
            <a:avLst/>
          </a:prstGeom>
        </p:spPr>
      </p:pic>
    </p:spTree>
    <p:extLst>
      <p:ext uri="{BB962C8B-B14F-4D97-AF65-F5344CB8AC3E}">
        <p14:creationId xmlns:p14="http://schemas.microsoft.com/office/powerpoint/2010/main" val="244646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00100" y="136525"/>
            <a:ext cx="10515600" cy="893763"/>
          </a:xfrm>
        </p:spPr>
        <p:txBody>
          <a:bodyPr/>
          <a:lstStyle/>
          <a:p>
            <a:r>
              <a:rPr lang="en-US"/>
              <a:t>Deliverables 2</a:t>
            </a:r>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p:txBody>
          <a:bodyPr vert="horz" lIns="91440" tIns="45720" rIns="91440" bIns="45720" rtlCol="0" anchor="t">
            <a:normAutofit fontScale="92500" lnSpcReduction="20000"/>
          </a:bodyPr>
          <a:lstStyle/>
          <a:p>
            <a:endParaRPr lang="en-US">
              <a:ea typeface="+mn-lt"/>
              <a:cs typeface="+mn-lt"/>
            </a:endParaRPr>
          </a:p>
          <a:p>
            <a:r>
              <a:rPr lang="en-US" sz="3300" b="1">
                <a:ea typeface="+mn-lt"/>
                <a:cs typeface="+mn-lt"/>
              </a:rPr>
              <a:t>Here is our solutions and implementations</a:t>
            </a:r>
          </a:p>
          <a:p>
            <a:r>
              <a:rPr lang="en-US">
                <a:ea typeface="+mn-lt"/>
                <a:cs typeface="+mn-lt"/>
              </a:rPr>
              <a:t>1.Student Management System</a:t>
            </a:r>
          </a:p>
          <a:p>
            <a:r>
              <a:rPr lang="en-US">
                <a:ea typeface="+mn-lt"/>
                <a:cs typeface="+mn-lt"/>
              </a:rPr>
              <a:t>2.Student Academic Performance System</a:t>
            </a:r>
          </a:p>
          <a:p>
            <a:r>
              <a:rPr lang="en-US">
                <a:ea typeface="+mn-lt"/>
                <a:cs typeface="+mn-lt"/>
              </a:rPr>
              <a:t>3.Student Job Performance System</a:t>
            </a:r>
          </a:p>
          <a:p>
            <a:r>
              <a:rPr lang="en-US">
                <a:ea typeface="+mn-lt"/>
                <a:cs typeface="+mn-lt"/>
              </a:rPr>
              <a:t>4.Ranking System</a:t>
            </a:r>
          </a:p>
          <a:p>
            <a:r>
              <a:rPr lang="en-US">
                <a:ea typeface="+mn-lt"/>
                <a:cs typeface="+mn-lt"/>
              </a:rPr>
              <a:t>5.Relevance between Grade and Job Performance</a:t>
            </a:r>
          </a:p>
          <a:p>
            <a:r>
              <a:rPr lang="en-US">
                <a:ea typeface="+mn-lt"/>
                <a:cs typeface="+mn-lt"/>
              </a:rPr>
              <a:t>6.Connection of courses and their relevance to graduates growth.</a:t>
            </a:r>
          </a:p>
          <a:p>
            <a:endParaRPr lang="en-US">
              <a:ea typeface="+mn-lt"/>
              <a:cs typeface="+mn-lt"/>
            </a:endParaRPr>
          </a:p>
        </p:txBody>
      </p:sp>
      <p:sp>
        <p:nvSpPr>
          <p:cNvPr id="4" name="TextBox 3">
            <a:extLst>
              <a:ext uri="{FF2B5EF4-FFF2-40B4-BE49-F238E27FC236}">
                <a16:creationId xmlns:a16="http://schemas.microsoft.com/office/drawing/2014/main" id="{2A66D6B2-FA2F-4310-ADBD-77B195526C92}"/>
              </a:ext>
            </a:extLst>
          </p:cNvPr>
          <p:cNvSpPr txBox="1"/>
          <p:nvPr/>
        </p:nvSpPr>
        <p:spPr>
          <a:xfrm>
            <a:off x="882650" y="952500"/>
            <a:ext cx="10109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create a performance measurement solution to enable universities to measure the quality of the education they deliver to their students.</a:t>
            </a:r>
          </a:p>
        </p:txBody>
      </p:sp>
    </p:spTree>
    <p:extLst>
      <p:ext uri="{BB962C8B-B14F-4D97-AF65-F5344CB8AC3E}">
        <p14:creationId xmlns:p14="http://schemas.microsoft.com/office/powerpoint/2010/main" val="399091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213361" y="430107"/>
            <a:ext cx="4513366" cy="2013886"/>
          </a:xfrm>
        </p:spPr>
        <p:txBody>
          <a:bodyPr>
            <a:normAutofit/>
          </a:bodyPr>
          <a:lstStyle/>
          <a:p>
            <a:pPr marL="228600" indent="-228600">
              <a:spcBef>
                <a:spcPts val="1000"/>
              </a:spcBef>
            </a:pPr>
            <a:r>
              <a:rPr lang="en-US" sz="2800" i="0">
                <a:ea typeface="+mj-lt"/>
                <a:cs typeface="+mj-lt"/>
              </a:rPr>
              <a:t>1.Student Management System</a:t>
            </a:r>
            <a:endParaRPr lang="en-US" sz="2800"/>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838201" y="2623381"/>
            <a:ext cx="3888528" cy="3553581"/>
          </a:xfrm>
        </p:spPr>
        <p:txBody>
          <a:bodyPr vert="horz" lIns="91440" tIns="45720" rIns="91440" bIns="45720" rtlCol="0" anchor="t">
            <a:normAutofit fontScale="92500" lnSpcReduction="10000"/>
          </a:bodyPr>
          <a:lstStyle/>
          <a:p>
            <a:r>
              <a:rPr lang="en-US" sz="2000">
                <a:ea typeface="+mn-lt"/>
                <a:cs typeface="+mn-lt"/>
              </a:rPr>
              <a:t>Show all the Student data we have and management them</a:t>
            </a:r>
          </a:p>
          <a:p>
            <a:r>
              <a:rPr lang="en-US" sz="2000">
                <a:ea typeface="+mn-lt"/>
                <a:cs typeface="+mn-lt"/>
              </a:rPr>
              <a:t>We can select a student and view his academic performance and job performance</a:t>
            </a:r>
          </a:p>
          <a:p>
            <a:r>
              <a:rPr lang="en-US" sz="2000">
                <a:ea typeface="+mn-lt"/>
                <a:cs typeface="+mn-lt"/>
              </a:rPr>
              <a:t>Total Performance and Analysis shows connections between  academic performance and job performance</a:t>
            </a:r>
          </a:p>
          <a:p>
            <a:endParaRPr lang="en-US" sz="2000">
              <a:ea typeface="+mn-lt"/>
              <a:cs typeface="+mn-lt"/>
            </a:endParaRPr>
          </a:p>
          <a:p>
            <a:endParaRPr lang="en-US" sz="2000">
              <a:ea typeface="+mn-lt"/>
              <a:cs typeface="+mn-lt"/>
            </a:endParaRPr>
          </a:p>
        </p:txBody>
      </p:sp>
      <p:sp>
        <p:nvSpPr>
          <p:cNvPr id="4" name="TextBox 3">
            <a:extLst>
              <a:ext uri="{FF2B5EF4-FFF2-40B4-BE49-F238E27FC236}">
                <a16:creationId xmlns:a16="http://schemas.microsoft.com/office/drawing/2014/main" id="{6E63C106-18C8-40D3-AC4F-351E733D7866}"/>
              </a:ext>
            </a:extLst>
          </p:cNvPr>
          <p:cNvSpPr txBox="1"/>
          <p:nvPr/>
        </p:nvSpPr>
        <p:spPr>
          <a:xfrm>
            <a:off x="7208520" y="52959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created 100 students with their academic data and employment data</a:t>
            </a:r>
          </a:p>
        </p:txBody>
      </p:sp>
      <p:pic>
        <p:nvPicPr>
          <p:cNvPr id="5" name="Picture 5" descr="Table&#10;&#10;Description automatically generated">
            <a:extLst>
              <a:ext uri="{FF2B5EF4-FFF2-40B4-BE49-F238E27FC236}">
                <a16:creationId xmlns:a16="http://schemas.microsoft.com/office/drawing/2014/main" id="{8C95CCBD-3CC3-4AE6-944E-787ACFCDA838}"/>
              </a:ext>
            </a:extLst>
          </p:cNvPr>
          <p:cNvPicPr>
            <a:picLocks noChangeAspect="1"/>
          </p:cNvPicPr>
          <p:nvPr/>
        </p:nvPicPr>
        <p:blipFill>
          <a:blip r:embed="rId2"/>
          <a:stretch>
            <a:fillRect/>
          </a:stretch>
        </p:blipFill>
        <p:spPr>
          <a:xfrm>
            <a:off x="4724400" y="938038"/>
            <a:ext cx="7322820" cy="3739864"/>
          </a:xfrm>
          <a:prstGeom prst="rect">
            <a:avLst/>
          </a:prstGeom>
        </p:spPr>
      </p:pic>
    </p:spTree>
    <p:extLst>
      <p:ext uri="{BB962C8B-B14F-4D97-AF65-F5344CB8AC3E}">
        <p14:creationId xmlns:p14="http://schemas.microsoft.com/office/powerpoint/2010/main" val="178893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38201" y="643467"/>
            <a:ext cx="3888526" cy="1800526"/>
          </a:xfrm>
        </p:spPr>
        <p:txBody>
          <a:bodyPr>
            <a:normAutofit/>
          </a:bodyPr>
          <a:lstStyle/>
          <a:p>
            <a:pPr marL="228600" indent="-228600">
              <a:spcBef>
                <a:spcPts val="1000"/>
              </a:spcBef>
            </a:pPr>
            <a:r>
              <a:rPr lang="en-US" sz="2800" i="0">
                <a:ea typeface="+mj-lt"/>
                <a:cs typeface="+mj-lt"/>
              </a:rPr>
              <a:t>2.Student Academic </a:t>
            </a:r>
            <a:r>
              <a:rPr lang="en-US" sz="2800" i="0" dirty="0">
                <a:ea typeface="+mj-lt"/>
                <a:cs typeface="+mj-lt"/>
              </a:rPr>
              <a:t>Performance System</a:t>
            </a:r>
            <a:endParaRPr lang="en-US" sz="2800" dirty="0"/>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838201" y="2623381"/>
            <a:ext cx="3888528" cy="3553581"/>
          </a:xfrm>
        </p:spPr>
        <p:txBody>
          <a:bodyPr vert="horz" lIns="91440" tIns="45720" rIns="91440" bIns="45720" rtlCol="0" anchor="t">
            <a:normAutofit/>
          </a:bodyPr>
          <a:lstStyle/>
          <a:p>
            <a:r>
              <a:rPr lang="en-US" sz="2000">
                <a:ea typeface="+mn-lt"/>
                <a:cs typeface="+mn-lt"/>
              </a:rPr>
              <a:t>Select a student and show all the courses the student has taken in college</a:t>
            </a:r>
          </a:p>
          <a:p>
            <a:r>
              <a:rPr lang="en-US" sz="2000">
                <a:ea typeface="+mn-lt"/>
                <a:cs typeface="+mn-lt"/>
              </a:rPr>
              <a:t>Show this student's grade in every courses and his GPA</a:t>
            </a:r>
          </a:p>
          <a:p>
            <a:r>
              <a:rPr lang="en-US" sz="2000">
                <a:ea typeface="+mn-lt"/>
                <a:cs typeface="+mn-lt"/>
              </a:rPr>
              <a:t>Show every course's price and the instructor of this course.</a:t>
            </a:r>
          </a:p>
          <a:p>
            <a:endParaRPr lang="en-US" sz="2000">
              <a:ea typeface="+mn-lt"/>
              <a:cs typeface="+mn-lt"/>
            </a:endParaRPr>
          </a:p>
          <a:p>
            <a:endParaRPr lang="en-US" sz="2000">
              <a:ea typeface="+mn-lt"/>
              <a:cs typeface="+mn-lt"/>
            </a:endParaRPr>
          </a:p>
        </p:txBody>
      </p:sp>
      <p:pic>
        <p:nvPicPr>
          <p:cNvPr id="5" name="Picture 5" descr="Table&#10;&#10;Description automatically generated">
            <a:extLst>
              <a:ext uri="{FF2B5EF4-FFF2-40B4-BE49-F238E27FC236}">
                <a16:creationId xmlns:a16="http://schemas.microsoft.com/office/drawing/2014/main" id="{FDC7F23D-27BC-40FE-940A-22445803FB7B}"/>
              </a:ext>
            </a:extLst>
          </p:cNvPr>
          <p:cNvPicPr>
            <a:picLocks noChangeAspect="1"/>
          </p:cNvPicPr>
          <p:nvPr/>
        </p:nvPicPr>
        <p:blipFill>
          <a:blip r:embed="rId2"/>
          <a:stretch>
            <a:fillRect/>
          </a:stretch>
        </p:blipFill>
        <p:spPr>
          <a:xfrm>
            <a:off x="4724400" y="732298"/>
            <a:ext cx="7421880" cy="3785584"/>
          </a:xfrm>
          <a:prstGeom prst="rect">
            <a:avLst/>
          </a:prstGeom>
        </p:spPr>
      </p:pic>
    </p:spTree>
    <p:extLst>
      <p:ext uri="{BB962C8B-B14F-4D97-AF65-F5344CB8AC3E}">
        <p14:creationId xmlns:p14="http://schemas.microsoft.com/office/powerpoint/2010/main" val="391200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38201" y="643467"/>
            <a:ext cx="3888526" cy="1800526"/>
          </a:xfrm>
        </p:spPr>
        <p:txBody>
          <a:bodyPr>
            <a:normAutofit/>
          </a:bodyPr>
          <a:lstStyle/>
          <a:p>
            <a:pPr marL="228600" indent="-228600">
              <a:spcBef>
                <a:spcPts val="1000"/>
              </a:spcBef>
            </a:pPr>
            <a:r>
              <a:rPr lang="en-US" sz="2800" i="0">
                <a:ea typeface="+mj-lt"/>
                <a:cs typeface="+mj-lt"/>
              </a:rPr>
              <a:t>3.Student Job </a:t>
            </a:r>
            <a:br>
              <a:rPr lang="en-US" sz="2800" i="0">
                <a:ea typeface="+mj-lt"/>
                <a:cs typeface="+mj-lt"/>
              </a:rPr>
            </a:br>
            <a:r>
              <a:rPr lang="en-US" sz="2800" i="0">
                <a:ea typeface="+mj-lt"/>
                <a:cs typeface="+mj-lt"/>
              </a:rPr>
              <a:t>Performance System</a:t>
            </a:r>
            <a:endParaRPr lang="en-US" sz="2800"/>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838201" y="2623381"/>
            <a:ext cx="3888528" cy="3553581"/>
          </a:xfrm>
        </p:spPr>
        <p:txBody>
          <a:bodyPr vert="horz" lIns="91440" tIns="45720" rIns="91440" bIns="45720" rtlCol="0" anchor="t">
            <a:normAutofit lnSpcReduction="10000"/>
          </a:bodyPr>
          <a:lstStyle/>
          <a:p>
            <a:r>
              <a:rPr lang="en-US" sz="2000">
                <a:ea typeface="+mn-lt"/>
                <a:cs typeface="+mn-lt"/>
              </a:rPr>
              <a:t>Select a student and show his employment history in five years(job and employer)</a:t>
            </a:r>
          </a:p>
          <a:p>
            <a:r>
              <a:rPr lang="en-US" sz="2000">
                <a:ea typeface="+mn-lt"/>
                <a:cs typeface="+mn-lt"/>
              </a:rPr>
              <a:t>Show the score of every employment and total score the student got.</a:t>
            </a:r>
          </a:p>
          <a:p>
            <a:r>
              <a:rPr lang="en-US" sz="2000">
                <a:ea typeface="+mn-lt"/>
                <a:cs typeface="+mn-lt"/>
              </a:rPr>
              <a:t>View Relative Courses button to show the relative course of selected employment</a:t>
            </a:r>
          </a:p>
          <a:p>
            <a:endParaRPr lang="en-US" sz="2000">
              <a:ea typeface="+mn-lt"/>
              <a:cs typeface="+mn-lt"/>
            </a:endParaRPr>
          </a:p>
          <a:p>
            <a:endParaRPr lang="en-US" sz="2000">
              <a:ea typeface="+mn-lt"/>
              <a:cs typeface="+mn-lt"/>
            </a:endParaRPr>
          </a:p>
        </p:txBody>
      </p:sp>
      <p:pic>
        <p:nvPicPr>
          <p:cNvPr id="4" name="Picture 5" descr="Graphical user interface, text, application, email&#10;&#10;Description automatically generated">
            <a:extLst>
              <a:ext uri="{FF2B5EF4-FFF2-40B4-BE49-F238E27FC236}">
                <a16:creationId xmlns:a16="http://schemas.microsoft.com/office/drawing/2014/main" id="{26EFCE15-7D13-4C5E-A4C1-974915AC9922}"/>
              </a:ext>
            </a:extLst>
          </p:cNvPr>
          <p:cNvPicPr>
            <a:picLocks noChangeAspect="1"/>
          </p:cNvPicPr>
          <p:nvPr/>
        </p:nvPicPr>
        <p:blipFill>
          <a:blip r:embed="rId2"/>
          <a:stretch>
            <a:fillRect/>
          </a:stretch>
        </p:blipFill>
        <p:spPr>
          <a:xfrm>
            <a:off x="4632960" y="1067578"/>
            <a:ext cx="7490460" cy="3831304"/>
          </a:xfrm>
          <a:prstGeom prst="rect">
            <a:avLst/>
          </a:prstGeom>
        </p:spPr>
      </p:pic>
    </p:spTree>
    <p:extLst>
      <p:ext uri="{BB962C8B-B14F-4D97-AF65-F5344CB8AC3E}">
        <p14:creationId xmlns:p14="http://schemas.microsoft.com/office/powerpoint/2010/main" val="185306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Table&#10;&#10;Description automatically generated">
            <a:extLst>
              <a:ext uri="{FF2B5EF4-FFF2-40B4-BE49-F238E27FC236}">
                <a16:creationId xmlns:a16="http://schemas.microsoft.com/office/drawing/2014/main" id="{94BF0E57-8959-4F40-9B32-1EC132E3CA01}"/>
              </a:ext>
            </a:extLst>
          </p:cNvPr>
          <p:cNvPicPr>
            <a:picLocks noChangeAspect="1"/>
          </p:cNvPicPr>
          <p:nvPr/>
        </p:nvPicPr>
        <p:blipFill rotWithShape="1">
          <a:blip r:embed="rId2"/>
          <a:srcRect l="5125" r="4210" b="1"/>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5801709" y="4811636"/>
            <a:ext cx="5552089" cy="1544713"/>
          </a:xfrm>
        </p:spPr>
        <p:txBody>
          <a:bodyPr vert="horz" lIns="91440" tIns="45720" rIns="91440" bIns="45720" rtlCol="0">
            <a:normAutofit/>
          </a:bodyPr>
          <a:lstStyle/>
          <a:p>
            <a:r>
              <a:rPr lang="en-US" sz="2000">
                <a:ea typeface="+mn-lt"/>
                <a:cs typeface="+mn-lt"/>
              </a:rPr>
              <a:t>Show all the courses the college got and related to this job</a:t>
            </a:r>
          </a:p>
          <a:p>
            <a:endParaRPr lang="en-US" sz="2000">
              <a:ea typeface="+mn-lt"/>
              <a:cs typeface="+mn-lt"/>
            </a:endParaRPr>
          </a:p>
          <a:p>
            <a:endParaRPr lang="en-US" sz="2000">
              <a:ea typeface="+mn-lt"/>
              <a:cs typeface="+mn-lt"/>
            </a:endParaRPr>
          </a:p>
        </p:txBody>
      </p:sp>
    </p:spTree>
    <p:extLst>
      <p:ext uri="{BB962C8B-B14F-4D97-AF65-F5344CB8AC3E}">
        <p14:creationId xmlns:p14="http://schemas.microsoft.com/office/powerpoint/2010/main" val="203109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38201" y="643467"/>
            <a:ext cx="3888526" cy="1800526"/>
          </a:xfrm>
        </p:spPr>
        <p:txBody>
          <a:bodyPr vert="horz" lIns="91440" tIns="45720" rIns="91440" bIns="45720" rtlCol="0" anchor="ctr">
            <a:normAutofit/>
          </a:bodyPr>
          <a:lstStyle/>
          <a:p>
            <a:pPr marL="228600" indent="-228600"/>
            <a:r>
              <a:rPr lang="en-US" sz="2800" i="0">
                <a:ea typeface="+mj-lt"/>
                <a:cs typeface="+mj-lt"/>
              </a:rPr>
              <a:t>4.Ranking System</a:t>
            </a:r>
          </a:p>
        </p:txBody>
      </p:sp>
      <p:sp>
        <p:nvSpPr>
          <p:cNvPr id="40" name="TextBox 39">
            <a:extLst>
              <a:ext uri="{FF2B5EF4-FFF2-40B4-BE49-F238E27FC236}">
                <a16:creationId xmlns:a16="http://schemas.microsoft.com/office/drawing/2014/main" id="{ABFBEB93-1AF8-40C2-ABAE-9C7149393EA7}"/>
              </a:ext>
            </a:extLst>
          </p:cNvPr>
          <p:cNvSpPr txBox="1"/>
          <p:nvPr/>
        </p:nvSpPr>
        <p:spPr>
          <a:xfrm>
            <a:off x="838201" y="2623381"/>
            <a:ext cx="3888528" cy="35535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spcAft>
                <a:spcPts val="600"/>
              </a:spcAft>
              <a:buFont typeface="Arial" panose="020B0604020202020204" pitchFamily="34" charset="0"/>
              <a:buChar char="•"/>
            </a:pPr>
            <a:r>
              <a:rPr lang="en-US" sz="2000"/>
              <a:t>To access the quantity of a student's employment. We create parameters in employer and employment.</a:t>
            </a:r>
          </a:p>
          <a:p>
            <a:pPr indent="-228600">
              <a:spcAft>
                <a:spcPts val="600"/>
              </a:spcAft>
              <a:buFont typeface="Arial" panose="020B0604020202020204" pitchFamily="34" charset="0"/>
              <a:buChar char="•"/>
            </a:pPr>
            <a:r>
              <a:rPr lang="en-US" sz="2000">
                <a:ea typeface="+mn-lt"/>
                <a:cs typeface="+mn-lt"/>
              </a:rPr>
              <a:t>The higher the score, the better the student's work. In other words, the student has more potential job. </a:t>
            </a:r>
            <a:endParaRPr lang="en-US" sz="2000"/>
          </a:p>
        </p:txBody>
      </p:sp>
      <p:pic>
        <p:nvPicPr>
          <p:cNvPr id="43" name="Picture 43" descr="Diagram&#10;&#10;Description automatically generated">
            <a:extLst>
              <a:ext uri="{FF2B5EF4-FFF2-40B4-BE49-F238E27FC236}">
                <a16:creationId xmlns:a16="http://schemas.microsoft.com/office/drawing/2014/main" id="{E21C58F6-67F7-4A97-AB5E-1D27332F5278}"/>
              </a:ext>
            </a:extLst>
          </p:cNvPr>
          <p:cNvPicPr>
            <a:picLocks noGrp="1" noChangeAspect="1"/>
          </p:cNvPicPr>
          <p:nvPr>
            <p:ph idx="1"/>
          </p:nvPr>
        </p:nvPicPr>
        <p:blipFill>
          <a:blip r:embed="rId2"/>
          <a:stretch>
            <a:fillRect/>
          </a:stretch>
        </p:blipFill>
        <p:spPr>
          <a:xfrm>
            <a:off x="4934086" y="1239035"/>
            <a:ext cx="6827807" cy="4278734"/>
          </a:xfrm>
          <a:prstGeom prst="rect">
            <a:avLst/>
          </a:prstGeom>
        </p:spPr>
      </p:pic>
      <p:sp>
        <p:nvSpPr>
          <p:cNvPr id="3" name="TextBox 2">
            <a:extLst>
              <a:ext uri="{FF2B5EF4-FFF2-40B4-BE49-F238E27FC236}">
                <a16:creationId xmlns:a16="http://schemas.microsoft.com/office/drawing/2014/main" id="{015D2F1A-C5B3-4A29-BD50-FD02C1C25C74}"/>
              </a:ext>
            </a:extLst>
          </p:cNvPr>
          <p:cNvSpPr txBox="1"/>
          <p:nvPr/>
        </p:nvSpPr>
        <p:spPr>
          <a:xfrm>
            <a:off x="3835400" y="5848350"/>
            <a:ext cx="5003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Total Score= avg(sum(job)+employergrade</a:t>
            </a:r>
          </a:p>
        </p:txBody>
      </p:sp>
    </p:spTree>
    <p:extLst>
      <p:ext uri="{BB962C8B-B14F-4D97-AF65-F5344CB8AC3E}">
        <p14:creationId xmlns:p14="http://schemas.microsoft.com/office/powerpoint/2010/main" val="134579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D3585F-8C5D-42DE-8BDF-606A834757CE}"/>
              </a:ext>
            </a:extLst>
          </p:cNvPr>
          <p:cNvSpPr>
            <a:spLocks noGrp="1"/>
          </p:cNvSpPr>
          <p:nvPr>
            <p:ph type="title"/>
          </p:nvPr>
        </p:nvSpPr>
        <p:spPr>
          <a:xfrm>
            <a:off x="838201" y="643467"/>
            <a:ext cx="3888526" cy="1800526"/>
          </a:xfrm>
        </p:spPr>
        <p:txBody>
          <a:bodyPr>
            <a:normAutofit/>
          </a:bodyPr>
          <a:lstStyle/>
          <a:p>
            <a:pPr marL="285750" indent="-285750">
              <a:lnSpc>
                <a:spcPct val="100000"/>
              </a:lnSpc>
              <a:spcBef>
                <a:spcPts val="1000"/>
              </a:spcBef>
              <a:buFont typeface="Arial"/>
              <a:buChar char="•"/>
            </a:pPr>
            <a:r>
              <a:rPr lang="en-US" sz="2800" i="0">
                <a:ea typeface="+mj-lt"/>
                <a:cs typeface="+mj-lt"/>
              </a:rPr>
              <a:t>5.Relevance </a:t>
            </a:r>
            <a:br>
              <a:rPr lang="en-US" sz="2800" i="0">
                <a:ea typeface="+mj-lt"/>
                <a:cs typeface="+mj-lt"/>
              </a:rPr>
            </a:br>
            <a:r>
              <a:rPr lang="en-US" sz="2800" i="0">
                <a:ea typeface="+mj-lt"/>
                <a:cs typeface="+mj-lt"/>
              </a:rPr>
              <a:t>between Grade and Job Performance</a:t>
            </a:r>
            <a:endParaRPr lang="en-US" sz="2800">
              <a:ea typeface="+mj-lt"/>
              <a:cs typeface="+mj-lt"/>
            </a:endParaRPr>
          </a:p>
          <a:p>
            <a:pPr marL="228600" indent="-228600">
              <a:spcBef>
                <a:spcPts val="1000"/>
              </a:spcBef>
            </a:pPr>
            <a:endParaRPr lang="en-US" sz="2800" i="0"/>
          </a:p>
        </p:txBody>
      </p:sp>
      <p:sp>
        <p:nvSpPr>
          <p:cNvPr id="3" name="Content Placeholder 2">
            <a:extLst>
              <a:ext uri="{FF2B5EF4-FFF2-40B4-BE49-F238E27FC236}">
                <a16:creationId xmlns:a16="http://schemas.microsoft.com/office/drawing/2014/main" id="{FE0A907D-BFBE-4445-AE34-AB61609379D1}"/>
              </a:ext>
            </a:extLst>
          </p:cNvPr>
          <p:cNvSpPr>
            <a:spLocks noGrp="1"/>
          </p:cNvSpPr>
          <p:nvPr>
            <p:ph idx="1"/>
          </p:nvPr>
        </p:nvSpPr>
        <p:spPr>
          <a:xfrm>
            <a:off x="251461" y="2448121"/>
            <a:ext cx="4269528" cy="3713601"/>
          </a:xfrm>
        </p:spPr>
        <p:txBody>
          <a:bodyPr vert="horz" lIns="91440" tIns="45720" rIns="91440" bIns="45720" rtlCol="0" anchor="t">
            <a:normAutofit/>
          </a:bodyPr>
          <a:lstStyle/>
          <a:p>
            <a:r>
              <a:rPr lang="en-US" sz="2000">
                <a:ea typeface="+mn-lt"/>
                <a:cs typeface="+mn-lt"/>
              </a:rPr>
              <a:t>Total Performance show all the student's EmploymentGrade and GPA, students are ranked by their EmploymentGrade</a:t>
            </a:r>
          </a:p>
          <a:p>
            <a:r>
              <a:rPr lang="en-US" sz="2000">
                <a:ea typeface="+mn-lt"/>
                <a:cs typeface="+mn-lt"/>
              </a:rPr>
              <a:t>We can see that almost all students with high scores have relatively high GPA</a:t>
            </a:r>
          </a:p>
          <a:p>
            <a:r>
              <a:rPr lang="en-US" sz="2000">
                <a:ea typeface="+mn-lt"/>
                <a:cs typeface="+mn-lt"/>
              </a:rPr>
              <a:t>To show the relationship more clearly, we create a line chart in Analysis function</a:t>
            </a:r>
          </a:p>
          <a:p>
            <a:endParaRPr lang="en-US" sz="2000">
              <a:ea typeface="+mn-lt"/>
              <a:cs typeface="+mn-lt"/>
            </a:endParaRPr>
          </a:p>
          <a:p>
            <a:endParaRPr lang="en-US" sz="2000">
              <a:ea typeface="+mn-lt"/>
              <a:cs typeface="+mn-lt"/>
            </a:endParaRPr>
          </a:p>
        </p:txBody>
      </p:sp>
      <p:pic>
        <p:nvPicPr>
          <p:cNvPr id="5" name="Picture 5" descr="Table&#10;&#10;Description automatically generated">
            <a:extLst>
              <a:ext uri="{FF2B5EF4-FFF2-40B4-BE49-F238E27FC236}">
                <a16:creationId xmlns:a16="http://schemas.microsoft.com/office/drawing/2014/main" id="{8CA42B16-2F05-4050-ADEF-DEFACACF8434}"/>
              </a:ext>
            </a:extLst>
          </p:cNvPr>
          <p:cNvPicPr>
            <a:picLocks noChangeAspect="1"/>
          </p:cNvPicPr>
          <p:nvPr/>
        </p:nvPicPr>
        <p:blipFill>
          <a:blip r:embed="rId2"/>
          <a:stretch>
            <a:fillRect/>
          </a:stretch>
        </p:blipFill>
        <p:spPr>
          <a:xfrm>
            <a:off x="4777740" y="1151398"/>
            <a:ext cx="7368540" cy="3755104"/>
          </a:xfrm>
          <a:prstGeom prst="rect">
            <a:avLst/>
          </a:prstGeom>
        </p:spPr>
      </p:pic>
    </p:spTree>
    <p:extLst>
      <p:ext uri="{BB962C8B-B14F-4D97-AF65-F5344CB8AC3E}">
        <p14:creationId xmlns:p14="http://schemas.microsoft.com/office/powerpoint/2010/main" val="1483118448"/>
      </p:ext>
    </p:extLst>
  </p:cSld>
  <p:clrMapOvr>
    <a:masterClrMapping/>
  </p:clrMapOvr>
</p:sld>
</file>

<file path=ppt/theme/theme1.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BrushVTI</vt:lpstr>
      <vt:lpstr>Assignment3</vt:lpstr>
      <vt:lpstr>Deliverables 1</vt:lpstr>
      <vt:lpstr>Deliverables 2</vt:lpstr>
      <vt:lpstr>1.Student Management System</vt:lpstr>
      <vt:lpstr>2.Student Academic Performance System</vt:lpstr>
      <vt:lpstr>3.Student Job  Performance System</vt:lpstr>
      <vt:lpstr>PowerPoint Presentation</vt:lpstr>
      <vt:lpstr>4.Ranking System</vt:lpstr>
      <vt:lpstr>5.Relevance  between Grade and Job Performance </vt:lpstr>
      <vt:lpstr>PowerPoint Presentation</vt:lpstr>
      <vt:lpstr>6. Connection of courses and their relevance to graduates growth. </vt:lpstr>
      <vt:lpstr>PowerPoint Presentation</vt:lpstr>
      <vt:lpstr>PowerPoint Presentation</vt:lpstr>
      <vt:lpstr>Deliverables 3</vt:lpstr>
      <vt:lpstr>Deliverables 4 </vt:lpstr>
      <vt:lpstr>Deliverables 6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67</cp:revision>
  <dcterms:created xsi:type="dcterms:W3CDTF">2021-03-20T15:25:23Z</dcterms:created>
  <dcterms:modified xsi:type="dcterms:W3CDTF">2021-03-21T11:35:25Z</dcterms:modified>
</cp:coreProperties>
</file>