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1"/>
  </p:notesMasterIdLst>
  <p:sldIdLst>
    <p:sldId id="278" r:id="rId4"/>
    <p:sldId id="277" r:id="rId5"/>
    <p:sldId id="256" r:id="rId6"/>
    <p:sldId id="280" r:id="rId7"/>
    <p:sldId id="279" r:id="rId8"/>
    <p:sldId id="284" r:id="rId9"/>
    <p:sldId id="276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4802983"/>
            <a:ext cx="9521371" cy="1069293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712685" y="5872276"/>
            <a:ext cx="9144000" cy="476476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854813" y="264664"/>
            <a:ext cx="4482374" cy="4262270"/>
            <a:chOff x="3854813" y="207818"/>
            <a:chExt cx="4482374" cy="426227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3854813" y="207818"/>
              <a:ext cx="4482374" cy="4262270"/>
            </a:xfrm>
            <a:prstGeom prst="rect">
              <a:avLst/>
            </a:prstGeom>
          </p:spPr>
        </p:pic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080589" y="1322981"/>
              <a:ext cx="2030822" cy="20319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5162262" y="1404699"/>
              <a:ext cx="1867476" cy="186850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162262" y="1934134"/>
            <a:ext cx="1867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  <a:ea typeface="华文细黑" panose="02010600040101010101" pitchFamily="2" charset="-122"/>
              </a:rPr>
              <a:t>2017</a:t>
            </a:r>
            <a:endParaRPr lang="zh-CN" altLang="en-US" sz="5400" dirty="0">
              <a:solidFill>
                <a:schemeClr val="bg1"/>
              </a:solidFill>
              <a:latin typeface="+mj-lt"/>
              <a:ea typeface="华文细黑" panose="0201060004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597497" y="2665307"/>
            <a:ext cx="2691989" cy="1513765"/>
            <a:chOff x="8418860" y="2665307"/>
            <a:chExt cx="2691989" cy="1513765"/>
          </a:xfrm>
        </p:grpSpPr>
        <p:grpSp>
          <p:nvGrpSpPr>
            <p:cNvPr id="13" name="组合 12"/>
            <p:cNvGrpSpPr/>
            <p:nvPr/>
          </p:nvGrpSpPr>
          <p:grpSpPr>
            <a:xfrm>
              <a:off x="8418860" y="2665307"/>
              <a:ext cx="1563455" cy="1486683"/>
              <a:chOff x="3854813" y="207818"/>
              <a:chExt cx="4482374" cy="4262270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19" name="Oval 5"/>
              <p:cNvSpPr>
                <a:spLocks noChangeArrowheads="1"/>
              </p:cNvSpPr>
              <p:nvPr/>
            </p:nvSpPr>
            <p:spPr bwMode="auto">
              <a:xfrm>
                <a:off x="5080588" y="1322982"/>
                <a:ext cx="2030822" cy="20319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0391411" y="3494961"/>
              <a:ext cx="719438" cy="684111"/>
              <a:chOff x="3854813" y="207818"/>
              <a:chExt cx="4482374" cy="426227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16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 flipH="1">
            <a:off x="902514" y="2665307"/>
            <a:ext cx="2691989" cy="1513765"/>
            <a:chOff x="723877" y="2529866"/>
            <a:chExt cx="2691989" cy="1513765"/>
          </a:xfrm>
        </p:grpSpPr>
        <p:grpSp>
          <p:nvGrpSpPr>
            <p:cNvPr id="22" name="组合 21"/>
            <p:cNvGrpSpPr/>
            <p:nvPr/>
          </p:nvGrpSpPr>
          <p:grpSpPr>
            <a:xfrm>
              <a:off x="723877" y="2529866"/>
              <a:ext cx="1563455" cy="1486683"/>
              <a:chOff x="3854813" y="207818"/>
              <a:chExt cx="4482374" cy="4262270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696428" y="3359520"/>
              <a:ext cx="719438" cy="684111"/>
              <a:chOff x="3854813" y="207818"/>
              <a:chExt cx="4482374" cy="4262270"/>
            </a:xfrm>
          </p:grpSpPr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25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26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30" name="直接连接符 29"/>
          <p:cNvCxnSpPr/>
          <p:nvPr/>
        </p:nvCxnSpPr>
        <p:spPr>
          <a:xfrm>
            <a:off x="5512681" y="4646664"/>
            <a:ext cx="116663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030561" y="4812918"/>
            <a:ext cx="213087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4802983"/>
            <a:ext cx="9521371" cy="1069293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712685" y="5872276"/>
            <a:ext cx="9144000" cy="476476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854813" y="264664"/>
            <a:ext cx="4482374" cy="4262270"/>
            <a:chOff x="3854813" y="207818"/>
            <a:chExt cx="4482374" cy="426227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3854813" y="207818"/>
              <a:ext cx="4482374" cy="4262270"/>
            </a:xfrm>
            <a:prstGeom prst="rect">
              <a:avLst/>
            </a:prstGeom>
          </p:spPr>
        </p:pic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080589" y="1322981"/>
              <a:ext cx="2030822" cy="20319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5162262" y="1404699"/>
              <a:ext cx="1867476" cy="186850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162262" y="1934134"/>
            <a:ext cx="1867476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  <a:ea typeface="华文细黑" panose="02010600040101010101" pitchFamily="2" charset="-122"/>
              </a:rPr>
              <a:t>2017</a:t>
            </a:r>
            <a:endParaRPr lang="zh-CN" altLang="en-US" sz="5400" dirty="0">
              <a:solidFill>
                <a:schemeClr val="bg1"/>
              </a:solidFill>
              <a:latin typeface="+mj-lt"/>
              <a:ea typeface="华文细黑" panose="0201060004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597497" y="2665307"/>
            <a:ext cx="2691989" cy="1513765"/>
            <a:chOff x="8418860" y="2665307"/>
            <a:chExt cx="2691989" cy="1513765"/>
          </a:xfrm>
        </p:grpSpPr>
        <p:grpSp>
          <p:nvGrpSpPr>
            <p:cNvPr id="13" name="组合 12"/>
            <p:cNvGrpSpPr/>
            <p:nvPr/>
          </p:nvGrpSpPr>
          <p:grpSpPr>
            <a:xfrm>
              <a:off x="8418860" y="2665307"/>
              <a:ext cx="1563455" cy="1486683"/>
              <a:chOff x="3854813" y="207818"/>
              <a:chExt cx="4482374" cy="4262270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19" name="Oval 5"/>
              <p:cNvSpPr>
                <a:spLocks noChangeArrowheads="1"/>
              </p:cNvSpPr>
              <p:nvPr/>
            </p:nvSpPr>
            <p:spPr bwMode="auto">
              <a:xfrm>
                <a:off x="5080588" y="1322982"/>
                <a:ext cx="2030822" cy="20319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0391411" y="3494961"/>
              <a:ext cx="719438" cy="684111"/>
              <a:chOff x="3854813" y="207818"/>
              <a:chExt cx="4482374" cy="426227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16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 flipH="1">
            <a:off x="902514" y="2665307"/>
            <a:ext cx="2691989" cy="1513765"/>
            <a:chOff x="723877" y="2529866"/>
            <a:chExt cx="2691989" cy="1513765"/>
          </a:xfrm>
        </p:grpSpPr>
        <p:grpSp>
          <p:nvGrpSpPr>
            <p:cNvPr id="22" name="组合 21"/>
            <p:cNvGrpSpPr/>
            <p:nvPr/>
          </p:nvGrpSpPr>
          <p:grpSpPr>
            <a:xfrm>
              <a:off x="723877" y="2529866"/>
              <a:ext cx="1563455" cy="1486683"/>
              <a:chOff x="3854813" y="207818"/>
              <a:chExt cx="4482374" cy="4262270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696428" y="3359520"/>
              <a:ext cx="719438" cy="684111"/>
              <a:chOff x="3854813" y="207818"/>
              <a:chExt cx="4482374" cy="4262270"/>
            </a:xfrm>
          </p:grpSpPr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25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26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30" name="直接连接符 29"/>
          <p:cNvCxnSpPr/>
          <p:nvPr/>
        </p:nvCxnSpPr>
        <p:spPr>
          <a:xfrm>
            <a:off x="5512681" y="4646664"/>
            <a:ext cx="116663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030561" y="4812918"/>
            <a:ext cx="213087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68158" y="2504285"/>
            <a:ext cx="2655684" cy="1135062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768158" y="3741093"/>
            <a:ext cx="2655684" cy="461508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854813" y="264664"/>
            <a:ext cx="4482374" cy="4262270"/>
            <a:chOff x="3854813" y="207818"/>
            <a:chExt cx="4482374" cy="4262270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3854813" y="207818"/>
              <a:ext cx="4482374" cy="4262270"/>
            </a:xfrm>
            <a:prstGeom prst="rect">
              <a:avLst/>
            </a:prstGeom>
          </p:spPr>
        </p:pic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5080589" y="1322981"/>
              <a:ext cx="2030822" cy="20319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5162262" y="1404699"/>
              <a:ext cx="1867476" cy="186850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5162262" y="1934134"/>
            <a:ext cx="1867476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  <a:ea typeface="华文细黑" panose="02010600040101010101" pitchFamily="2" charset="-122"/>
              </a:rPr>
              <a:t>2017</a:t>
            </a:r>
            <a:endParaRPr lang="zh-CN" altLang="en-US" sz="5400" dirty="0">
              <a:solidFill>
                <a:schemeClr val="bg1"/>
              </a:solidFill>
              <a:latin typeface="+mj-lt"/>
              <a:ea typeface="华文细黑" panose="02010600040101010101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597497" y="2665307"/>
            <a:ext cx="2691989" cy="1513765"/>
            <a:chOff x="8418860" y="2665307"/>
            <a:chExt cx="2691989" cy="1513765"/>
          </a:xfrm>
        </p:grpSpPr>
        <p:grpSp>
          <p:nvGrpSpPr>
            <p:cNvPr id="37" name="组合 36"/>
            <p:cNvGrpSpPr/>
            <p:nvPr/>
          </p:nvGrpSpPr>
          <p:grpSpPr>
            <a:xfrm>
              <a:off x="8418860" y="2665307"/>
              <a:ext cx="1563455" cy="1486683"/>
              <a:chOff x="3854813" y="207818"/>
              <a:chExt cx="4482374" cy="4262270"/>
            </a:xfrm>
          </p:grpSpPr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43" name="Oval 5"/>
              <p:cNvSpPr>
                <a:spLocks noChangeArrowheads="1"/>
              </p:cNvSpPr>
              <p:nvPr/>
            </p:nvSpPr>
            <p:spPr bwMode="auto">
              <a:xfrm>
                <a:off x="5080588" y="1322982"/>
                <a:ext cx="2030822" cy="20319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0391411" y="3494961"/>
              <a:ext cx="719438" cy="684111"/>
              <a:chOff x="3854813" y="207818"/>
              <a:chExt cx="4482374" cy="4262270"/>
            </a:xfrm>
          </p:grpSpPr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 flipH="1">
            <a:off x="902514" y="2665307"/>
            <a:ext cx="2691989" cy="1513765"/>
            <a:chOff x="723877" y="2529866"/>
            <a:chExt cx="2691989" cy="1513765"/>
          </a:xfrm>
        </p:grpSpPr>
        <p:grpSp>
          <p:nvGrpSpPr>
            <p:cNvPr id="46" name="组合 45"/>
            <p:cNvGrpSpPr/>
            <p:nvPr/>
          </p:nvGrpSpPr>
          <p:grpSpPr>
            <a:xfrm>
              <a:off x="723877" y="2529866"/>
              <a:ext cx="1563455" cy="1486683"/>
              <a:chOff x="3854813" y="207818"/>
              <a:chExt cx="4482374" cy="4262270"/>
            </a:xfrm>
          </p:grpSpPr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52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2696428" y="3359520"/>
              <a:ext cx="719438" cy="684111"/>
              <a:chOff x="3854813" y="207818"/>
              <a:chExt cx="4482374" cy="4262270"/>
            </a:xfrm>
          </p:grpSpPr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49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0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54" name="直接连接符 53"/>
          <p:cNvCxnSpPr/>
          <p:nvPr/>
        </p:nvCxnSpPr>
        <p:spPr>
          <a:xfrm>
            <a:off x="5512681" y="4646664"/>
            <a:ext cx="116663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030561" y="4812918"/>
            <a:ext cx="213087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8600" y="4848226"/>
            <a:ext cx="7274800" cy="690308"/>
          </a:xfrm>
        </p:spPr>
        <p:txBody>
          <a:bodyPr anchor="ctr" anchorCtr="0"/>
          <a:lstStyle>
            <a:lvl1pPr algn="dist">
              <a:defRPr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19466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  <p:sp>
        <p:nvSpPr>
          <p:cNvPr id="60" name="内容占位符 59"/>
          <p:cNvSpPr>
            <a:spLocks noGrp="1"/>
          </p:cNvSpPr>
          <p:nvPr>
            <p:ph sz="quarter" idx="13" hasCustomPrompt="1"/>
          </p:nvPr>
        </p:nvSpPr>
        <p:spPr>
          <a:xfrm>
            <a:off x="3441902" y="5576888"/>
            <a:ext cx="5308197" cy="412750"/>
          </a:xfrm>
        </p:spPr>
        <p:txBody>
          <a:bodyPr/>
          <a:lstStyle>
            <a:lvl1pPr marL="0" indent="0" algn="dist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1" name="内容占位符 59"/>
          <p:cNvSpPr>
            <a:spLocks noGrp="1"/>
          </p:cNvSpPr>
          <p:nvPr>
            <p:ph sz="quarter" idx="14" hasCustomPrompt="1"/>
          </p:nvPr>
        </p:nvSpPr>
        <p:spPr>
          <a:xfrm>
            <a:off x="4798724" y="6027992"/>
            <a:ext cx="2594552" cy="412750"/>
          </a:xfrm>
        </p:spPr>
        <p:txBody>
          <a:bodyPr/>
          <a:lstStyle>
            <a:lvl1pPr marL="0" indent="0" algn="dist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456246" y="1369570"/>
            <a:ext cx="295544" cy="2955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+mj-ea"/>
                <a:ea typeface="+mj-ea"/>
              </a:rPr>
              <a:t>2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784234" y="1369570"/>
            <a:ext cx="295544" cy="2955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+mj-ea"/>
                <a:ea typeface="+mj-ea"/>
              </a:rPr>
              <a:t>0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112221" y="1369570"/>
            <a:ext cx="295544" cy="2955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+mj-ea"/>
                <a:ea typeface="+mj-ea"/>
              </a:rPr>
              <a:t>1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40209" y="1369570"/>
            <a:ext cx="295544" cy="2955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+mj-ea"/>
                <a:ea typeface="+mj-ea"/>
              </a:rPr>
              <a:t>7</a:t>
            </a:r>
            <a:endParaRPr lang="zh-CN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87400"/>
            <a:ext cx="4165200" cy="1600200"/>
          </a:xfrm>
        </p:spPr>
        <p:txBody>
          <a:bodyPr anchor="t" anchorCtr="0"/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874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876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9370" y="365125"/>
            <a:ext cx="1324429" cy="5811838"/>
          </a:xfrm>
        </p:spPr>
        <p:txBody>
          <a:bodyPr vert="eaVert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987971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68158" y="2504285"/>
            <a:ext cx="2655684" cy="1135062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768158" y="3741093"/>
            <a:ext cx="2655684" cy="461508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854813" y="264664"/>
            <a:ext cx="4482374" cy="4262270"/>
            <a:chOff x="3854813" y="207818"/>
            <a:chExt cx="4482374" cy="4262270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3854813" y="207818"/>
              <a:ext cx="4482374" cy="4262270"/>
            </a:xfrm>
            <a:prstGeom prst="rect">
              <a:avLst/>
            </a:prstGeom>
          </p:spPr>
        </p:pic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5080589" y="1322981"/>
              <a:ext cx="2030822" cy="20319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5162262" y="1404699"/>
              <a:ext cx="1867476" cy="186850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5162262" y="1934134"/>
            <a:ext cx="1867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  <a:ea typeface="华文细黑" panose="02010600040101010101" pitchFamily="2" charset="-122"/>
              </a:rPr>
              <a:t>2017</a:t>
            </a:r>
            <a:endParaRPr lang="zh-CN" altLang="en-US" sz="5400" dirty="0">
              <a:solidFill>
                <a:schemeClr val="bg1"/>
              </a:solidFill>
              <a:latin typeface="+mj-lt"/>
              <a:ea typeface="华文细黑" panose="02010600040101010101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597497" y="2665307"/>
            <a:ext cx="2691989" cy="1513765"/>
            <a:chOff x="8418860" y="2665307"/>
            <a:chExt cx="2691989" cy="1513765"/>
          </a:xfrm>
        </p:grpSpPr>
        <p:grpSp>
          <p:nvGrpSpPr>
            <p:cNvPr id="37" name="组合 36"/>
            <p:cNvGrpSpPr/>
            <p:nvPr/>
          </p:nvGrpSpPr>
          <p:grpSpPr>
            <a:xfrm>
              <a:off x="8418860" y="2665307"/>
              <a:ext cx="1563455" cy="1486683"/>
              <a:chOff x="3854813" y="207818"/>
              <a:chExt cx="4482374" cy="4262270"/>
            </a:xfrm>
          </p:grpSpPr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43" name="Oval 5"/>
              <p:cNvSpPr>
                <a:spLocks noChangeArrowheads="1"/>
              </p:cNvSpPr>
              <p:nvPr/>
            </p:nvSpPr>
            <p:spPr bwMode="auto">
              <a:xfrm>
                <a:off x="5080588" y="1322982"/>
                <a:ext cx="2030822" cy="20319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0391411" y="3494961"/>
              <a:ext cx="719438" cy="684111"/>
              <a:chOff x="3854813" y="207818"/>
              <a:chExt cx="4482374" cy="4262270"/>
            </a:xfrm>
          </p:grpSpPr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 flipH="1">
            <a:off x="902514" y="2665307"/>
            <a:ext cx="2691989" cy="1513765"/>
            <a:chOff x="723877" y="2529866"/>
            <a:chExt cx="2691989" cy="1513765"/>
          </a:xfrm>
        </p:grpSpPr>
        <p:grpSp>
          <p:nvGrpSpPr>
            <p:cNvPr id="46" name="组合 45"/>
            <p:cNvGrpSpPr/>
            <p:nvPr/>
          </p:nvGrpSpPr>
          <p:grpSpPr>
            <a:xfrm>
              <a:off x="723877" y="2529866"/>
              <a:ext cx="1563455" cy="1486683"/>
              <a:chOff x="3854813" y="207818"/>
              <a:chExt cx="4482374" cy="4262270"/>
            </a:xfrm>
          </p:grpSpPr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52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2696428" y="3359520"/>
              <a:ext cx="719438" cy="684111"/>
              <a:chOff x="3854813" y="207818"/>
              <a:chExt cx="4482374" cy="4262270"/>
            </a:xfrm>
          </p:grpSpPr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49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0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54" name="直接连接符 53"/>
          <p:cNvCxnSpPr/>
          <p:nvPr/>
        </p:nvCxnSpPr>
        <p:spPr>
          <a:xfrm>
            <a:off x="5512681" y="4646664"/>
            <a:ext cx="116663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030561" y="4812918"/>
            <a:ext cx="213087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8600" y="4848226"/>
            <a:ext cx="7274800" cy="690308"/>
          </a:xfrm>
        </p:spPr>
        <p:txBody>
          <a:bodyPr anchor="ctr" anchorCtr="0"/>
          <a:lstStyle>
            <a:lvl1pPr algn="dist">
              <a:defRPr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19466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  <p:sp>
        <p:nvSpPr>
          <p:cNvPr id="60" name="内容占位符 59"/>
          <p:cNvSpPr>
            <a:spLocks noGrp="1"/>
          </p:cNvSpPr>
          <p:nvPr>
            <p:ph sz="quarter" idx="13" hasCustomPrompt="1"/>
          </p:nvPr>
        </p:nvSpPr>
        <p:spPr>
          <a:xfrm>
            <a:off x="3441902" y="5576888"/>
            <a:ext cx="5308197" cy="412750"/>
          </a:xfrm>
        </p:spPr>
        <p:txBody>
          <a:bodyPr/>
          <a:lstStyle>
            <a:lvl1pPr marL="0" indent="0" algn="dist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1" name="内容占位符 59"/>
          <p:cNvSpPr>
            <a:spLocks noGrp="1"/>
          </p:cNvSpPr>
          <p:nvPr>
            <p:ph sz="quarter" idx="14" hasCustomPrompt="1"/>
          </p:nvPr>
        </p:nvSpPr>
        <p:spPr>
          <a:xfrm>
            <a:off x="4798724" y="6027992"/>
            <a:ext cx="2594552" cy="412750"/>
          </a:xfrm>
        </p:spPr>
        <p:txBody>
          <a:bodyPr/>
          <a:lstStyle>
            <a:lvl1pPr marL="0" indent="0" algn="dist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456246" y="1369570"/>
            <a:ext cx="295544" cy="2955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+mj-ea"/>
                <a:ea typeface="+mj-ea"/>
              </a:rPr>
              <a:t>2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784234" y="1369570"/>
            <a:ext cx="295544" cy="2955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+mj-ea"/>
                <a:ea typeface="+mj-ea"/>
              </a:rPr>
              <a:t>0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112221" y="1369570"/>
            <a:ext cx="295544" cy="2955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+mj-ea"/>
                <a:ea typeface="+mj-ea"/>
              </a:rPr>
              <a:t>1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40209" y="1369570"/>
            <a:ext cx="295544" cy="2955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+mj-ea"/>
                <a:ea typeface="+mj-ea"/>
              </a:rPr>
              <a:t>7</a:t>
            </a:r>
            <a:endParaRPr lang="zh-CN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87400"/>
            <a:ext cx="4165200" cy="1600200"/>
          </a:xfrm>
        </p:spPr>
        <p:txBody>
          <a:bodyPr anchor="t" anchorCtr="0"/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874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876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9370" y="365125"/>
            <a:ext cx="1324429" cy="5811838"/>
          </a:xfrm>
        </p:spPr>
        <p:txBody>
          <a:bodyPr vert="eaVert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987971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039495" y="1391763"/>
            <a:ext cx="9521371" cy="1069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>
                <a:solidFill>
                  <a:schemeClr val="accent3"/>
                </a:solidFill>
              </a:rPr>
              <a:t>“</a:t>
            </a:r>
            <a:r>
              <a:rPr lang="zh-CN" altLang="zh-CN" sz="4000" b="1">
                <a:solidFill>
                  <a:schemeClr val="accent3"/>
                </a:solidFill>
              </a:rPr>
              <a:t>生活一家</a:t>
            </a:r>
            <a:r>
              <a:rPr lang="en-US" altLang="zh-CN" sz="4000" b="1">
                <a:solidFill>
                  <a:schemeClr val="accent3"/>
                </a:solidFill>
              </a:rPr>
              <a:t>”</a:t>
            </a:r>
            <a:r>
              <a:rPr lang="zh-CN" altLang="en-US" sz="4000" b="1">
                <a:solidFill>
                  <a:schemeClr val="accent3"/>
                </a:solidFill>
              </a:rPr>
              <a:t>商城网站设计与实现</a:t>
            </a:r>
            <a:endParaRPr lang="zh-CN" altLang="en-US" sz="4000" b="1">
              <a:solidFill>
                <a:schemeClr val="accent3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02510" y="2838450"/>
            <a:ext cx="10515600" cy="4351338"/>
          </a:xfrm>
        </p:spPr>
        <p:txBody>
          <a:bodyPr>
            <a:noAutofit/>
          </a:bodyPr>
          <a:p>
            <a:pPr fontAlgn="auto">
              <a:lnSpc>
                <a:spcPct val="140000"/>
              </a:lnSpc>
            </a:pPr>
            <a:r>
              <a:rPr lang="zh-CN" altLang="en-US" sz="2800">
                <a:solidFill>
                  <a:schemeClr val="accent3"/>
                </a:solidFill>
              </a:rPr>
              <a:t>指导老师：罗予东</a:t>
            </a:r>
            <a:endParaRPr lang="zh-CN" altLang="en-US" sz="2800">
              <a:solidFill>
                <a:schemeClr val="accent3"/>
              </a:solidFill>
            </a:endParaRPr>
          </a:p>
          <a:p>
            <a:pPr algn="l" fontAlgn="auto">
              <a:lnSpc>
                <a:spcPct val="140000"/>
              </a:lnSpc>
            </a:pPr>
            <a:r>
              <a:rPr lang="zh-CN" altLang="en-US" sz="2800">
                <a:solidFill>
                  <a:schemeClr val="accent3"/>
                </a:solidFill>
              </a:rPr>
              <a:t>答  辩 人：邓富强</a:t>
            </a:r>
            <a:endParaRPr lang="zh-CN" altLang="en-US" sz="2800">
              <a:solidFill>
                <a:schemeClr val="accent3"/>
              </a:solidFill>
            </a:endParaRPr>
          </a:p>
          <a:p>
            <a:pPr algn="l" fontAlgn="auto">
              <a:lnSpc>
                <a:spcPct val="140000"/>
              </a:lnSpc>
            </a:pPr>
            <a:r>
              <a:rPr lang="zh-CN" altLang="en-US" sz="2800">
                <a:solidFill>
                  <a:schemeClr val="accent3"/>
                </a:solidFill>
              </a:rPr>
              <a:t>学       号：</a:t>
            </a:r>
            <a:r>
              <a:rPr lang="en-US" altLang="zh-CN" sz="2800">
                <a:solidFill>
                  <a:schemeClr val="accent3"/>
                </a:solidFill>
              </a:rPr>
              <a:t>131110011</a:t>
            </a:r>
            <a:endParaRPr lang="en-US" altLang="zh-CN" sz="2800">
              <a:solidFill>
                <a:schemeClr val="accent3"/>
              </a:solidFill>
            </a:endParaRPr>
          </a:p>
          <a:p>
            <a:pPr algn="l" fontAlgn="auto">
              <a:lnSpc>
                <a:spcPct val="140000"/>
              </a:lnSpc>
            </a:pPr>
            <a:r>
              <a:rPr lang="zh-CN" altLang="en-US" sz="2800">
                <a:solidFill>
                  <a:schemeClr val="accent3"/>
                </a:solidFill>
              </a:rPr>
              <a:t>日       期：</a:t>
            </a:r>
            <a:r>
              <a:rPr lang="en-US" altLang="zh-CN" sz="2800">
                <a:solidFill>
                  <a:schemeClr val="accent3"/>
                </a:solidFill>
              </a:rPr>
              <a:t>2017</a:t>
            </a:r>
            <a:r>
              <a:rPr lang="zh-CN" altLang="en-US" sz="2800">
                <a:solidFill>
                  <a:schemeClr val="accent3"/>
                </a:solidFill>
              </a:rPr>
              <a:t>年</a:t>
            </a:r>
            <a:r>
              <a:rPr lang="en-US" altLang="zh-CN" sz="2800">
                <a:solidFill>
                  <a:schemeClr val="accent3"/>
                </a:solidFill>
              </a:rPr>
              <a:t>5</a:t>
            </a:r>
            <a:r>
              <a:rPr lang="zh-CN" altLang="en-US" sz="2800">
                <a:solidFill>
                  <a:schemeClr val="accent3"/>
                </a:solidFill>
              </a:rPr>
              <a:t>月</a:t>
            </a:r>
            <a:r>
              <a:rPr lang="en-US" altLang="zh-CN" sz="2800">
                <a:solidFill>
                  <a:schemeClr val="accent3"/>
                </a:solidFill>
              </a:rPr>
              <a:t>20</a:t>
            </a:r>
            <a:r>
              <a:rPr lang="zh-CN" altLang="en-US" sz="2800">
                <a:solidFill>
                  <a:schemeClr val="accent3"/>
                </a:solidFill>
              </a:rPr>
              <a:t>日</a:t>
            </a:r>
            <a:endParaRPr lang="zh-CN" altLang="en-US" sz="2800">
              <a:solidFill>
                <a:schemeClr val="accent3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9445"/>
            <a:ext cx="10515600" cy="1325563"/>
          </a:xfrm>
        </p:spPr>
        <p:txBody>
          <a:bodyPr/>
          <a:p>
            <a:r>
              <a:rPr lang="zh-CN" altLang="en-US"/>
              <a:t>课题背景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8525" y="1713230"/>
            <a:ext cx="10515600" cy="4351338"/>
          </a:xfrm>
        </p:spPr>
        <p:txBody>
          <a:bodyPr/>
          <a:p>
            <a:pPr marL="0" indent="0" fontAlgn="auto">
              <a:lnSpc>
                <a:spcPct val="140000"/>
              </a:lnSpc>
              <a:buNone/>
            </a:pPr>
            <a:r>
              <a:rPr lang="en-US" altLang="zh-CN"/>
              <a:t>       </a:t>
            </a:r>
            <a:r>
              <a:rPr lang="zh-CN" altLang="en-US"/>
              <a:t>随着互联网技术的快速发展，计算机网络技术有了重大突破，商业化的国际互联网Internet诞生了。这刚好为电子商务发展在全球的构建一个的必不可少的网络平台。 互联网为世界提供了最宽广的网络平台，在互联网上不仅能同时快速、没有地域限制地传递大量的信息（数据、文件），而且还实现了网络营销、电子支付，提供各种新型的服务。</a:t>
            </a:r>
            <a:endParaRPr lang="zh-CN" altLang="en-US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/>
              <a:t>选题来源：实习单位。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dirty="0"/>
              <a:t>开发技术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r>
              <a:rPr lang="zh-CN" altLang="en-US" sz="3600" b="1" dirty="0"/>
              <a:t>前端</a:t>
            </a:r>
            <a:endParaRPr lang="zh-CN" altLang="en-US" sz="3600" b="1" dirty="0"/>
          </a:p>
          <a:p>
            <a:pPr lvl="1" fontAlgn="auto">
              <a:lnSpc>
                <a:spcPct val="120000"/>
              </a:lnSpc>
            </a:pPr>
            <a:r>
              <a:rPr lang="en-US" altLang="zh-CN" sz="2800" dirty="0">
                <a:sym typeface="+mn-ea"/>
              </a:rPr>
              <a:t>HTML5</a:t>
            </a:r>
            <a:r>
              <a:rPr lang="zh-CN" altLang="en-US" sz="2800" dirty="0">
                <a:sym typeface="+mn-ea"/>
              </a:rPr>
              <a:t>：</a:t>
            </a:r>
            <a:r>
              <a:rPr lang="en-US" altLang="zh-CN" sz="2400" dirty="0">
                <a:sym typeface="+mn-ea"/>
              </a:rPr>
              <a:t>超文本标记语言（HTML）的第五次重大修改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>
              <a:sym typeface="+mn-ea"/>
            </a:endParaRPr>
          </a:p>
          <a:p>
            <a:pPr lvl="1" fontAlgn="auto">
              <a:lnSpc>
                <a:spcPct val="120000"/>
              </a:lnSpc>
            </a:pPr>
            <a:r>
              <a:rPr lang="en-US" altLang="zh-CN" sz="2800" dirty="0">
                <a:sym typeface="+mn-ea"/>
              </a:rPr>
              <a:t>CSS(3)</a:t>
            </a:r>
            <a:r>
              <a:rPr lang="zh-CN" altLang="en-US" sz="2800" dirty="0">
                <a:sym typeface="+mn-ea"/>
              </a:rPr>
              <a:t>：</a:t>
            </a:r>
            <a:r>
              <a:rPr lang="en-US" altLang="zh-CN" sz="2400" dirty="0">
                <a:sym typeface="+mn-ea"/>
              </a:rPr>
              <a:t>CSS 用于控制网页的样式和布局。 CSS3 是最新的 CSS 标准。</a:t>
            </a:r>
            <a:endParaRPr lang="en-US" altLang="zh-CN" sz="2400" dirty="0">
              <a:sym typeface="+mn-ea"/>
            </a:endParaRPr>
          </a:p>
          <a:p>
            <a:pPr lvl="1" fontAlgn="auto">
              <a:lnSpc>
                <a:spcPct val="120000"/>
              </a:lnSpc>
            </a:pPr>
            <a:r>
              <a:rPr lang="en-US" altLang="zh-CN" sz="2800" dirty="0">
                <a:sym typeface="+mn-ea"/>
              </a:rPr>
              <a:t>JavaScript</a:t>
            </a:r>
            <a:r>
              <a:rPr lang="zh-CN" altLang="en-US" sz="2800" dirty="0">
                <a:sym typeface="+mn-ea"/>
              </a:rPr>
              <a:t>：</a:t>
            </a:r>
            <a:r>
              <a:rPr lang="en-US" altLang="zh-CN" sz="2400" dirty="0">
                <a:sym typeface="+mn-ea"/>
              </a:rPr>
              <a:t>一种动态类型、弱类型、基于原型的语言，内置支持类型。</a:t>
            </a:r>
            <a:endParaRPr lang="en-US" altLang="zh-CN" sz="2400" dirty="0">
              <a:sym typeface="+mn-ea"/>
            </a:endParaRPr>
          </a:p>
          <a:p>
            <a:pPr lvl="1" fontAlgn="auto">
              <a:lnSpc>
                <a:spcPct val="120000"/>
              </a:lnSpc>
            </a:pPr>
            <a:r>
              <a:rPr lang="en-US" altLang="zh-CN" sz="2800" dirty="0">
                <a:sym typeface="+mn-ea"/>
              </a:rPr>
              <a:t>Vue.js</a:t>
            </a:r>
            <a:r>
              <a:rPr lang="zh-CN" altLang="en-US" sz="2800" dirty="0">
                <a:sym typeface="+mn-ea"/>
              </a:rPr>
              <a:t>：一个JavaScript MVVM库,它是以数据驱动和组件化的思想构建的。</a:t>
            </a:r>
            <a:endParaRPr lang="zh-CN" altLang="en-US" sz="2800" dirty="0">
              <a:sym typeface="+mn-ea"/>
            </a:endParaRPr>
          </a:p>
          <a:p>
            <a:r>
              <a:rPr lang="zh-CN" altLang="en-US" sz="3600" b="1" dirty="0"/>
              <a:t>后端</a:t>
            </a:r>
            <a:endParaRPr lang="zh-CN" altLang="en-US" sz="3600" b="1" dirty="0"/>
          </a:p>
          <a:p>
            <a:pPr lvl="1" algn="l" fontAlgn="auto">
              <a:lnSpc>
                <a:spcPct val="120000"/>
              </a:lnSpc>
            </a:pPr>
            <a:r>
              <a:rPr lang="en-US" altLang="zh-CN" sz="2800" dirty="0">
                <a:sym typeface="+mn-ea"/>
              </a:rPr>
              <a:t>Apahce</a:t>
            </a:r>
            <a:r>
              <a:rPr lang="zh-CN" altLang="en-US" sz="2800" dirty="0">
                <a:sym typeface="+mn-ea"/>
              </a:rPr>
              <a:t>：是世界使用排名第一的Web服务器软件。</a:t>
            </a:r>
            <a:endParaRPr lang="zh-CN" altLang="en-US" sz="2800" dirty="0">
              <a:sym typeface="+mn-ea"/>
            </a:endParaRPr>
          </a:p>
          <a:p>
            <a:pPr lvl="1" algn="l" fontAlgn="auto">
              <a:lnSpc>
                <a:spcPct val="120000"/>
              </a:lnSpc>
            </a:pPr>
            <a:r>
              <a:rPr lang="en-US" altLang="zh-CN" sz="2800" dirty="0"/>
              <a:t>PHP</a:t>
            </a:r>
            <a:r>
              <a:rPr lang="zh-CN" altLang="en-US" sz="2800" dirty="0"/>
              <a:t>：是一种通用开源的服务器端脚本语言。</a:t>
            </a:r>
            <a:endParaRPr lang="zh-CN" altLang="en-US" sz="2800" dirty="0"/>
          </a:p>
          <a:p>
            <a:pPr lvl="1" algn="l" fontAlgn="auto">
              <a:lnSpc>
                <a:spcPct val="120000"/>
              </a:lnSpc>
            </a:pPr>
            <a:r>
              <a:rPr lang="en-US" altLang="zh-CN" sz="2800" dirty="0"/>
              <a:t>MySQL</a:t>
            </a:r>
            <a:r>
              <a:rPr lang="zh-CN" altLang="en-US" sz="2800" dirty="0"/>
              <a:t>：My</a:t>
            </a:r>
            <a:r>
              <a:rPr lang="en-US" altLang="zh-CN" sz="2800" dirty="0"/>
              <a:t>SQL</a:t>
            </a:r>
            <a:r>
              <a:rPr lang="zh-CN" altLang="en-US" sz="2800" dirty="0"/>
              <a:t>是当前最流行的关系型数据库管理系统,在WEB应用方面MySQL是最好的</a:t>
            </a:r>
            <a:endParaRPr lang="zh-CN" altLang="en-US" sz="2800" dirty="0"/>
          </a:p>
          <a:p>
            <a:pPr lvl="1" algn="l"/>
            <a:endParaRPr lang="en-US" altLang="zh-CN" sz="2400" dirty="0"/>
          </a:p>
          <a:p>
            <a:pPr marL="0" indent="0">
              <a:buNone/>
            </a:pPr>
            <a:endParaRPr lang="zh-CN" altLang="en-US" sz="3600" b="1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系统功能模块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 sz="2800"/>
              <a:t>前台用户功能模块</a:t>
            </a:r>
            <a:endParaRPr lang="zh-CN" altLang="en-US" sz="2800"/>
          </a:p>
          <a:p>
            <a:pPr lvl="1"/>
            <a:r>
              <a:rPr lang="zh-CN" altLang="en-US" sz="2330"/>
              <a:t>1.商城首页</a:t>
            </a:r>
            <a:endParaRPr lang="zh-CN" altLang="en-US" sz="2330"/>
          </a:p>
          <a:p>
            <a:pPr lvl="1"/>
            <a:r>
              <a:rPr lang="zh-CN" altLang="en-US" sz="2330"/>
              <a:t>2.精彩生活</a:t>
            </a:r>
            <a:endParaRPr lang="zh-CN" altLang="en-US" sz="2330"/>
          </a:p>
          <a:p>
            <a:pPr lvl="1"/>
            <a:r>
              <a:rPr lang="zh-CN" altLang="en-US" sz="2330"/>
              <a:t>3.生活食品</a:t>
            </a:r>
            <a:endParaRPr lang="zh-CN" altLang="en-US" sz="2330"/>
          </a:p>
          <a:p>
            <a:pPr lvl="1"/>
            <a:r>
              <a:rPr lang="zh-CN" altLang="en-US" sz="2330"/>
              <a:t>4.生活用品</a:t>
            </a:r>
            <a:endParaRPr lang="zh-CN" altLang="en-US" sz="2330"/>
          </a:p>
          <a:p>
            <a:pPr lvl="1"/>
            <a:r>
              <a:rPr lang="zh-CN" altLang="en-US" sz="2330"/>
              <a:t>5.生活家居</a:t>
            </a:r>
            <a:endParaRPr lang="zh-CN" altLang="en-US" sz="2330"/>
          </a:p>
          <a:p>
            <a:pPr lvl="1"/>
            <a:r>
              <a:rPr lang="zh-CN" altLang="en-US" sz="2330"/>
              <a:t>6.关于我们</a:t>
            </a:r>
            <a:endParaRPr lang="zh-CN" altLang="en-US" sz="2330"/>
          </a:p>
          <a:p>
            <a:pPr lvl="1"/>
            <a:r>
              <a:rPr lang="zh-CN" altLang="en-US" sz="2330"/>
              <a:t>7.一键客服</a:t>
            </a:r>
            <a:endParaRPr lang="zh-CN" altLang="en-US" sz="2330"/>
          </a:p>
          <a:p>
            <a:pPr lvl="1"/>
            <a:r>
              <a:rPr lang="zh-CN" altLang="en-US" sz="2330"/>
              <a:t>8.在线购物</a:t>
            </a:r>
            <a:endParaRPr lang="zh-CN" altLang="en-US" sz="2330"/>
          </a:p>
          <a:p>
            <a:pPr lvl="1"/>
            <a:r>
              <a:rPr lang="zh-CN" altLang="en-US" sz="2330"/>
              <a:t>9.个人中心</a:t>
            </a:r>
            <a:endParaRPr lang="zh-CN" altLang="en-US" sz="233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p>
            <a:r>
              <a:rPr lang="zh-CN" altLang="en-US" sz="2800"/>
              <a:t>后台管理员管理模块</a:t>
            </a:r>
            <a:endParaRPr lang="zh-CN" altLang="en-US" sz="2800"/>
          </a:p>
          <a:p>
            <a:pPr lvl="1"/>
            <a:r>
              <a:rPr lang="zh-CN" altLang="en-US" sz="2330"/>
              <a:t>1.账号管理</a:t>
            </a:r>
            <a:endParaRPr lang="zh-CN" altLang="en-US" sz="2330"/>
          </a:p>
          <a:p>
            <a:pPr lvl="2"/>
            <a:r>
              <a:rPr lang="zh-CN" altLang="en-US" sz="2095"/>
              <a:t>信息修改</a:t>
            </a:r>
            <a:endParaRPr lang="zh-CN" altLang="en-US" sz="2095"/>
          </a:p>
          <a:p>
            <a:pPr lvl="2"/>
            <a:r>
              <a:rPr lang="zh-CN" altLang="en-US" sz="2095"/>
              <a:t>账号删除</a:t>
            </a:r>
            <a:endParaRPr lang="zh-CN" altLang="en-US" sz="2095"/>
          </a:p>
          <a:p>
            <a:pPr lvl="1"/>
            <a:r>
              <a:rPr lang="zh-CN" altLang="en-US" sz="2330"/>
              <a:t>2.订单管理</a:t>
            </a:r>
            <a:endParaRPr lang="zh-CN" altLang="en-US" sz="2330"/>
          </a:p>
          <a:p>
            <a:pPr lvl="2"/>
            <a:r>
              <a:rPr lang="zh-CN" altLang="en-US" sz="2095"/>
              <a:t>订单删除</a:t>
            </a:r>
            <a:endParaRPr lang="zh-CN" altLang="en-US" sz="2095"/>
          </a:p>
          <a:p>
            <a:pPr lvl="2"/>
            <a:r>
              <a:rPr lang="zh-CN" altLang="en-US" sz="2095"/>
              <a:t>订单发货</a:t>
            </a:r>
            <a:endParaRPr lang="zh-CN" altLang="en-US" sz="2095"/>
          </a:p>
          <a:p>
            <a:pPr lvl="2"/>
            <a:r>
              <a:rPr lang="zh-CN" altLang="en-US" sz="2095"/>
              <a:t>处理售后</a:t>
            </a:r>
            <a:endParaRPr lang="zh-CN" altLang="en-US" sz="2095"/>
          </a:p>
          <a:p>
            <a:pPr lvl="1"/>
            <a:r>
              <a:rPr lang="zh-CN" altLang="en-US" sz="2330"/>
              <a:t>3.商品管理</a:t>
            </a:r>
            <a:endParaRPr lang="zh-CN" altLang="en-US" sz="2330"/>
          </a:p>
          <a:p>
            <a:pPr lvl="2"/>
            <a:r>
              <a:rPr lang="zh-CN" altLang="en-US" sz="2095"/>
              <a:t>商品添加</a:t>
            </a:r>
            <a:endParaRPr lang="zh-CN" altLang="en-US" sz="2095"/>
          </a:p>
          <a:p>
            <a:pPr lvl="2"/>
            <a:r>
              <a:rPr lang="zh-CN" altLang="en-US" sz="2095"/>
              <a:t>商品修改</a:t>
            </a:r>
            <a:endParaRPr lang="zh-CN" altLang="en-US" sz="2095"/>
          </a:p>
          <a:p>
            <a:pPr lvl="1"/>
            <a:r>
              <a:rPr lang="zh-CN" altLang="en-US" sz="2330"/>
              <a:t>4.反馈管理</a:t>
            </a:r>
            <a:endParaRPr lang="zh-CN" altLang="en-US" sz="233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不足与展望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3555" y="1825625"/>
            <a:ext cx="8949055" cy="4351655"/>
          </a:xfrm>
        </p:spPr>
        <p:txBody>
          <a:bodyPr/>
          <a:p>
            <a:r>
              <a:rPr lang="zh-CN" altLang="en-US"/>
              <a:t>商城系统的管理员后台管理功能不够丰富，目前满足在线购物主流程的管理。</a:t>
            </a:r>
            <a:endParaRPr lang="zh-CN" altLang="en-US"/>
          </a:p>
          <a:p>
            <a:r>
              <a:rPr lang="zh-CN" altLang="en-US"/>
              <a:t>由于对PHP技术的学习的还不够深入，所以在系统架构方面做的不是很好，设计时没有用分层思想设计。</a:t>
            </a:r>
            <a:endParaRPr lang="zh-CN" altLang="en-US"/>
          </a:p>
          <a:p>
            <a:r>
              <a:rPr lang="zh-CN" altLang="en-US">
                <a:sym typeface="+mn-ea"/>
              </a:rPr>
              <a:t>商城系统目前只支持</a:t>
            </a:r>
            <a:r>
              <a:rPr lang="en-US" altLang="zh-CN">
                <a:sym typeface="+mn-ea"/>
              </a:rPr>
              <a:t>PC</a:t>
            </a:r>
            <a:r>
              <a:rPr lang="zh-CN" altLang="en-US">
                <a:sym typeface="+mn-ea"/>
              </a:rPr>
              <a:t>端使用。现在是移动互联时代了，仅</a:t>
            </a:r>
            <a:r>
              <a:rPr lang="en-US" altLang="zh-CN">
                <a:sym typeface="+mn-ea"/>
              </a:rPr>
              <a:t>PC</a:t>
            </a:r>
            <a:r>
              <a:rPr lang="zh-CN" altLang="en-US">
                <a:sym typeface="+mn-ea"/>
              </a:rPr>
              <a:t>端已经不能满足当前的业务需求，需要开发多另一套适合移动端运行的系统。未来移动端选择开发方向：微信公众号开发、移动web开发、移动</a:t>
            </a:r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开发等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2665" y="2766060"/>
            <a:ext cx="10515600" cy="1325563"/>
          </a:xfrm>
        </p:spPr>
        <p:txBody>
          <a:bodyPr/>
          <a:p>
            <a:r>
              <a:rPr lang="en-US" altLang="zh-CN"/>
              <a:t>“</a:t>
            </a:r>
            <a:r>
              <a:rPr lang="zh-CN" altLang="en-US"/>
              <a:t>生活一家</a:t>
            </a:r>
            <a:r>
              <a:rPr lang="en-US" altLang="zh-CN"/>
              <a:t>”</a:t>
            </a:r>
            <a:r>
              <a:rPr lang="zh-CN" altLang="en-US"/>
              <a:t>商城网站操作演示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今天演讲到此结束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谢谢！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36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643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a"/>
  <p:tag name="KSO_WM_UNIT_INDEX" val="1"/>
  <p:tag name="KSO_WM_UNIT_ID" val="custom20164360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f"/>
  <p:tag name="KSO_WM_UNIT_INDEX" val="1"/>
  <p:tag name="KSO_WM_UNIT_ID" val="custom2016436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464"/>
</p:tagLst>
</file>

<file path=ppt/tags/tag13.xml><?xml version="1.0" encoding="utf-8"?>
<p:tagLst xmlns:p="http://schemas.openxmlformats.org/presentationml/2006/main">
  <p:tag name="KSO_WM_TEMPLATE_CATEGORY" val="custom"/>
  <p:tag name="KSO_WM_TEMPLATE_INDEX" val="20164360"/>
  <p:tag name="KSO_WM_TAG_VERSION" val="1.0"/>
  <p:tag name="KSO_WM_SLIDE_ID" val="custom2016436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64360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64360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6436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360"/>
</p:tagLst>
</file>

<file path=ppt/tags/tag3.xml><?xml version="1.0" encoding="utf-8"?>
<p:tagLst xmlns:p="http://schemas.openxmlformats.org/presentationml/2006/main">
  <p:tag name="KSO_WM_TEMPLATE_CATEGORY" val="custom"/>
  <p:tag name="KSO_WM_TEMPLATE_INDEX" val="20164360"/>
  <p:tag name="KSO_WM_TAG_VERSION" val="1.0"/>
  <p:tag name="KSO_WM_BEAUTIFY_FLAG" val="#wm#"/>
  <p:tag name="KSO_WM_TEMPLATE_THUMBS_INDEX" val="1、4、9、12、13、16、20、27、29、37、40、45、48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64360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64360"/>
</p:tagLst>
</file>

<file path=ppt/tags/tag6.xml><?xml version="1.0" encoding="utf-8"?>
<p:tagLst xmlns:p="http://schemas.openxmlformats.org/presentationml/2006/main">
  <p:tag name="KSO_WM_TEMPLATE_CATEGORY" val="custom"/>
  <p:tag name="KSO_WM_TEMPLATE_INDEX" val="20164360"/>
  <p:tag name="KSO_WM_TAG_VERSION" val="1.0"/>
  <p:tag name="KSO_WM_BEAUTIFY_FLAG" val="#wm#"/>
  <p:tag name="KSO_WM_TEMPLATE_THUMBS_INDEX" val="1、4、9、12、13、16、20、27、29、37、40、45、48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a"/>
  <p:tag name="KSO_WM_UNIT_INDEX" val="1"/>
  <p:tag name="KSO_WM_UNIT_ID" val="custom20164360_1*a*1"/>
  <p:tag name="KSO_WM_UNIT_LAYERLEVEL" val="1"/>
  <p:tag name="KSO_WM_UNIT_VALUE" val="40"/>
  <p:tag name="KSO_WM_UNIT_ISCONTENTSTITLE" val="0"/>
  <p:tag name="KSO_WM_UNIT_HIGHLIGHT" val="0"/>
  <p:tag name="KSO_WM_UNIT_COMPATIBLE" val="0"/>
  <p:tag name="KSO_WM_UNIT_CLEAR" val="0"/>
  <p:tag name="KSO_WM_UNIT_PRESET_TEXT" val="绿色花草小清新年终汇报总结演示模板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b"/>
  <p:tag name="KSO_WM_UNIT_INDEX" val="1"/>
  <p:tag name="KSO_WM_UNIT_ID" val="custom20164360_1*b*1"/>
  <p:tag name="KSO_WM_UNIT_LAYERLEVEL" val="1"/>
  <p:tag name="KSO_WM_UNIT_VALUE" val="29"/>
  <p:tag name="KSO_WM_UNIT_ISCONTENTSTITLE" val="0"/>
  <p:tag name="KSO_WM_UNIT_HIGHLIGHT" val="0"/>
  <p:tag name="KSO_WM_UNIT_COMPATIBLE" val="0"/>
  <p:tag name="KSO_WM_UNIT_CLEAR" val="0"/>
  <p:tag name="KSO_WM_UNIT_PRESET_TEXT" val="汇报人：XXX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64360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B2F69"/>
      </a:accent1>
      <a:accent2>
        <a:srgbClr val="FCB534"/>
      </a:accent2>
      <a:accent3>
        <a:srgbClr val="135C41"/>
      </a:accent3>
      <a:accent4>
        <a:srgbClr val="B2C445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B2F69"/>
      </a:accent1>
      <a:accent2>
        <a:srgbClr val="FCB534"/>
      </a:accent2>
      <a:accent3>
        <a:srgbClr val="135C41"/>
      </a:accent3>
      <a:accent4>
        <a:srgbClr val="B2C445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WPS 演示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华文细黑</vt:lpstr>
      <vt:lpstr>黑体</vt:lpstr>
      <vt:lpstr>微软雅黑</vt:lpstr>
      <vt:lpstr>Calibri</vt:lpstr>
      <vt:lpstr>1_Office 主题​​</vt:lpstr>
      <vt:lpstr>2_Office 主题​​</vt:lpstr>
      <vt:lpstr>PowerPoint 演示文稿</vt:lpstr>
      <vt:lpstr>课题背景</vt:lpstr>
      <vt:lpstr>开发技术</vt:lpstr>
      <vt:lpstr>系统功能模块</vt:lpstr>
      <vt:lpstr>不足与展望</vt:lpstr>
      <vt:lpstr>PowerPoint 演示文稿</vt:lpstr>
      <vt:lpstr>今天演讲到此结束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24414</cp:lastModifiedBy>
  <cp:revision>36</cp:revision>
  <dcterms:created xsi:type="dcterms:W3CDTF">2017-04-06T01:09:00Z</dcterms:created>
  <dcterms:modified xsi:type="dcterms:W3CDTF">2017-05-19T15:57:30Z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