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0" r:id="rId5"/>
    <p:sldId id="273" r:id="rId6"/>
    <p:sldId id="274" r:id="rId7"/>
    <p:sldId id="262" r:id="rId8"/>
    <p:sldId id="275" r:id="rId9"/>
    <p:sldId id="276" r:id="rId10"/>
    <p:sldId id="277" r:id="rId11"/>
    <p:sldId id="264" r:id="rId12"/>
    <p:sldId id="265" r:id="rId13"/>
    <p:sldId id="266" r:id="rId14"/>
    <p:sldId id="278" r:id="rId15"/>
    <p:sldId id="267" r:id="rId16"/>
    <p:sldId id="279" r:id="rId17"/>
    <p:sldId id="269" r:id="rId18"/>
    <p:sldId id="280" r:id="rId19"/>
    <p:sldId id="270"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920D3-8594-8C91-EBEC-A8090F94491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DF769E7-9DCA-3D9B-CC80-0C7514B3E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959A523-A058-0D98-7F30-5E5168B8DCFE}"/>
              </a:ext>
            </a:extLst>
          </p:cNvPr>
          <p:cNvSpPr>
            <a:spLocks noGrp="1"/>
          </p:cNvSpPr>
          <p:nvPr>
            <p:ph type="dt" sz="half" idx="10"/>
          </p:nvPr>
        </p:nvSpPr>
        <p:spPr/>
        <p:txBody>
          <a:bodyPr/>
          <a:lstStyle/>
          <a:p>
            <a:fld id="{B952BCF8-FCB0-43C2-8C91-50BE28D790FF}" type="datetimeFigureOut">
              <a:rPr lang="zh-CN" altLang="en-US" smtClean="0"/>
              <a:t>2022/6/12</a:t>
            </a:fld>
            <a:endParaRPr lang="zh-CN" altLang="en-US"/>
          </a:p>
        </p:txBody>
      </p:sp>
      <p:sp>
        <p:nvSpPr>
          <p:cNvPr id="5" name="页脚占位符 4">
            <a:extLst>
              <a:ext uri="{FF2B5EF4-FFF2-40B4-BE49-F238E27FC236}">
                <a16:creationId xmlns:a16="http://schemas.microsoft.com/office/drawing/2014/main" id="{9FB2EB8C-B4BD-BE26-E708-01F7697DC9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1E8F9D-FFBA-0C84-AD22-99D79A461FB1}"/>
              </a:ext>
            </a:extLst>
          </p:cNvPr>
          <p:cNvSpPr>
            <a:spLocks noGrp="1"/>
          </p:cNvSpPr>
          <p:nvPr>
            <p:ph type="sldNum" sz="quarter" idx="12"/>
          </p:nvPr>
        </p:nvSpPr>
        <p:spPr/>
        <p:txBody>
          <a:bodyPr/>
          <a:lstStyle/>
          <a:p>
            <a:fld id="{F93B22D4-29E6-4419-9A78-5C94A738A3FB}" type="slidenum">
              <a:rPr lang="zh-CN" altLang="en-US" smtClean="0"/>
              <a:t>‹#›</a:t>
            </a:fld>
            <a:endParaRPr lang="zh-CN" altLang="en-US"/>
          </a:p>
        </p:txBody>
      </p:sp>
    </p:spTree>
    <p:extLst>
      <p:ext uri="{BB962C8B-B14F-4D97-AF65-F5344CB8AC3E}">
        <p14:creationId xmlns:p14="http://schemas.microsoft.com/office/powerpoint/2010/main" val="289735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E0396-7795-3979-5289-AFD1AC2796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D29429-8477-0DD3-5393-4603B9E837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3983AB-36CB-C3DE-928A-CA1EDF3A921E}"/>
              </a:ext>
            </a:extLst>
          </p:cNvPr>
          <p:cNvSpPr>
            <a:spLocks noGrp="1"/>
          </p:cNvSpPr>
          <p:nvPr>
            <p:ph type="dt" sz="half" idx="10"/>
          </p:nvPr>
        </p:nvSpPr>
        <p:spPr/>
        <p:txBody>
          <a:bodyPr/>
          <a:lstStyle/>
          <a:p>
            <a:fld id="{B952BCF8-FCB0-43C2-8C91-50BE28D790FF}" type="datetimeFigureOut">
              <a:rPr lang="zh-CN" altLang="en-US" smtClean="0"/>
              <a:t>2022/6/12</a:t>
            </a:fld>
            <a:endParaRPr lang="zh-CN" altLang="en-US"/>
          </a:p>
        </p:txBody>
      </p:sp>
      <p:sp>
        <p:nvSpPr>
          <p:cNvPr id="5" name="页脚占位符 4">
            <a:extLst>
              <a:ext uri="{FF2B5EF4-FFF2-40B4-BE49-F238E27FC236}">
                <a16:creationId xmlns:a16="http://schemas.microsoft.com/office/drawing/2014/main" id="{5FEC3628-4505-281B-1129-1688BFC5D4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EC201B-1E68-2286-997D-E78DFE0EDBD8}"/>
              </a:ext>
            </a:extLst>
          </p:cNvPr>
          <p:cNvSpPr>
            <a:spLocks noGrp="1"/>
          </p:cNvSpPr>
          <p:nvPr>
            <p:ph type="sldNum" sz="quarter" idx="12"/>
          </p:nvPr>
        </p:nvSpPr>
        <p:spPr/>
        <p:txBody>
          <a:bodyPr/>
          <a:lstStyle/>
          <a:p>
            <a:fld id="{F93B22D4-29E6-4419-9A78-5C94A738A3FB}" type="slidenum">
              <a:rPr lang="zh-CN" altLang="en-US" smtClean="0"/>
              <a:t>‹#›</a:t>
            </a:fld>
            <a:endParaRPr lang="zh-CN" altLang="en-US"/>
          </a:p>
        </p:txBody>
      </p:sp>
    </p:spTree>
    <p:extLst>
      <p:ext uri="{BB962C8B-B14F-4D97-AF65-F5344CB8AC3E}">
        <p14:creationId xmlns:p14="http://schemas.microsoft.com/office/powerpoint/2010/main" val="212208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59CA0D-5F04-81EC-2720-6575AA5775F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FB5535-7F43-E6BF-FE59-81BCB72D5F5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1563CF-8BDB-4BC2-EACC-3EE1DE4A8D27}"/>
              </a:ext>
            </a:extLst>
          </p:cNvPr>
          <p:cNvSpPr>
            <a:spLocks noGrp="1"/>
          </p:cNvSpPr>
          <p:nvPr>
            <p:ph type="dt" sz="half" idx="10"/>
          </p:nvPr>
        </p:nvSpPr>
        <p:spPr/>
        <p:txBody>
          <a:bodyPr/>
          <a:lstStyle/>
          <a:p>
            <a:fld id="{B952BCF8-FCB0-43C2-8C91-50BE28D790FF}" type="datetimeFigureOut">
              <a:rPr lang="zh-CN" altLang="en-US" smtClean="0"/>
              <a:t>2022/6/12</a:t>
            </a:fld>
            <a:endParaRPr lang="zh-CN" altLang="en-US"/>
          </a:p>
        </p:txBody>
      </p:sp>
      <p:sp>
        <p:nvSpPr>
          <p:cNvPr id="5" name="页脚占位符 4">
            <a:extLst>
              <a:ext uri="{FF2B5EF4-FFF2-40B4-BE49-F238E27FC236}">
                <a16:creationId xmlns:a16="http://schemas.microsoft.com/office/drawing/2014/main" id="{D58A36C9-F873-9701-E9D5-9466EF4D95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CCA428-88B7-8A6C-D99C-35A57297FEBD}"/>
              </a:ext>
            </a:extLst>
          </p:cNvPr>
          <p:cNvSpPr>
            <a:spLocks noGrp="1"/>
          </p:cNvSpPr>
          <p:nvPr>
            <p:ph type="sldNum" sz="quarter" idx="12"/>
          </p:nvPr>
        </p:nvSpPr>
        <p:spPr/>
        <p:txBody>
          <a:bodyPr/>
          <a:lstStyle/>
          <a:p>
            <a:fld id="{F93B22D4-29E6-4419-9A78-5C94A738A3FB}" type="slidenum">
              <a:rPr lang="zh-CN" altLang="en-US" smtClean="0"/>
              <a:t>‹#›</a:t>
            </a:fld>
            <a:endParaRPr lang="zh-CN" altLang="en-US"/>
          </a:p>
        </p:txBody>
      </p:sp>
    </p:spTree>
    <p:extLst>
      <p:ext uri="{BB962C8B-B14F-4D97-AF65-F5344CB8AC3E}">
        <p14:creationId xmlns:p14="http://schemas.microsoft.com/office/powerpoint/2010/main" val="374882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E0477-C816-FA70-C0F2-D7B07741F5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4BED53-1CA3-20AA-9AAC-C4D369C1C3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DD1E40-EDC1-76D5-ABBC-40FB56D11C1D}"/>
              </a:ext>
            </a:extLst>
          </p:cNvPr>
          <p:cNvSpPr>
            <a:spLocks noGrp="1"/>
          </p:cNvSpPr>
          <p:nvPr>
            <p:ph type="dt" sz="half" idx="10"/>
          </p:nvPr>
        </p:nvSpPr>
        <p:spPr/>
        <p:txBody>
          <a:bodyPr/>
          <a:lstStyle/>
          <a:p>
            <a:fld id="{B952BCF8-FCB0-43C2-8C91-50BE28D790FF}" type="datetimeFigureOut">
              <a:rPr lang="zh-CN" altLang="en-US" smtClean="0"/>
              <a:t>2022/6/12</a:t>
            </a:fld>
            <a:endParaRPr lang="zh-CN" altLang="en-US"/>
          </a:p>
        </p:txBody>
      </p:sp>
      <p:sp>
        <p:nvSpPr>
          <p:cNvPr id="5" name="页脚占位符 4">
            <a:extLst>
              <a:ext uri="{FF2B5EF4-FFF2-40B4-BE49-F238E27FC236}">
                <a16:creationId xmlns:a16="http://schemas.microsoft.com/office/drawing/2014/main" id="{629E17AC-5079-D293-CD4D-61B1A0A027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A6BDF4-9BA3-3EA5-8FCA-1D095DB4FC88}"/>
              </a:ext>
            </a:extLst>
          </p:cNvPr>
          <p:cNvSpPr>
            <a:spLocks noGrp="1"/>
          </p:cNvSpPr>
          <p:nvPr>
            <p:ph type="sldNum" sz="quarter" idx="12"/>
          </p:nvPr>
        </p:nvSpPr>
        <p:spPr/>
        <p:txBody>
          <a:bodyPr/>
          <a:lstStyle/>
          <a:p>
            <a:fld id="{F93B22D4-29E6-4419-9A78-5C94A738A3FB}" type="slidenum">
              <a:rPr lang="zh-CN" altLang="en-US" smtClean="0"/>
              <a:t>‹#›</a:t>
            </a:fld>
            <a:endParaRPr lang="zh-CN" altLang="en-US"/>
          </a:p>
        </p:txBody>
      </p:sp>
    </p:spTree>
    <p:extLst>
      <p:ext uri="{BB962C8B-B14F-4D97-AF65-F5344CB8AC3E}">
        <p14:creationId xmlns:p14="http://schemas.microsoft.com/office/powerpoint/2010/main" val="211588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1C25A-23EF-6238-5FC0-098CF180413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DDCA206-236C-1A79-9DA6-D52553475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3D5F56-B433-A836-4F9B-898A1A7D7358}"/>
              </a:ext>
            </a:extLst>
          </p:cNvPr>
          <p:cNvSpPr>
            <a:spLocks noGrp="1"/>
          </p:cNvSpPr>
          <p:nvPr>
            <p:ph type="dt" sz="half" idx="10"/>
          </p:nvPr>
        </p:nvSpPr>
        <p:spPr/>
        <p:txBody>
          <a:bodyPr/>
          <a:lstStyle/>
          <a:p>
            <a:fld id="{B952BCF8-FCB0-43C2-8C91-50BE28D790FF}" type="datetimeFigureOut">
              <a:rPr lang="zh-CN" altLang="en-US" smtClean="0"/>
              <a:t>2022/6/12</a:t>
            </a:fld>
            <a:endParaRPr lang="zh-CN" altLang="en-US"/>
          </a:p>
        </p:txBody>
      </p:sp>
      <p:sp>
        <p:nvSpPr>
          <p:cNvPr id="5" name="页脚占位符 4">
            <a:extLst>
              <a:ext uri="{FF2B5EF4-FFF2-40B4-BE49-F238E27FC236}">
                <a16:creationId xmlns:a16="http://schemas.microsoft.com/office/drawing/2014/main" id="{BD2ABF11-58F2-0113-D0D0-371E434AD5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ADCAD6-E772-66A6-0C50-853F69431DEE}"/>
              </a:ext>
            </a:extLst>
          </p:cNvPr>
          <p:cNvSpPr>
            <a:spLocks noGrp="1"/>
          </p:cNvSpPr>
          <p:nvPr>
            <p:ph type="sldNum" sz="quarter" idx="12"/>
          </p:nvPr>
        </p:nvSpPr>
        <p:spPr/>
        <p:txBody>
          <a:bodyPr/>
          <a:lstStyle/>
          <a:p>
            <a:fld id="{F93B22D4-29E6-4419-9A78-5C94A738A3FB}" type="slidenum">
              <a:rPr lang="zh-CN" altLang="en-US" smtClean="0"/>
              <a:t>‹#›</a:t>
            </a:fld>
            <a:endParaRPr lang="zh-CN" altLang="en-US"/>
          </a:p>
        </p:txBody>
      </p:sp>
    </p:spTree>
    <p:extLst>
      <p:ext uri="{BB962C8B-B14F-4D97-AF65-F5344CB8AC3E}">
        <p14:creationId xmlns:p14="http://schemas.microsoft.com/office/powerpoint/2010/main" val="211453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87E73C-19BE-08ED-D5BC-0EEE07C259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0EDC44-463D-2B43-AEAD-909F6986076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AAE904F-2B96-DAC2-4B1F-4C7D73434A9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8E32EAD-307B-16BE-DE01-3C8F5262DD95}"/>
              </a:ext>
            </a:extLst>
          </p:cNvPr>
          <p:cNvSpPr>
            <a:spLocks noGrp="1"/>
          </p:cNvSpPr>
          <p:nvPr>
            <p:ph type="dt" sz="half" idx="10"/>
          </p:nvPr>
        </p:nvSpPr>
        <p:spPr/>
        <p:txBody>
          <a:bodyPr/>
          <a:lstStyle/>
          <a:p>
            <a:fld id="{B952BCF8-FCB0-43C2-8C91-50BE28D790FF}" type="datetimeFigureOut">
              <a:rPr lang="zh-CN" altLang="en-US" smtClean="0"/>
              <a:t>2022/6/12</a:t>
            </a:fld>
            <a:endParaRPr lang="zh-CN" altLang="en-US"/>
          </a:p>
        </p:txBody>
      </p:sp>
      <p:sp>
        <p:nvSpPr>
          <p:cNvPr id="6" name="页脚占位符 5">
            <a:extLst>
              <a:ext uri="{FF2B5EF4-FFF2-40B4-BE49-F238E27FC236}">
                <a16:creationId xmlns:a16="http://schemas.microsoft.com/office/drawing/2014/main" id="{599F3CDC-B951-FA9A-F094-C42A508E80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265E44-66CB-48D5-9735-853F93659FD5}"/>
              </a:ext>
            </a:extLst>
          </p:cNvPr>
          <p:cNvSpPr>
            <a:spLocks noGrp="1"/>
          </p:cNvSpPr>
          <p:nvPr>
            <p:ph type="sldNum" sz="quarter" idx="12"/>
          </p:nvPr>
        </p:nvSpPr>
        <p:spPr/>
        <p:txBody>
          <a:bodyPr/>
          <a:lstStyle/>
          <a:p>
            <a:fld id="{F93B22D4-29E6-4419-9A78-5C94A738A3FB}" type="slidenum">
              <a:rPr lang="zh-CN" altLang="en-US" smtClean="0"/>
              <a:t>‹#›</a:t>
            </a:fld>
            <a:endParaRPr lang="zh-CN" altLang="en-US"/>
          </a:p>
        </p:txBody>
      </p:sp>
    </p:spTree>
    <p:extLst>
      <p:ext uri="{BB962C8B-B14F-4D97-AF65-F5344CB8AC3E}">
        <p14:creationId xmlns:p14="http://schemas.microsoft.com/office/powerpoint/2010/main" val="343497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59A47-0BD1-DAA4-8864-DE101847EDD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D1A568-C663-F109-03F1-8B806F416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F7A5B18-0CEA-994C-CC10-379C9E08A8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BC51EA-255E-BCC9-3148-D3A206A1D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141767C-AFFE-F376-BFCF-6957ABD40D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2F98260-A1D9-A1E2-FC22-3F918211DC18}"/>
              </a:ext>
            </a:extLst>
          </p:cNvPr>
          <p:cNvSpPr>
            <a:spLocks noGrp="1"/>
          </p:cNvSpPr>
          <p:nvPr>
            <p:ph type="dt" sz="half" idx="10"/>
          </p:nvPr>
        </p:nvSpPr>
        <p:spPr/>
        <p:txBody>
          <a:bodyPr/>
          <a:lstStyle/>
          <a:p>
            <a:fld id="{B952BCF8-FCB0-43C2-8C91-50BE28D790FF}" type="datetimeFigureOut">
              <a:rPr lang="zh-CN" altLang="en-US" smtClean="0"/>
              <a:t>2022/6/12</a:t>
            </a:fld>
            <a:endParaRPr lang="zh-CN" altLang="en-US"/>
          </a:p>
        </p:txBody>
      </p:sp>
      <p:sp>
        <p:nvSpPr>
          <p:cNvPr id="8" name="页脚占位符 7">
            <a:extLst>
              <a:ext uri="{FF2B5EF4-FFF2-40B4-BE49-F238E27FC236}">
                <a16:creationId xmlns:a16="http://schemas.microsoft.com/office/drawing/2014/main" id="{A28C44F5-F87C-D8DF-704C-51EB59AD9E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2C3BCC-6CA3-779F-B105-2A1028EC38DD}"/>
              </a:ext>
            </a:extLst>
          </p:cNvPr>
          <p:cNvSpPr>
            <a:spLocks noGrp="1"/>
          </p:cNvSpPr>
          <p:nvPr>
            <p:ph type="sldNum" sz="quarter" idx="12"/>
          </p:nvPr>
        </p:nvSpPr>
        <p:spPr/>
        <p:txBody>
          <a:bodyPr/>
          <a:lstStyle/>
          <a:p>
            <a:fld id="{F93B22D4-29E6-4419-9A78-5C94A738A3FB}" type="slidenum">
              <a:rPr lang="zh-CN" altLang="en-US" smtClean="0"/>
              <a:t>‹#›</a:t>
            </a:fld>
            <a:endParaRPr lang="zh-CN" altLang="en-US"/>
          </a:p>
        </p:txBody>
      </p:sp>
    </p:spTree>
    <p:extLst>
      <p:ext uri="{BB962C8B-B14F-4D97-AF65-F5344CB8AC3E}">
        <p14:creationId xmlns:p14="http://schemas.microsoft.com/office/powerpoint/2010/main" val="326399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77A98-05B4-94E6-0A13-2DDF3D7A0E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22A869-014D-8AF4-CB68-840D59570CED}"/>
              </a:ext>
            </a:extLst>
          </p:cNvPr>
          <p:cNvSpPr>
            <a:spLocks noGrp="1"/>
          </p:cNvSpPr>
          <p:nvPr>
            <p:ph type="dt" sz="half" idx="10"/>
          </p:nvPr>
        </p:nvSpPr>
        <p:spPr/>
        <p:txBody>
          <a:bodyPr/>
          <a:lstStyle/>
          <a:p>
            <a:fld id="{B952BCF8-FCB0-43C2-8C91-50BE28D790FF}" type="datetimeFigureOut">
              <a:rPr lang="zh-CN" altLang="en-US" smtClean="0"/>
              <a:t>2022/6/12</a:t>
            </a:fld>
            <a:endParaRPr lang="zh-CN" altLang="en-US"/>
          </a:p>
        </p:txBody>
      </p:sp>
      <p:sp>
        <p:nvSpPr>
          <p:cNvPr id="4" name="页脚占位符 3">
            <a:extLst>
              <a:ext uri="{FF2B5EF4-FFF2-40B4-BE49-F238E27FC236}">
                <a16:creationId xmlns:a16="http://schemas.microsoft.com/office/drawing/2014/main" id="{20B3B9B3-3AAB-5AF3-6FF0-F8AD69383E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7256F3D-1B35-64A8-6EC0-E2FCE26E86EF}"/>
              </a:ext>
            </a:extLst>
          </p:cNvPr>
          <p:cNvSpPr>
            <a:spLocks noGrp="1"/>
          </p:cNvSpPr>
          <p:nvPr>
            <p:ph type="sldNum" sz="quarter" idx="12"/>
          </p:nvPr>
        </p:nvSpPr>
        <p:spPr/>
        <p:txBody>
          <a:bodyPr/>
          <a:lstStyle/>
          <a:p>
            <a:fld id="{F93B22D4-29E6-4419-9A78-5C94A738A3FB}" type="slidenum">
              <a:rPr lang="zh-CN" altLang="en-US" smtClean="0"/>
              <a:t>‹#›</a:t>
            </a:fld>
            <a:endParaRPr lang="zh-CN" altLang="en-US"/>
          </a:p>
        </p:txBody>
      </p:sp>
    </p:spTree>
    <p:extLst>
      <p:ext uri="{BB962C8B-B14F-4D97-AF65-F5344CB8AC3E}">
        <p14:creationId xmlns:p14="http://schemas.microsoft.com/office/powerpoint/2010/main" val="136205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E4E49F4-8072-F7D2-5379-A4B0C13AF211}"/>
              </a:ext>
            </a:extLst>
          </p:cNvPr>
          <p:cNvSpPr>
            <a:spLocks noGrp="1"/>
          </p:cNvSpPr>
          <p:nvPr>
            <p:ph type="dt" sz="half" idx="10"/>
          </p:nvPr>
        </p:nvSpPr>
        <p:spPr/>
        <p:txBody>
          <a:bodyPr/>
          <a:lstStyle/>
          <a:p>
            <a:fld id="{B952BCF8-FCB0-43C2-8C91-50BE28D790FF}" type="datetimeFigureOut">
              <a:rPr lang="zh-CN" altLang="en-US" smtClean="0"/>
              <a:t>2022/6/12</a:t>
            </a:fld>
            <a:endParaRPr lang="zh-CN" altLang="en-US"/>
          </a:p>
        </p:txBody>
      </p:sp>
      <p:sp>
        <p:nvSpPr>
          <p:cNvPr id="3" name="页脚占位符 2">
            <a:extLst>
              <a:ext uri="{FF2B5EF4-FFF2-40B4-BE49-F238E27FC236}">
                <a16:creationId xmlns:a16="http://schemas.microsoft.com/office/drawing/2014/main" id="{1EDFC4DD-1DFF-9505-4416-7E300BA2DF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C691A29-01A0-3934-F144-5844B1DCE88F}"/>
              </a:ext>
            </a:extLst>
          </p:cNvPr>
          <p:cNvSpPr>
            <a:spLocks noGrp="1"/>
          </p:cNvSpPr>
          <p:nvPr>
            <p:ph type="sldNum" sz="quarter" idx="12"/>
          </p:nvPr>
        </p:nvSpPr>
        <p:spPr/>
        <p:txBody>
          <a:bodyPr/>
          <a:lstStyle/>
          <a:p>
            <a:fld id="{F93B22D4-29E6-4419-9A78-5C94A738A3FB}" type="slidenum">
              <a:rPr lang="zh-CN" altLang="en-US" smtClean="0"/>
              <a:t>‹#›</a:t>
            </a:fld>
            <a:endParaRPr lang="zh-CN" altLang="en-US"/>
          </a:p>
        </p:txBody>
      </p:sp>
    </p:spTree>
    <p:extLst>
      <p:ext uri="{BB962C8B-B14F-4D97-AF65-F5344CB8AC3E}">
        <p14:creationId xmlns:p14="http://schemas.microsoft.com/office/powerpoint/2010/main" val="12553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FF2BC-6508-DE00-0E3F-AADFFA5D56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D945E1-DC34-6E80-2CB3-6023FC2FD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ED784D-310F-7CCF-A80D-2617C6902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6D3FB4-8DF1-F340-1F45-B6B3FEB7A29B}"/>
              </a:ext>
            </a:extLst>
          </p:cNvPr>
          <p:cNvSpPr>
            <a:spLocks noGrp="1"/>
          </p:cNvSpPr>
          <p:nvPr>
            <p:ph type="dt" sz="half" idx="10"/>
          </p:nvPr>
        </p:nvSpPr>
        <p:spPr/>
        <p:txBody>
          <a:bodyPr/>
          <a:lstStyle/>
          <a:p>
            <a:fld id="{B952BCF8-FCB0-43C2-8C91-50BE28D790FF}" type="datetimeFigureOut">
              <a:rPr lang="zh-CN" altLang="en-US" smtClean="0"/>
              <a:t>2022/6/12</a:t>
            </a:fld>
            <a:endParaRPr lang="zh-CN" altLang="en-US"/>
          </a:p>
        </p:txBody>
      </p:sp>
      <p:sp>
        <p:nvSpPr>
          <p:cNvPr id="6" name="页脚占位符 5">
            <a:extLst>
              <a:ext uri="{FF2B5EF4-FFF2-40B4-BE49-F238E27FC236}">
                <a16:creationId xmlns:a16="http://schemas.microsoft.com/office/drawing/2014/main" id="{29966FA1-8719-077A-3A3F-16A6C7F7C5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5DA75C-E2DD-3A87-B099-5BD7EE9C81B2}"/>
              </a:ext>
            </a:extLst>
          </p:cNvPr>
          <p:cNvSpPr>
            <a:spLocks noGrp="1"/>
          </p:cNvSpPr>
          <p:nvPr>
            <p:ph type="sldNum" sz="quarter" idx="12"/>
          </p:nvPr>
        </p:nvSpPr>
        <p:spPr/>
        <p:txBody>
          <a:bodyPr/>
          <a:lstStyle/>
          <a:p>
            <a:fld id="{F93B22D4-29E6-4419-9A78-5C94A738A3FB}" type="slidenum">
              <a:rPr lang="zh-CN" altLang="en-US" smtClean="0"/>
              <a:t>‹#›</a:t>
            </a:fld>
            <a:endParaRPr lang="zh-CN" altLang="en-US"/>
          </a:p>
        </p:txBody>
      </p:sp>
    </p:spTree>
    <p:extLst>
      <p:ext uri="{BB962C8B-B14F-4D97-AF65-F5344CB8AC3E}">
        <p14:creationId xmlns:p14="http://schemas.microsoft.com/office/powerpoint/2010/main" val="2589624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DACEF-2321-A040-4B3A-C11F2F3FBE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C830133-DC9E-456A-83FB-48C53945F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AB6D911-930D-4F14-72BE-56A607D50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49699D-8077-F0FD-A8A9-D1CDDCCA6D64}"/>
              </a:ext>
            </a:extLst>
          </p:cNvPr>
          <p:cNvSpPr>
            <a:spLocks noGrp="1"/>
          </p:cNvSpPr>
          <p:nvPr>
            <p:ph type="dt" sz="half" idx="10"/>
          </p:nvPr>
        </p:nvSpPr>
        <p:spPr/>
        <p:txBody>
          <a:bodyPr/>
          <a:lstStyle/>
          <a:p>
            <a:fld id="{B952BCF8-FCB0-43C2-8C91-50BE28D790FF}" type="datetimeFigureOut">
              <a:rPr lang="zh-CN" altLang="en-US" smtClean="0"/>
              <a:t>2022/6/12</a:t>
            </a:fld>
            <a:endParaRPr lang="zh-CN" altLang="en-US"/>
          </a:p>
        </p:txBody>
      </p:sp>
      <p:sp>
        <p:nvSpPr>
          <p:cNvPr id="6" name="页脚占位符 5">
            <a:extLst>
              <a:ext uri="{FF2B5EF4-FFF2-40B4-BE49-F238E27FC236}">
                <a16:creationId xmlns:a16="http://schemas.microsoft.com/office/drawing/2014/main" id="{4381599B-FFDE-6C76-3294-F9B7A3B760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4423C2-BBB0-668C-C07B-2545DD53B9A3}"/>
              </a:ext>
            </a:extLst>
          </p:cNvPr>
          <p:cNvSpPr>
            <a:spLocks noGrp="1"/>
          </p:cNvSpPr>
          <p:nvPr>
            <p:ph type="sldNum" sz="quarter" idx="12"/>
          </p:nvPr>
        </p:nvSpPr>
        <p:spPr/>
        <p:txBody>
          <a:bodyPr/>
          <a:lstStyle/>
          <a:p>
            <a:fld id="{F93B22D4-29E6-4419-9A78-5C94A738A3FB}" type="slidenum">
              <a:rPr lang="zh-CN" altLang="en-US" smtClean="0"/>
              <a:t>‹#›</a:t>
            </a:fld>
            <a:endParaRPr lang="zh-CN" altLang="en-US"/>
          </a:p>
        </p:txBody>
      </p:sp>
    </p:spTree>
    <p:extLst>
      <p:ext uri="{BB962C8B-B14F-4D97-AF65-F5344CB8AC3E}">
        <p14:creationId xmlns:p14="http://schemas.microsoft.com/office/powerpoint/2010/main" val="236455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B33016-643F-3896-5317-0661207EA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A2321E-62BC-48BE-F490-760FE7C8A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6E6BDE-C75D-A135-A837-4403F31D5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2BCF8-FCB0-43C2-8C91-50BE28D790FF}" type="datetimeFigureOut">
              <a:rPr lang="zh-CN" altLang="en-US" smtClean="0"/>
              <a:t>2022/6/12</a:t>
            </a:fld>
            <a:endParaRPr lang="zh-CN" altLang="en-US"/>
          </a:p>
        </p:txBody>
      </p:sp>
      <p:sp>
        <p:nvSpPr>
          <p:cNvPr id="5" name="页脚占位符 4">
            <a:extLst>
              <a:ext uri="{FF2B5EF4-FFF2-40B4-BE49-F238E27FC236}">
                <a16:creationId xmlns:a16="http://schemas.microsoft.com/office/drawing/2014/main" id="{18BD82EA-5D69-3CAD-443F-DD9ABB723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BE4CA8-6197-7431-8C80-1030D10A5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B22D4-29E6-4419-9A78-5C94A738A3FB}" type="slidenum">
              <a:rPr lang="zh-CN" altLang="en-US" smtClean="0"/>
              <a:t>‹#›</a:t>
            </a:fld>
            <a:endParaRPr lang="zh-CN" altLang="en-US"/>
          </a:p>
        </p:txBody>
      </p:sp>
    </p:spTree>
    <p:extLst>
      <p:ext uri="{BB962C8B-B14F-4D97-AF65-F5344CB8AC3E}">
        <p14:creationId xmlns:p14="http://schemas.microsoft.com/office/powerpoint/2010/main" val="446767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1D682AB-6EB2-1D01-5C48-72B8209E334D}"/>
              </a:ext>
            </a:extLst>
          </p:cNvPr>
          <p:cNvSpPr txBox="1"/>
          <p:nvPr/>
        </p:nvSpPr>
        <p:spPr>
          <a:xfrm>
            <a:off x="1319719" y="2131480"/>
            <a:ext cx="9552561" cy="1077218"/>
          </a:xfrm>
          <a:prstGeom prst="rect">
            <a:avLst/>
          </a:prstGeom>
          <a:noFill/>
        </p:spPr>
        <p:txBody>
          <a:bodyPr wrap="square">
            <a:spAutoFit/>
          </a:bodyPr>
          <a:lstStyle/>
          <a:p>
            <a:pPr algn="ctr"/>
            <a:r>
              <a:rPr lang="zh-CN" altLang="en-US" sz="3200" dirty="0"/>
              <a:t>Data storage in DNA with fewer synthesis cycles using composite DNA letters</a:t>
            </a:r>
          </a:p>
        </p:txBody>
      </p:sp>
      <p:sp>
        <p:nvSpPr>
          <p:cNvPr id="7" name="文本框 6">
            <a:extLst>
              <a:ext uri="{FF2B5EF4-FFF2-40B4-BE49-F238E27FC236}">
                <a16:creationId xmlns:a16="http://schemas.microsoft.com/office/drawing/2014/main" id="{9516AC38-1261-F62D-B3D3-240E5B6084EF}"/>
              </a:ext>
            </a:extLst>
          </p:cNvPr>
          <p:cNvSpPr txBox="1"/>
          <p:nvPr/>
        </p:nvSpPr>
        <p:spPr>
          <a:xfrm>
            <a:off x="2775626" y="3280034"/>
            <a:ext cx="6640749"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使用复合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字母以更少的合成周期将数据存储在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中</a:t>
            </a:r>
            <a:endParaRPr lang="zh-CN" altLang="en-US" dirty="0"/>
          </a:p>
        </p:txBody>
      </p:sp>
      <p:sp>
        <p:nvSpPr>
          <p:cNvPr id="9" name="文本框 8">
            <a:extLst>
              <a:ext uri="{FF2B5EF4-FFF2-40B4-BE49-F238E27FC236}">
                <a16:creationId xmlns:a16="http://schemas.microsoft.com/office/drawing/2014/main" id="{02BFC3CD-D644-1894-1F96-EC03FC5F3204}"/>
              </a:ext>
            </a:extLst>
          </p:cNvPr>
          <p:cNvSpPr txBox="1"/>
          <p:nvPr/>
        </p:nvSpPr>
        <p:spPr>
          <a:xfrm>
            <a:off x="365574" y="6020039"/>
            <a:ext cx="6096000" cy="276999"/>
          </a:xfrm>
          <a:prstGeom prst="rect">
            <a:avLst/>
          </a:prstGeom>
          <a:noFill/>
        </p:spPr>
        <p:txBody>
          <a:bodyPr wrap="square">
            <a:spAutoFit/>
          </a:bodyPr>
          <a:lstStyle/>
          <a:p>
            <a:r>
              <a:rPr lang="en-US" altLang="zh-CN" sz="1200" b="0" i="0" dirty="0">
                <a:solidFill>
                  <a:srgbClr val="000000"/>
                </a:solidFill>
                <a:effectLst/>
                <a:latin typeface="Arial" panose="020B0604020202020204" pitchFamily="34" charset="0"/>
              </a:rPr>
              <a:t>Leon Anavy</a:t>
            </a:r>
            <a:r>
              <a:rPr lang="en-US" altLang="zh-CN" sz="1200" b="0" i="0" baseline="30000" dirty="0">
                <a:solidFill>
                  <a:srgbClr val="000000"/>
                </a:solidFill>
                <a:effectLst/>
                <a:latin typeface="Arial" panose="020B0604020202020204" pitchFamily="34" charset="0"/>
              </a:rPr>
              <a:t>1*</a:t>
            </a:r>
            <a:r>
              <a:rPr lang="en-US" altLang="zh-CN" sz="1200" b="0" i="0" dirty="0">
                <a:solidFill>
                  <a:srgbClr val="000000"/>
                </a:solidFill>
                <a:effectLst/>
                <a:latin typeface="Arial" panose="020B0604020202020204" pitchFamily="34" charset="0"/>
              </a:rPr>
              <a:t>, </a:t>
            </a:r>
            <a:r>
              <a:rPr lang="en-US" altLang="zh-CN" sz="1200" b="0" i="0" dirty="0" err="1">
                <a:solidFill>
                  <a:srgbClr val="000000"/>
                </a:solidFill>
                <a:effectLst/>
                <a:latin typeface="Arial" panose="020B0604020202020204" pitchFamily="34" charset="0"/>
              </a:rPr>
              <a:t>Inbal</a:t>
            </a:r>
            <a:r>
              <a:rPr lang="en-US" altLang="zh-CN" sz="1200" b="0" i="0" dirty="0">
                <a:solidFill>
                  <a:srgbClr val="000000"/>
                </a:solidFill>
                <a:effectLst/>
                <a:latin typeface="Arial" panose="020B0604020202020204" pitchFamily="34" charset="0"/>
              </a:rPr>
              <a:t> Vaknin</a:t>
            </a:r>
            <a:r>
              <a:rPr lang="en-US" altLang="zh-CN" sz="1200" b="0" i="0" baseline="30000" dirty="0">
                <a:solidFill>
                  <a:srgbClr val="000000"/>
                </a:solidFill>
                <a:effectLst/>
                <a:latin typeface="Arial" panose="020B0604020202020204" pitchFamily="34" charset="0"/>
              </a:rPr>
              <a:t>2</a:t>
            </a:r>
            <a:r>
              <a:rPr lang="en-US" altLang="zh-CN" sz="1200" b="0" i="0" dirty="0">
                <a:solidFill>
                  <a:srgbClr val="000000"/>
                </a:solidFill>
                <a:effectLst/>
                <a:latin typeface="Arial" panose="020B0604020202020204" pitchFamily="34" charset="0"/>
              </a:rPr>
              <a:t>, </a:t>
            </a:r>
            <a:r>
              <a:rPr lang="en-US" altLang="zh-CN" sz="1200" b="0" i="0" dirty="0" err="1">
                <a:solidFill>
                  <a:srgbClr val="000000"/>
                </a:solidFill>
                <a:effectLst/>
                <a:latin typeface="Arial" panose="020B0604020202020204" pitchFamily="34" charset="0"/>
              </a:rPr>
              <a:t>Orna</a:t>
            </a:r>
            <a:r>
              <a:rPr lang="en-US" altLang="zh-CN" sz="1200" b="0" i="0" dirty="0">
                <a:solidFill>
                  <a:srgbClr val="000000"/>
                </a:solidFill>
                <a:effectLst/>
                <a:latin typeface="Arial" panose="020B0604020202020204" pitchFamily="34" charset="0"/>
              </a:rPr>
              <a:t> Atar</a:t>
            </a:r>
            <a:r>
              <a:rPr lang="en-US" altLang="zh-CN" sz="1200" b="0" i="0" baseline="30000" dirty="0">
                <a:solidFill>
                  <a:srgbClr val="000000"/>
                </a:solidFill>
                <a:effectLst/>
                <a:latin typeface="Arial" panose="020B0604020202020204" pitchFamily="34" charset="0"/>
              </a:rPr>
              <a:t>2</a:t>
            </a:r>
            <a:r>
              <a:rPr lang="en-US" altLang="zh-CN" sz="1200" b="0" i="0" dirty="0">
                <a:solidFill>
                  <a:srgbClr val="000000"/>
                </a:solidFill>
                <a:effectLst/>
                <a:latin typeface="Arial" panose="020B0604020202020204" pitchFamily="34" charset="0"/>
              </a:rPr>
              <a:t>, Roee Amit</a:t>
            </a:r>
            <a:r>
              <a:rPr lang="en-US" altLang="zh-CN" sz="1200" b="0" i="0" baseline="30000" dirty="0">
                <a:solidFill>
                  <a:srgbClr val="000000"/>
                </a:solidFill>
                <a:effectLst/>
                <a:latin typeface="Arial" panose="020B0604020202020204" pitchFamily="34" charset="0"/>
              </a:rPr>
              <a:t>2 </a:t>
            </a:r>
            <a:r>
              <a:rPr lang="en-US" altLang="zh-CN" sz="1200" b="0" i="0" dirty="0">
                <a:solidFill>
                  <a:srgbClr val="000000"/>
                </a:solidFill>
                <a:effectLst/>
                <a:latin typeface="Arial" panose="020B0604020202020204" pitchFamily="34" charset="0"/>
              </a:rPr>
              <a:t>and Zohar Yakhini</a:t>
            </a:r>
            <a:r>
              <a:rPr lang="en-US" altLang="zh-CN" sz="1200" b="0" i="0" baseline="30000" dirty="0">
                <a:solidFill>
                  <a:srgbClr val="000000"/>
                </a:solidFill>
                <a:effectLst/>
                <a:latin typeface="Arial" panose="020B0604020202020204" pitchFamily="34" charset="0"/>
              </a:rPr>
              <a:t>1,3*</a:t>
            </a:r>
            <a:endParaRPr lang="zh-CN" altLang="en-US" sz="1200" baseline="30000" dirty="0"/>
          </a:p>
        </p:txBody>
      </p:sp>
      <p:sp>
        <p:nvSpPr>
          <p:cNvPr id="10" name="文本框 9">
            <a:extLst>
              <a:ext uri="{FF2B5EF4-FFF2-40B4-BE49-F238E27FC236}">
                <a16:creationId xmlns:a16="http://schemas.microsoft.com/office/drawing/2014/main" id="{CD1D8760-77B7-A1F5-C9CD-D8D9566AF823}"/>
              </a:ext>
            </a:extLst>
          </p:cNvPr>
          <p:cNvSpPr txBox="1"/>
          <p:nvPr/>
        </p:nvSpPr>
        <p:spPr>
          <a:xfrm>
            <a:off x="9832772" y="5927706"/>
            <a:ext cx="1894407" cy="369332"/>
          </a:xfrm>
          <a:prstGeom prst="rect">
            <a:avLst/>
          </a:prstGeom>
          <a:noFill/>
        </p:spPr>
        <p:txBody>
          <a:bodyPr wrap="square" rtlCol="0">
            <a:spAutoFit/>
          </a:bodyPr>
          <a:lstStyle/>
          <a:p>
            <a:r>
              <a:rPr lang="zh-CN" altLang="en-US" dirty="0"/>
              <a:t>汇报人：邓铭</a:t>
            </a:r>
          </a:p>
        </p:txBody>
      </p:sp>
    </p:spTree>
    <p:extLst>
      <p:ext uri="{BB962C8B-B14F-4D97-AF65-F5344CB8AC3E}">
        <p14:creationId xmlns:p14="http://schemas.microsoft.com/office/powerpoint/2010/main" val="421245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D3F7942-23AE-856F-C961-59D47E7AFEE2}"/>
              </a:ext>
            </a:extLst>
          </p:cNvPr>
          <p:cNvSpPr txBox="1"/>
          <p:nvPr/>
        </p:nvSpPr>
        <p:spPr>
          <a:xfrm>
            <a:off x="4079694" y="2320385"/>
            <a:ext cx="5251816" cy="738664"/>
          </a:xfrm>
          <a:prstGeom prst="rect">
            <a:avLst/>
          </a:prstGeom>
          <a:noFill/>
        </p:spPr>
        <p:txBody>
          <a:bodyPr wrap="square">
            <a:spAutoFit/>
          </a:bodyPr>
          <a:lstStyle/>
          <a:p>
            <a:pPr indent="457200"/>
            <a:r>
              <a:rPr lang="zh-CN" altLang="en-US" sz="1400" b="0" i="0" dirty="0">
                <a:solidFill>
                  <a:srgbClr val="000000"/>
                </a:solidFill>
                <a:effectLst/>
                <a:latin typeface="Arial" panose="020B0604020202020204" pitchFamily="34" charset="0"/>
              </a:rPr>
              <a:t>仅对具有超过 </a:t>
            </a:r>
            <a:r>
              <a:rPr lang="en-US" altLang="zh-CN" sz="1400" b="0" i="0" dirty="0">
                <a:solidFill>
                  <a:srgbClr val="000000"/>
                </a:solidFill>
                <a:effectLst/>
                <a:latin typeface="Arial" panose="020B0604020202020204" pitchFamily="34" charset="0"/>
              </a:rPr>
              <a:t>20 </a:t>
            </a:r>
            <a:r>
              <a:rPr lang="zh-CN" altLang="en-US" sz="1400" b="0" i="0" dirty="0">
                <a:solidFill>
                  <a:srgbClr val="000000"/>
                </a:solidFill>
                <a:effectLst/>
                <a:latin typeface="Arial" panose="020B0604020202020204" pitchFamily="34" charset="0"/>
              </a:rPr>
              <a:t>个读数的假定条形码进行了全复合寡核苷酸的推断。</a:t>
            </a:r>
            <a:r>
              <a:rPr lang="zh-CN" altLang="en-US" sz="1400" dirty="0">
                <a:solidFill>
                  <a:srgbClr val="000000"/>
                </a:solidFill>
                <a:latin typeface="等线" panose="02010600030101010101" pitchFamily="2" charset="-122"/>
                <a:ea typeface="等线" panose="02010600030101010101" pitchFamily="2" charset="-122"/>
              </a:rPr>
              <a:t>图 </a:t>
            </a:r>
            <a:r>
              <a:rPr lang="en-US" altLang="zh-CN" sz="1400" dirty="0">
                <a:solidFill>
                  <a:srgbClr val="000000"/>
                </a:solidFill>
                <a:latin typeface="等线" panose="02010600030101010101" pitchFamily="2" charset="-122"/>
                <a:ea typeface="等线" panose="02010600030101010101" pitchFamily="2" charset="-122"/>
              </a:rPr>
              <a:t>d</a:t>
            </a:r>
            <a:r>
              <a:rPr lang="zh-CN" altLang="en-US" sz="1400" dirty="0">
                <a:solidFill>
                  <a:srgbClr val="000000"/>
                </a:solidFill>
                <a:latin typeface="等线" panose="02010600030101010101" pitchFamily="2" charset="-122"/>
                <a:ea typeface="等线" panose="02010600030101010101" pitchFamily="2" charset="-122"/>
              </a:rPr>
              <a:t>，</a:t>
            </a:r>
            <a:r>
              <a:rPr lang="en-US" altLang="zh-CN" sz="1400" dirty="0">
                <a:solidFill>
                  <a:srgbClr val="000000"/>
                </a:solidFill>
                <a:latin typeface="等线" panose="02010600030101010101" pitchFamily="2" charset="-122"/>
                <a:ea typeface="等线" panose="02010600030101010101" pitchFamily="2" charset="-122"/>
              </a:rPr>
              <a:t>e </a:t>
            </a:r>
            <a:r>
              <a:rPr lang="zh-CN" altLang="en-US" sz="1400" dirty="0">
                <a:solidFill>
                  <a:srgbClr val="000000"/>
                </a:solidFill>
                <a:latin typeface="等线" panose="02010600030101010101" pitchFamily="2" charset="-122"/>
                <a:ea typeface="等线" panose="02010600030101010101" pitchFamily="2" charset="-122"/>
              </a:rPr>
              <a:t>描绘了最初设计为复合的位置的频率和 </a:t>
            </a:r>
            <a:r>
              <a:rPr lang="en-US" altLang="zh-CN" sz="1400" dirty="0">
                <a:solidFill>
                  <a:srgbClr val="000000"/>
                </a:solidFill>
                <a:latin typeface="等线" panose="02010600030101010101" pitchFamily="2" charset="-122"/>
                <a:ea typeface="等线" panose="02010600030101010101" pitchFamily="2" charset="-122"/>
              </a:rPr>
              <a:t>KL</a:t>
            </a:r>
            <a:r>
              <a:rPr lang="zh-CN" altLang="en-US" sz="1400" dirty="0">
                <a:solidFill>
                  <a:srgbClr val="000000"/>
                </a:solidFill>
                <a:latin typeface="等线" panose="02010600030101010101" pitchFamily="2" charset="-122"/>
                <a:ea typeface="等线" panose="02010600030101010101" pitchFamily="2" charset="-122"/>
              </a:rPr>
              <a:t>推理决策边界（红色虚线）。</a:t>
            </a:r>
          </a:p>
        </p:txBody>
      </p:sp>
      <p:pic>
        <p:nvPicPr>
          <p:cNvPr id="15" name="图片 14">
            <a:extLst>
              <a:ext uri="{FF2B5EF4-FFF2-40B4-BE49-F238E27FC236}">
                <a16:creationId xmlns:a16="http://schemas.microsoft.com/office/drawing/2014/main" id="{2EFD501C-448F-CDE7-94AE-39EAF7BAFE31}"/>
              </a:ext>
            </a:extLst>
          </p:cNvPr>
          <p:cNvPicPr>
            <a:picLocks noChangeAspect="1"/>
          </p:cNvPicPr>
          <p:nvPr/>
        </p:nvPicPr>
        <p:blipFill>
          <a:blip r:embed="rId2"/>
          <a:stretch>
            <a:fillRect/>
          </a:stretch>
        </p:blipFill>
        <p:spPr>
          <a:xfrm>
            <a:off x="706620" y="602852"/>
            <a:ext cx="2782856" cy="4961993"/>
          </a:xfrm>
          <a:prstGeom prst="rect">
            <a:avLst/>
          </a:prstGeom>
        </p:spPr>
      </p:pic>
      <p:sp>
        <p:nvSpPr>
          <p:cNvPr id="17" name="文本框 16">
            <a:extLst>
              <a:ext uri="{FF2B5EF4-FFF2-40B4-BE49-F238E27FC236}">
                <a16:creationId xmlns:a16="http://schemas.microsoft.com/office/drawing/2014/main" id="{ECC723CB-FC2D-632A-2833-DB47D8EBA680}"/>
              </a:ext>
            </a:extLst>
          </p:cNvPr>
          <p:cNvSpPr txBox="1"/>
          <p:nvPr/>
        </p:nvSpPr>
        <p:spPr>
          <a:xfrm>
            <a:off x="3657602" y="986057"/>
            <a:ext cx="6096000" cy="307777"/>
          </a:xfrm>
          <a:prstGeom prst="rect">
            <a:avLst/>
          </a:prstGeom>
          <a:noFill/>
        </p:spPr>
        <p:txBody>
          <a:bodyPr wrap="square">
            <a:spAutoFit/>
          </a:bodyPr>
          <a:lstStyle/>
          <a:p>
            <a:pPr indent="457200"/>
            <a:r>
              <a:rPr lang="zh-CN" altLang="en-US" sz="1400" dirty="0">
                <a:solidFill>
                  <a:srgbClr val="000000"/>
                </a:solidFill>
                <a:latin typeface="等线" panose="02010600030101010101" pitchFamily="2" charset="-122"/>
                <a:ea typeface="等线" panose="02010600030101010101" pitchFamily="2" charset="-122"/>
              </a:rPr>
              <a:t>对于每个推断的推定条形码，平均观察到的多重性是 </a:t>
            </a:r>
            <a:r>
              <a:rPr lang="en-US" altLang="zh-CN" sz="1400" dirty="0">
                <a:solidFill>
                  <a:srgbClr val="000000"/>
                </a:solidFill>
                <a:latin typeface="等线" panose="02010600030101010101" pitchFamily="2" charset="-122"/>
                <a:ea typeface="等线" panose="02010600030101010101" pitchFamily="2" charset="-122"/>
              </a:rPr>
              <a:t>96 </a:t>
            </a:r>
            <a:r>
              <a:rPr lang="zh-CN" altLang="en-US" sz="1400" dirty="0">
                <a:solidFill>
                  <a:srgbClr val="000000"/>
                </a:solidFill>
                <a:latin typeface="等线" panose="02010600030101010101" pitchFamily="2" charset="-122"/>
                <a:ea typeface="等线" panose="02010600030101010101" pitchFamily="2" charset="-122"/>
              </a:rPr>
              <a:t>个读数</a:t>
            </a:r>
          </a:p>
        </p:txBody>
      </p:sp>
      <p:cxnSp>
        <p:nvCxnSpPr>
          <p:cNvPr id="19" name="直接箭头连接符 18">
            <a:extLst>
              <a:ext uri="{FF2B5EF4-FFF2-40B4-BE49-F238E27FC236}">
                <a16:creationId xmlns:a16="http://schemas.microsoft.com/office/drawing/2014/main" id="{EF8B6A89-2358-F70C-75CE-62833CF5C979}"/>
              </a:ext>
            </a:extLst>
          </p:cNvPr>
          <p:cNvCxnSpPr>
            <a:cxnSpLocks/>
          </p:cNvCxnSpPr>
          <p:nvPr/>
        </p:nvCxnSpPr>
        <p:spPr>
          <a:xfrm flipH="1">
            <a:off x="3320376" y="1139946"/>
            <a:ext cx="6744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BEEC898-89DB-55AB-6C72-1D3DED4E465B}"/>
              </a:ext>
            </a:extLst>
          </p:cNvPr>
          <p:cNvCxnSpPr>
            <a:cxnSpLocks/>
          </p:cNvCxnSpPr>
          <p:nvPr/>
        </p:nvCxnSpPr>
        <p:spPr>
          <a:xfrm flipH="1">
            <a:off x="3307406" y="2689717"/>
            <a:ext cx="6550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FDB19D4A-B6E2-FECD-F947-B19A1FB75FF9}"/>
              </a:ext>
            </a:extLst>
          </p:cNvPr>
          <p:cNvSpPr txBox="1"/>
          <p:nvPr/>
        </p:nvSpPr>
        <p:spPr>
          <a:xfrm>
            <a:off x="3916259" y="4434081"/>
            <a:ext cx="3606465" cy="738664"/>
          </a:xfrm>
          <a:prstGeom prst="rect">
            <a:avLst/>
          </a:prstGeom>
          <a:noFill/>
        </p:spPr>
        <p:txBody>
          <a:bodyPr wrap="square">
            <a:spAutoFit/>
          </a:bodyPr>
          <a:lstStyle/>
          <a:p>
            <a:r>
              <a:rPr lang="zh-CN" altLang="en-US" sz="1400" dirty="0">
                <a:solidFill>
                  <a:srgbClr val="000000"/>
                </a:solidFill>
                <a:latin typeface="Arial" panose="020B0604020202020204" pitchFamily="34" charset="0"/>
              </a:rPr>
              <a:t>最终，足够多的被接受的水滴（</a:t>
            </a:r>
            <a:r>
              <a:rPr lang="en-US" altLang="zh-CN" sz="1400" dirty="0">
                <a:solidFill>
                  <a:srgbClr val="000000"/>
                </a:solidFill>
                <a:latin typeface="Arial" panose="020B0604020202020204" pitchFamily="34" charset="0"/>
              </a:rPr>
              <a:t>172,608</a:t>
            </a:r>
            <a:r>
              <a:rPr lang="zh-CN" altLang="en-US" sz="1400" dirty="0">
                <a:solidFill>
                  <a:srgbClr val="000000"/>
                </a:solidFill>
                <a:latin typeface="Arial" panose="020B0604020202020204" pitchFamily="34" charset="0"/>
              </a:rPr>
              <a:t>个）进入了最后一个解码步骤，该步骤使用喷泉码机制的改编（图 </a:t>
            </a:r>
            <a:r>
              <a:rPr lang="en-US" altLang="zh-CN" sz="1400" dirty="0">
                <a:solidFill>
                  <a:srgbClr val="000000"/>
                </a:solidFill>
                <a:latin typeface="Arial" panose="020B0604020202020204" pitchFamily="34" charset="0"/>
              </a:rPr>
              <a:t>3f</a:t>
            </a:r>
            <a:r>
              <a:rPr lang="zh-CN" altLang="en-US" sz="1400" dirty="0">
                <a:solidFill>
                  <a:srgbClr val="000000"/>
                </a:solidFill>
                <a:latin typeface="Arial" panose="020B0604020202020204" pitchFamily="34" charset="0"/>
              </a:rPr>
              <a:t>）。</a:t>
            </a:r>
          </a:p>
        </p:txBody>
      </p:sp>
      <p:pic>
        <p:nvPicPr>
          <p:cNvPr id="32" name="图片 31">
            <a:extLst>
              <a:ext uri="{FF2B5EF4-FFF2-40B4-BE49-F238E27FC236}">
                <a16:creationId xmlns:a16="http://schemas.microsoft.com/office/drawing/2014/main" id="{7FA8BFCD-5687-5B24-565B-F7317C1CAB71}"/>
              </a:ext>
            </a:extLst>
          </p:cNvPr>
          <p:cNvPicPr>
            <a:picLocks noChangeAspect="1"/>
          </p:cNvPicPr>
          <p:nvPr/>
        </p:nvPicPr>
        <p:blipFill>
          <a:blip r:embed="rId3"/>
          <a:stretch>
            <a:fillRect/>
          </a:stretch>
        </p:blipFill>
        <p:spPr>
          <a:xfrm>
            <a:off x="8105406" y="3294434"/>
            <a:ext cx="3542821" cy="3017959"/>
          </a:xfrm>
          <a:prstGeom prst="rect">
            <a:avLst/>
          </a:prstGeom>
        </p:spPr>
      </p:pic>
      <p:cxnSp>
        <p:nvCxnSpPr>
          <p:cNvPr id="34" name="直接箭头连接符 33">
            <a:extLst>
              <a:ext uri="{FF2B5EF4-FFF2-40B4-BE49-F238E27FC236}">
                <a16:creationId xmlns:a16="http://schemas.microsoft.com/office/drawing/2014/main" id="{821D670F-6D63-7FA9-06F7-E0DE452A5A9B}"/>
              </a:ext>
            </a:extLst>
          </p:cNvPr>
          <p:cNvCxnSpPr>
            <a:stCxn id="26" idx="3"/>
            <a:endCxn id="32" idx="1"/>
          </p:cNvCxnSpPr>
          <p:nvPr/>
        </p:nvCxnSpPr>
        <p:spPr>
          <a:xfrm>
            <a:off x="7522724" y="4803413"/>
            <a:ext cx="58268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7D23EEC7-51C9-3163-1531-ECEDB4E87F42}"/>
              </a:ext>
            </a:extLst>
          </p:cNvPr>
          <p:cNvSpPr txBox="1"/>
          <p:nvPr/>
        </p:nvSpPr>
        <p:spPr>
          <a:xfrm>
            <a:off x="8171234" y="4318665"/>
            <a:ext cx="1212715" cy="230832"/>
          </a:xfrm>
          <a:prstGeom prst="rect">
            <a:avLst/>
          </a:prstGeom>
          <a:noFill/>
        </p:spPr>
        <p:txBody>
          <a:bodyPr wrap="square">
            <a:spAutoFit/>
          </a:bodyPr>
          <a:lstStyle/>
          <a:p>
            <a:r>
              <a:rPr lang="zh-CN" altLang="en-US" sz="900" dirty="0">
                <a:solidFill>
                  <a:srgbClr val="000000"/>
                </a:solidFill>
                <a:latin typeface="Arial" panose="020B0604020202020204" pitchFamily="34" charset="0"/>
              </a:rPr>
              <a:t>未观察到条码</a:t>
            </a:r>
            <a:r>
              <a:rPr lang="en-US" altLang="zh-CN" sz="900" dirty="0">
                <a:solidFill>
                  <a:srgbClr val="000000"/>
                </a:solidFill>
                <a:latin typeface="Arial" panose="020B0604020202020204" pitchFamily="34" charset="0"/>
              </a:rPr>
              <a:t>(883)</a:t>
            </a:r>
            <a:endParaRPr lang="zh-CN" altLang="en-US" sz="900" dirty="0">
              <a:solidFill>
                <a:srgbClr val="000000"/>
              </a:solidFill>
              <a:latin typeface="Arial" panose="020B0604020202020204" pitchFamily="34" charset="0"/>
            </a:endParaRPr>
          </a:p>
        </p:txBody>
      </p:sp>
      <p:sp>
        <p:nvSpPr>
          <p:cNvPr id="38" name="文本框 37">
            <a:extLst>
              <a:ext uri="{FF2B5EF4-FFF2-40B4-BE49-F238E27FC236}">
                <a16:creationId xmlns:a16="http://schemas.microsoft.com/office/drawing/2014/main" id="{6EE6F382-831A-E084-4572-013A5D66193B}"/>
              </a:ext>
            </a:extLst>
          </p:cNvPr>
          <p:cNvSpPr txBox="1"/>
          <p:nvPr/>
        </p:nvSpPr>
        <p:spPr>
          <a:xfrm>
            <a:off x="8262025" y="5509257"/>
            <a:ext cx="2081719" cy="230832"/>
          </a:xfrm>
          <a:prstGeom prst="rect">
            <a:avLst/>
          </a:prstGeom>
          <a:noFill/>
        </p:spPr>
        <p:txBody>
          <a:bodyPr wrap="square">
            <a:spAutoFit/>
          </a:bodyPr>
          <a:lstStyle/>
          <a:p>
            <a:r>
              <a:rPr lang="zh-CN" altLang="en-US" sz="900" dirty="0">
                <a:solidFill>
                  <a:srgbClr val="000000"/>
                </a:solidFill>
                <a:latin typeface="Arial" panose="020B0604020202020204" pitchFamily="34" charset="0"/>
              </a:rPr>
              <a:t>被</a:t>
            </a:r>
            <a:r>
              <a:rPr lang="en-US" altLang="zh-CN" sz="900" dirty="0">
                <a:solidFill>
                  <a:srgbClr val="000000"/>
                </a:solidFill>
                <a:latin typeface="Arial" panose="020B0604020202020204" pitchFamily="34" charset="0"/>
              </a:rPr>
              <a:t>RS</a:t>
            </a:r>
            <a:r>
              <a:rPr lang="zh-CN" altLang="en-US" sz="900" dirty="0">
                <a:solidFill>
                  <a:srgbClr val="000000"/>
                </a:solidFill>
                <a:latin typeface="Arial" panose="020B0604020202020204" pitchFamily="34" charset="0"/>
              </a:rPr>
              <a:t>拒绝</a:t>
            </a:r>
            <a:r>
              <a:rPr lang="en-US" altLang="zh-CN" sz="900" dirty="0">
                <a:solidFill>
                  <a:srgbClr val="000000"/>
                </a:solidFill>
                <a:latin typeface="Arial" panose="020B0604020202020204" pitchFamily="34" charset="0"/>
              </a:rPr>
              <a:t>(</a:t>
            </a:r>
            <a:r>
              <a:rPr lang="zh-CN" altLang="en-US" sz="900" dirty="0">
                <a:solidFill>
                  <a:srgbClr val="000000"/>
                </a:solidFill>
                <a:latin typeface="Arial" panose="020B0604020202020204" pitchFamily="34" charset="0"/>
              </a:rPr>
              <a:t>有效条码</a:t>
            </a:r>
            <a:r>
              <a:rPr lang="en-US" altLang="zh-CN" sz="900" dirty="0">
                <a:solidFill>
                  <a:srgbClr val="000000"/>
                </a:solidFill>
                <a:latin typeface="Arial" panose="020B0604020202020204" pitchFamily="34" charset="0"/>
              </a:rPr>
              <a:t>)(509)</a:t>
            </a:r>
            <a:endParaRPr lang="zh-CN" altLang="en-US" sz="900" dirty="0">
              <a:solidFill>
                <a:srgbClr val="000000"/>
              </a:solidFill>
              <a:latin typeface="Arial" panose="020B0604020202020204" pitchFamily="34" charset="0"/>
            </a:endParaRPr>
          </a:p>
        </p:txBody>
      </p:sp>
      <p:sp>
        <p:nvSpPr>
          <p:cNvPr id="40" name="文本框 39">
            <a:extLst>
              <a:ext uri="{FF2B5EF4-FFF2-40B4-BE49-F238E27FC236}">
                <a16:creationId xmlns:a16="http://schemas.microsoft.com/office/drawing/2014/main" id="{CB0C80AF-C861-8419-280A-77D6A96A52D8}"/>
              </a:ext>
            </a:extLst>
          </p:cNvPr>
          <p:cNvSpPr txBox="1"/>
          <p:nvPr/>
        </p:nvSpPr>
        <p:spPr>
          <a:xfrm>
            <a:off x="10260414" y="5795409"/>
            <a:ext cx="1387813" cy="230832"/>
          </a:xfrm>
          <a:prstGeom prst="rect">
            <a:avLst/>
          </a:prstGeom>
          <a:noFill/>
        </p:spPr>
        <p:txBody>
          <a:bodyPr wrap="square">
            <a:spAutoFit/>
          </a:bodyPr>
          <a:lstStyle/>
          <a:p>
            <a:r>
              <a:rPr lang="zh-CN" altLang="en-US" sz="900">
                <a:solidFill>
                  <a:srgbClr val="000000"/>
                </a:solidFill>
                <a:latin typeface="Arial" panose="020B0604020202020204" pitchFamily="34" charset="0"/>
              </a:rPr>
              <a:t>被</a:t>
            </a:r>
            <a:r>
              <a:rPr lang="en-US" altLang="zh-CN" sz="900">
                <a:solidFill>
                  <a:srgbClr val="000000"/>
                </a:solidFill>
                <a:latin typeface="Arial" panose="020B0604020202020204" pitchFamily="34" charset="0"/>
              </a:rPr>
              <a:t>RS</a:t>
            </a:r>
            <a:r>
              <a:rPr lang="zh-CN" altLang="en-US" sz="900">
                <a:solidFill>
                  <a:srgbClr val="000000"/>
                </a:solidFill>
                <a:latin typeface="Arial" panose="020B0604020202020204" pitchFamily="34" charset="0"/>
              </a:rPr>
              <a:t>拒绝</a:t>
            </a:r>
            <a:r>
              <a:rPr lang="en-US" altLang="zh-CN" sz="900">
                <a:solidFill>
                  <a:srgbClr val="000000"/>
                </a:solidFill>
                <a:latin typeface="Arial" panose="020B0604020202020204" pitchFamily="34" charset="0"/>
              </a:rPr>
              <a:t>(</a:t>
            </a:r>
            <a:r>
              <a:rPr lang="zh-CN" altLang="en-US" sz="900">
                <a:solidFill>
                  <a:srgbClr val="000000"/>
                </a:solidFill>
                <a:latin typeface="Arial" panose="020B0604020202020204" pitchFamily="34" charset="0"/>
              </a:rPr>
              <a:t>无效条码</a:t>
            </a:r>
            <a:r>
              <a:rPr lang="en-US" altLang="zh-CN" sz="900">
                <a:solidFill>
                  <a:srgbClr val="000000"/>
                </a:solidFill>
                <a:latin typeface="Arial" panose="020B0604020202020204" pitchFamily="34" charset="0"/>
              </a:rPr>
              <a:t>)(1)</a:t>
            </a:r>
            <a:endParaRPr lang="zh-CN" altLang="en-US" sz="900" dirty="0">
              <a:solidFill>
                <a:srgbClr val="000000"/>
              </a:solidFill>
              <a:latin typeface="Arial" panose="020B0604020202020204" pitchFamily="34" charset="0"/>
            </a:endParaRPr>
          </a:p>
        </p:txBody>
      </p:sp>
      <p:sp>
        <p:nvSpPr>
          <p:cNvPr id="42" name="文本框 41">
            <a:extLst>
              <a:ext uri="{FF2B5EF4-FFF2-40B4-BE49-F238E27FC236}">
                <a16:creationId xmlns:a16="http://schemas.microsoft.com/office/drawing/2014/main" id="{B00D40D0-58D1-A61F-F672-7BFB05C1BFDB}"/>
              </a:ext>
            </a:extLst>
          </p:cNvPr>
          <p:cNvSpPr txBox="1"/>
          <p:nvPr/>
        </p:nvSpPr>
        <p:spPr>
          <a:xfrm>
            <a:off x="9190373" y="6196977"/>
            <a:ext cx="1153371" cy="230832"/>
          </a:xfrm>
          <a:prstGeom prst="rect">
            <a:avLst/>
          </a:prstGeom>
          <a:noFill/>
        </p:spPr>
        <p:txBody>
          <a:bodyPr wrap="square">
            <a:spAutoFit/>
          </a:bodyPr>
          <a:lstStyle/>
          <a:p>
            <a:r>
              <a:rPr lang="zh-CN" altLang="en-US" sz="900" dirty="0">
                <a:solidFill>
                  <a:srgbClr val="000000"/>
                </a:solidFill>
                <a:latin typeface="Arial" panose="020B0604020202020204" pitchFamily="34" charset="0"/>
              </a:rPr>
              <a:t>被</a:t>
            </a:r>
            <a:r>
              <a:rPr lang="en-US" altLang="zh-CN" sz="900" dirty="0">
                <a:solidFill>
                  <a:srgbClr val="000000"/>
                </a:solidFill>
                <a:latin typeface="Arial" panose="020B0604020202020204" pitchFamily="34" charset="0"/>
              </a:rPr>
              <a:t>RS(510)</a:t>
            </a:r>
            <a:r>
              <a:rPr lang="zh-CN" altLang="en-US" sz="900" dirty="0">
                <a:solidFill>
                  <a:srgbClr val="000000"/>
                </a:solidFill>
                <a:latin typeface="Arial" panose="020B0604020202020204" pitchFamily="34" charset="0"/>
              </a:rPr>
              <a:t>拒绝</a:t>
            </a:r>
          </a:p>
        </p:txBody>
      </p:sp>
      <p:sp>
        <p:nvSpPr>
          <p:cNvPr id="44" name="文本框 43">
            <a:extLst>
              <a:ext uri="{FF2B5EF4-FFF2-40B4-BE49-F238E27FC236}">
                <a16:creationId xmlns:a16="http://schemas.microsoft.com/office/drawing/2014/main" id="{AC61B75E-BC4C-46FC-0372-71BD4041DC3D}"/>
              </a:ext>
            </a:extLst>
          </p:cNvPr>
          <p:cNvSpPr txBox="1"/>
          <p:nvPr/>
        </p:nvSpPr>
        <p:spPr>
          <a:xfrm>
            <a:off x="1063557" y="391355"/>
            <a:ext cx="3443591" cy="369332"/>
          </a:xfrm>
          <a:prstGeom prst="rect">
            <a:avLst/>
          </a:prstGeom>
          <a:noFill/>
        </p:spPr>
        <p:txBody>
          <a:bodyPr wrap="square">
            <a:spAutoFit/>
          </a:bodyPr>
          <a:lstStyle/>
          <a:p>
            <a:r>
              <a:rPr lang="zh-CN" altLang="en-US" sz="900" dirty="0">
                <a:solidFill>
                  <a:srgbClr val="000000"/>
                </a:solidFill>
                <a:latin typeface="Arial" panose="020B0604020202020204" pitchFamily="34" charset="0"/>
              </a:rPr>
              <a:t>与每个</a:t>
            </a:r>
            <a:r>
              <a:rPr lang="en-US" altLang="zh-CN" sz="900" dirty="0">
                <a:solidFill>
                  <a:srgbClr val="000000"/>
                </a:solidFill>
                <a:latin typeface="Arial" panose="020B0604020202020204" pitchFamily="34" charset="0"/>
              </a:rPr>
              <a:t>16</a:t>
            </a:r>
            <a:r>
              <a:rPr lang="zh-CN" altLang="en-US" sz="900" dirty="0">
                <a:solidFill>
                  <a:srgbClr val="000000"/>
                </a:solidFill>
                <a:latin typeface="Arial" panose="020B0604020202020204" pitchFamily="34" charset="0"/>
              </a:rPr>
              <a:t>个核苷酸前缀</a:t>
            </a:r>
            <a:r>
              <a:rPr lang="en-US" altLang="zh-CN" sz="900" dirty="0">
                <a:solidFill>
                  <a:srgbClr val="000000"/>
                </a:solidFill>
                <a:latin typeface="Arial" panose="020B0604020202020204" pitchFamily="34" charset="0"/>
              </a:rPr>
              <a:t>(</a:t>
            </a:r>
            <a:r>
              <a:rPr lang="zh-CN" altLang="en-US" sz="900" dirty="0">
                <a:solidFill>
                  <a:srgbClr val="000000"/>
                </a:solidFill>
                <a:latin typeface="Arial" panose="020B0604020202020204" pitchFamily="34" charset="0"/>
              </a:rPr>
              <a:t>假定的条形码</a:t>
            </a:r>
            <a:r>
              <a:rPr lang="en-US" altLang="zh-CN" sz="900" dirty="0">
                <a:solidFill>
                  <a:srgbClr val="000000"/>
                </a:solidFill>
                <a:latin typeface="Arial" panose="020B0604020202020204" pitchFamily="34" charset="0"/>
              </a:rPr>
              <a:t>)</a:t>
            </a:r>
            <a:r>
              <a:rPr lang="zh-CN" altLang="en-US" sz="900" dirty="0">
                <a:solidFill>
                  <a:srgbClr val="000000"/>
                </a:solidFill>
                <a:latin typeface="Arial" panose="020B0604020202020204" pitchFamily="34" charset="0"/>
              </a:rPr>
              <a:t>相关的读取数。该分布遵循对数正态分布，中位数为</a:t>
            </a:r>
            <a:r>
              <a:rPr lang="en-US" altLang="zh-CN" sz="900" dirty="0">
                <a:solidFill>
                  <a:srgbClr val="000000"/>
                </a:solidFill>
                <a:latin typeface="Arial" panose="020B0604020202020204" pitchFamily="34" charset="0"/>
              </a:rPr>
              <a:t>81</a:t>
            </a:r>
            <a:r>
              <a:rPr lang="zh-CN" altLang="en-US" sz="900" dirty="0">
                <a:solidFill>
                  <a:srgbClr val="000000"/>
                </a:solidFill>
                <a:latin typeface="Arial" panose="020B0604020202020204" pitchFamily="34" charset="0"/>
              </a:rPr>
              <a:t>次读取，平均值为</a:t>
            </a:r>
            <a:r>
              <a:rPr lang="en-US" altLang="zh-CN" sz="900" dirty="0">
                <a:solidFill>
                  <a:srgbClr val="000000"/>
                </a:solidFill>
                <a:latin typeface="Arial" panose="020B0604020202020204" pitchFamily="34" charset="0"/>
              </a:rPr>
              <a:t>96</a:t>
            </a:r>
            <a:r>
              <a:rPr lang="zh-CN" altLang="en-US" sz="900" dirty="0">
                <a:solidFill>
                  <a:srgbClr val="000000"/>
                </a:solidFill>
                <a:latin typeface="Arial" panose="020B0604020202020204" pitchFamily="34" charset="0"/>
              </a:rPr>
              <a:t>次读取。</a:t>
            </a:r>
          </a:p>
        </p:txBody>
      </p:sp>
    </p:spTree>
    <p:extLst>
      <p:ext uri="{BB962C8B-B14F-4D97-AF65-F5344CB8AC3E}">
        <p14:creationId xmlns:p14="http://schemas.microsoft.com/office/powerpoint/2010/main" val="327352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A10BD4-7ECC-F6C5-5E6B-BD9F42380900}"/>
              </a:ext>
            </a:extLst>
          </p:cNvPr>
          <p:cNvSpPr txBox="1"/>
          <p:nvPr/>
        </p:nvSpPr>
        <p:spPr>
          <a:xfrm>
            <a:off x="539685" y="489249"/>
            <a:ext cx="6094428" cy="400110"/>
          </a:xfrm>
          <a:prstGeom prst="rect">
            <a:avLst/>
          </a:prstGeom>
          <a:noFill/>
        </p:spPr>
        <p:txBody>
          <a:bodyPr wrap="square">
            <a:spAutoFit/>
          </a:bodyPr>
          <a:lstStyle/>
          <a:p>
            <a:r>
              <a:rPr lang="zh-CN" altLang="en-US" sz="2000" dirty="0"/>
              <a:t>复合 </a:t>
            </a:r>
            <a:r>
              <a:rPr lang="en-US" altLang="zh-CN" sz="2000" dirty="0"/>
              <a:t>DNA </a:t>
            </a:r>
            <a:r>
              <a:rPr lang="zh-CN" altLang="en-US" sz="2000" dirty="0"/>
              <a:t>储存的稀释度和物理密度：</a:t>
            </a:r>
          </a:p>
        </p:txBody>
      </p:sp>
      <p:sp>
        <p:nvSpPr>
          <p:cNvPr id="5" name="文本框 4">
            <a:extLst>
              <a:ext uri="{FF2B5EF4-FFF2-40B4-BE49-F238E27FC236}">
                <a16:creationId xmlns:a16="http://schemas.microsoft.com/office/drawing/2014/main" id="{543A9901-7557-7E8A-5FB5-33A50FD7DA58}"/>
              </a:ext>
            </a:extLst>
          </p:cNvPr>
          <p:cNvSpPr txBox="1"/>
          <p:nvPr/>
        </p:nvSpPr>
        <p:spPr>
          <a:xfrm>
            <a:off x="714473" y="1065845"/>
            <a:ext cx="10763053" cy="2031325"/>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为了评估基于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的复合存储系统实现的物理密度，我们进行了稀释实验。编码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依次稀释，然后扩增再通过我们的解码管道进行排序和处理。我们的结果包括四个稀释实验中的四种不同编码。</a:t>
            </a:r>
            <a:endParaRPr lang="en-US" altLang="zh-CN" sz="1400" dirty="0">
              <a:solidFill>
                <a:srgbClr val="000000"/>
              </a:solidFill>
              <a:latin typeface="Arial" panose="020B0604020202020204" pitchFamily="34" charset="0"/>
            </a:endParaRPr>
          </a:p>
          <a:p>
            <a:pPr indent="457200"/>
            <a:r>
              <a:rPr lang="zh-CN" altLang="en-US" sz="1400" dirty="0">
                <a:solidFill>
                  <a:srgbClr val="000000"/>
                </a:solidFill>
                <a:latin typeface="Arial" panose="020B0604020202020204" pitchFamily="34" charset="0"/>
              </a:rPr>
              <a:t>在 </a:t>
            </a:r>
            <a:r>
              <a:rPr lang="en-US" altLang="zh-CN" sz="1400" dirty="0">
                <a:solidFill>
                  <a:srgbClr val="000000"/>
                </a:solidFill>
                <a:latin typeface="Arial" panose="020B0604020202020204" pitchFamily="34" charset="0"/>
              </a:rPr>
              <a:t>6 PB g</a:t>
            </a:r>
            <a:r>
              <a:rPr lang="en-US" altLang="zh-CN" sz="1400" baseline="30000" dirty="0">
                <a:solidFill>
                  <a:srgbClr val="000000"/>
                </a:solidFill>
                <a:latin typeface="Arial" panose="020B0604020202020204" pitchFamily="34" charset="0"/>
              </a:rPr>
              <a:t>-1</a:t>
            </a:r>
            <a:r>
              <a:rPr lang="en-US" altLang="zh-CN" sz="1400" dirty="0">
                <a:solidFill>
                  <a:srgbClr val="000000"/>
                </a:solidFill>
                <a:latin typeface="Arial" panose="020B0604020202020204" pitchFamily="34" charset="0"/>
              </a:rPr>
              <a:t> </a:t>
            </a:r>
            <a:r>
              <a:rPr lang="zh-CN" altLang="en-US" sz="1400" dirty="0">
                <a:solidFill>
                  <a:srgbClr val="000000"/>
                </a:solidFill>
                <a:latin typeface="Arial" panose="020B0604020202020204" pitchFamily="34" charset="0"/>
              </a:rPr>
              <a:t>的物理密度下，我们成功地解码了使用 </a:t>
            </a:r>
            <a:r>
              <a:rPr lang="en-US" altLang="zh-CN" sz="1400" b="0" i="0" dirty="0">
                <a:solidFill>
                  <a:srgbClr val="000000"/>
                </a:solidFill>
                <a:effectLst/>
                <a:latin typeface="Arial" panose="020B0604020202020204" pitchFamily="34" charset="0"/>
              </a:rPr>
              <a:t>Σ</a:t>
            </a:r>
            <a:r>
              <a:rPr lang="en-US" altLang="zh-CN" sz="1400" b="0" i="0" baseline="-25000" dirty="0">
                <a:solidFill>
                  <a:srgbClr val="000000"/>
                </a:solidFill>
                <a:effectLst/>
                <a:latin typeface="Arial" panose="020B0604020202020204" pitchFamily="34" charset="0"/>
              </a:rPr>
              <a:t>6</a:t>
            </a:r>
            <a:r>
              <a:rPr lang="zh-CN" altLang="en-US" sz="1400" dirty="0">
                <a:solidFill>
                  <a:srgbClr val="000000"/>
                </a:solidFill>
                <a:latin typeface="Arial" panose="020B0604020202020204" pitchFamily="34" charset="0"/>
              </a:rPr>
              <a:t>编码的圣经文件。我们恢复了 </a:t>
            </a:r>
            <a:r>
              <a:rPr lang="en-US" altLang="zh-CN" sz="1400" dirty="0">
                <a:solidFill>
                  <a:srgbClr val="000000"/>
                </a:solidFill>
                <a:latin typeface="Arial" panose="020B0604020202020204" pitchFamily="34" charset="0"/>
              </a:rPr>
              <a:t>174,000 </a:t>
            </a:r>
            <a:r>
              <a:rPr lang="zh-CN" altLang="en-US" sz="1400" dirty="0">
                <a:solidFill>
                  <a:srgbClr val="000000"/>
                </a:solidFill>
                <a:latin typeface="Arial" panose="020B0604020202020204" pitchFamily="34" charset="0"/>
              </a:rPr>
              <a:t>个原始复合寡核苷酸中的 </a:t>
            </a:r>
            <a:r>
              <a:rPr lang="en-US" altLang="zh-CN" sz="1400" dirty="0">
                <a:solidFill>
                  <a:srgbClr val="000000"/>
                </a:solidFill>
                <a:latin typeface="Arial" panose="020B0604020202020204" pitchFamily="34" charset="0"/>
              </a:rPr>
              <a:t>167,093 </a:t>
            </a:r>
            <a:r>
              <a:rPr lang="zh-CN" altLang="en-US" sz="1400" dirty="0">
                <a:solidFill>
                  <a:srgbClr val="000000"/>
                </a:solidFill>
                <a:latin typeface="Arial" panose="020B0604020202020204" pitchFamily="34" charset="0"/>
              </a:rPr>
              <a:t>个。</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的进一步稀释仅产生复合寡核苷酸的部分恢复，低于喷泉代码可恢复的冗余水平。根据来自 </a:t>
            </a:r>
            <a:r>
              <a:rPr lang="en-US" altLang="zh-CN" sz="1400" dirty="0" err="1">
                <a:solidFill>
                  <a:srgbClr val="000000"/>
                </a:solidFill>
                <a:latin typeface="Arial" panose="020B0604020202020204" pitchFamily="34" charset="0"/>
              </a:rPr>
              <a:t>Erlich</a:t>
            </a:r>
            <a:r>
              <a:rPr lang="en-US" altLang="zh-CN" sz="1400" dirty="0">
                <a:solidFill>
                  <a:srgbClr val="000000"/>
                </a:solidFill>
                <a:latin typeface="Arial" panose="020B0604020202020204" pitchFamily="34" charset="0"/>
              </a:rPr>
              <a:t> </a:t>
            </a:r>
            <a:r>
              <a:rPr lang="zh-CN" altLang="en-US" sz="1400" dirty="0">
                <a:solidFill>
                  <a:srgbClr val="000000"/>
                </a:solidFill>
                <a:latin typeface="Arial" panose="020B0604020202020204" pitchFamily="34" charset="0"/>
              </a:rPr>
              <a:t>和 </a:t>
            </a:r>
            <a:r>
              <a:rPr lang="en-US" altLang="zh-CN" sz="1400" dirty="0">
                <a:solidFill>
                  <a:srgbClr val="000000"/>
                </a:solidFill>
                <a:latin typeface="Arial" panose="020B0604020202020204" pitchFamily="34" charset="0"/>
              </a:rPr>
              <a:t>Zielinski </a:t>
            </a:r>
            <a:r>
              <a:rPr lang="zh-CN" altLang="en-US" sz="1400" dirty="0">
                <a:solidFill>
                  <a:srgbClr val="000000"/>
                </a:solidFill>
                <a:latin typeface="Arial" panose="020B0604020202020204" pitchFamily="34" charset="0"/>
              </a:rPr>
              <a:t>的文件，使用 </a:t>
            </a:r>
            <a:r>
              <a:rPr lang="en-US" altLang="zh-CN" sz="1400" b="0" i="0" dirty="0">
                <a:solidFill>
                  <a:srgbClr val="000000"/>
                </a:solidFill>
                <a:effectLst/>
                <a:latin typeface="Arial" panose="020B0604020202020204" pitchFamily="34" charset="0"/>
              </a:rPr>
              <a:t>Σ</a:t>
            </a:r>
            <a:r>
              <a:rPr lang="en-US" altLang="zh-CN" sz="1400" b="0" i="0" baseline="-25000" dirty="0">
                <a:solidFill>
                  <a:srgbClr val="000000"/>
                </a:solidFill>
                <a:effectLst/>
                <a:latin typeface="Arial" panose="020B0604020202020204" pitchFamily="34" charset="0"/>
              </a:rPr>
              <a:t>6</a:t>
            </a:r>
            <a:r>
              <a:rPr lang="el-GR" altLang="zh-CN" sz="1400" dirty="0">
                <a:solidFill>
                  <a:srgbClr val="000000"/>
                </a:solidFill>
                <a:latin typeface="Arial" panose="020B0604020202020204" pitchFamily="34" charset="0"/>
              </a:rPr>
              <a:t> </a:t>
            </a:r>
            <a:r>
              <a:rPr lang="zh-CN" altLang="en-US" sz="1400" dirty="0">
                <a:solidFill>
                  <a:srgbClr val="000000"/>
                </a:solidFill>
                <a:latin typeface="Arial" panose="020B0604020202020204" pitchFamily="34" charset="0"/>
              </a:rPr>
              <a:t>编码并代表 </a:t>
            </a:r>
            <a:r>
              <a:rPr lang="en-US" altLang="zh-CN" sz="1400" dirty="0">
                <a:solidFill>
                  <a:srgbClr val="000000"/>
                </a:solidFill>
                <a:latin typeface="Arial" panose="020B0604020202020204" pitchFamily="34" charset="0"/>
              </a:rPr>
              <a:t>30 PB g</a:t>
            </a:r>
            <a:r>
              <a:rPr lang="en-US" altLang="zh-CN" sz="1400" baseline="30000" dirty="0">
                <a:solidFill>
                  <a:srgbClr val="000000"/>
                </a:solidFill>
                <a:latin typeface="Arial" panose="020B0604020202020204" pitchFamily="34" charset="0"/>
              </a:rPr>
              <a:t>-1</a:t>
            </a:r>
            <a:r>
              <a:rPr lang="zh-CN" altLang="en-US" sz="1400" dirty="0">
                <a:solidFill>
                  <a:srgbClr val="000000"/>
                </a:solidFill>
                <a:latin typeface="Arial" panose="020B0604020202020204" pitchFamily="34" charset="0"/>
              </a:rPr>
              <a:t>密度，我们成功地恢复了 </a:t>
            </a:r>
            <a:r>
              <a:rPr lang="en-US" altLang="zh-CN" sz="1400" dirty="0">
                <a:solidFill>
                  <a:srgbClr val="000000"/>
                </a:solidFill>
                <a:latin typeface="Arial" panose="020B0604020202020204" pitchFamily="34" charset="0"/>
              </a:rPr>
              <a:t>92% </a:t>
            </a:r>
            <a:r>
              <a:rPr lang="zh-CN" altLang="en-US" sz="1400" dirty="0">
                <a:solidFill>
                  <a:srgbClr val="000000"/>
                </a:solidFill>
                <a:latin typeface="Arial" panose="020B0604020202020204" pitchFamily="34" charset="0"/>
              </a:rPr>
              <a:t>的原始寡核苷酸。这比喷泉代码解码消息所需的略低。我们观察到，即使在标准 </a:t>
            </a:r>
            <a:r>
              <a:rPr lang="en-US" altLang="zh-CN" sz="1400" dirty="0">
                <a:solidFill>
                  <a:srgbClr val="000000"/>
                </a:solidFill>
                <a:latin typeface="Arial" panose="020B0604020202020204" pitchFamily="34" charset="0"/>
              </a:rPr>
              <a:t>DNA (</a:t>
            </a:r>
            <a:r>
              <a:rPr lang="en-US" altLang="zh-CN" sz="1400" b="0" i="0" dirty="0">
                <a:solidFill>
                  <a:srgbClr val="000000"/>
                </a:solidFill>
                <a:effectLst/>
                <a:latin typeface="Arial" panose="020B0604020202020204" pitchFamily="34" charset="0"/>
              </a:rPr>
              <a:t>Σ</a:t>
            </a:r>
            <a:r>
              <a:rPr lang="en-US" altLang="zh-CN" sz="1400" baseline="-25000" dirty="0">
                <a:solidFill>
                  <a:srgbClr val="000000"/>
                </a:solidFill>
                <a:latin typeface="Arial" panose="020B0604020202020204" pitchFamily="34" charset="0"/>
              </a:rPr>
              <a:t>4</a:t>
            </a:r>
            <a:r>
              <a:rPr lang="el-GR" altLang="zh-CN" sz="1400" dirty="0">
                <a:solidFill>
                  <a:srgbClr val="000000"/>
                </a:solidFill>
                <a:latin typeface="Arial" panose="020B0604020202020204" pitchFamily="34" charset="0"/>
              </a:rPr>
              <a:t>) </a:t>
            </a:r>
            <a:r>
              <a:rPr lang="zh-CN" altLang="en-US" sz="1400" dirty="0">
                <a:solidFill>
                  <a:srgbClr val="000000"/>
                </a:solidFill>
                <a:latin typeface="Arial" panose="020B0604020202020204" pitchFamily="34" charset="0"/>
              </a:rPr>
              <a:t>实验中，我们的物理密度也低于 </a:t>
            </a:r>
            <a:r>
              <a:rPr lang="en-US" altLang="zh-CN" sz="1400" dirty="0" err="1">
                <a:solidFill>
                  <a:srgbClr val="000000"/>
                </a:solidFill>
                <a:latin typeface="Arial" panose="020B0604020202020204" pitchFamily="34" charset="0"/>
              </a:rPr>
              <a:t>Erlich</a:t>
            </a:r>
            <a:r>
              <a:rPr lang="en-US" altLang="zh-CN" sz="1400" dirty="0">
                <a:solidFill>
                  <a:srgbClr val="000000"/>
                </a:solidFill>
                <a:latin typeface="Arial" panose="020B0604020202020204" pitchFamily="34" charset="0"/>
              </a:rPr>
              <a:t> </a:t>
            </a:r>
            <a:r>
              <a:rPr lang="zh-CN" altLang="en-US" sz="1400" dirty="0">
                <a:solidFill>
                  <a:srgbClr val="000000"/>
                </a:solidFill>
                <a:latin typeface="Arial" panose="020B0604020202020204" pitchFamily="34" charset="0"/>
              </a:rPr>
              <a:t>和 </a:t>
            </a:r>
            <a:r>
              <a:rPr lang="en-US" altLang="zh-CN" sz="1400" dirty="0" err="1">
                <a:solidFill>
                  <a:srgbClr val="000000"/>
                </a:solidFill>
                <a:latin typeface="Arial" panose="020B0604020202020204" pitchFamily="34" charset="0"/>
              </a:rPr>
              <a:t>Ziellinski</a:t>
            </a:r>
            <a:r>
              <a:rPr lang="en-US" altLang="zh-CN" sz="1400" dirty="0">
                <a:solidFill>
                  <a:srgbClr val="000000"/>
                </a:solidFill>
                <a:latin typeface="Arial" panose="020B0604020202020204" pitchFamily="34" charset="0"/>
              </a:rPr>
              <a:t> </a:t>
            </a:r>
            <a:r>
              <a:rPr lang="zh-CN" altLang="en-US" sz="1400" dirty="0">
                <a:solidFill>
                  <a:srgbClr val="000000"/>
                </a:solidFill>
                <a:latin typeface="Arial" panose="020B0604020202020204" pitchFamily="34" charset="0"/>
              </a:rPr>
              <a:t>报告的物理密度。这可能是由于改进的合成过程或更大的实验规模。根据完整的稀释结果，我们估计使用</a:t>
            </a:r>
            <a:r>
              <a:rPr lang="en-US" altLang="zh-CN" sz="1400" dirty="0">
                <a:solidFill>
                  <a:srgbClr val="000000"/>
                </a:solidFill>
                <a:latin typeface="Arial" panose="020B0604020202020204" pitchFamily="34" charset="0"/>
              </a:rPr>
              <a:t>6</a:t>
            </a:r>
            <a:r>
              <a:rPr lang="zh-CN" altLang="en-US" sz="1400" dirty="0">
                <a:solidFill>
                  <a:srgbClr val="000000"/>
                </a:solidFill>
                <a:latin typeface="Arial" panose="020B0604020202020204" pitchFamily="34" charset="0"/>
              </a:rPr>
              <a:t>个字母复合字母表可以实现 </a:t>
            </a:r>
            <a:r>
              <a:rPr lang="en-US" altLang="zh-CN" sz="1400" dirty="0">
                <a:solidFill>
                  <a:srgbClr val="000000"/>
                </a:solidFill>
                <a:latin typeface="Arial" panose="020B0604020202020204" pitchFamily="34" charset="0"/>
              </a:rPr>
              <a:t>20-30 PB g</a:t>
            </a:r>
            <a:r>
              <a:rPr lang="en-US" altLang="zh-CN" sz="1400" baseline="30000" dirty="0">
                <a:solidFill>
                  <a:srgbClr val="000000"/>
                </a:solidFill>
                <a:latin typeface="Arial" panose="020B0604020202020204" pitchFamily="34" charset="0"/>
              </a:rPr>
              <a:t>-1</a:t>
            </a:r>
            <a:r>
              <a:rPr lang="en-US" altLang="zh-CN" sz="1400" dirty="0">
                <a:solidFill>
                  <a:srgbClr val="000000"/>
                </a:solidFill>
                <a:latin typeface="Arial" panose="020B0604020202020204" pitchFamily="34" charset="0"/>
              </a:rPr>
              <a:t> </a:t>
            </a:r>
            <a:r>
              <a:rPr lang="zh-CN" altLang="en-US" sz="1400" dirty="0">
                <a:solidFill>
                  <a:srgbClr val="000000"/>
                </a:solidFill>
                <a:latin typeface="Arial" panose="020B0604020202020204" pitchFamily="34" charset="0"/>
              </a:rPr>
              <a:t>的物理密度。我们的稀释实验显然涉及稀释材料的 </a:t>
            </a:r>
            <a:r>
              <a:rPr lang="en-US" altLang="zh-CN" sz="1400" dirty="0">
                <a:solidFill>
                  <a:srgbClr val="000000"/>
                </a:solidFill>
                <a:latin typeface="Arial" panose="020B0604020202020204" pitchFamily="34" charset="0"/>
              </a:rPr>
              <a:t>PCR </a:t>
            </a:r>
            <a:r>
              <a:rPr lang="zh-CN" altLang="en-US" sz="1400" dirty="0">
                <a:solidFill>
                  <a:srgbClr val="000000"/>
                </a:solidFill>
                <a:latin typeface="Arial" panose="020B0604020202020204" pitchFamily="34" charset="0"/>
              </a:rPr>
              <a:t>扩增。通过研究不同稀释步骤中 </a:t>
            </a:r>
            <a:r>
              <a:rPr lang="en-US" altLang="zh-CN" sz="1400" dirty="0">
                <a:solidFill>
                  <a:srgbClr val="000000"/>
                </a:solidFill>
                <a:latin typeface="Arial" panose="020B0604020202020204" pitchFamily="34" charset="0"/>
              </a:rPr>
              <a:t>K </a:t>
            </a:r>
            <a:r>
              <a:rPr lang="zh-CN" altLang="en-US" sz="1400" dirty="0">
                <a:solidFill>
                  <a:srgbClr val="000000"/>
                </a:solidFill>
                <a:latin typeface="Arial" panose="020B0604020202020204" pitchFamily="34" charset="0"/>
              </a:rPr>
              <a:t>和 </a:t>
            </a:r>
            <a:r>
              <a:rPr lang="en-US" altLang="zh-CN" sz="1400" dirty="0">
                <a:solidFill>
                  <a:srgbClr val="000000"/>
                </a:solidFill>
                <a:latin typeface="Arial" panose="020B0604020202020204" pitchFamily="34" charset="0"/>
              </a:rPr>
              <a:t>M </a:t>
            </a:r>
            <a:r>
              <a:rPr lang="zh-CN" altLang="en-US" sz="1400" dirty="0">
                <a:solidFill>
                  <a:srgbClr val="000000"/>
                </a:solidFill>
                <a:latin typeface="Arial" panose="020B0604020202020204" pitchFamily="34" charset="0"/>
              </a:rPr>
              <a:t>成分的分布，我们因此还检查了 </a:t>
            </a:r>
            <a:r>
              <a:rPr lang="en-US" altLang="zh-CN" sz="1400" dirty="0">
                <a:solidFill>
                  <a:srgbClr val="000000"/>
                </a:solidFill>
                <a:latin typeface="Arial" panose="020B0604020202020204" pitchFamily="34" charset="0"/>
              </a:rPr>
              <a:t>PCR </a:t>
            </a:r>
            <a:r>
              <a:rPr lang="zh-CN" altLang="en-US" sz="1400" dirty="0">
                <a:solidFill>
                  <a:srgbClr val="000000"/>
                </a:solidFill>
                <a:latin typeface="Arial" panose="020B0604020202020204" pitchFamily="34" charset="0"/>
              </a:rPr>
              <a:t>引入的潜在成分偏差以及源自稀释本身的那些偏差。我们得出结论，碱基频率的分布具有较高的方差，但平均频率只有很小的变化（在另外三个 </a:t>
            </a:r>
            <a:r>
              <a:rPr lang="en-US" altLang="zh-CN" sz="1400" dirty="0">
                <a:solidFill>
                  <a:srgbClr val="000000"/>
                </a:solidFill>
                <a:latin typeface="Arial" panose="020B0604020202020204" pitchFamily="34" charset="0"/>
              </a:rPr>
              <a:t>PCR </a:t>
            </a:r>
            <a:r>
              <a:rPr lang="zh-CN" altLang="en-US" sz="1400" dirty="0">
                <a:solidFill>
                  <a:srgbClr val="000000"/>
                </a:solidFill>
                <a:latin typeface="Arial" panose="020B0604020202020204" pitchFamily="34" charset="0"/>
              </a:rPr>
              <a:t>循环后，</a:t>
            </a:r>
            <a:r>
              <a:rPr lang="en-US" altLang="zh-CN" sz="1400" dirty="0">
                <a:solidFill>
                  <a:srgbClr val="000000"/>
                </a:solidFill>
                <a:latin typeface="Arial" panose="020B0604020202020204" pitchFamily="34" charset="0"/>
              </a:rPr>
              <a:t>K </a:t>
            </a:r>
            <a:r>
              <a:rPr lang="zh-CN" altLang="en-US" sz="1400" dirty="0">
                <a:solidFill>
                  <a:srgbClr val="000000"/>
                </a:solidFill>
                <a:latin typeface="Arial" panose="020B0604020202020204" pitchFamily="34" charset="0"/>
              </a:rPr>
              <a:t>为 </a:t>
            </a:r>
            <a:r>
              <a:rPr lang="en-US" altLang="zh-CN" sz="1400" dirty="0">
                <a:solidFill>
                  <a:srgbClr val="000000"/>
                </a:solidFill>
                <a:latin typeface="Arial" panose="020B0604020202020204" pitchFamily="34" charset="0"/>
              </a:rPr>
              <a:t>0.3%</a:t>
            </a:r>
            <a:r>
              <a:rPr lang="zh-CN" altLang="en-US" sz="1400" dirty="0">
                <a:solidFill>
                  <a:srgbClr val="000000"/>
                </a:solidFill>
                <a:latin typeface="Arial" panose="020B0604020202020204" pitchFamily="34" charset="0"/>
              </a:rPr>
              <a:t>，</a:t>
            </a:r>
            <a:r>
              <a:rPr lang="en-US" altLang="zh-CN" sz="1400" dirty="0">
                <a:solidFill>
                  <a:srgbClr val="000000"/>
                </a:solidFill>
                <a:latin typeface="Arial" panose="020B0604020202020204" pitchFamily="34" charset="0"/>
              </a:rPr>
              <a:t>M </a:t>
            </a:r>
            <a:r>
              <a:rPr lang="zh-CN" altLang="en-US" sz="1400" dirty="0">
                <a:solidFill>
                  <a:srgbClr val="000000"/>
                </a:solidFill>
                <a:latin typeface="Arial" panose="020B0604020202020204" pitchFamily="34" charset="0"/>
              </a:rPr>
              <a:t>为 </a:t>
            </a:r>
            <a:r>
              <a:rPr lang="en-US" altLang="zh-CN" sz="1400" dirty="0">
                <a:solidFill>
                  <a:srgbClr val="000000"/>
                </a:solidFill>
                <a:latin typeface="Arial" panose="020B0604020202020204" pitchFamily="34" charset="0"/>
              </a:rPr>
              <a:t>0.05%</a:t>
            </a:r>
            <a:r>
              <a:rPr lang="zh-CN" altLang="en-US" sz="1400" dirty="0">
                <a:solidFill>
                  <a:srgbClr val="000000"/>
                </a:solidFill>
                <a:latin typeface="Arial" panose="020B0604020202020204" pitchFamily="34" charset="0"/>
              </a:rPr>
              <a:t>）。</a:t>
            </a:r>
          </a:p>
        </p:txBody>
      </p:sp>
      <p:pic>
        <p:nvPicPr>
          <p:cNvPr id="4" name="图片 3">
            <a:extLst>
              <a:ext uri="{FF2B5EF4-FFF2-40B4-BE49-F238E27FC236}">
                <a16:creationId xmlns:a16="http://schemas.microsoft.com/office/drawing/2014/main" id="{2ED9A71E-024B-1374-ADFB-D52A6B7E2776}"/>
              </a:ext>
            </a:extLst>
          </p:cNvPr>
          <p:cNvPicPr>
            <a:picLocks noChangeAspect="1"/>
          </p:cNvPicPr>
          <p:nvPr/>
        </p:nvPicPr>
        <p:blipFill>
          <a:blip r:embed="rId2"/>
          <a:stretch>
            <a:fillRect/>
          </a:stretch>
        </p:blipFill>
        <p:spPr>
          <a:xfrm>
            <a:off x="3294435" y="3312614"/>
            <a:ext cx="4897977" cy="3238079"/>
          </a:xfrm>
          <a:prstGeom prst="rect">
            <a:avLst/>
          </a:prstGeom>
        </p:spPr>
      </p:pic>
    </p:spTree>
    <p:extLst>
      <p:ext uri="{BB962C8B-B14F-4D97-AF65-F5344CB8AC3E}">
        <p14:creationId xmlns:p14="http://schemas.microsoft.com/office/powerpoint/2010/main" val="122578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9AF58B1-38D0-5F66-87CC-19A5E703909C}"/>
              </a:ext>
            </a:extLst>
          </p:cNvPr>
          <p:cNvSpPr txBox="1"/>
          <p:nvPr/>
        </p:nvSpPr>
        <p:spPr>
          <a:xfrm>
            <a:off x="577259" y="450339"/>
            <a:ext cx="6094428" cy="400110"/>
          </a:xfrm>
          <a:prstGeom prst="rect">
            <a:avLst/>
          </a:prstGeom>
          <a:noFill/>
        </p:spPr>
        <p:txBody>
          <a:bodyPr wrap="square">
            <a:spAutoFit/>
          </a:bodyPr>
          <a:lstStyle/>
          <a:p>
            <a:r>
              <a:rPr lang="zh-CN" altLang="en-US" sz="2000" dirty="0"/>
              <a:t>更高的分辨率、合成和测序深度：</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59154E7-193C-68E8-6981-833ED7066D8D}"/>
                  </a:ext>
                </a:extLst>
              </p:cNvPr>
              <p:cNvSpPr txBox="1"/>
              <p:nvPr/>
            </p:nvSpPr>
            <p:spPr>
              <a:xfrm>
                <a:off x="628678" y="919126"/>
                <a:ext cx="10921296" cy="1169551"/>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由于对于 </a:t>
                </a:r>
                <a:r>
                  <a:rPr lang="en-US" altLang="zh-CN" sz="1400" dirty="0">
                    <a:solidFill>
                      <a:srgbClr val="000000"/>
                    </a:solidFill>
                    <a:latin typeface="Arial" panose="020B0604020202020204" pitchFamily="34" charset="0"/>
                  </a:rPr>
                  <a:t>k </a:t>
                </a:r>
                <a:r>
                  <a:rPr lang="zh-CN" altLang="en-US" sz="1400" dirty="0">
                    <a:solidFill>
                      <a:srgbClr val="000000"/>
                    </a:solidFill>
                    <a:latin typeface="Arial" panose="020B0604020202020204" pitchFamily="34" charset="0"/>
                  </a:rPr>
                  <a:t>的每个偶数值都有 </a:t>
                </a:r>
                <a14:m>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a:rPr lang="en-US" altLang="zh-CN" sz="1400" b="0" i="0" smtClean="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 </m:t>
                    </m:r>
                  </m:oMath>
                </a14:m>
                <a:r>
                  <a:rPr lang="en-US" altLang="zh-CN" sz="1400" dirty="0">
                    <a:solidFill>
                      <a:srgbClr val="000000"/>
                    </a:solidFill>
                    <a:latin typeface="Arial" panose="020B0604020202020204" pitchFamily="34" charset="0"/>
                  </a:rPr>
                  <a:t>⊂</a:t>
                </a:r>
                <a:r>
                  <a:rPr lang="zh-CN" altLang="en-US" sz="1400" dirty="0">
                    <a:solidFill>
                      <a:srgbClr val="000000"/>
                    </a:solidFill>
                  </a:rPr>
                  <a:t> </a:t>
                </a:r>
                <a14:m>
                  <m:oMath xmlns:m="http://schemas.openxmlformats.org/officeDocument/2006/math">
                    <m:sSub>
                      <m:sSubPr>
                        <m:ctrlPr>
                          <a:rPr lang="zh-CN" altLang="en-US" sz="1400" i="1">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m:rPr>
                            <m:sty m:val="p"/>
                          </m:rPr>
                          <a:rPr lang="en-US" altLang="zh-CN" sz="1400" i="1">
                            <a:solidFill>
                              <a:srgbClr val="000000"/>
                            </a:solidFill>
                            <a:latin typeface="Cambria Math" panose="02040503050406030204" pitchFamily="18" charset="0"/>
                          </a:rPr>
                          <m:t>k</m:t>
                        </m:r>
                      </m:sub>
                    </m:sSub>
                    <m:r>
                      <a:rPr lang="en-US" altLang="zh-CN" sz="1400">
                        <a:solidFill>
                          <a:srgbClr val="000000"/>
                        </a:solidFill>
                        <a:latin typeface="Cambria Math" panose="02040503050406030204" pitchFamily="18" charset="0"/>
                      </a:rPr>
                      <m:t> </m:t>
                    </m:r>
                  </m:oMath>
                </a14:m>
                <a:r>
                  <a:rPr lang="zh-CN" altLang="en-US" sz="1400" dirty="0">
                    <a:solidFill>
                      <a:srgbClr val="000000"/>
                    </a:solidFill>
                    <a:latin typeface="Arial" panose="020B0604020202020204" pitchFamily="34" charset="0"/>
                  </a:rPr>
                  <a:t>，根据我们的实验数据可以使用</a:t>
                </a:r>
                <a14:m>
                  <m:oMath xmlns:m="http://schemas.openxmlformats.org/officeDocument/2006/math">
                    <m:sSub>
                      <m:sSubPr>
                        <m:ctrlPr>
                          <a:rPr lang="zh-CN" altLang="en-US" sz="1400" i="1">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a:rPr lang="en-US" altLang="zh-CN" sz="1400">
                            <a:solidFill>
                              <a:srgbClr val="000000"/>
                            </a:solidFill>
                            <a:latin typeface="Cambria Math" panose="02040503050406030204" pitchFamily="18" charset="0"/>
                          </a:rPr>
                          <m:t>2</m:t>
                        </m:r>
                      </m:sub>
                    </m:sSub>
                  </m:oMath>
                </a14:m>
                <a:r>
                  <a:rPr lang="zh-CN" altLang="en-US" sz="1400" dirty="0">
                    <a:solidFill>
                      <a:srgbClr val="000000"/>
                    </a:solidFill>
                    <a:latin typeface="Arial" panose="020B0604020202020204" pitchFamily="34" charset="0"/>
                  </a:rPr>
                  <a:t>中的两个复合字母（即 </a:t>
                </a:r>
                <a:r>
                  <a:rPr lang="en-US" altLang="zh-CN" sz="1400" dirty="0">
                    <a:solidFill>
                      <a:srgbClr val="000000"/>
                    </a:solidFill>
                    <a:latin typeface="Arial" panose="020B0604020202020204" pitchFamily="34" charset="0"/>
                  </a:rPr>
                  <a:t>K </a:t>
                </a:r>
                <a:r>
                  <a:rPr lang="zh-CN" altLang="en-US" sz="1400" dirty="0">
                    <a:solidFill>
                      <a:srgbClr val="000000"/>
                    </a:solidFill>
                    <a:latin typeface="Arial" panose="020B0604020202020204" pitchFamily="34" charset="0"/>
                  </a:rPr>
                  <a:t>和 </a:t>
                </a:r>
                <a:r>
                  <a:rPr lang="en-US" altLang="zh-CN" sz="1400" dirty="0">
                    <a:solidFill>
                      <a:srgbClr val="000000"/>
                    </a:solidFill>
                    <a:latin typeface="Arial" panose="020B0604020202020204" pitchFamily="34" charset="0"/>
                  </a:rPr>
                  <a:t>M</a:t>
                </a:r>
                <a:r>
                  <a:rPr lang="zh-CN" altLang="en-US" sz="1400" dirty="0">
                    <a:solidFill>
                      <a:srgbClr val="000000"/>
                    </a:solidFill>
                    <a:latin typeface="Arial" panose="020B0604020202020204" pitchFamily="34" charset="0"/>
                  </a:rPr>
                  <a:t>）来计算这两个字母在更大的复合字母的上下文中的正确推理率。在之前我们指出了在 </a:t>
                </a:r>
                <a14:m>
                  <m:oMath xmlns:m="http://schemas.openxmlformats.org/officeDocument/2006/math">
                    <m:sSub>
                      <m:sSubPr>
                        <m:ctrlPr>
                          <a:rPr lang="zh-CN" altLang="en-US" sz="1400" i="1">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a:rPr lang="en-US" altLang="zh-CN" sz="1400" b="0" i="0" smtClean="0">
                            <a:solidFill>
                              <a:srgbClr val="000000"/>
                            </a:solidFill>
                            <a:latin typeface="Cambria Math" panose="02040503050406030204" pitchFamily="18" charset="0"/>
                          </a:rPr>
                          <m:t>4</m:t>
                        </m:r>
                      </m:sub>
                    </m:sSub>
                  </m:oMath>
                </a14:m>
                <a:r>
                  <a:rPr lang="en-US" altLang="zh-CN" sz="1400" dirty="0">
                    <a:solidFill>
                      <a:srgbClr val="000000"/>
                    </a:solidFill>
                    <a:latin typeface="Arial" panose="020B0604020202020204" pitchFamily="34" charset="0"/>
                  </a:rPr>
                  <a:t> </a:t>
                </a:r>
                <a:r>
                  <a:rPr lang="zh-CN" altLang="en-US" sz="1400" dirty="0">
                    <a:solidFill>
                      <a:srgbClr val="000000"/>
                    </a:solidFill>
                    <a:latin typeface="Arial" panose="020B0604020202020204" pitchFamily="34" charset="0"/>
                  </a:rPr>
                  <a:t>下将用于区分的决策边界，例如，</a:t>
                </a:r>
                <a:r>
                  <a:rPr lang="en-US" altLang="zh-CN" sz="1400" dirty="0">
                    <a:solidFill>
                      <a:srgbClr val="000000"/>
                    </a:solidFill>
                    <a:latin typeface="Arial" panose="020B0604020202020204" pitchFamily="34" charset="0"/>
                  </a:rPr>
                  <a:t>K = (0,0,2,2) </a:t>
                </a:r>
                <a:r>
                  <a:rPr lang="zh-CN" altLang="en-US" sz="1400" dirty="0">
                    <a:solidFill>
                      <a:srgbClr val="000000"/>
                    </a:solidFill>
                    <a:latin typeface="Arial" panose="020B0604020202020204" pitchFamily="34" charset="0"/>
                  </a:rPr>
                  <a:t>和 </a:t>
                </a:r>
                <a:r>
                  <a:rPr lang="en-US" altLang="zh-CN" sz="1400" dirty="0">
                    <a:solidFill>
                      <a:srgbClr val="000000"/>
                    </a:solidFill>
                    <a:latin typeface="Arial" panose="020B0604020202020204" pitchFamily="34" charset="0"/>
                  </a:rPr>
                  <a:t>σ = (0,0,3,1)</a:t>
                </a:r>
                <a:r>
                  <a:rPr lang="zh-CN" altLang="en-US" sz="1400" dirty="0">
                    <a:solidFill>
                      <a:srgbClr val="000000"/>
                    </a:solidFill>
                    <a:latin typeface="Arial" panose="020B0604020202020204" pitchFamily="34" charset="0"/>
                  </a:rPr>
                  <a:t>。使用这些决策边界，我们将有多达 </a:t>
                </a:r>
                <a:r>
                  <a:rPr lang="en-US" altLang="zh-CN" sz="1400" dirty="0">
                    <a:solidFill>
                      <a:srgbClr val="000000"/>
                    </a:solidFill>
                    <a:latin typeface="Arial" panose="020B0604020202020204" pitchFamily="34" charset="0"/>
                  </a:rPr>
                  <a:t>7% </a:t>
                </a:r>
                <a:r>
                  <a:rPr lang="zh-CN" altLang="en-US" sz="1400" dirty="0">
                    <a:solidFill>
                      <a:srgbClr val="000000"/>
                    </a:solidFill>
                    <a:latin typeface="Arial" panose="020B0604020202020204" pitchFamily="34" charset="0"/>
                  </a:rPr>
                  <a:t>的被设计为 </a:t>
                </a:r>
                <a:r>
                  <a:rPr lang="en-US" altLang="zh-CN" sz="1400" dirty="0">
                    <a:solidFill>
                      <a:srgbClr val="000000"/>
                    </a:solidFill>
                    <a:latin typeface="Arial" panose="020B0604020202020204" pitchFamily="34" charset="0"/>
                  </a:rPr>
                  <a:t>K</a:t>
                </a:r>
                <a:r>
                  <a:rPr lang="zh-CN" altLang="en-US" sz="1400" dirty="0">
                    <a:solidFill>
                      <a:srgbClr val="000000"/>
                    </a:solidFill>
                    <a:latin typeface="Arial" panose="020B0604020202020204" pitchFamily="34" charset="0"/>
                  </a:rPr>
                  <a:t>（或 </a:t>
                </a:r>
                <a:r>
                  <a:rPr lang="en-US" altLang="zh-CN" sz="1400" dirty="0">
                    <a:solidFill>
                      <a:srgbClr val="000000"/>
                    </a:solidFill>
                    <a:latin typeface="Arial" panose="020B0604020202020204" pitchFamily="34" charset="0"/>
                  </a:rPr>
                  <a:t>M</a:t>
                </a:r>
                <a:r>
                  <a:rPr lang="zh-CN" altLang="en-US" sz="1400" dirty="0">
                    <a:solidFill>
                      <a:srgbClr val="000000"/>
                    </a:solidFill>
                    <a:latin typeface="Arial" panose="020B0604020202020204" pitchFamily="34" charset="0"/>
                  </a:rPr>
                  <a:t>）的位置可能泄露，被解释为</a:t>
                </a:r>
                <a14:m>
                  <m:oMath xmlns:m="http://schemas.openxmlformats.org/officeDocument/2006/math">
                    <m:sSub>
                      <m:sSubPr>
                        <m:ctrlPr>
                          <a:rPr lang="zh-CN" altLang="en-US" sz="1400" i="1">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a:rPr lang="en-US" altLang="zh-CN" sz="1400">
                            <a:solidFill>
                              <a:srgbClr val="000000"/>
                            </a:solidFill>
                            <a:latin typeface="Cambria Math" panose="02040503050406030204" pitchFamily="18" charset="0"/>
                          </a:rPr>
                          <m:t>4</m:t>
                        </m:r>
                      </m:sub>
                    </m:sSub>
                  </m:oMath>
                </a14:m>
                <a:r>
                  <a:rPr lang="zh-CN" altLang="en-US" sz="1400" dirty="0">
                    <a:solidFill>
                      <a:srgbClr val="000000"/>
                    </a:solidFill>
                    <a:latin typeface="Arial" panose="020B0604020202020204" pitchFamily="34" charset="0"/>
                  </a:rPr>
                  <a:t>中的两个相邻复合字母之一（在当前测序深度）。我们进一步分析了排序深度的影响以及扩展下图中的复合字母表的含义。我们观察到复合字母 </a:t>
                </a:r>
                <a:r>
                  <a:rPr lang="en-US" altLang="zh-CN" sz="1400" dirty="0">
                    <a:solidFill>
                      <a:srgbClr val="000000"/>
                    </a:solidFill>
                    <a:latin typeface="Arial" panose="020B0604020202020204" pitchFamily="34" charset="0"/>
                  </a:rPr>
                  <a:t>K </a:t>
                </a:r>
                <a:r>
                  <a:rPr lang="zh-CN" altLang="en-US" sz="1400" dirty="0">
                    <a:solidFill>
                      <a:srgbClr val="000000"/>
                    </a:solidFill>
                    <a:latin typeface="Arial" panose="020B0604020202020204" pitchFamily="34" charset="0"/>
                  </a:rPr>
                  <a:t>和 </a:t>
                </a:r>
                <a:r>
                  <a:rPr lang="en-US" altLang="zh-CN" sz="1400" dirty="0">
                    <a:solidFill>
                      <a:srgbClr val="000000"/>
                    </a:solidFill>
                    <a:latin typeface="Arial" panose="020B0604020202020204" pitchFamily="34" charset="0"/>
                  </a:rPr>
                  <a:t>M </a:t>
                </a:r>
                <a:r>
                  <a:rPr lang="zh-CN" altLang="en-US" sz="1400" dirty="0">
                    <a:solidFill>
                      <a:srgbClr val="000000"/>
                    </a:solidFill>
                    <a:latin typeface="Arial" panose="020B0604020202020204" pitchFamily="34" charset="0"/>
                  </a:rPr>
                  <a:t>的平均基频分别略微向 </a:t>
                </a:r>
                <a:r>
                  <a:rPr lang="en-US" altLang="zh-CN" sz="1400" dirty="0">
                    <a:solidFill>
                      <a:srgbClr val="000000"/>
                    </a:solidFill>
                    <a:latin typeface="Arial" panose="020B0604020202020204" pitchFamily="34" charset="0"/>
                  </a:rPr>
                  <a:t>G </a:t>
                </a:r>
                <a:r>
                  <a:rPr lang="zh-CN" altLang="en-US" sz="1400" dirty="0">
                    <a:solidFill>
                      <a:srgbClr val="000000"/>
                    </a:solidFill>
                    <a:latin typeface="Arial" panose="020B0604020202020204" pitchFamily="34" charset="0"/>
                  </a:rPr>
                  <a:t>和 </a:t>
                </a:r>
                <a:r>
                  <a:rPr lang="en-US" altLang="zh-CN" sz="1400" dirty="0">
                    <a:solidFill>
                      <a:srgbClr val="000000"/>
                    </a:solidFill>
                    <a:latin typeface="Arial" panose="020B0604020202020204" pitchFamily="34" charset="0"/>
                  </a:rPr>
                  <a:t>C </a:t>
                </a:r>
                <a:r>
                  <a:rPr lang="zh-CN" altLang="en-US" sz="1400" dirty="0">
                    <a:solidFill>
                      <a:srgbClr val="000000"/>
                    </a:solidFill>
                    <a:latin typeface="Arial" panose="020B0604020202020204" pitchFamily="34" charset="0"/>
                  </a:rPr>
                  <a:t>移动。直接的结果是，在考虑 </a:t>
                </a:r>
                <a14:m>
                  <m:oMath xmlns:m="http://schemas.openxmlformats.org/officeDocument/2006/math">
                    <m:sSub>
                      <m:sSubPr>
                        <m:ctrlPr>
                          <a:rPr lang="zh-CN" altLang="en-US" sz="1400" i="1">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a:rPr lang="en-US" altLang="zh-CN" sz="1400">
                            <a:solidFill>
                              <a:srgbClr val="000000"/>
                            </a:solidFill>
                            <a:latin typeface="Cambria Math" panose="02040503050406030204" pitchFamily="18" charset="0"/>
                          </a:rPr>
                          <m:t>2</m:t>
                        </m:r>
                      </m:sub>
                    </m:sSub>
                  </m:oMath>
                </a14:m>
                <a:r>
                  <a:rPr lang="zh-CN" altLang="en-US" sz="1400" dirty="0">
                    <a:solidFill>
                      <a:srgbClr val="000000"/>
                    </a:solidFill>
                    <a:latin typeface="Arial" panose="020B0604020202020204" pitchFamily="34" charset="0"/>
                  </a:rPr>
                  <a:t>决策边界时，泄漏到相邻字母中的主要是 </a:t>
                </a:r>
                <a:r>
                  <a:rPr lang="en-US" altLang="zh-CN" sz="1400" dirty="0">
                    <a:solidFill>
                      <a:srgbClr val="000000"/>
                    </a:solidFill>
                    <a:latin typeface="Arial" panose="020B0604020202020204" pitchFamily="34" charset="0"/>
                  </a:rPr>
                  <a:t>G </a:t>
                </a:r>
                <a:r>
                  <a:rPr lang="zh-CN" altLang="en-US" sz="1400" dirty="0">
                    <a:solidFill>
                      <a:srgbClr val="000000"/>
                    </a:solidFill>
                    <a:latin typeface="Arial" panose="020B0604020202020204" pitchFamily="34" charset="0"/>
                  </a:rPr>
                  <a:t>和 </a:t>
                </a:r>
                <a:r>
                  <a:rPr lang="en-US" altLang="zh-CN" sz="1400" dirty="0">
                    <a:solidFill>
                      <a:srgbClr val="000000"/>
                    </a:solidFill>
                    <a:latin typeface="Arial" panose="020B0604020202020204" pitchFamily="34" charset="0"/>
                  </a:rPr>
                  <a:t>C</a:t>
                </a:r>
                <a:r>
                  <a:rPr lang="zh-CN" altLang="en-US" sz="1400" dirty="0">
                    <a:solidFill>
                      <a:srgbClr val="000000"/>
                    </a:solidFill>
                    <a:latin typeface="Arial" panose="020B0604020202020204" pitchFamily="34" charset="0"/>
                  </a:rPr>
                  <a:t>。正如预期的那样，泄漏率与测序深度呈反相关。</a:t>
                </a:r>
              </a:p>
            </p:txBody>
          </p:sp>
        </mc:Choice>
        <mc:Fallback xmlns="">
          <p:sp>
            <p:nvSpPr>
              <p:cNvPr id="5" name="文本框 4">
                <a:extLst>
                  <a:ext uri="{FF2B5EF4-FFF2-40B4-BE49-F238E27FC236}">
                    <a16:creationId xmlns:a16="http://schemas.microsoft.com/office/drawing/2014/main" id="{859154E7-193C-68E8-6981-833ED7066D8D}"/>
                  </a:ext>
                </a:extLst>
              </p:cNvPr>
              <p:cNvSpPr txBox="1">
                <a:spLocks noRot="1" noChangeAspect="1" noMove="1" noResize="1" noEditPoints="1" noAdjustHandles="1" noChangeArrowheads="1" noChangeShapeType="1" noTextEdit="1"/>
              </p:cNvSpPr>
              <p:nvPr/>
            </p:nvSpPr>
            <p:spPr>
              <a:xfrm>
                <a:off x="628678" y="919126"/>
                <a:ext cx="10921296" cy="1169551"/>
              </a:xfrm>
              <a:prstGeom prst="rect">
                <a:avLst/>
              </a:prstGeom>
              <a:blipFill>
                <a:blip r:embed="rId2"/>
                <a:stretch>
                  <a:fillRect l="-167" t="-2083" b="-416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E356736-BC34-1771-7F7D-94315C41AD17}"/>
              </a:ext>
            </a:extLst>
          </p:cNvPr>
          <p:cNvPicPr>
            <a:picLocks noChangeAspect="1"/>
          </p:cNvPicPr>
          <p:nvPr/>
        </p:nvPicPr>
        <p:blipFill>
          <a:blip r:embed="rId3"/>
          <a:stretch>
            <a:fillRect/>
          </a:stretch>
        </p:blipFill>
        <p:spPr>
          <a:xfrm>
            <a:off x="2775626" y="2207391"/>
            <a:ext cx="6360650" cy="4274474"/>
          </a:xfrm>
          <a:prstGeom prst="rect">
            <a:avLst/>
          </a:prstGeom>
        </p:spPr>
      </p:pic>
      <p:sp>
        <p:nvSpPr>
          <p:cNvPr id="7" name="文本框 6">
            <a:extLst>
              <a:ext uri="{FF2B5EF4-FFF2-40B4-BE49-F238E27FC236}">
                <a16:creationId xmlns:a16="http://schemas.microsoft.com/office/drawing/2014/main" id="{F1B3FF9B-06E9-9760-0EC0-3EA25D2B3877}"/>
              </a:ext>
            </a:extLst>
          </p:cNvPr>
          <p:cNvSpPr txBox="1"/>
          <p:nvPr/>
        </p:nvSpPr>
        <p:spPr>
          <a:xfrm>
            <a:off x="2701047" y="2239816"/>
            <a:ext cx="201038" cy="1615827"/>
          </a:xfrm>
          <a:prstGeom prst="rect">
            <a:avLst/>
          </a:prstGeom>
          <a:noFill/>
        </p:spPr>
        <p:txBody>
          <a:bodyPr wrap="square">
            <a:spAutoFit/>
          </a:bodyPr>
          <a:lstStyle/>
          <a:p>
            <a:r>
              <a:rPr lang="zh-CN" altLang="en-US" sz="900" b="0" i="0" dirty="0">
                <a:solidFill>
                  <a:srgbClr val="000000"/>
                </a:solidFill>
                <a:effectLst/>
                <a:latin typeface="Arial" panose="020B0604020202020204" pitchFamily="34" charset="0"/>
              </a:rPr>
              <a:t>成功推断的寡核苷酸数量</a:t>
            </a:r>
            <a:endParaRPr lang="zh-CN" altLang="en-US" sz="900" dirty="0"/>
          </a:p>
        </p:txBody>
      </p:sp>
      <p:sp>
        <p:nvSpPr>
          <p:cNvPr id="9" name="文本框 8">
            <a:extLst>
              <a:ext uri="{FF2B5EF4-FFF2-40B4-BE49-F238E27FC236}">
                <a16:creationId xmlns:a16="http://schemas.microsoft.com/office/drawing/2014/main" id="{C28F5321-F21C-027C-449F-542FD051208B}"/>
              </a:ext>
            </a:extLst>
          </p:cNvPr>
          <p:cNvSpPr txBox="1"/>
          <p:nvPr/>
        </p:nvSpPr>
        <p:spPr>
          <a:xfrm>
            <a:off x="5077837" y="4163045"/>
            <a:ext cx="1660187" cy="230832"/>
          </a:xfrm>
          <a:prstGeom prst="rect">
            <a:avLst/>
          </a:prstGeom>
          <a:noFill/>
        </p:spPr>
        <p:txBody>
          <a:bodyPr wrap="square">
            <a:spAutoFit/>
          </a:bodyPr>
          <a:lstStyle/>
          <a:p>
            <a:r>
              <a:rPr lang="zh-CN" altLang="en-US" sz="900" dirty="0">
                <a:solidFill>
                  <a:srgbClr val="000000"/>
                </a:solidFill>
                <a:latin typeface="Arial" panose="020B0604020202020204" pitchFamily="34" charset="0"/>
              </a:rPr>
              <a:t>平均覆盖率</a:t>
            </a:r>
            <a:r>
              <a:rPr lang="en-US" altLang="zh-CN" sz="900" dirty="0">
                <a:solidFill>
                  <a:srgbClr val="000000"/>
                </a:solidFill>
                <a:latin typeface="Arial" panose="020B0604020202020204" pitchFamily="34" charset="0"/>
              </a:rPr>
              <a:t>(</a:t>
            </a:r>
            <a:r>
              <a:rPr lang="zh-CN" altLang="en-US" sz="900" dirty="0">
                <a:solidFill>
                  <a:srgbClr val="000000"/>
                </a:solidFill>
                <a:latin typeface="Arial" panose="020B0604020202020204" pitchFamily="34" charset="0"/>
              </a:rPr>
              <a:t>读取</a:t>
            </a:r>
            <a:r>
              <a:rPr lang="en-US" altLang="zh-CN" sz="900" dirty="0">
                <a:solidFill>
                  <a:srgbClr val="000000"/>
                </a:solidFill>
                <a:latin typeface="Arial" panose="020B0604020202020204" pitchFamily="34" charset="0"/>
              </a:rPr>
              <a:t>)</a:t>
            </a:r>
            <a:r>
              <a:rPr lang="zh-CN" altLang="en-US" sz="900" dirty="0">
                <a:solidFill>
                  <a:srgbClr val="000000"/>
                </a:solidFill>
                <a:latin typeface="Arial" panose="020B0604020202020204" pitchFamily="34" charset="0"/>
              </a:rPr>
              <a:t>采样率</a:t>
            </a:r>
          </a:p>
        </p:txBody>
      </p:sp>
      <p:sp>
        <p:nvSpPr>
          <p:cNvPr id="13" name="文本框 12">
            <a:extLst>
              <a:ext uri="{FF2B5EF4-FFF2-40B4-BE49-F238E27FC236}">
                <a16:creationId xmlns:a16="http://schemas.microsoft.com/office/drawing/2014/main" id="{A8C9E686-36CD-5F1E-63DB-7AF66B3C8CB7}"/>
              </a:ext>
            </a:extLst>
          </p:cNvPr>
          <p:cNvSpPr txBox="1"/>
          <p:nvPr/>
        </p:nvSpPr>
        <p:spPr>
          <a:xfrm>
            <a:off x="447472" y="2566880"/>
            <a:ext cx="1900137" cy="1200329"/>
          </a:xfrm>
          <a:prstGeom prst="rect">
            <a:avLst/>
          </a:prstGeom>
          <a:noFill/>
        </p:spPr>
        <p:txBody>
          <a:bodyPr wrap="square">
            <a:spAutoFit/>
          </a:bodyPr>
          <a:lstStyle/>
          <a:p>
            <a:r>
              <a:rPr lang="zh-CN" altLang="en-US" sz="1200" b="0" i="0" dirty="0">
                <a:solidFill>
                  <a:srgbClr val="000000"/>
                </a:solidFill>
                <a:effectLst/>
                <a:latin typeface="Arial" panose="020B0604020202020204" pitchFamily="34" charset="0"/>
              </a:rPr>
              <a:t>基于</a:t>
            </a:r>
            <a:r>
              <a:rPr lang="en-US" altLang="zh-CN" sz="1200" b="0" i="0" dirty="0" err="1">
                <a:solidFill>
                  <a:srgbClr val="000000"/>
                </a:solidFill>
                <a:effectLst/>
                <a:latin typeface="Arial" panose="020B0604020202020204" pitchFamily="34" charset="0"/>
              </a:rPr>
              <a:t>Erlich</a:t>
            </a:r>
            <a:r>
              <a:rPr lang="zh-CN" altLang="en-US" sz="1200" b="0" i="0" dirty="0">
                <a:solidFill>
                  <a:srgbClr val="000000"/>
                </a:solidFill>
                <a:effectLst/>
                <a:latin typeface="Arial" panose="020B0604020202020204" pitchFamily="34" charset="0"/>
              </a:rPr>
              <a:t>和</a:t>
            </a:r>
            <a:r>
              <a:rPr lang="en-US" altLang="zh-CN" sz="1200" b="0" i="0" dirty="0">
                <a:solidFill>
                  <a:srgbClr val="000000"/>
                </a:solidFill>
                <a:effectLst/>
                <a:latin typeface="Arial" panose="020B0604020202020204" pitchFamily="34" charset="0"/>
              </a:rPr>
              <a:t>Zielinski</a:t>
            </a:r>
            <a:r>
              <a:rPr lang="zh-CN" altLang="en-US" sz="1200" b="0" i="0" dirty="0">
                <a:solidFill>
                  <a:srgbClr val="000000"/>
                </a:solidFill>
                <a:effectLst/>
                <a:latin typeface="Arial" panose="020B0604020202020204" pitchFamily="34" charset="0"/>
              </a:rPr>
              <a:t>的信息，复合寡核苷酸推断率作为测序采样率的函数。成功解码用黑色圆圈标记。喷泉码的理论极限显示为灰色虚线</a:t>
            </a:r>
            <a:endParaRPr lang="zh-CN" altLang="en-US" sz="1200" dirty="0"/>
          </a:p>
        </p:txBody>
      </p:sp>
      <p:cxnSp>
        <p:nvCxnSpPr>
          <p:cNvPr id="15" name="直接箭头连接符 14">
            <a:extLst>
              <a:ext uri="{FF2B5EF4-FFF2-40B4-BE49-F238E27FC236}">
                <a16:creationId xmlns:a16="http://schemas.microsoft.com/office/drawing/2014/main" id="{BE6A8DE1-43F6-F035-3717-FEF1ABA12694}"/>
              </a:ext>
            </a:extLst>
          </p:cNvPr>
          <p:cNvCxnSpPr>
            <a:stCxn id="13" idx="3"/>
          </p:cNvCxnSpPr>
          <p:nvPr/>
        </p:nvCxnSpPr>
        <p:spPr>
          <a:xfrm flipV="1">
            <a:off x="2347609" y="3167044"/>
            <a:ext cx="29831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966D305-3B1F-5F6F-4842-061A29114980}"/>
                  </a:ext>
                </a:extLst>
              </p:cNvPr>
              <p:cNvSpPr txBox="1"/>
              <p:nvPr/>
            </p:nvSpPr>
            <p:spPr>
              <a:xfrm>
                <a:off x="298399" y="5055221"/>
                <a:ext cx="2152971" cy="856838"/>
              </a:xfrm>
              <a:prstGeom prst="rect">
                <a:avLst/>
              </a:prstGeom>
              <a:noFill/>
            </p:spPr>
            <p:txBody>
              <a:bodyPr wrap="square">
                <a:spAutoFit/>
              </a:bodyPr>
              <a:lstStyle/>
              <a:p>
                <a:r>
                  <a:rPr lang="zh-CN" altLang="en-US" sz="1200" dirty="0">
                    <a:solidFill>
                      <a:srgbClr val="000000"/>
                    </a:solidFill>
                    <a:latin typeface="Arial" panose="020B0604020202020204" pitchFamily="34" charset="0"/>
                  </a:rPr>
                  <a:t>不同排序采样率下复合字母</a:t>
                </a:r>
                <a:r>
                  <a:rPr lang="en-US" altLang="zh-CN" sz="1200" dirty="0">
                    <a:solidFill>
                      <a:srgbClr val="000000"/>
                    </a:solidFill>
                    <a:latin typeface="Arial" panose="020B0604020202020204" pitchFamily="34" charset="0"/>
                  </a:rPr>
                  <a:t>M</a:t>
                </a:r>
                <a:r>
                  <a:rPr lang="zh-CN" altLang="en-US" sz="1200" dirty="0">
                    <a:solidFill>
                      <a:srgbClr val="000000"/>
                    </a:solidFill>
                    <a:latin typeface="Arial" panose="020B0604020202020204" pitchFamily="34" charset="0"/>
                  </a:rPr>
                  <a:t>的</a:t>
                </a:r>
                <a:r>
                  <a:rPr lang="en-US" altLang="zh-CN" sz="1200" dirty="0">
                    <a:solidFill>
                      <a:srgbClr val="000000"/>
                    </a:solidFill>
                    <a:latin typeface="Arial" panose="020B0604020202020204" pitchFamily="34" charset="0"/>
                  </a:rPr>
                  <a:t>A</a:t>
                </a:r>
                <a:r>
                  <a:rPr lang="zh-CN" altLang="en-US" sz="1200" dirty="0">
                    <a:solidFill>
                      <a:srgbClr val="000000"/>
                    </a:solidFill>
                    <a:latin typeface="Arial" panose="020B0604020202020204" pitchFamily="34" charset="0"/>
                  </a:rPr>
                  <a:t>频率分布。虚线描绘了</a:t>
                </a:r>
                <a14:m>
                  <m:oMath xmlns:m="http://schemas.openxmlformats.org/officeDocument/2006/math">
                    <m:sSub>
                      <m:sSubPr>
                        <m:ctrlPr>
                          <a:rPr lang="zh-CN" altLang="en-US" sz="1200" i="1" smtClean="0">
                            <a:solidFill>
                              <a:srgbClr val="000000"/>
                            </a:solidFill>
                            <a:latin typeface="Cambria Math" panose="02040503050406030204" pitchFamily="18" charset="0"/>
                          </a:rPr>
                        </m:ctrlPr>
                      </m:sSubPr>
                      <m:e>
                        <m:r>
                          <a:rPr lang="zh-CN" altLang="en-US" sz="1200">
                            <a:solidFill>
                              <a:srgbClr val="000000"/>
                            </a:solidFill>
                            <a:latin typeface="Cambria Math" panose="02040503050406030204" pitchFamily="18" charset="0"/>
                          </a:rPr>
                          <m:t>𝛷</m:t>
                        </m:r>
                      </m:e>
                      <m:sub>
                        <m:r>
                          <a:rPr lang="en-US" altLang="zh-CN" sz="1200" b="0" i="0" smtClean="0">
                            <a:solidFill>
                              <a:srgbClr val="000000"/>
                            </a:solidFill>
                            <a:latin typeface="Cambria Math" panose="02040503050406030204" pitchFamily="18" charset="0"/>
                          </a:rPr>
                          <m:t>2</m:t>
                        </m:r>
                      </m:sub>
                    </m:sSub>
                  </m:oMath>
                </a14:m>
                <a:r>
                  <a:rPr lang="zh-CN" altLang="en-US" sz="1200" dirty="0">
                    <a:solidFill>
                      <a:srgbClr val="000000"/>
                    </a:solidFill>
                    <a:latin typeface="Arial" panose="020B0604020202020204" pitchFamily="34" charset="0"/>
                  </a:rPr>
                  <a:t>和</a:t>
                </a:r>
                <a14:m>
                  <m:oMath xmlns:m="http://schemas.openxmlformats.org/officeDocument/2006/math">
                    <m:sSub>
                      <m:sSubPr>
                        <m:ctrlPr>
                          <a:rPr lang="zh-CN" altLang="en-US" sz="1200" i="1">
                            <a:solidFill>
                              <a:srgbClr val="000000"/>
                            </a:solidFill>
                            <a:latin typeface="Cambria Math" panose="02040503050406030204" pitchFamily="18" charset="0"/>
                          </a:rPr>
                        </m:ctrlPr>
                      </m:sSubPr>
                      <m:e>
                        <m:r>
                          <a:rPr lang="zh-CN" altLang="en-US" sz="1200">
                            <a:solidFill>
                              <a:srgbClr val="000000"/>
                            </a:solidFill>
                            <a:latin typeface="Cambria Math" panose="02040503050406030204" pitchFamily="18" charset="0"/>
                          </a:rPr>
                          <m:t>𝛷</m:t>
                        </m:r>
                      </m:e>
                      <m:sub>
                        <m:r>
                          <a:rPr lang="en-US" altLang="zh-CN" sz="1200">
                            <a:solidFill>
                              <a:srgbClr val="000000"/>
                            </a:solidFill>
                            <a:latin typeface="Cambria Math" panose="02040503050406030204" pitchFamily="18" charset="0"/>
                          </a:rPr>
                          <m:t>4</m:t>
                        </m:r>
                      </m:sub>
                    </m:sSub>
                  </m:oMath>
                </a14:m>
                <a:r>
                  <a:rPr lang="zh-CN" altLang="en-US" sz="1200" dirty="0">
                    <a:solidFill>
                      <a:srgbClr val="000000"/>
                    </a:solidFill>
                    <a:latin typeface="Arial" panose="020B0604020202020204" pitchFamily="34" charset="0"/>
                  </a:rPr>
                  <a:t>的决策边界。彩色框中描述了错误推断位置的比率。</a:t>
                </a:r>
              </a:p>
            </p:txBody>
          </p:sp>
        </mc:Choice>
        <mc:Fallback xmlns="">
          <p:sp>
            <p:nvSpPr>
              <p:cNvPr id="17" name="文本框 16">
                <a:extLst>
                  <a:ext uri="{FF2B5EF4-FFF2-40B4-BE49-F238E27FC236}">
                    <a16:creationId xmlns:a16="http://schemas.microsoft.com/office/drawing/2014/main" id="{8966D305-3B1F-5F6F-4842-061A29114980}"/>
                  </a:ext>
                </a:extLst>
              </p:cNvPr>
              <p:cNvSpPr txBox="1">
                <a:spLocks noRot="1" noChangeAspect="1" noMove="1" noResize="1" noEditPoints="1" noAdjustHandles="1" noChangeArrowheads="1" noChangeShapeType="1" noTextEdit="1"/>
              </p:cNvSpPr>
              <p:nvPr/>
            </p:nvSpPr>
            <p:spPr>
              <a:xfrm>
                <a:off x="298399" y="5055221"/>
                <a:ext cx="2152971" cy="856838"/>
              </a:xfrm>
              <a:prstGeom prst="rect">
                <a:avLst/>
              </a:prstGeom>
              <a:blipFill>
                <a:blip r:embed="rId4"/>
                <a:stretch>
                  <a:fillRect l="-283" t="-709" r="-567" b="-2128"/>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39A2A34C-B0A0-16D0-239D-5E0A17CF7EB2}"/>
              </a:ext>
            </a:extLst>
          </p:cNvPr>
          <p:cNvSpPr txBox="1"/>
          <p:nvPr/>
        </p:nvSpPr>
        <p:spPr>
          <a:xfrm>
            <a:off x="8082446" y="4169472"/>
            <a:ext cx="1219200" cy="230832"/>
          </a:xfrm>
          <a:prstGeom prst="rect">
            <a:avLst/>
          </a:prstGeom>
          <a:noFill/>
        </p:spPr>
        <p:txBody>
          <a:bodyPr wrap="square">
            <a:spAutoFit/>
          </a:bodyPr>
          <a:lstStyle/>
          <a:p>
            <a:r>
              <a:rPr lang="zh-CN" altLang="en-US" sz="900" dirty="0">
                <a:solidFill>
                  <a:srgbClr val="000000"/>
                </a:solidFill>
                <a:latin typeface="Arial" panose="020B0604020202020204" pitchFamily="34" charset="0"/>
              </a:rPr>
              <a:t>最小覆盖率</a:t>
            </a:r>
            <a:r>
              <a:rPr lang="en-US" altLang="zh-CN" sz="900" dirty="0">
                <a:solidFill>
                  <a:srgbClr val="000000"/>
                </a:solidFill>
                <a:latin typeface="Arial" panose="020B0604020202020204" pitchFamily="34" charset="0"/>
              </a:rPr>
              <a:t>(</a:t>
            </a:r>
            <a:r>
              <a:rPr lang="zh-CN" altLang="en-US" sz="900" dirty="0">
                <a:solidFill>
                  <a:srgbClr val="000000"/>
                </a:solidFill>
                <a:latin typeface="Arial" panose="020B0604020202020204" pitchFamily="34" charset="0"/>
              </a:rPr>
              <a:t>读取</a:t>
            </a:r>
            <a:r>
              <a:rPr lang="en-US" altLang="zh-CN" sz="900" dirty="0">
                <a:solidFill>
                  <a:srgbClr val="000000"/>
                </a:solidFill>
                <a:latin typeface="Arial" panose="020B0604020202020204" pitchFamily="34" charset="0"/>
              </a:rPr>
              <a:t>)</a:t>
            </a:r>
            <a:endParaRPr lang="zh-CN" altLang="en-US" sz="900" dirty="0">
              <a:solidFill>
                <a:srgbClr val="000000"/>
              </a:solidFill>
              <a:latin typeface="Arial" panose="020B0604020202020204" pitchFamily="34" charset="0"/>
            </a:endParaRPr>
          </a:p>
        </p:txBody>
      </p:sp>
      <p:cxnSp>
        <p:nvCxnSpPr>
          <p:cNvPr id="22" name="直接箭头连接符 21">
            <a:extLst>
              <a:ext uri="{FF2B5EF4-FFF2-40B4-BE49-F238E27FC236}">
                <a16:creationId xmlns:a16="http://schemas.microsoft.com/office/drawing/2014/main" id="{A6A6E5B9-91A4-4342-E0AF-E74D74272076}"/>
              </a:ext>
            </a:extLst>
          </p:cNvPr>
          <p:cNvCxnSpPr/>
          <p:nvPr/>
        </p:nvCxnSpPr>
        <p:spPr>
          <a:xfrm flipV="1">
            <a:off x="2402733" y="5483640"/>
            <a:ext cx="29831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1B57A67-1BB2-5C12-FF84-E275A1C0788E}"/>
                  </a:ext>
                </a:extLst>
              </p:cNvPr>
              <p:cNvSpPr txBox="1"/>
              <p:nvPr/>
            </p:nvSpPr>
            <p:spPr>
              <a:xfrm>
                <a:off x="9416374" y="2405799"/>
                <a:ext cx="2196449" cy="1107996"/>
              </a:xfrm>
              <a:prstGeom prst="rect">
                <a:avLst/>
              </a:prstGeom>
              <a:noFill/>
            </p:spPr>
            <p:txBody>
              <a:bodyPr wrap="square">
                <a:spAutoFit/>
              </a:bodyPr>
              <a:lstStyle/>
              <a:p>
                <a:r>
                  <a:rPr lang="zh-CN" altLang="en-US" sz="1100" b="0" i="0" dirty="0">
                    <a:solidFill>
                      <a:srgbClr val="000000"/>
                    </a:solidFill>
                    <a:effectLst/>
                    <a:latin typeface="Arial" panose="020B0604020202020204" pitchFamily="34" charset="0"/>
                  </a:rPr>
                  <a:t>箱线图通过呈现代表</a:t>
                </a:r>
                <a:r>
                  <a:rPr lang="en-US" altLang="zh-CN" sz="1100" b="0" i="0" dirty="0">
                    <a:solidFill>
                      <a:srgbClr val="000000"/>
                    </a:solidFill>
                    <a:effectLst/>
                    <a:latin typeface="Arial" panose="020B0604020202020204" pitchFamily="34" charset="0"/>
                  </a:rPr>
                  <a:t>1.5</a:t>
                </a:r>
                <a:r>
                  <a:rPr lang="zh-CN" altLang="en-US" sz="1100" b="0" i="0" dirty="0">
                    <a:solidFill>
                      <a:srgbClr val="000000"/>
                    </a:solidFill>
                    <a:effectLst/>
                    <a:latin typeface="Arial" panose="020B0604020202020204" pitchFamily="34" charset="0"/>
                  </a:rPr>
                  <a:t>倍四分位数间距的中位数、四分位数和须状来描述观察到的</a:t>
                </a:r>
                <a:r>
                  <a:rPr lang="en-US" altLang="zh-CN" sz="1100" b="0" i="0" dirty="0">
                    <a:solidFill>
                      <a:srgbClr val="000000"/>
                    </a:solidFill>
                    <a:effectLst/>
                    <a:latin typeface="Arial" panose="020B0604020202020204" pitchFamily="34" charset="0"/>
                  </a:rPr>
                  <a:t>T</a:t>
                </a:r>
                <a:r>
                  <a:rPr lang="zh-CN" altLang="en-US" sz="1100" b="0" i="0" dirty="0">
                    <a:solidFill>
                      <a:srgbClr val="000000"/>
                    </a:solidFill>
                    <a:effectLst/>
                    <a:latin typeface="Arial" panose="020B0604020202020204" pitchFamily="34" charset="0"/>
                  </a:rPr>
                  <a:t>频率的分布。每个箱线图中分析位置的数量显示在最小覆盖率下方。虚线描绘了</a:t>
                </a:r>
                <a14:m>
                  <m:oMath xmlns:m="http://schemas.openxmlformats.org/officeDocument/2006/math">
                    <m:sSub>
                      <m:sSubPr>
                        <m:ctrlPr>
                          <a:rPr lang="zh-CN" altLang="en-US" sz="1100" i="1" smtClean="0">
                            <a:solidFill>
                              <a:srgbClr val="000000"/>
                            </a:solidFill>
                            <a:latin typeface="Cambria Math" panose="02040503050406030204" pitchFamily="18" charset="0"/>
                          </a:rPr>
                        </m:ctrlPr>
                      </m:sSubPr>
                      <m:e>
                        <m:r>
                          <a:rPr lang="zh-CN" altLang="en-US" sz="1100">
                            <a:solidFill>
                              <a:srgbClr val="000000"/>
                            </a:solidFill>
                            <a:latin typeface="Cambria Math" panose="02040503050406030204" pitchFamily="18" charset="0"/>
                          </a:rPr>
                          <m:t>𝛷</m:t>
                        </m:r>
                      </m:e>
                      <m:sub>
                        <m:r>
                          <a:rPr lang="en-US" altLang="zh-CN" sz="1100" b="0" i="0" smtClean="0">
                            <a:solidFill>
                              <a:srgbClr val="000000"/>
                            </a:solidFill>
                            <a:latin typeface="Cambria Math" panose="02040503050406030204" pitchFamily="18" charset="0"/>
                          </a:rPr>
                          <m:t>2</m:t>
                        </m:r>
                      </m:sub>
                    </m:sSub>
                    <m:r>
                      <a:rPr lang="en-US" altLang="zh-CN" sz="1100">
                        <a:solidFill>
                          <a:srgbClr val="000000"/>
                        </a:solidFill>
                        <a:latin typeface="Cambria Math" panose="02040503050406030204" pitchFamily="18" charset="0"/>
                      </a:rPr>
                      <m:t> </m:t>
                    </m:r>
                    <m:r>
                      <a:rPr lang="zh-CN" altLang="en-US" sz="1100" i="1">
                        <a:solidFill>
                          <a:srgbClr val="000000"/>
                        </a:solidFill>
                        <a:latin typeface="Cambria Math" panose="02040503050406030204" pitchFamily="18" charset="0"/>
                      </a:rPr>
                      <m:t>、</m:t>
                    </m:r>
                    <m:sSub>
                      <m:sSubPr>
                        <m:ctrlPr>
                          <a:rPr lang="zh-CN" altLang="en-US" sz="1100" i="1">
                            <a:solidFill>
                              <a:srgbClr val="000000"/>
                            </a:solidFill>
                            <a:latin typeface="Cambria Math" panose="02040503050406030204" pitchFamily="18" charset="0"/>
                          </a:rPr>
                        </m:ctrlPr>
                      </m:sSubPr>
                      <m:e>
                        <m:r>
                          <a:rPr lang="zh-CN" altLang="en-US" sz="1100">
                            <a:solidFill>
                              <a:srgbClr val="000000"/>
                            </a:solidFill>
                            <a:latin typeface="Cambria Math" panose="02040503050406030204" pitchFamily="18" charset="0"/>
                          </a:rPr>
                          <m:t>𝛷</m:t>
                        </m:r>
                      </m:e>
                      <m:sub>
                        <m:r>
                          <a:rPr lang="en-US" altLang="zh-CN" sz="1100" b="0" i="0" smtClean="0">
                            <a:solidFill>
                              <a:srgbClr val="000000"/>
                            </a:solidFill>
                            <a:latin typeface="Cambria Math" panose="02040503050406030204" pitchFamily="18" charset="0"/>
                          </a:rPr>
                          <m:t>4</m:t>
                        </m:r>
                      </m:sub>
                    </m:sSub>
                  </m:oMath>
                </a14:m>
                <a:r>
                  <a:rPr lang="zh-CN" altLang="en-US" sz="1100" b="0" i="0" dirty="0">
                    <a:solidFill>
                      <a:srgbClr val="000000"/>
                    </a:solidFill>
                    <a:effectLst/>
                    <a:latin typeface="Arial" panose="020B0604020202020204" pitchFamily="34" charset="0"/>
                  </a:rPr>
                  <a:t>和</a:t>
                </a:r>
                <a14:m>
                  <m:oMath xmlns:m="http://schemas.openxmlformats.org/officeDocument/2006/math">
                    <m:sSub>
                      <m:sSubPr>
                        <m:ctrlPr>
                          <a:rPr lang="zh-CN" altLang="en-US" sz="1100" i="1">
                            <a:solidFill>
                              <a:srgbClr val="000000"/>
                            </a:solidFill>
                            <a:latin typeface="Cambria Math" panose="02040503050406030204" pitchFamily="18" charset="0"/>
                          </a:rPr>
                        </m:ctrlPr>
                      </m:sSubPr>
                      <m:e>
                        <m:r>
                          <a:rPr lang="zh-CN" altLang="en-US" sz="1100">
                            <a:solidFill>
                              <a:srgbClr val="000000"/>
                            </a:solidFill>
                            <a:latin typeface="Cambria Math" panose="02040503050406030204" pitchFamily="18" charset="0"/>
                          </a:rPr>
                          <m:t>𝛷</m:t>
                        </m:r>
                      </m:e>
                      <m:sub>
                        <m:r>
                          <a:rPr lang="en-US" altLang="zh-CN" sz="1100" b="0" i="0" smtClean="0">
                            <a:solidFill>
                              <a:srgbClr val="000000"/>
                            </a:solidFill>
                            <a:latin typeface="Cambria Math" panose="02040503050406030204" pitchFamily="18" charset="0"/>
                          </a:rPr>
                          <m:t>6</m:t>
                        </m:r>
                      </m:sub>
                    </m:sSub>
                  </m:oMath>
                </a14:m>
                <a:r>
                  <a:rPr lang="zh-CN" altLang="en-US" sz="1100" b="0" i="0" dirty="0">
                    <a:solidFill>
                      <a:srgbClr val="000000"/>
                    </a:solidFill>
                    <a:effectLst/>
                    <a:latin typeface="Arial" panose="020B0604020202020204" pitchFamily="34" charset="0"/>
                  </a:rPr>
                  <a:t>的决策边界。</a:t>
                </a:r>
                <a:endParaRPr lang="zh-CN" altLang="en-US" sz="1100" dirty="0">
                  <a:solidFill>
                    <a:srgbClr val="000000"/>
                  </a:solidFill>
                  <a:latin typeface="Arial" panose="020B0604020202020204" pitchFamily="34" charset="0"/>
                </a:endParaRPr>
              </a:p>
            </p:txBody>
          </p:sp>
        </mc:Choice>
        <mc:Fallback xmlns="">
          <p:sp>
            <p:nvSpPr>
              <p:cNvPr id="24" name="文本框 23">
                <a:extLst>
                  <a:ext uri="{FF2B5EF4-FFF2-40B4-BE49-F238E27FC236}">
                    <a16:creationId xmlns:a16="http://schemas.microsoft.com/office/drawing/2014/main" id="{81B57A67-1BB2-5C12-FF84-E275A1C0788E}"/>
                  </a:ext>
                </a:extLst>
              </p:cNvPr>
              <p:cNvSpPr txBox="1">
                <a:spLocks noRot="1" noChangeAspect="1" noMove="1" noResize="1" noEditPoints="1" noAdjustHandles="1" noChangeArrowheads="1" noChangeShapeType="1" noTextEdit="1"/>
              </p:cNvSpPr>
              <p:nvPr/>
            </p:nvSpPr>
            <p:spPr>
              <a:xfrm>
                <a:off x="9416374" y="2405799"/>
                <a:ext cx="2196449" cy="1107996"/>
              </a:xfrm>
              <a:prstGeom prst="rect">
                <a:avLst/>
              </a:prstGeom>
              <a:blipFill>
                <a:blip r:embed="rId5"/>
                <a:stretch>
                  <a:fillRect t="-552" r="-1111" b="-3315"/>
                </a:stretch>
              </a:blipFill>
            </p:spPr>
            <p:txBody>
              <a:bodyPr/>
              <a:lstStyle/>
              <a:p>
                <a:r>
                  <a:rPr lang="zh-CN" altLang="en-US">
                    <a:noFill/>
                  </a:rPr>
                  <a:t> </a:t>
                </a:r>
              </a:p>
            </p:txBody>
          </p:sp>
        </mc:Fallback>
      </mc:AlternateContent>
      <p:cxnSp>
        <p:nvCxnSpPr>
          <p:cNvPr id="26" name="直接箭头连接符 25">
            <a:extLst>
              <a:ext uri="{FF2B5EF4-FFF2-40B4-BE49-F238E27FC236}">
                <a16:creationId xmlns:a16="http://schemas.microsoft.com/office/drawing/2014/main" id="{A871A42B-80D1-0188-EF9A-B27EE625A29F}"/>
              </a:ext>
            </a:extLst>
          </p:cNvPr>
          <p:cNvCxnSpPr>
            <a:cxnSpLocks/>
          </p:cNvCxnSpPr>
          <p:nvPr/>
        </p:nvCxnSpPr>
        <p:spPr>
          <a:xfrm flipH="1">
            <a:off x="8917021" y="3047729"/>
            <a:ext cx="3846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8672A53C-4BEE-B8AC-E13F-D063C51C9770}"/>
              </a:ext>
            </a:extLst>
          </p:cNvPr>
          <p:cNvSpPr txBox="1"/>
          <p:nvPr/>
        </p:nvSpPr>
        <p:spPr>
          <a:xfrm>
            <a:off x="9416374" y="5207411"/>
            <a:ext cx="2196450" cy="646331"/>
          </a:xfrm>
          <a:prstGeom prst="rect">
            <a:avLst/>
          </a:prstGeom>
          <a:noFill/>
        </p:spPr>
        <p:txBody>
          <a:bodyPr wrap="square">
            <a:spAutoFit/>
          </a:bodyPr>
          <a:lstStyle/>
          <a:p>
            <a:r>
              <a:rPr lang="zh-CN" altLang="en-US" sz="1200" dirty="0">
                <a:solidFill>
                  <a:srgbClr val="000000"/>
                </a:solidFill>
                <a:latin typeface="Arial" panose="020B0604020202020204" pitchFamily="34" charset="0"/>
              </a:rPr>
              <a:t>复合字母</a:t>
            </a:r>
            <a:r>
              <a:rPr lang="en-US" altLang="zh-CN" sz="1200" dirty="0">
                <a:solidFill>
                  <a:srgbClr val="000000"/>
                </a:solidFill>
                <a:latin typeface="Arial" panose="020B0604020202020204" pitchFamily="34" charset="0"/>
              </a:rPr>
              <a:t>K</a:t>
            </a:r>
            <a:r>
              <a:rPr lang="zh-CN" altLang="en-US" sz="1200" dirty="0">
                <a:solidFill>
                  <a:srgbClr val="000000"/>
                </a:solidFill>
                <a:latin typeface="Arial" panose="020B0604020202020204" pitchFamily="34" charset="0"/>
              </a:rPr>
              <a:t>对不同复合字母的成功推断率是最小顺序覆盖的函数。</a:t>
            </a:r>
          </a:p>
        </p:txBody>
      </p:sp>
      <p:cxnSp>
        <p:nvCxnSpPr>
          <p:cNvPr id="30" name="直接箭头连接符 29">
            <a:extLst>
              <a:ext uri="{FF2B5EF4-FFF2-40B4-BE49-F238E27FC236}">
                <a16:creationId xmlns:a16="http://schemas.microsoft.com/office/drawing/2014/main" id="{1E9A6A9E-68ED-450D-2BBF-40F47BBE3440}"/>
              </a:ext>
            </a:extLst>
          </p:cNvPr>
          <p:cNvCxnSpPr>
            <a:cxnSpLocks/>
          </p:cNvCxnSpPr>
          <p:nvPr/>
        </p:nvCxnSpPr>
        <p:spPr>
          <a:xfrm flipH="1">
            <a:off x="9031749" y="5527062"/>
            <a:ext cx="3846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F6FE3475-E780-C7AE-3DA1-01628549199E}"/>
              </a:ext>
            </a:extLst>
          </p:cNvPr>
          <p:cNvSpPr txBox="1"/>
          <p:nvPr/>
        </p:nvSpPr>
        <p:spPr>
          <a:xfrm>
            <a:off x="5832733" y="5091225"/>
            <a:ext cx="311285" cy="784830"/>
          </a:xfrm>
          <a:prstGeom prst="rect">
            <a:avLst/>
          </a:prstGeom>
          <a:noFill/>
        </p:spPr>
        <p:txBody>
          <a:bodyPr wrap="square">
            <a:spAutoFit/>
          </a:bodyPr>
          <a:lstStyle/>
          <a:p>
            <a:r>
              <a:rPr lang="zh-CN" altLang="en-US" sz="900" dirty="0">
                <a:solidFill>
                  <a:srgbClr val="000000"/>
                </a:solidFill>
                <a:latin typeface="Arial" panose="020B0604020202020204" pitchFamily="34" charset="0"/>
              </a:rPr>
              <a:t>成功推理率</a:t>
            </a:r>
          </a:p>
        </p:txBody>
      </p:sp>
    </p:spTree>
    <p:extLst>
      <p:ext uri="{BB962C8B-B14F-4D97-AF65-F5344CB8AC3E}">
        <p14:creationId xmlns:p14="http://schemas.microsoft.com/office/powerpoint/2010/main" val="3406110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D3597ED-EE16-22FC-C71E-B3A02EEFEF2F}"/>
              </a:ext>
            </a:extLst>
          </p:cNvPr>
          <p:cNvSpPr txBox="1"/>
          <p:nvPr/>
        </p:nvSpPr>
        <p:spPr>
          <a:xfrm>
            <a:off x="709368" y="588332"/>
            <a:ext cx="6094428" cy="400110"/>
          </a:xfrm>
          <a:prstGeom prst="rect">
            <a:avLst/>
          </a:prstGeom>
          <a:noFill/>
        </p:spPr>
        <p:txBody>
          <a:bodyPr wrap="square">
            <a:spAutoFit/>
          </a:bodyPr>
          <a:lstStyle/>
          <a:p>
            <a:r>
              <a:rPr lang="zh-CN" altLang="en-US" sz="2000" dirty="0"/>
              <a:t>读取的子采样：</a:t>
            </a:r>
          </a:p>
        </p:txBody>
      </p:sp>
      <p:pic>
        <p:nvPicPr>
          <p:cNvPr id="6" name="图片 5">
            <a:extLst>
              <a:ext uri="{FF2B5EF4-FFF2-40B4-BE49-F238E27FC236}">
                <a16:creationId xmlns:a16="http://schemas.microsoft.com/office/drawing/2014/main" id="{2C22A0D2-1647-FBBA-9F2A-99B93513E9ED}"/>
              </a:ext>
            </a:extLst>
          </p:cNvPr>
          <p:cNvPicPr>
            <a:picLocks noChangeAspect="1"/>
          </p:cNvPicPr>
          <p:nvPr/>
        </p:nvPicPr>
        <p:blipFill>
          <a:blip r:embed="rId2"/>
          <a:stretch>
            <a:fillRect/>
          </a:stretch>
        </p:blipFill>
        <p:spPr>
          <a:xfrm>
            <a:off x="8125837" y="988442"/>
            <a:ext cx="3203644" cy="2381425"/>
          </a:xfrm>
          <a:prstGeom prst="rect">
            <a:avLst/>
          </a:prstGeom>
        </p:spPr>
      </p:pic>
      <p:sp>
        <p:nvSpPr>
          <p:cNvPr id="10" name="文本框 9">
            <a:extLst>
              <a:ext uri="{FF2B5EF4-FFF2-40B4-BE49-F238E27FC236}">
                <a16:creationId xmlns:a16="http://schemas.microsoft.com/office/drawing/2014/main" id="{C5E4BAC3-65EC-A5B9-81DF-F111186E83CE}"/>
              </a:ext>
            </a:extLst>
          </p:cNvPr>
          <p:cNvSpPr txBox="1"/>
          <p:nvPr/>
        </p:nvSpPr>
        <p:spPr>
          <a:xfrm>
            <a:off x="1229765" y="1379123"/>
            <a:ext cx="6096000" cy="954107"/>
          </a:xfrm>
          <a:prstGeom prst="rect">
            <a:avLst/>
          </a:prstGeom>
          <a:noFill/>
        </p:spPr>
        <p:txBody>
          <a:bodyPr wrap="square">
            <a:spAutoFit/>
          </a:bodyPr>
          <a:lstStyle/>
          <a:p>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我们进行了二次抽样实验，在该实验中，我们重复对读取的不同部分进行采样，并使用我们的解码管道评估读取子集。对于来自 </a:t>
            </a:r>
            <a:r>
              <a:rPr kumimoji="0" lang="en-US" altLang="zh-CN" sz="1400" b="0" i="0" u="none" strike="noStrike" kern="1200" cap="none" spc="0" normalizeH="0" baseline="0" noProof="0" dirty="0" err="1">
                <a:ln>
                  <a:noFill/>
                </a:ln>
                <a:solidFill>
                  <a:srgbClr val="000000"/>
                </a:solidFill>
                <a:effectLst/>
                <a:uLnTx/>
                <a:uFillTx/>
                <a:latin typeface="Arial" panose="020B0604020202020204" pitchFamily="34" charset="0"/>
                <a:ea typeface="等线" panose="02010600030101010101" pitchFamily="2" charset="-122"/>
                <a:cs typeface="+mn-cs"/>
              </a:rPr>
              <a:t>Erlich</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和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Zielinski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的信息，我们表明，平均每个寡核苷酸使用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29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个读数（</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30%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采样）仍然足以成功解码信息，其中约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97%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的寡核苷酸成功恢复。</a:t>
            </a:r>
            <a:endParaRPr lang="zh-CN" altLang="en-US" dirty="0"/>
          </a:p>
        </p:txBody>
      </p:sp>
      <p:cxnSp>
        <p:nvCxnSpPr>
          <p:cNvPr id="12" name="直接箭头连接符 11">
            <a:extLst>
              <a:ext uri="{FF2B5EF4-FFF2-40B4-BE49-F238E27FC236}">
                <a16:creationId xmlns:a16="http://schemas.microsoft.com/office/drawing/2014/main" id="{88ED022C-2944-EB2F-429B-02E7AD6185B2}"/>
              </a:ext>
            </a:extLst>
          </p:cNvPr>
          <p:cNvCxnSpPr/>
          <p:nvPr/>
        </p:nvCxnSpPr>
        <p:spPr>
          <a:xfrm>
            <a:off x="7470843" y="1822315"/>
            <a:ext cx="492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AEC1DEB8-360C-DD2A-7C99-AEAA0DF5132B}"/>
              </a:ext>
            </a:extLst>
          </p:cNvPr>
          <p:cNvPicPr>
            <a:picLocks noChangeAspect="1"/>
          </p:cNvPicPr>
          <p:nvPr/>
        </p:nvPicPr>
        <p:blipFill>
          <a:blip r:embed="rId3"/>
          <a:stretch>
            <a:fillRect/>
          </a:stretch>
        </p:blipFill>
        <p:spPr>
          <a:xfrm>
            <a:off x="1291373" y="3949596"/>
            <a:ext cx="3267260" cy="2176450"/>
          </a:xfrm>
          <a:prstGeom prst="rect">
            <a:avLst/>
          </a:prstGeom>
        </p:spPr>
      </p:pic>
      <p:sp>
        <p:nvSpPr>
          <p:cNvPr id="16" name="文本框 15">
            <a:extLst>
              <a:ext uri="{FF2B5EF4-FFF2-40B4-BE49-F238E27FC236}">
                <a16:creationId xmlns:a16="http://schemas.microsoft.com/office/drawing/2014/main" id="{6D95CDF1-DC36-F933-13EB-5826F3063AFC}"/>
              </a:ext>
            </a:extLst>
          </p:cNvPr>
          <p:cNvSpPr txBox="1"/>
          <p:nvPr/>
        </p:nvSpPr>
        <p:spPr>
          <a:xfrm>
            <a:off x="5139445" y="4559930"/>
            <a:ext cx="6096000" cy="307777"/>
          </a:xfrm>
          <a:prstGeom prst="rect">
            <a:avLst/>
          </a:prstGeom>
          <a:noFill/>
        </p:spPr>
        <p:txBody>
          <a:bodyPr wrap="square">
            <a:spAutoFit/>
          </a:bodyPr>
          <a:lstStyle/>
          <a:p>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读数的二次抽样导致碱基频率分布更广泛。</a:t>
            </a:r>
            <a:endParaRPr lang="zh-CN" altLang="en-US" dirty="0"/>
          </a:p>
        </p:txBody>
      </p:sp>
      <p:cxnSp>
        <p:nvCxnSpPr>
          <p:cNvPr id="18" name="直接箭头连接符 17">
            <a:extLst>
              <a:ext uri="{FF2B5EF4-FFF2-40B4-BE49-F238E27FC236}">
                <a16:creationId xmlns:a16="http://schemas.microsoft.com/office/drawing/2014/main" id="{39108507-6771-E0FE-F09F-DB30ACC61AE3}"/>
              </a:ext>
            </a:extLst>
          </p:cNvPr>
          <p:cNvCxnSpPr/>
          <p:nvPr/>
        </p:nvCxnSpPr>
        <p:spPr>
          <a:xfrm flipH="1">
            <a:off x="4639696" y="4713819"/>
            <a:ext cx="4057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45D738D-2EA6-DCD4-D83C-69D72FF0BA46}"/>
                  </a:ext>
                </a:extLst>
              </p:cNvPr>
              <p:cNvSpPr txBox="1"/>
              <p:nvPr/>
            </p:nvSpPr>
            <p:spPr>
              <a:xfrm>
                <a:off x="5421549" y="4241636"/>
                <a:ext cx="6096000" cy="954107"/>
              </a:xfrm>
              <a:prstGeom prst="rect">
                <a:avLst/>
              </a:prstGeom>
              <a:noFill/>
            </p:spPr>
            <p:txBody>
              <a:bodyPr wrap="square">
                <a:spAutoFit/>
              </a:bodyPr>
              <a:lstStyle/>
              <a:p>
                <a:r>
                  <a:rPr lang="zh-CN" altLang="en-US" sz="1400" dirty="0">
                    <a:solidFill>
                      <a:srgbClr val="000000"/>
                    </a:solidFill>
                    <a:latin typeface="Arial" panose="020B0604020202020204" pitchFamily="34" charset="0"/>
                    <a:ea typeface="等线" panose="02010600030101010101" pitchFamily="2" charset="-122"/>
                  </a:rPr>
                  <a:t>特别是，在假设使用 </a:t>
                </a:r>
                <a14:m>
                  <m:oMath xmlns:m="http://schemas.openxmlformats.org/officeDocument/2006/math">
                    <m:sSub>
                      <m:sSubPr>
                        <m:ctrlPr>
                          <a:rPr lang="zh-CN" altLang="en-US" sz="1400" i="1">
                            <a:solidFill>
                              <a:srgbClr val="000000"/>
                            </a:solidFill>
                            <a:latin typeface="Cambria Math" panose="02040503050406030204" pitchFamily="18" charset="0"/>
                            <a:ea typeface="等线" panose="02010600030101010101" pitchFamily="2" charset="-122"/>
                          </a:rPr>
                        </m:ctrlPr>
                      </m:sSubPr>
                      <m:e>
                        <m:r>
                          <a:rPr lang="zh-CN" altLang="en-US" sz="1400">
                            <a:solidFill>
                              <a:srgbClr val="000000"/>
                            </a:solidFill>
                            <a:latin typeface="Cambria Math" panose="02040503050406030204" pitchFamily="18" charset="0"/>
                            <a:ea typeface="等线" panose="02010600030101010101" pitchFamily="2" charset="-122"/>
                          </a:rPr>
                          <m:t>𝛷</m:t>
                        </m:r>
                      </m:e>
                      <m:sub>
                        <m:r>
                          <a:rPr lang="en-US" altLang="zh-CN" sz="1400">
                            <a:solidFill>
                              <a:srgbClr val="000000"/>
                            </a:solidFill>
                            <a:latin typeface="Cambria Math" panose="02040503050406030204" pitchFamily="18" charset="0"/>
                            <a:ea typeface="等线" panose="02010600030101010101" pitchFamily="2" charset="-122"/>
                          </a:rPr>
                          <m:t>2</m:t>
                        </m:r>
                      </m:sub>
                    </m:sSub>
                  </m:oMath>
                </a14:m>
                <a:r>
                  <a:rPr lang="en-US" altLang="zh-CN" sz="1400" dirty="0">
                    <a:solidFill>
                      <a:srgbClr val="000000"/>
                    </a:solidFill>
                    <a:latin typeface="Arial" panose="020B0604020202020204" pitchFamily="34" charset="0"/>
                    <a:ea typeface="等线" panose="02010600030101010101" pitchFamily="2" charset="-122"/>
                  </a:rPr>
                  <a:t> </a:t>
                </a:r>
                <a:r>
                  <a:rPr lang="zh-CN" altLang="en-US" sz="1400" dirty="0">
                    <a:solidFill>
                      <a:srgbClr val="000000"/>
                    </a:solidFill>
                    <a:latin typeface="Arial" panose="020B0604020202020204" pitchFamily="34" charset="0"/>
                    <a:ea typeface="等线" panose="02010600030101010101" pitchFamily="2" charset="-122"/>
                  </a:rPr>
                  <a:t>或 </a:t>
                </a:r>
                <a14:m>
                  <m:oMath xmlns:m="http://schemas.openxmlformats.org/officeDocument/2006/math">
                    <m:sSub>
                      <m:sSubPr>
                        <m:ctrlPr>
                          <a:rPr lang="zh-CN" altLang="en-US" sz="1400" i="1">
                            <a:solidFill>
                              <a:srgbClr val="000000"/>
                            </a:solidFill>
                            <a:latin typeface="Cambria Math" panose="02040503050406030204" pitchFamily="18" charset="0"/>
                            <a:ea typeface="等线" panose="02010600030101010101" pitchFamily="2" charset="-122"/>
                          </a:rPr>
                        </m:ctrlPr>
                      </m:sSubPr>
                      <m:e>
                        <m:r>
                          <a:rPr lang="zh-CN" altLang="en-US" sz="1400">
                            <a:solidFill>
                              <a:srgbClr val="000000"/>
                            </a:solidFill>
                            <a:latin typeface="Cambria Math" panose="02040503050406030204" pitchFamily="18" charset="0"/>
                            <a:ea typeface="等线" panose="02010600030101010101" pitchFamily="2" charset="-122"/>
                          </a:rPr>
                          <m:t>𝛷</m:t>
                        </m:r>
                      </m:e>
                      <m:sub>
                        <m:r>
                          <a:rPr lang="en-US" altLang="zh-CN" sz="1400">
                            <a:solidFill>
                              <a:srgbClr val="000000"/>
                            </a:solidFill>
                            <a:latin typeface="Cambria Math" panose="02040503050406030204" pitchFamily="18" charset="0"/>
                            <a:ea typeface="等线" panose="02010600030101010101" pitchFamily="2" charset="-122"/>
                          </a:rPr>
                          <m:t>4</m:t>
                        </m:r>
                      </m:sub>
                    </m:sSub>
                  </m:oMath>
                </a14:m>
                <a:r>
                  <a:rPr lang="en-US" altLang="zh-CN" sz="1400" dirty="0">
                    <a:solidFill>
                      <a:srgbClr val="000000"/>
                    </a:solidFill>
                    <a:latin typeface="Arial" panose="020B0604020202020204" pitchFamily="34" charset="0"/>
                    <a:ea typeface="等线" panose="02010600030101010101" pitchFamily="2" charset="-122"/>
                  </a:rPr>
                  <a:t> </a:t>
                </a:r>
                <a:r>
                  <a:rPr lang="zh-CN" altLang="en-US" sz="1400" dirty="0">
                    <a:solidFill>
                      <a:srgbClr val="000000"/>
                    </a:solidFill>
                    <a:latin typeface="Arial" panose="020B0604020202020204" pitchFamily="34" charset="0"/>
                    <a:ea typeface="等线" panose="02010600030101010101" pitchFamily="2" charset="-122"/>
                  </a:rPr>
                  <a:t>的情况下对 </a:t>
                </a:r>
                <a:r>
                  <a:rPr lang="en-US" altLang="zh-CN" sz="1400" dirty="0">
                    <a:solidFill>
                      <a:srgbClr val="000000"/>
                    </a:solidFill>
                    <a:latin typeface="Arial" panose="020B0604020202020204" pitchFamily="34" charset="0"/>
                    <a:ea typeface="等线" panose="02010600030101010101" pitchFamily="2" charset="-122"/>
                  </a:rPr>
                  <a:t>K </a:t>
                </a:r>
                <a:r>
                  <a:rPr lang="zh-CN" altLang="en-US" sz="1400" dirty="0">
                    <a:solidFill>
                      <a:srgbClr val="000000"/>
                    </a:solidFill>
                    <a:latin typeface="Arial" panose="020B0604020202020204" pitchFamily="34" charset="0"/>
                    <a:ea typeface="等线" panose="02010600030101010101" pitchFamily="2" charset="-122"/>
                  </a:rPr>
                  <a:t>和 </a:t>
                </a:r>
                <a:r>
                  <a:rPr lang="en-US" altLang="zh-CN" sz="1400" dirty="0">
                    <a:solidFill>
                      <a:srgbClr val="000000"/>
                    </a:solidFill>
                    <a:latin typeface="Arial" panose="020B0604020202020204" pitchFamily="34" charset="0"/>
                    <a:ea typeface="等线" panose="02010600030101010101" pitchFamily="2" charset="-122"/>
                  </a:rPr>
                  <a:t>M </a:t>
                </a:r>
                <a:r>
                  <a:rPr lang="zh-CN" altLang="en-US" sz="1400" dirty="0">
                    <a:solidFill>
                      <a:srgbClr val="000000"/>
                    </a:solidFill>
                    <a:latin typeface="Arial" panose="020B0604020202020204" pitchFamily="34" charset="0"/>
                    <a:ea typeface="等线" panose="02010600030101010101" pitchFamily="2" charset="-122"/>
                  </a:rPr>
                  <a:t>的推断是完美的，即使在每个条形码读取 </a:t>
                </a:r>
                <a:r>
                  <a:rPr lang="en-US" altLang="zh-CN" sz="1400" dirty="0">
                    <a:solidFill>
                      <a:srgbClr val="000000"/>
                    </a:solidFill>
                    <a:latin typeface="Arial" panose="020B0604020202020204" pitchFamily="34" charset="0"/>
                    <a:ea typeface="等线" panose="02010600030101010101" pitchFamily="2" charset="-122"/>
                  </a:rPr>
                  <a:t>160 </a:t>
                </a:r>
                <a:r>
                  <a:rPr lang="zh-CN" altLang="en-US" sz="1400" dirty="0">
                    <a:solidFill>
                      <a:srgbClr val="000000"/>
                    </a:solidFill>
                    <a:latin typeface="Arial" panose="020B0604020202020204" pitchFamily="34" charset="0"/>
                    <a:ea typeface="等线" panose="02010600030101010101" pitchFamily="2" charset="-122"/>
                  </a:rPr>
                  <a:t>次时也是如此。当考虑 </a:t>
                </a:r>
                <a14:m>
                  <m:oMath xmlns:m="http://schemas.openxmlformats.org/officeDocument/2006/math">
                    <m:sSub>
                      <m:sSubPr>
                        <m:ctrlPr>
                          <a:rPr lang="zh-CN" altLang="en-US" sz="1400" i="1">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a:rPr lang="en-US" altLang="zh-CN" sz="1400" b="0" i="0" smtClean="0">
                            <a:solidFill>
                              <a:srgbClr val="000000"/>
                            </a:solidFill>
                            <a:latin typeface="Cambria Math" panose="02040503050406030204" pitchFamily="18" charset="0"/>
                          </a:rPr>
                          <m:t>6</m:t>
                        </m:r>
                      </m:sub>
                    </m:sSub>
                  </m:oMath>
                </a14:m>
                <a:r>
                  <a:rPr lang="en-US" altLang="zh-CN" sz="1400" dirty="0">
                    <a:solidFill>
                      <a:srgbClr val="000000"/>
                    </a:solidFill>
                    <a:latin typeface="Arial" panose="020B0604020202020204" pitchFamily="34" charset="0"/>
                    <a:ea typeface="等线" panose="02010600030101010101" pitchFamily="2" charset="-122"/>
                  </a:rPr>
                  <a:t> </a:t>
                </a:r>
                <a:r>
                  <a:rPr lang="zh-CN" altLang="en-US" sz="1400" dirty="0">
                    <a:solidFill>
                      <a:srgbClr val="000000"/>
                    </a:solidFill>
                    <a:latin typeface="Arial" panose="020B0604020202020204" pitchFamily="34" charset="0"/>
                    <a:ea typeface="等线" panose="02010600030101010101" pitchFamily="2" charset="-122"/>
                  </a:rPr>
                  <a:t>和 </a:t>
                </a:r>
                <a14:m>
                  <m:oMath xmlns:m="http://schemas.openxmlformats.org/officeDocument/2006/math">
                    <m:sSub>
                      <m:sSubPr>
                        <m:ctrlPr>
                          <a:rPr lang="zh-CN" altLang="en-US" sz="1400" i="1">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a:rPr lang="en-US" altLang="zh-CN" sz="1400" b="0" i="0" smtClean="0">
                            <a:solidFill>
                              <a:srgbClr val="000000"/>
                            </a:solidFill>
                            <a:latin typeface="Cambria Math" panose="02040503050406030204" pitchFamily="18" charset="0"/>
                          </a:rPr>
                          <m:t>8</m:t>
                        </m:r>
                      </m:sub>
                    </m:sSub>
                  </m:oMath>
                </a14:m>
                <a:r>
                  <a:rPr lang="en-US" altLang="zh-CN" sz="1400" dirty="0">
                    <a:solidFill>
                      <a:srgbClr val="000000"/>
                    </a:solidFill>
                    <a:latin typeface="Arial" panose="020B0604020202020204" pitchFamily="34" charset="0"/>
                    <a:ea typeface="等线" panose="02010600030101010101" pitchFamily="2" charset="-122"/>
                  </a:rPr>
                  <a:t> </a:t>
                </a:r>
                <a:r>
                  <a:rPr lang="zh-CN" altLang="en-US" sz="1400" dirty="0">
                    <a:solidFill>
                      <a:srgbClr val="000000"/>
                    </a:solidFill>
                    <a:latin typeface="Arial" panose="020B0604020202020204" pitchFamily="34" charset="0"/>
                    <a:ea typeface="等线" panose="02010600030101010101" pitchFamily="2" charset="-122"/>
                  </a:rPr>
                  <a:t>时，我们在较高深度获得了合理的性能。重要的是要注意，由于我们在复合字母表级别对完整的复合寡核苷酸使用 </a:t>
                </a:r>
                <a:r>
                  <a:rPr lang="en-US" altLang="zh-CN" sz="1400" dirty="0">
                    <a:solidFill>
                      <a:srgbClr val="000000"/>
                    </a:solidFill>
                    <a:latin typeface="Arial" panose="020B0604020202020204" pitchFamily="34" charset="0"/>
                    <a:ea typeface="等线" panose="02010600030101010101" pitchFamily="2" charset="-122"/>
                  </a:rPr>
                  <a:t>RS </a:t>
                </a:r>
                <a:r>
                  <a:rPr lang="zh-CN" altLang="en-US" sz="1400" dirty="0">
                    <a:solidFill>
                      <a:srgbClr val="000000"/>
                    </a:solidFill>
                    <a:latin typeface="Arial" panose="020B0604020202020204" pitchFamily="34" charset="0"/>
                    <a:ea typeface="等线" panose="02010600030101010101" pitchFamily="2" charset="-122"/>
                  </a:rPr>
                  <a:t>纠错，因此可以容忍一些推理错误。</a:t>
                </a:r>
              </a:p>
            </p:txBody>
          </p:sp>
        </mc:Choice>
        <mc:Fallback xmlns="">
          <p:sp>
            <p:nvSpPr>
              <p:cNvPr id="3" name="文本框 2">
                <a:extLst>
                  <a:ext uri="{FF2B5EF4-FFF2-40B4-BE49-F238E27FC236}">
                    <a16:creationId xmlns:a16="http://schemas.microsoft.com/office/drawing/2014/main" id="{D45D738D-2EA6-DCD4-D83C-69D72FF0BA46}"/>
                  </a:ext>
                </a:extLst>
              </p:cNvPr>
              <p:cNvSpPr txBox="1">
                <a:spLocks noRot="1" noChangeAspect="1" noMove="1" noResize="1" noEditPoints="1" noAdjustHandles="1" noChangeArrowheads="1" noChangeShapeType="1" noTextEdit="1"/>
              </p:cNvSpPr>
              <p:nvPr/>
            </p:nvSpPr>
            <p:spPr>
              <a:xfrm>
                <a:off x="5421549" y="4241636"/>
                <a:ext cx="6096000" cy="954107"/>
              </a:xfrm>
              <a:prstGeom prst="rect">
                <a:avLst/>
              </a:prstGeom>
              <a:blipFill>
                <a:blip r:embed="rId2"/>
                <a:stretch>
                  <a:fillRect l="-300" t="-1923" b="-576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2271A0A-616B-A9FE-80AD-9713C484A658}"/>
              </a:ext>
            </a:extLst>
          </p:cNvPr>
          <p:cNvPicPr>
            <a:picLocks noChangeAspect="1"/>
          </p:cNvPicPr>
          <p:nvPr/>
        </p:nvPicPr>
        <p:blipFill>
          <a:blip r:embed="rId3"/>
          <a:stretch>
            <a:fillRect/>
          </a:stretch>
        </p:blipFill>
        <p:spPr>
          <a:xfrm>
            <a:off x="7457451" y="763085"/>
            <a:ext cx="3126243" cy="2396787"/>
          </a:xfrm>
          <a:prstGeom prst="rect">
            <a:avLst/>
          </a:prstGeom>
        </p:spPr>
      </p:pic>
      <p:sp>
        <p:nvSpPr>
          <p:cNvPr id="7" name="文本框 6">
            <a:extLst>
              <a:ext uri="{FF2B5EF4-FFF2-40B4-BE49-F238E27FC236}">
                <a16:creationId xmlns:a16="http://schemas.microsoft.com/office/drawing/2014/main" id="{694DF7DC-56C6-16C5-1FA5-E984156E548F}"/>
              </a:ext>
            </a:extLst>
          </p:cNvPr>
          <p:cNvSpPr txBox="1"/>
          <p:nvPr/>
        </p:nvSpPr>
        <p:spPr>
          <a:xfrm>
            <a:off x="1913106" y="1653701"/>
            <a:ext cx="6096000" cy="307777"/>
          </a:xfrm>
          <a:prstGeom prst="rect">
            <a:avLst/>
          </a:prstGeom>
          <a:noFill/>
        </p:spPr>
        <p:txBody>
          <a:bodyPr wrap="square">
            <a:spAutoFit/>
          </a:bodyPr>
          <a:lstStyle/>
          <a:p>
            <a:r>
              <a:rPr lang="zh-CN" altLang="en-US" sz="1400" dirty="0">
                <a:solidFill>
                  <a:srgbClr val="000000"/>
                </a:solidFill>
                <a:latin typeface="Arial" panose="020B0604020202020204" pitchFamily="34" charset="0"/>
                <a:ea typeface="等线" panose="02010600030101010101" pitchFamily="2" charset="-122"/>
              </a:rPr>
              <a:t>而仅检查具有较高覆盖率的寡核苷酸产生了窄分布。</a:t>
            </a:r>
          </a:p>
        </p:txBody>
      </p:sp>
      <p:cxnSp>
        <p:nvCxnSpPr>
          <p:cNvPr id="9" name="直接箭头连接符 8">
            <a:extLst>
              <a:ext uri="{FF2B5EF4-FFF2-40B4-BE49-F238E27FC236}">
                <a16:creationId xmlns:a16="http://schemas.microsoft.com/office/drawing/2014/main" id="{15651597-2FC9-0B02-F73B-2BECF677F4E9}"/>
              </a:ext>
            </a:extLst>
          </p:cNvPr>
          <p:cNvCxnSpPr/>
          <p:nvPr/>
        </p:nvCxnSpPr>
        <p:spPr>
          <a:xfrm>
            <a:off x="6335949" y="1807590"/>
            <a:ext cx="609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A5733BA-FC32-3C55-513F-B48177C012F9}"/>
              </a:ext>
            </a:extLst>
          </p:cNvPr>
          <p:cNvPicPr>
            <a:picLocks noChangeAspect="1"/>
          </p:cNvPicPr>
          <p:nvPr/>
        </p:nvPicPr>
        <p:blipFill>
          <a:blip r:embed="rId4"/>
          <a:stretch>
            <a:fillRect/>
          </a:stretch>
        </p:blipFill>
        <p:spPr>
          <a:xfrm>
            <a:off x="946825" y="3493851"/>
            <a:ext cx="3665705" cy="2449678"/>
          </a:xfrm>
          <a:prstGeom prst="rect">
            <a:avLst/>
          </a:prstGeom>
        </p:spPr>
      </p:pic>
      <p:cxnSp>
        <p:nvCxnSpPr>
          <p:cNvPr id="13" name="直接箭头连接符 12">
            <a:extLst>
              <a:ext uri="{FF2B5EF4-FFF2-40B4-BE49-F238E27FC236}">
                <a16:creationId xmlns:a16="http://schemas.microsoft.com/office/drawing/2014/main" id="{F3AC16E1-460E-9093-E77B-1A6E3C2A838F}"/>
              </a:ext>
            </a:extLst>
          </p:cNvPr>
          <p:cNvCxnSpPr/>
          <p:nvPr/>
        </p:nvCxnSpPr>
        <p:spPr>
          <a:xfrm flipH="1">
            <a:off x="4747098" y="4718690"/>
            <a:ext cx="5058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17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897DAF7-8044-2EC6-E44C-227068654618}"/>
              </a:ext>
            </a:extLst>
          </p:cNvPr>
          <p:cNvSpPr txBox="1"/>
          <p:nvPr/>
        </p:nvSpPr>
        <p:spPr>
          <a:xfrm>
            <a:off x="539685" y="597758"/>
            <a:ext cx="6094428" cy="400110"/>
          </a:xfrm>
          <a:prstGeom prst="rect">
            <a:avLst/>
          </a:prstGeom>
          <a:noFill/>
        </p:spPr>
        <p:txBody>
          <a:bodyPr wrap="square">
            <a:spAutoFit/>
          </a:bodyPr>
          <a:lstStyle/>
          <a:p>
            <a:r>
              <a:rPr lang="zh-CN" altLang="en-US" sz="2000" dirty="0"/>
              <a:t>复合字母增加逻辑密度：</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690F782-6706-9B28-F66F-51EB716AD992}"/>
                  </a:ext>
                </a:extLst>
              </p:cNvPr>
              <p:cNvSpPr txBox="1"/>
              <p:nvPr/>
            </p:nvSpPr>
            <p:spPr>
              <a:xfrm>
                <a:off x="841734" y="1109708"/>
                <a:ext cx="10508531" cy="1384995"/>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为了评估和确定大型复合字母的潜力，我们结合了大型复合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系统的模拟和小规模的概念实验证明。</a:t>
                </a:r>
                <a:endParaRPr lang="en-US" altLang="zh-CN" sz="1400" dirty="0">
                  <a:solidFill>
                    <a:srgbClr val="000000"/>
                  </a:solidFill>
                  <a:latin typeface="Arial" panose="020B0604020202020204" pitchFamily="34" charset="0"/>
                </a:endParaRPr>
              </a:p>
              <a:p>
                <a:pPr indent="457200"/>
                <a:r>
                  <a:rPr lang="zh-CN" altLang="en-US" sz="1400" dirty="0">
                    <a:solidFill>
                      <a:srgbClr val="000000"/>
                    </a:solidFill>
                    <a:latin typeface="Arial" panose="020B0604020202020204" pitchFamily="34" charset="0"/>
                  </a:rPr>
                  <a:t>首先，基于大型复合字母计算了存储系统的潜在逻辑密度。使用由 </a:t>
                </a:r>
                <a:r>
                  <a:rPr lang="en-US" altLang="zh-CN" sz="1400" dirty="0">
                    <a:solidFill>
                      <a:srgbClr val="000000"/>
                    </a:solidFill>
                    <a:latin typeface="Arial" panose="020B0604020202020204" pitchFamily="34" charset="0"/>
                  </a:rPr>
                  <a:t>286 </a:t>
                </a:r>
                <a:r>
                  <a:rPr lang="zh-CN" altLang="en-US" sz="1400" dirty="0">
                    <a:solidFill>
                      <a:srgbClr val="000000"/>
                    </a:solidFill>
                    <a:latin typeface="Arial" panose="020B0604020202020204" pitchFamily="34" charset="0"/>
                  </a:rPr>
                  <a:t>个字母组成的</a:t>
                </a:r>
                <a14:m>
                  <m:oMath xmlns:m="http://schemas.openxmlformats.org/officeDocument/2006/math">
                    <m:sSub>
                      <m:sSubPr>
                        <m:ctrlPr>
                          <a:rPr lang="zh-CN" altLang="en-US" sz="1400" i="1">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a:rPr lang="zh-CN" altLang="en-US" sz="1400">
                            <a:solidFill>
                              <a:srgbClr val="000000"/>
                            </a:solidFill>
                            <a:latin typeface="Cambria Math" panose="02040503050406030204" pitchFamily="18" charset="0"/>
                          </a:rPr>
                          <m:t>10</m:t>
                        </m:r>
                      </m:sub>
                    </m:sSub>
                  </m:oMath>
                </a14:m>
                <a:r>
                  <a:rPr lang="zh-CN" altLang="en-US" sz="1400" dirty="0">
                    <a:solidFill>
                      <a:srgbClr val="000000"/>
                    </a:solidFill>
                    <a:latin typeface="Arial" panose="020B0604020202020204" pitchFamily="34" charset="0"/>
                  </a:rPr>
                  <a:t>的系统可能实现每个合成周期 </a:t>
                </a:r>
                <a:r>
                  <a:rPr lang="en-US" altLang="zh-CN" sz="1400" dirty="0">
                    <a:solidFill>
                      <a:srgbClr val="000000"/>
                    </a:solidFill>
                    <a:latin typeface="Arial" panose="020B0604020202020204" pitchFamily="34" charset="0"/>
                  </a:rPr>
                  <a:t>6.4 </a:t>
                </a:r>
                <a:r>
                  <a:rPr lang="zh-CN" altLang="en-US" sz="1400" dirty="0">
                    <a:solidFill>
                      <a:srgbClr val="000000"/>
                    </a:solidFill>
                    <a:latin typeface="Arial" panose="020B0604020202020204" pitchFamily="34" charset="0"/>
                  </a:rPr>
                  <a:t>位的逻辑密度，这是标准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系统的四倍。对于 </a:t>
                </a:r>
                <a14:m>
                  <m:oMath xmlns:m="http://schemas.openxmlformats.org/officeDocument/2006/math">
                    <m:sSub>
                      <m:sSubPr>
                        <m:ctrlPr>
                          <a:rPr lang="zh-CN" altLang="en-US" sz="1400" i="1">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a:rPr lang="zh-CN" altLang="en-US" sz="1400">
                            <a:solidFill>
                              <a:srgbClr val="000000"/>
                            </a:solidFill>
                            <a:latin typeface="Cambria Math" panose="02040503050406030204" pitchFamily="18" charset="0"/>
                          </a:rPr>
                          <m:t>10</m:t>
                        </m:r>
                      </m:sub>
                    </m:sSub>
                    <m:r>
                      <a:rPr lang="zh-CN" altLang="en-US" sz="1400">
                        <a:solidFill>
                          <a:srgbClr val="000000"/>
                        </a:solidFill>
                        <a:latin typeface="Cambria Math" panose="02040503050406030204" pitchFamily="18" charset="0"/>
                      </a:rPr>
                      <m:t> </m:t>
                    </m:r>
                  </m:oMath>
                </a14:m>
                <a:r>
                  <a:rPr lang="zh-CN" altLang="en-US" sz="1400" dirty="0">
                    <a:solidFill>
                      <a:srgbClr val="000000"/>
                    </a:solidFill>
                    <a:latin typeface="Arial" panose="020B0604020202020204" pitchFamily="34" charset="0"/>
                  </a:rPr>
                  <a:t>，我们进一步进行了全面的模拟研究，使用实验驱动的错误率，以了解非完美条件下的潜力。植入错误包括源自我们的数据的缺失、错配和插入。我们使用 </a:t>
                </a:r>
                <a:r>
                  <a:rPr lang="en-US" altLang="zh-CN" sz="1400" dirty="0">
                    <a:solidFill>
                      <a:srgbClr val="000000"/>
                    </a:solidFill>
                    <a:latin typeface="Arial" panose="020B0604020202020204" pitchFamily="34" charset="0"/>
                  </a:rPr>
                  <a:t>17,585 </a:t>
                </a:r>
                <a:r>
                  <a:rPr lang="zh-CN" altLang="en-US" sz="1400" dirty="0">
                    <a:solidFill>
                      <a:srgbClr val="000000"/>
                    </a:solidFill>
                    <a:latin typeface="Arial" panose="020B0604020202020204" pitchFamily="34" charset="0"/>
                  </a:rPr>
                  <a:t>个复合寡核苷酸对来自 </a:t>
                </a:r>
                <a:r>
                  <a:rPr lang="en-US" altLang="zh-CN" sz="1400" dirty="0" err="1">
                    <a:solidFill>
                      <a:srgbClr val="000000"/>
                    </a:solidFill>
                    <a:latin typeface="Arial" panose="020B0604020202020204" pitchFamily="34" charset="0"/>
                  </a:rPr>
                  <a:t>Erlich</a:t>
                </a:r>
                <a:r>
                  <a:rPr lang="en-US" altLang="zh-CN" sz="1400" dirty="0">
                    <a:solidFill>
                      <a:srgbClr val="000000"/>
                    </a:solidFill>
                    <a:latin typeface="Arial" panose="020B0604020202020204" pitchFamily="34" charset="0"/>
                  </a:rPr>
                  <a:t> </a:t>
                </a:r>
                <a:r>
                  <a:rPr lang="zh-CN" altLang="en-US" sz="1400" dirty="0">
                    <a:solidFill>
                      <a:srgbClr val="000000"/>
                    </a:solidFill>
                    <a:latin typeface="Arial" panose="020B0604020202020204" pitchFamily="34" charset="0"/>
                  </a:rPr>
                  <a:t>和 </a:t>
                </a:r>
                <a:r>
                  <a:rPr lang="en-US" altLang="zh-CN" sz="1400" dirty="0">
                    <a:solidFill>
                      <a:srgbClr val="000000"/>
                    </a:solidFill>
                    <a:latin typeface="Arial" panose="020B0604020202020204" pitchFamily="34" charset="0"/>
                  </a:rPr>
                  <a:t>Zielinski </a:t>
                </a:r>
                <a:r>
                  <a:rPr lang="zh-CN" altLang="en-US" sz="1400" dirty="0">
                    <a:solidFill>
                      <a:srgbClr val="000000"/>
                    </a:solidFill>
                    <a:latin typeface="Arial" panose="020B0604020202020204" pitchFamily="34" charset="0"/>
                  </a:rPr>
                  <a:t>的信息进行编码，并使用不同的错误率和测序深度模拟合成和测序。在 </a:t>
                </a:r>
                <a:r>
                  <a:rPr lang="en-US" altLang="zh-CN" sz="1400" dirty="0">
                    <a:solidFill>
                      <a:srgbClr val="000000"/>
                    </a:solidFill>
                    <a:latin typeface="Arial" panose="020B0604020202020204" pitchFamily="34" charset="0"/>
                  </a:rPr>
                  <a:t>2,000 </a:t>
                </a:r>
                <a:r>
                  <a:rPr lang="zh-CN" altLang="en-US" sz="1400" dirty="0">
                    <a:solidFill>
                      <a:srgbClr val="000000"/>
                    </a:solidFill>
                    <a:latin typeface="Arial" panose="020B0604020202020204" pitchFamily="34" charset="0"/>
                  </a:rPr>
                  <a:t>次读取的平均测序深度和 </a:t>
                </a:r>
                <a:r>
                  <a:rPr lang="en-US" altLang="zh-CN" sz="1400" dirty="0">
                    <a:solidFill>
                      <a:srgbClr val="000000"/>
                    </a:solidFill>
                    <a:latin typeface="Arial" panose="020B0604020202020204" pitchFamily="34" charset="0"/>
                  </a:rPr>
                  <a:t>1:500 </a:t>
                </a:r>
                <a:r>
                  <a:rPr lang="zh-CN" altLang="en-US" sz="1400" dirty="0">
                    <a:solidFill>
                      <a:srgbClr val="000000"/>
                    </a:solidFill>
                    <a:latin typeface="Arial" panose="020B0604020202020204" pitchFamily="34" charset="0"/>
                  </a:rPr>
                  <a:t>碱基或更小的总体错误率下，我们正确推断出超过 </a:t>
                </a:r>
                <a:r>
                  <a:rPr lang="en-US" altLang="zh-CN" sz="1400" dirty="0">
                    <a:solidFill>
                      <a:srgbClr val="000000"/>
                    </a:solidFill>
                    <a:latin typeface="Arial" panose="020B0604020202020204" pitchFamily="34" charset="0"/>
                  </a:rPr>
                  <a:t>99.95% </a:t>
                </a:r>
                <a:r>
                  <a:rPr lang="zh-CN" altLang="en-US" sz="1400" dirty="0">
                    <a:solidFill>
                      <a:srgbClr val="000000"/>
                    </a:solidFill>
                    <a:latin typeface="Arial" panose="020B0604020202020204" pitchFamily="34" charset="0"/>
                  </a:rPr>
                  <a:t>的复合寡核苷酸，从而可以正确解码信息。</a:t>
                </a:r>
                <a:endParaRPr lang="en-US" altLang="zh-CN" sz="1400" dirty="0">
                  <a:solidFill>
                    <a:srgbClr val="000000"/>
                  </a:solidFill>
                  <a:latin typeface="Arial" panose="020B0604020202020204" pitchFamily="34" charset="0"/>
                </a:endParaRPr>
              </a:p>
            </p:txBody>
          </p:sp>
        </mc:Choice>
        <mc:Fallback xmlns="">
          <p:sp>
            <p:nvSpPr>
              <p:cNvPr id="4" name="文本框 3">
                <a:extLst>
                  <a:ext uri="{FF2B5EF4-FFF2-40B4-BE49-F238E27FC236}">
                    <a16:creationId xmlns:a16="http://schemas.microsoft.com/office/drawing/2014/main" id="{A690F782-6706-9B28-F66F-51EB716AD992}"/>
                  </a:ext>
                </a:extLst>
              </p:cNvPr>
              <p:cNvSpPr txBox="1">
                <a:spLocks noRot="1" noChangeAspect="1" noMove="1" noResize="1" noEditPoints="1" noAdjustHandles="1" noChangeArrowheads="1" noChangeShapeType="1" noTextEdit="1"/>
              </p:cNvSpPr>
              <p:nvPr/>
            </p:nvSpPr>
            <p:spPr>
              <a:xfrm>
                <a:off x="841734" y="1109708"/>
                <a:ext cx="10508531" cy="1384995"/>
              </a:xfrm>
              <a:prstGeom prst="rect">
                <a:avLst/>
              </a:prstGeom>
              <a:blipFill>
                <a:blip r:embed="rId2"/>
                <a:stretch>
                  <a:fillRect l="-174" t="-1322" r="-174" b="-3965"/>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E150DA82-9191-F0AC-BBB4-4BB835EF46E6}"/>
              </a:ext>
            </a:extLst>
          </p:cNvPr>
          <p:cNvPicPr>
            <a:picLocks noChangeAspect="1"/>
          </p:cNvPicPr>
          <p:nvPr/>
        </p:nvPicPr>
        <p:blipFill>
          <a:blip r:embed="rId3"/>
          <a:stretch>
            <a:fillRect/>
          </a:stretch>
        </p:blipFill>
        <p:spPr>
          <a:xfrm>
            <a:off x="3080690" y="2778247"/>
            <a:ext cx="4966516" cy="3027429"/>
          </a:xfrm>
          <a:prstGeom prst="rect">
            <a:avLst/>
          </a:prstGeom>
        </p:spPr>
      </p:pic>
      <p:sp>
        <p:nvSpPr>
          <p:cNvPr id="12" name="文本框 11">
            <a:extLst>
              <a:ext uri="{FF2B5EF4-FFF2-40B4-BE49-F238E27FC236}">
                <a16:creationId xmlns:a16="http://schemas.microsoft.com/office/drawing/2014/main" id="{38BA291A-C211-CF9F-B6C8-8BD78414944E}"/>
              </a:ext>
            </a:extLst>
          </p:cNvPr>
          <p:cNvSpPr txBox="1"/>
          <p:nvPr/>
        </p:nvSpPr>
        <p:spPr>
          <a:xfrm>
            <a:off x="3015576" y="3174618"/>
            <a:ext cx="246434" cy="1785104"/>
          </a:xfrm>
          <a:prstGeom prst="rect">
            <a:avLst/>
          </a:prstGeom>
          <a:noFill/>
        </p:spPr>
        <p:txBody>
          <a:bodyPr wrap="square">
            <a:spAutoFit/>
          </a:bodyPr>
          <a:lstStyle/>
          <a:p>
            <a:r>
              <a:rPr lang="zh-CN" altLang="en-US" sz="1000" b="0" i="0" dirty="0">
                <a:solidFill>
                  <a:srgbClr val="000000"/>
                </a:solidFill>
                <a:effectLst/>
                <a:latin typeface="Arial" panose="020B0604020202020204" pitchFamily="34" charset="0"/>
              </a:rPr>
              <a:t>成功推断的寡核苷酸数目</a:t>
            </a:r>
            <a:endParaRPr lang="zh-CN" altLang="en-US" sz="1000" dirty="0"/>
          </a:p>
        </p:txBody>
      </p:sp>
      <p:sp>
        <p:nvSpPr>
          <p:cNvPr id="14" name="文本框 13">
            <a:extLst>
              <a:ext uri="{FF2B5EF4-FFF2-40B4-BE49-F238E27FC236}">
                <a16:creationId xmlns:a16="http://schemas.microsoft.com/office/drawing/2014/main" id="{369370D0-9CA4-6CE7-FD8F-D30A7C39A571}"/>
              </a:ext>
            </a:extLst>
          </p:cNvPr>
          <p:cNvSpPr txBox="1"/>
          <p:nvPr/>
        </p:nvSpPr>
        <p:spPr>
          <a:xfrm>
            <a:off x="8677072" y="3661257"/>
            <a:ext cx="2963694" cy="954107"/>
          </a:xfrm>
          <a:prstGeom prst="rect">
            <a:avLst/>
          </a:prstGeom>
          <a:noFill/>
        </p:spPr>
        <p:txBody>
          <a:bodyPr wrap="square">
            <a:spAutoFit/>
          </a:bodyPr>
          <a:lstStyle/>
          <a:p>
            <a:r>
              <a:rPr lang="zh-CN" altLang="en-US" sz="1400" dirty="0">
                <a:solidFill>
                  <a:srgbClr val="000000"/>
                </a:solidFill>
                <a:latin typeface="Arial" panose="020B0604020202020204" pitchFamily="34" charset="0"/>
              </a:rPr>
              <a:t>正确推断的寡核苷酸的数量显示为三个测序深度的模拟错误率的函数。喷泉码的理论极限显示为灰色虚线。成功解码的实例用黑色圆圈标记。</a:t>
            </a:r>
          </a:p>
        </p:txBody>
      </p:sp>
      <p:cxnSp>
        <p:nvCxnSpPr>
          <p:cNvPr id="16" name="直接箭头连接符 15">
            <a:extLst>
              <a:ext uri="{FF2B5EF4-FFF2-40B4-BE49-F238E27FC236}">
                <a16:creationId xmlns:a16="http://schemas.microsoft.com/office/drawing/2014/main" id="{298B8FDD-6C8B-24B6-B5AD-0F6DDC262E56}"/>
              </a:ext>
            </a:extLst>
          </p:cNvPr>
          <p:cNvCxnSpPr/>
          <p:nvPr/>
        </p:nvCxnSpPr>
        <p:spPr>
          <a:xfrm flipH="1">
            <a:off x="8047206" y="4118043"/>
            <a:ext cx="4871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24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80C9C46-6312-FA16-CD12-0E03A03758CD}"/>
                  </a:ext>
                </a:extLst>
              </p:cNvPr>
              <p:cNvSpPr txBox="1"/>
              <p:nvPr/>
            </p:nvSpPr>
            <p:spPr>
              <a:xfrm>
                <a:off x="920884" y="651516"/>
                <a:ext cx="10428051" cy="738664"/>
              </a:xfrm>
              <a:prstGeom prst="rect">
                <a:avLst/>
              </a:prstGeom>
              <a:noFill/>
            </p:spPr>
            <p:txBody>
              <a:bodyPr wrap="square">
                <a:spAutoFit/>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zh-CN" altLang="en-US" sz="1400" dirty="0">
                    <a:solidFill>
                      <a:srgbClr val="000000"/>
                    </a:solidFill>
                    <a:latin typeface="Arial" panose="020B0604020202020204" pitchFamily="34" charset="0"/>
                  </a:rPr>
                  <a:t>使用 </a:t>
                </a:r>
                <a14:m>
                  <m:oMath xmlns:m="http://schemas.openxmlformats.org/officeDocument/2006/math">
                    <m:sSub>
                      <m:sSubPr>
                        <m:ctrlPr>
                          <a:rPr lang="zh-CN" altLang="en-US" sz="1400" i="1">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a:rPr lang="en-US" altLang="zh-CN" sz="1400">
                            <a:solidFill>
                              <a:srgbClr val="000000"/>
                            </a:solidFill>
                            <a:latin typeface="Cambria Math" panose="02040503050406030204" pitchFamily="18" charset="0"/>
                          </a:rPr>
                          <m:t>5</m:t>
                        </m:r>
                      </m:sub>
                    </m:sSub>
                  </m:oMath>
                </a14:m>
                <a:r>
                  <a:rPr lang="zh-CN" altLang="en-US" sz="1400" dirty="0">
                    <a:solidFill>
                      <a:srgbClr val="000000"/>
                    </a:solidFill>
                    <a:latin typeface="Arial" panose="020B0604020202020204" pitchFamily="34" charset="0"/>
                  </a:rPr>
                  <a:t>，一个 </a:t>
                </a:r>
                <a:r>
                  <a:rPr lang="en-US" altLang="zh-CN" sz="1400" dirty="0">
                    <a:solidFill>
                      <a:srgbClr val="000000"/>
                    </a:solidFill>
                    <a:latin typeface="Arial" panose="020B0604020202020204" pitchFamily="34" charset="0"/>
                  </a:rPr>
                  <a:t>56 </a:t>
                </a:r>
                <a:r>
                  <a:rPr lang="zh-CN" altLang="en-US" sz="1400" dirty="0">
                    <a:solidFill>
                      <a:srgbClr val="000000"/>
                    </a:solidFill>
                    <a:latin typeface="Arial" panose="020B0604020202020204" pitchFamily="34" charset="0"/>
                  </a:rPr>
                  <a:t>个字母的字母表，我们实现了每个合成周期 </a:t>
                </a:r>
                <a:r>
                  <a:rPr lang="en-US" altLang="zh-CN" sz="1400" dirty="0">
                    <a:solidFill>
                      <a:srgbClr val="000000"/>
                    </a:solidFill>
                    <a:latin typeface="Arial" panose="020B0604020202020204" pitchFamily="34" charset="0"/>
                  </a:rPr>
                  <a:t>4.5 </a:t>
                </a:r>
                <a:r>
                  <a:rPr lang="zh-CN" altLang="en-US" sz="1400" dirty="0">
                    <a:solidFill>
                      <a:srgbClr val="000000"/>
                    </a:solidFill>
                    <a:latin typeface="Arial" panose="020B0604020202020204" pitchFamily="34" charset="0"/>
                  </a:rPr>
                  <a:t>位的逻辑密度（增加了 </a:t>
                </a:r>
                <a:r>
                  <a:rPr lang="en-US" altLang="zh-CN" sz="1400" dirty="0">
                    <a:solidFill>
                      <a:srgbClr val="000000"/>
                    </a:solidFill>
                    <a:latin typeface="Arial" panose="020B0604020202020204" pitchFamily="34" charset="0"/>
                  </a:rPr>
                  <a:t>2.8 </a:t>
                </a:r>
                <a:r>
                  <a:rPr lang="zh-CN" altLang="en-US" sz="1400" dirty="0">
                    <a:solidFill>
                      <a:srgbClr val="000000"/>
                    </a:solidFill>
                    <a:latin typeface="Arial" panose="020B0604020202020204" pitchFamily="34" charset="0"/>
                  </a:rPr>
                  <a:t>倍），并使用 </a:t>
                </a:r>
                <a:r>
                  <a:rPr lang="en-US" altLang="zh-CN" sz="1400" dirty="0">
                    <a:solidFill>
                      <a:srgbClr val="000000"/>
                    </a:solidFill>
                    <a:latin typeface="Arial" panose="020B0604020202020204" pitchFamily="34" charset="0"/>
                  </a:rPr>
                  <a:t>24,848 </a:t>
                </a:r>
                <a:r>
                  <a:rPr lang="zh-CN" altLang="en-US" sz="1400" dirty="0">
                    <a:solidFill>
                      <a:srgbClr val="000000"/>
                    </a:solidFill>
                    <a:latin typeface="Arial" panose="020B0604020202020204" pitchFamily="34" charset="0"/>
                  </a:rPr>
                  <a:t>个复合寡核苷酸编码了相同的信息（补充表 </a:t>
                </a:r>
                <a:r>
                  <a:rPr lang="en-US" altLang="zh-CN" sz="1400" dirty="0">
                    <a:solidFill>
                      <a:srgbClr val="000000"/>
                    </a:solidFill>
                    <a:latin typeface="Arial" panose="020B0604020202020204" pitchFamily="34" charset="0"/>
                  </a:rPr>
                  <a:t>5 </a:t>
                </a:r>
                <a:r>
                  <a:rPr lang="zh-CN" altLang="en-US" sz="1400" dirty="0">
                    <a:solidFill>
                      <a:srgbClr val="000000"/>
                    </a:solidFill>
                    <a:latin typeface="Arial" panose="020B0604020202020204" pitchFamily="34" charset="0"/>
                  </a:rPr>
                  <a:t>和 </a:t>
                </a:r>
                <a:r>
                  <a:rPr lang="en-US" altLang="zh-CN" sz="1400" dirty="0">
                    <a:solidFill>
                      <a:srgbClr val="000000"/>
                    </a:solidFill>
                    <a:latin typeface="Arial" panose="020B0604020202020204" pitchFamily="34" charset="0"/>
                  </a:rPr>
                  <a:t>6</a:t>
                </a:r>
                <a:r>
                  <a:rPr lang="zh-CN" altLang="en-US" sz="1400" dirty="0">
                    <a:solidFill>
                      <a:srgbClr val="000000"/>
                    </a:solidFill>
                    <a:latin typeface="Arial" panose="020B0604020202020204" pitchFamily="34" charset="0"/>
                  </a:rPr>
                  <a:t>）。平均测序深度为 </a:t>
                </a:r>
                <a:r>
                  <a:rPr lang="en-US" altLang="zh-CN" sz="1400" dirty="0">
                    <a:solidFill>
                      <a:srgbClr val="000000"/>
                    </a:solidFill>
                    <a:latin typeface="Arial" panose="020B0604020202020204" pitchFamily="34" charset="0"/>
                  </a:rPr>
                  <a:t>2,000 </a:t>
                </a:r>
                <a:r>
                  <a:rPr lang="zh-CN" altLang="en-US" sz="1400" dirty="0">
                    <a:solidFill>
                      <a:srgbClr val="000000"/>
                    </a:solidFill>
                    <a:latin typeface="Arial" panose="020B0604020202020204" pitchFamily="34" charset="0"/>
                  </a:rPr>
                  <a:t>次读取，即使错误率为 </a:t>
                </a:r>
                <a:r>
                  <a:rPr lang="en-US" altLang="zh-CN" sz="1400" dirty="0">
                    <a:solidFill>
                      <a:srgbClr val="000000"/>
                    </a:solidFill>
                    <a:latin typeface="Arial" panose="020B0604020202020204" pitchFamily="34" charset="0"/>
                  </a:rPr>
                  <a:t>1:50 </a:t>
                </a:r>
                <a:r>
                  <a:rPr lang="zh-CN" altLang="en-US" sz="1400" dirty="0">
                    <a:solidFill>
                      <a:srgbClr val="000000"/>
                    </a:solidFill>
                    <a:latin typeface="Arial" panose="020B0604020202020204" pitchFamily="34" charset="0"/>
                  </a:rPr>
                  <a:t>碱基，我们也成功解码了信息，而在 </a:t>
                </a:r>
                <a:r>
                  <a:rPr lang="en-US" altLang="zh-CN" sz="1400" dirty="0">
                    <a:solidFill>
                      <a:srgbClr val="000000"/>
                    </a:solidFill>
                    <a:latin typeface="Arial" panose="020B0604020202020204" pitchFamily="34" charset="0"/>
                  </a:rPr>
                  <a:t>500 </a:t>
                </a:r>
                <a:r>
                  <a:rPr lang="zh-CN" altLang="en-US" sz="1400" dirty="0">
                    <a:solidFill>
                      <a:srgbClr val="000000"/>
                    </a:solidFill>
                    <a:latin typeface="Arial" panose="020B0604020202020204" pitchFamily="34" charset="0"/>
                  </a:rPr>
                  <a:t>次读取时，我们以 </a:t>
                </a:r>
                <a:r>
                  <a:rPr lang="en-US" altLang="zh-CN" sz="1400" dirty="0">
                    <a:solidFill>
                      <a:srgbClr val="000000"/>
                    </a:solidFill>
                    <a:latin typeface="Arial" panose="020B0604020202020204" pitchFamily="34" charset="0"/>
                  </a:rPr>
                  <a:t>1:500 </a:t>
                </a:r>
                <a:r>
                  <a:rPr lang="zh-CN" altLang="en-US" sz="1400" dirty="0">
                    <a:solidFill>
                      <a:srgbClr val="000000"/>
                    </a:solidFill>
                    <a:latin typeface="Arial" panose="020B0604020202020204" pitchFamily="34" charset="0"/>
                  </a:rPr>
                  <a:t>碱基或更少的错误率解码了信息。</a:t>
                </a:r>
                <a:endParaRPr lang="en-US" altLang="zh-CN" sz="1400" dirty="0">
                  <a:solidFill>
                    <a:srgbClr val="000000"/>
                  </a:solidFill>
                  <a:latin typeface="Arial" panose="020B0604020202020204" pitchFamily="34" charset="0"/>
                </a:endParaRPr>
              </a:p>
            </p:txBody>
          </p:sp>
        </mc:Choice>
        <mc:Fallback xmlns="">
          <p:sp>
            <p:nvSpPr>
              <p:cNvPr id="3" name="文本框 2">
                <a:extLst>
                  <a:ext uri="{FF2B5EF4-FFF2-40B4-BE49-F238E27FC236}">
                    <a16:creationId xmlns:a16="http://schemas.microsoft.com/office/drawing/2014/main" id="{780C9C46-6312-FA16-CD12-0E03A03758CD}"/>
                  </a:ext>
                </a:extLst>
              </p:cNvPr>
              <p:cNvSpPr txBox="1">
                <a:spLocks noRot="1" noChangeAspect="1" noMove="1" noResize="1" noEditPoints="1" noAdjustHandles="1" noChangeArrowheads="1" noChangeShapeType="1" noTextEdit="1"/>
              </p:cNvSpPr>
              <p:nvPr/>
            </p:nvSpPr>
            <p:spPr>
              <a:xfrm>
                <a:off x="920884" y="651516"/>
                <a:ext cx="10428051" cy="738664"/>
              </a:xfrm>
              <a:prstGeom prst="rect">
                <a:avLst/>
              </a:prstGeom>
              <a:blipFill>
                <a:blip r:embed="rId2"/>
                <a:stretch>
                  <a:fillRect l="-175" t="-2479" b="-7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D3B86A5-884D-079E-7683-2ED4F51BB52E}"/>
                  </a:ext>
                </a:extLst>
              </p:cNvPr>
              <p:cNvSpPr txBox="1"/>
              <p:nvPr/>
            </p:nvSpPr>
            <p:spPr>
              <a:xfrm>
                <a:off x="804152" y="3296934"/>
                <a:ext cx="10544783" cy="1169551"/>
              </a:xfrm>
              <a:prstGeom prst="rect">
                <a:avLst/>
              </a:prstGeom>
              <a:noFill/>
            </p:spPr>
            <p:txBody>
              <a:bodyPr wrap="square">
                <a:spAutoFit/>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使用复合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有可能降低基于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的存储成本。这种减少是由于逻辑密度增加导致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合成成本降低，这与合成循环的总数有关。我们分析了使用大型复合字母表对基于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的存储系统的总体成本的影响，同时考虑了合成成本的降低和测序成本的增加。我们使用关于合成成本与测序成本比率（</a:t>
                </a:r>
                <a:r>
                  <a:rPr kumimoji="0" lang="en-US" altLang="zh-CN" sz="1400" b="0" i="0" u="none" strike="noStrike" kern="1200" cap="none" spc="0" normalizeH="0" baseline="0" noProof="0" dirty="0" err="1">
                    <a:ln>
                      <a:noFill/>
                    </a:ln>
                    <a:solidFill>
                      <a:srgbClr val="000000"/>
                    </a:solidFill>
                    <a:effectLst/>
                    <a:uLnTx/>
                    <a:uFillTx/>
                    <a:latin typeface="Arial" panose="020B0604020202020204" pitchFamily="34" charset="0"/>
                    <a:ea typeface="等线" panose="02010600030101010101" pitchFamily="2" charset="-122"/>
                    <a:cs typeface="+mn-cs"/>
                  </a:rPr>
                  <a:t>C</a:t>
                </a:r>
                <a:r>
                  <a:rPr kumimoji="0" lang="en-US" altLang="zh-CN" sz="1400" b="0" i="0" u="none" strike="noStrike" kern="1200" cap="none" spc="0" normalizeH="0" baseline="-25000" noProof="0" dirty="0" err="1">
                    <a:ln>
                      <a:noFill/>
                    </a:ln>
                    <a:solidFill>
                      <a:srgbClr val="000000"/>
                    </a:solidFill>
                    <a:effectLst/>
                    <a:uLnTx/>
                    <a:uFillTx/>
                    <a:latin typeface="Arial" panose="020B0604020202020204" pitchFamily="34" charset="0"/>
                    <a:ea typeface="等线" panose="02010600030101010101" pitchFamily="2" charset="-122"/>
                    <a:cs typeface="+mn-cs"/>
                  </a:rPr>
                  <a:t>syn</a:t>
                </a:r>
                <a:r>
                  <a:rPr kumimoji="0" lang="en-US" altLang="zh-CN" sz="1400" b="0" i="0" u="none" strike="noStrike" kern="1200" cap="none" spc="0" normalizeH="0" baseline="0" noProof="0" dirty="0" err="1">
                    <a:ln>
                      <a:noFill/>
                    </a:ln>
                    <a:solidFill>
                      <a:srgbClr val="000000"/>
                    </a:solidFill>
                    <a:effectLst/>
                    <a:uLnTx/>
                    <a:uFillTx/>
                    <a:latin typeface="Arial" panose="020B0604020202020204" pitchFamily="34" charset="0"/>
                    <a:ea typeface="等线" panose="02010600030101010101" pitchFamily="2" charset="-122"/>
                    <a:cs typeface="+mn-cs"/>
                  </a:rPr>
                  <a:t>:C</a:t>
                </a:r>
                <a:r>
                  <a:rPr kumimoji="0" lang="en-US" altLang="zh-CN" sz="1400" b="0" i="0" u="none" strike="noStrike" kern="1200" cap="none" spc="0" normalizeH="0" baseline="-25000" noProof="0" dirty="0" err="1">
                    <a:ln>
                      <a:noFill/>
                    </a:ln>
                    <a:solidFill>
                      <a:srgbClr val="000000"/>
                    </a:solidFill>
                    <a:effectLst/>
                    <a:uLnTx/>
                    <a:uFillTx/>
                    <a:latin typeface="Arial" panose="020B0604020202020204" pitchFamily="34" charset="0"/>
                    <a:ea typeface="等线" panose="02010600030101010101" pitchFamily="2" charset="-122"/>
                    <a:cs typeface="+mn-cs"/>
                  </a:rPr>
                  <a:t>seq</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）的不同假设进行了分析。在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1000:1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的中等成本比率下，我们观察到使用 </a:t>
                </a:r>
                <a14:m>
                  <m:oMath xmlns:m="http://schemas.openxmlformats.org/officeDocument/2006/math">
                    <m:sSub>
                      <m:sSubPr>
                        <m:ctrlPr>
                          <a:rPr kumimoji="0" lang="zh-CN" altLang="en-US" sz="1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1400" b="0" i="0" u="none" strike="noStrike" kern="1200" cap="none" spc="0" normalizeH="0" baseline="0" noProof="0">
                            <a:ln>
                              <a:noFill/>
                            </a:ln>
                            <a:solidFill>
                              <a:srgbClr val="000000"/>
                            </a:solidFill>
                            <a:effectLst/>
                            <a:uLnTx/>
                            <a:uFillTx/>
                            <a:latin typeface="Cambria Math" panose="02040503050406030204" pitchFamily="18" charset="0"/>
                            <a:cs typeface="+mn-cs"/>
                          </a:rPr>
                          <m:t>𝛷</m:t>
                        </m:r>
                      </m:e>
                      <m:sub>
                        <m:r>
                          <a:rPr kumimoji="0" lang="en-US" altLang="zh-CN" sz="1400" b="0" i="0" u="none" strike="noStrike" kern="1200" cap="none" spc="0" normalizeH="0" baseline="0" noProof="0">
                            <a:ln>
                              <a:noFill/>
                            </a:ln>
                            <a:solidFill>
                              <a:srgbClr val="000000"/>
                            </a:solidFill>
                            <a:effectLst/>
                            <a:uLnTx/>
                            <a:uFillTx/>
                            <a:latin typeface="Cambria Math" panose="02040503050406030204" pitchFamily="18" charset="0"/>
                            <a:cs typeface="+mn-cs"/>
                          </a:rPr>
                          <m:t>5</m:t>
                        </m:r>
                      </m:sub>
                    </m:sSub>
                    <m:r>
                      <a:rPr kumimoji="0" lang="en-US" altLang="zh-CN" sz="1400" b="0" i="0" u="none" strike="noStrike" kern="1200" cap="none" spc="0" normalizeH="0" baseline="0" noProof="0">
                        <a:ln>
                          <a:noFill/>
                        </a:ln>
                        <a:solidFill>
                          <a:srgbClr val="000000"/>
                        </a:solidFill>
                        <a:effectLst/>
                        <a:uLnTx/>
                        <a:uFillTx/>
                        <a:latin typeface="Cambria Math" panose="02040503050406030204" pitchFamily="18" charset="0"/>
                        <a:cs typeface="+mn-cs"/>
                      </a:rPr>
                      <m:t> </m:t>
                    </m:r>
                  </m:oMath>
                </a14:m>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56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个字母）是最佳的，总体预期成本降低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52%</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。有了这些成本假设，将字母表扩展到 </a:t>
                </a:r>
                <a14:m>
                  <m:oMath xmlns:m="http://schemas.openxmlformats.org/officeDocument/2006/math">
                    <m:sSub>
                      <m:sSubPr>
                        <m:ctrlPr>
                          <a:rPr kumimoji="0" lang="zh-CN" altLang="en-US" sz="1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1400" b="0" i="0" u="none" strike="noStrike" kern="1200" cap="none" spc="0" normalizeH="0" baseline="0" noProof="0">
                            <a:ln>
                              <a:noFill/>
                            </a:ln>
                            <a:solidFill>
                              <a:srgbClr val="000000"/>
                            </a:solidFill>
                            <a:effectLst/>
                            <a:uLnTx/>
                            <a:uFillTx/>
                            <a:latin typeface="Cambria Math" panose="02040503050406030204" pitchFamily="18" charset="0"/>
                            <a:cs typeface="+mn-cs"/>
                          </a:rPr>
                          <m:t>𝛷</m:t>
                        </m:r>
                      </m:e>
                      <m:sub>
                        <m:r>
                          <a:rPr kumimoji="0" lang="zh-CN" altLang="en-US" sz="1400" b="0" i="0" u="none" strike="noStrike" kern="1200" cap="none" spc="0" normalizeH="0" baseline="0" noProof="0">
                            <a:ln>
                              <a:noFill/>
                            </a:ln>
                            <a:solidFill>
                              <a:srgbClr val="000000"/>
                            </a:solidFill>
                            <a:effectLst/>
                            <a:uLnTx/>
                            <a:uFillTx/>
                            <a:latin typeface="Cambria Math" panose="02040503050406030204" pitchFamily="18" charset="0"/>
                            <a:cs typeface="+mn-cs"/>
                          </a:rPr>
                          <m:t>10</m:t>
                        </m:r>
                      </m:sub>
                    </m:sSub>
                  </m:oMath>
                </a14:m>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会导致成本降低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30%</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。以不同的成本比重复分析会产生相似的结果，最佳复合字母表介于 </a:t>
                </a:r>
                <a14:m>
                  <m:oMath xmlns:m="http://schemas.openxmlformats.org/officeDocument/2006/math">
                    <m:sSub>
                      <m:sSubPr>
                        <m:ctrlPr>
                          <a:rPr kumimoji="0" lang="zh-CN" altLang="en-US" sz="1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1400" b="0" i="0" u="none" strike="noStrike" kern="1200" cap="none" spc="0" normalizeH="0" baseline="0" noProof="0">
                            <a:ln>
                              <a:noFill/>
                            </a:ln>
                            <a:solidFill>
                              <a:srgbClr val="000000"/>
                            </a:solidFill>
                            <a:effectLst/>
                            <a:uLnTx/>
                            <a:uFillTx/>
                            <a:latin typeface="Cambria Math" panose="02040503050406030204" pitchFamily="18" charset="0"/>
                            <a:cs typeface="+mn-cs"/>
                          </a:rPr>
                          <m:t>𝛷</m:t>
                        </m:r>
                      </m:e>
                      <m:sub>
                        <m:r>
                          <a:rPr kumimoji="0" lang="en-US" altLang="zh-CN" sz="1400" b="0" i="0" u="none" strike="noStrike" kern="1200" cap="none" spc="0" normalizeH="0" baseline="0" noProof="0">
                            <a:ln>
                              <a:noFill/>
                            </a:ln>
                            <a:solidFill>
                              <a:srgbClr val="000000"/>
                            </a:solidFill>
                            <a:effectLst/>
                            <a:uLnTx/>
                            <a:uFillTx/>
                            <a:latin typeface="Cambria Math" panose="02040503050406030204" pitchFamily="18" charset="0"/>
                            <a:cs typeface="+mn-cs"/>
                          </a:rPr>
                          <m:t>4</m:t>
                        </m:r>
                      </m:sub>
                    </m:sSub>
                    <m:r>
                      <a:rPr kumimoji="0" lang="en-US" altLang="zh-CN" sz="1400" b="0" i="0" u="none" strike="noStrike" kern="1200" cap="none" spc="0" normalizeH="0" baseline="0" noProof="0">
                        <a:ln>
                          <a:noFill/>
                        </a:ln>
                        <a:solidFill>
                          <a:srgbClr val="000000"/>
                        </a:solidFill>
                        <a:effectLst/>
                        <a:uLnTx/>
                        <a:uFillTx/>
                        <a:latin typeface="Cambria Math" panose="02040503050406030204" pitchFamily="18" charset="0"/>
                        <a:cs typeface="+mn-cs"/>
                      </a:rPr>
                      <m:t> </m:t>
                    </m:r>
                  </m:oMath>
                </a14:m>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500:1</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）和 </a:t>
                </a:r>
                <a14:m>
                  <m:oMath xmlns:m="http://schemas.openxmlformats.org/officeDocument/2006/math">
                    <m:sSub>
                      <m:sSubPr>
                        <m:ctrlPr>
                          <a:rPr kumimoji="0" lang="zh-CN" altLang="en-US" sz="1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1400" b="0" i="0" u="none" strike="noStrike" kern="1200" cap="none" spc="0" normalizeH="0" baseline="0" noProof="0">
                            <a:ln>
                              <a:noFill/>
                            </a:ln>
                            <a:solidFill>
                              <a:srgbClr val="000000"/>
                            </a:solidFill>
                            <a:effectLst/>
                            <a:uLnTx/>
                            <a:uFillTx/>
                            <a:latin typeface="Cambria Math" panose="02040503050406030204" pitchFamily="18" charset="0"/>
                            <a:cs typeface="+mn-cs"/>
                          </a:rPr>
                          <m:t>𝛷</m:t>
                        </m:r>
                      </m:e>
                      <m:sub>
                        <m:r>
                          <a:rPr kumimoji="0" lang="en-US" altLang="zh-CN" sz="1400" b="0" i="0" u="none" strike="noStrike" kern="1200" cap="none" spc="0" normalizeH="0" baseline="0" noProof="0">
                            <a:ln>
                              <a:noFill/>
                            </a:ln>
                            <a:solidFill>
                              <a:srgbClr val="000000"/>
                            </a:solidFill>
                            <a:effectLst/>
                            <a:uLnTx/>
                            <a:uFillTx/>
                            <a:latin typeface="Cambria Math" panose="02040503050406030204" pitchFamily="18" charset="0"/>
                            <a:cs typeface="+mn-cs"/>
                          </a:rPr>
                          <m:t>9</m:t>
                        </m:r>
                      </m:sub>
                    </m:sSub>
                    <m:r>
                      <a:rPr kumimoji="0" lang="en-US" altLang="zh-CN" sz="1400" b="0" i="0" u="none" strike="noStrike" kern="1200" cap="none" spc="0" normalizeH="0" baseline="0" noProof="0">
                        <a:ln>
                          <a:noFill/>
                        </a:ln>
                        <a:solidFill>
                          <a:srgbClr val="000000"/>
                        </a:solidFill>
                        <a:effectLst/>
                        <a:uLnTx/>
                        <a:uFillTx/>
                        <a:latin typeface="Cambria Math" panose="02040503050406030204" pitchFamily="18" charset="0"/>
                        <a:cs typeface="+mn-cs"/>
                      </a:rPr>
                      <m:t> </m:t>
                    </m:r>
                  </m:oMath>
                </a14:m>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5000:1</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）之间。</a:t>
                </a:r>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mc:Choice>
        <mc:Fallback xmlns="">
          <p:sp>
            <p:nvSpPr>
              <p:cNvPr id="5" name="文本框 4">
                <a:extLst>
                  <a:ext uri="{FF2B5EF4-FFF2-40B4-BE49-F238E27FC236}">
                    <a16:creationId xmlns:a16="http://schemas.microsoft.com/office/drawing/2014/main" id="{FD3B86A5-884D-079E-7683-2ED4F51BB52E}"/>
                  </a:ext>
                </a:extLst>
              </p:cNvPr>
              <p:cNvSpPr txBox="1">
                <a:spLocks noRot="1" noChangeAspect="1" noMove="1" noResize="1" noEditPoints="1" noAdjustHandles="1" noChangeArrowheads="1" noChangeShapeType="1" noTextEdit="1"/>
              </p:cNvSpPr>
              <p:nvPr/>
            </p:nvSpPr>
            <p:spPr>
              <a:xfrm>
                <a:off x="804152" y="3296934"/>
                <a:ext cx="10544783" cy="1169551"/>
              </a:xfrm>
              <a:prstGeom prst="rect">
                <a:avLst/>
              </a:prstGeom>
              <a:blipFill>
                <a:blip r:embed="rId3"/>
                <a:stretch>
                  <a:fillRect l="-173" t="-1563" r="-751" b="-416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7747EB8-1942-F512-FBB6-E2ED772A4315}"/>
              </a:ext>
            </a:extLst>
          </p:cNvPr>
          <p:cNvPicPr>
            <a:picLocks noChangeAspect="1"/>
          </p:cNvPicPr>
          <p:nvPr/>
        </p:nvPicPr>
        <p:blipFill>
          <a:blip r:embed="rId4"/>
          <a:stretch>
            <a:fillRect/>
          </a:stretch>
        </p:blipFill>
        <p:spPr>
          <a:xfrm>
            <a:off x="7377184" y="1196369"/>
            <a:ext cx="3106631" cy="1956135"/>
          </a:xfrm>
          <a:prstGeom prst="rect">
            <a:avLst/>
          </a:prstGeom>
        </p:spPr>
      </p:pic>
      <p:pic>
        <p:nvPicPr>
          <p:cNvPr id="9" name="图片 8">
            <a:extLst>
              <a:ext uri="{FF2B5EF4-FFF2-40B4-BE49-F238E27FC236}">
                <a16:creationId xmlns:a16="http://schemas.microsoft.com/office/drawing/2014/main" id="{7CD4D95E-4F95-8402-442F-9732788CD607}"/>
              </a:ext>
            </a:extLst>
          </p:cNvPr>
          <p:cNvPicPr>
            <a:picLocks noChangeAspect="1"/>
          </p:cNvPicPr>
          <p:nvPr/>
        </p:nvPicPr>
        <p:blipFill>
          <a:blip r:embed="rId5"/>
          <a:stretch>
            <a:fillRect/>
          </a:stretch>
        </p:blipFill>
        <p:spPr>
          <a:xfrm>
            <a:off x="3968552" y="4411726"/>
            <a:ext cx="3515261" cy="2090740"/>
          </a:xfrm>
          <a:prstGeom prst="rect">
            <a:avLst/>
          </a:prstGeom>
        </p:spPr>
      </p:pic>
      <p:sp>
        <p:nvSpPr>
          <p:cNvPr id="11" name="文本框 10">
            <a:extLst>
              <a:ext uri="{FF2B5EF4-FFF2-40B4-BE49-F238E27FC236}">
                <a16:creationId xmlns:a16="http://schemas.microsoft.com/office/drawing/2014/main" id="{89AAB236-4271-B132-4554-DC471DAAA3DB}"/>
              </a:ext>
            </a:extLst>
          </p:cNvPr>
          <p:cNvSpPr txBox="1"/>
          <p:nvPr/>
        </p:nvSpPr>
        <p:spPr>
          <a:xfrm flipH="1">
            <a:off x="3774008" y="4823165"/>
            <a:ext cx="266213" cy="1107996"/>
          </a:xfrm>
          <a:prstGeom prst="rect">
            <a:avLst/>
          </a:prstGeom>
          <a:noFill/>
        </p:spPr>
        <p:txBody>
          <a:bodyPr wrap="square">
            <a:spAutoFit/>
          </a:bodyPr>
          <a:lstStyle/>
          <a:p>
            <a:r>
              <a:rPr lang="zh-CN" altLang="en-US" sz="1100" b="0" i="0" dirty="0">
                <a:solidFill>
                  <a:srgbClr val="000000"/>
                </a:solidFill>
                <a:effectLst/>
                <a:latin typeface="Arial" panose="020B0604020202020204" pitchFamily="34" charset="0"/>
              </a:rPr>
              <a:t>标准化的成本</a:t>
            </a:r>
            <a:endParaRPr lang="zh-CN" altLang="en-US" sz="1100" dirty="0"/>
          </a:p>
        </p:txBody>
      </p:sp>
    </p:spTree>
    <p:extLst>
      <p:ext uri="{BB962C8B-B14F-4D97-AF65-F5344CB8AC3E}">
        <p14:creationId xmlns:p14="http://schemas.microsoft.com/office/powerpoint/2010/main" val="250513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E4B1350-B62A-4D5C-5055-0E1DE2851FED}"/>
              </a:ext>
            </a:extLst>
          </p:cNvPr>
          <p:cNvSpPr txBox="1"/>
          <p:nvPr/>
        </p:nvSpPr>
        <p:spPr>
          <a:xfrm>
            <a:off x="837021" y="657222"/>
            <a:ext cx="10517957" cy="738664"/>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当前的合成技术还支持使用代表更高分辨率复合字母的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混合物，尽管规模很小。为了进一步探索大字母表的特性，我们使用四种不同类型的复合字母表对短消息（</a:t>
            </a:r>
            <a:r>
              <a:rPr lang="en-US" altLang="zh-CN" sz="1400" dirty="0">
                <a:solidFill>
                  <a:srgbClr val="000000"/>
                </a:solidFill>
                <a:latin typeface="Arial" panose="020B0604020202020204" pitchFamily="34" charset="0"/>
              </a:rPr>
              <a:t>ASCI </a:t>
            </a:r>
            <a:r>
              <a:rPr lang="zh-CN" altLang="en-US" sz="1400" dirty="0">
                <a:solidFill>
                  <a:srgbClr val="000000"/>
                </a:solidFill>
                <a:latin typeface="Arial" panose="020B0604020202020204" pitchFamily="34" charset="0"/>
              </a:rPr>
              <a:t>中 </a:t>
            </a:r>
            <a:r>
              <a:rPr lang="en-US" altLang="zh-CN" sz="1400" dirty="0">
                <a:solidFill>
                  <a:srgbClr val="000000"/>
                </a:solidFill>
                <a:latin typeface="Arial" panose="020B0604020202020204" pitchFamily="34" charset="0"/>
              </a:rPr>
              <a:t>38 </a:t>
            </a:r>
            <a:r>
              <a:rPr lang="zh-CN" altLang="en-US" sz="1400" dirty="0">
                <a:solidFill>
                  <a:srgbClr val="000000"/>
                </a:solidFill>
                <a:latin typeface="Arial" panose="020B0604020202020204" pitchFamily="34" charset="0"/>
              </a:rPr>
              <a:t>个字节，二进制 </a:t>
            </a:r>
            <a:r>
              <a:rPr lang="en-US" altLang="zh-CN" sz="1400" dirty="0">
                <a:solidFill>
                  <a:srgbClr val="000000"/>
                </a:solidFill>
                <a:latin typeface="Arial" panose="020B0604020202020204" pitchFamily="34" charset="0"/>
              </a:rPr>
              <a:t>Huffman </a:t>
            </a:r>
            <a:r>
              <a:rPr lang="zh-CN" altLang="en-US" sz="1400" dirty="0">
                <a:solidFill>
                  <a:srgbClr val="000000"/>
                </a:solidFill>
                <a:latin typeface="Arial" panose="020B0604020202020204" pitchFamily="34" charset="0"/>
              </a:rPr>
              <a:t>压缩后 </a:t>
            </a:r>
            <a:r>
              <a:rPr lang="en-US" altLang="zh-CN" sz="1400" dirty="0">
                <a:solidFill>
                  <a:srgbClr val="000000"/>
                </a:solidFill>
                <a:latin typeface="Arial" panose="020B0604020202020204" pitchFamily="34" charset="0"/>
              </a:rPr>
              <a:t>22.5 </a:t>
            </a:r>
            <a:r>
              <a:rPr lang="zh-CN" altLang="en-US" sz="1400" dirty="0">
                <a:solidFill>
                  <a:srgbClr val="000000"/>
                </a:solidFill>
                <a:latin typeface="Arial" panose="020B0604020202020204" pitchFamily="34" charset="0"/>
              </a:rPr>
              <a:t>个字节）进行编码，导致每个合成周期的逻辑密度高达 </a:t>
            </a:r>
            <a:r>
              <a:rPr lang="en-US" altLang="zh-CN" sz="1400" dirty="0">
                <a:solidFill>
                  <a:srgbClr val="000000"/>
                </a:solidFill>
                <a:latin typeface="Arial" panose="020B0604020202020204" pitchFamily="34" charset="0"/>
              </a:rPr>
              <a:t>4.29 </a:t>
            </a:r>
            <a:r>
              <a:rPr lang="zh-CN" altLang="en-US" sz="1400" dirty="0">
                <a:solidFill>
                  <a:srgbClr val="000000"/>
                </a:solidFill>
                <a:latin typeface="Arial" panose="020B0604020202020204" pitchFamily="34" charset="0"/>
              </a:rPr>
              <a:t>位。</a:t>
            </a:r>
            <a:endParaRPr lang="en-US" altLang="zh-CN" sz="1400" dirty="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D3D153D-E56C-B0E9-F56A-6EE01914E62D}"/>
                  </a:ext>
                </a:extLst>
              </p:cNvPr>
              <p:cNvSpPr txBox="1"/>
              <p:nvPr/>
            </p:nvSpPr>
            <p:spPr>
              <a:xfrm>
                <a:off x="979250" y="2454269"/>
                <a:ext cx="10311319" cy="1169551"/>
              </a:xfrm>
              <a:prstGeom prst="rect">
                <a:avLst/>
              </a:prstGeom>
              <a:noFill/>
            </p:spPr>
            <p:txBody>
              <a:bodyPr wrap="square">
                <a:spAutoFit/>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使用的四种不同字母表是标准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字母表 </a:t>
                </a:r>
                <a14:m>
                  <m:oMath xmlns:m="http://schemas.openxmlformats.org/officeDocument/2006/math">
                    <m:sSub>
                      <m:sSubPr>
                        <m:ctrlPr>
                          <a:rPr kumimoji="0" lang="zh-CN" altLang="en-US" sz="1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1400" b="0" i="0" u="none" strike="noStrike" kern="1200" cap="none" spc="0" normalizeH="0" baseline="0" noProof="0">
                            <a:ln>
                              <a:noFill/>
                            </a:ln>
                            <a:solidFill>
                              <a:srgbClr val="000000"/>
                            </a:solidFill>
                            <a:effectLst/>
                            <a:uLnTx/>
                            <a:uFillTx/>
                            <a:latin typeface="Cambria Math" panose="02040503050406030204" pitchFamily="18" charset="0"/>
                            <a:cs typeface="+mn-cs"/>
                          </a:rPr>
                          <m:t>𝛷</m:t>
                        </m:r>
                      </m:e>
                      <m:sub>
                        <m:r>
                          <a:rPr kumimoji="0" lang="en-US" altLang="zh-CN" sz="1400" b="0" i="0"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en-US" altLang="zh-CN" sz="1400" b="0" i="0" u="none" strike="noStrike" kern="1200" cap="none" spc="0" normalizeH="0" baseline="0" noProof="0">
                        <a:ln>
                          <a:noFill/>
                        </a:ln>
                        <a:solidFill>
                          <a:srgbClr val="000000"/>
                        </a:solidFill>
                        <a:effectLst/>
                        <a:uLnTx/>
                        <a:uFillTx/>
                        <a:latin typeface="Cambria Math" panose="02040503050406030204" pitchFamily="18" charset="0"/>
                        <a:cs typeface="+mn-cs"/>
                      </a:rPr>
                      <m:t> </m:t>
                    </m:r>
                  </m:oMath>
                </a14:m>
                <a:r>
                  <a:rPr kumimoji="0" lang="zh-CN" altLang="el-GR"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完整的复合字母表</a:t>
                </a:r>
                <a14:m>
                  <m:oMath xmlns:m="http://schemas.openxmlformats.org/officeDocument/2006/math">
                    <m:sSub>
                      <m:sSubPr>
                        <m:ctrlPr>
                          <a:rPr kumimoji="0" lang="zh-CN" altLang="en-US" sz="1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1400" b="0" i="0" u="none" strike="noStrike" kern="1200" cap="none" spc="0" normalizeH="0" baseline="0" noProof="0">
                            <a:ln>
                              <a:noFill/>
                            </a:ln>
                            <a:solidFill>
                              <a:srgbClr val="000000"/>
                            </a:solidFill>
                            <a:effectLst/>
                            <a:uLnTx/>
                            <a:uFillTx/>
                            <a:latin typeface="Cambria Math" panose="02040503050406030204" pitchFamily="18" charset="0"/>
                            <a:cs typeface="+mn-cs"/>
                          </a:rPr>
                          <m:t>𝛷</m:t>
                        </m:r>
                      </m:e>
                      <m:sub>
                        <m:r>
                          <a:rPr kumimoji="0" lang="en-US" altLang="zh-CN" sz="1400" b="0" i="0"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oMath>
                </a14:m>
                <a:r>
                  <a:rPr kumimoji="0" lang="el-GR"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和 </a:t>
                </a:r>
                <a14:m>
                  <m:oMath xmlns:m="http://schemas.openxmlformats.org/officeDocument/2006/math">
                    <m:sSub>
                      <m:sSubPr>
                        <m:ctrlPr>
                          <a:rPr kumimoji="0" lang="zh-CN" altLang="en-US" sz="1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1400" b="0" i="0" u="none" strike="noStrike" kern="1200" cap="none" spc="0" normalizeH="0" baseline="0" noProof="0">
                            <a:ln>
                              <a:noFill/>
                            </a:ln>
                            <a:solidFill>
                              <a:srgbClr val="000000"/>
                            </a:solidFill>
                            <a:effectLst/>
                            <a:uLnTx/>
                            <a:uFillTx/>
                            <a:latin typeface="Cambria Math" panose="02040503050406030204" pitchFamily="18" charset="0"/>
                            <a:cs typeface="+mn-cs"/>
                          </a:rPr>
                          <m:t>𝛷</m:t>
                        </m:r>
                      </m:e>
                      <m:sub>
                        <m:r>
                          <a:rPr kumimoji="0" lang="en-US" altLang="zh-CN" sz="1400" b="0" i="0" u="none" strike="noStrike" kern="1200" cap="none" spc="0" normalizeH="0" baseline="0" noProof="0">
                            <a:ln>
                              <a:noFill/>
                            </a:ln>
                            <a:solidFill>
                              <a:srgbClr val="000000"/>
                            </a:solidFill>
                            <a:effectLst/>
                            <a:uLnTx/>
                            <a:uFillTx/>
                            <a:latin typeface="Cambria Math" panose="02040503050406030204" pitchFamily="18" charset="0"/>
                            <a:cs typeface="+mn-cs"/>
                          </a:rPr>
                          <m:t>3</m:t>
                        </m:r>
                      </m:sub>
                    </m:sSub>
                    <m:r>
                      <a:rPr kumimoji="0" lang="en-US" altLang="zh-CN" sz="1400" b="0" i="0" u="none" strike="noStrike" kern="1200" cap="none" spc="0" normalizeH="0" baseline="0" noProof="0">
                        <a:ln>
                          <a:noFill/>
                        </a:ln>
                        <a:solidFill>
                          <a:srgbClr val="000000"/>
                        </a:solidFill>
                        <a:effectLst/>
                        <a:uLnTx/>
                        <a:uFillTx/>
                        <a:latin typeface="Cambria Math" panose="02040503050406030204" pitchFamily="18" charset="0"/>
                        <a:cs typeface="+mn-cs"/>
                      </a:rPr>
                      <m:t> </m:t>
                    </m:r>
                  </m:oMath>
                </a14:m>
                <a:r>
                  <a:rPr kumimoji="0" lang="zh-CN" altLang="el-GR"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以及包含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15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个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IUPAC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字母的字母表。输入的英文短语：“</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 STORAGE ROCKS!”</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，并使用</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Huffman</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编码和适当的字母表对每个字母进行编码。</a:t>
                </a:r>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a:p>
                <a:pPr marL="0" marR="0" lvl="0" indent="45720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首先，我们检查了正确解码四种复合字母中的每一种所需的最小序列深度。正如预期的那样，通过使用更高分辨率来扩展字母表需要更深入的排序。在测试的所有四个字母表中，只需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100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次读取即可观察到完全成功的解码，而只需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50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次读取即可获得近乎完美的解码。这些结果优于从上述模拟中推断出的结果，为成本估算提供了支持。</a:t>
                </a:r>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mc:Choice>
        <mc:Fallback xmlns="">
          <p:sp>
            <p:nvSpPr>
              <p:cNvPr id="5" name="文本框 4">
                <a:extLst>
                  <a:ext uri="{FF2B5EF4-FFF2-40B4-BE49-F238E27FC236}">
                    <a16:creationId xmlns:a16="http://schemas.microsoft.com/office/drawing/2014/main" id="{4D3D153D-E56C-B0E9-F56A-6EE01914E62D}"/>
                  </a:ext>
                </a:extLst>
              </p:cNvPr>
              <p:cNvSpPr txBox="1">
                <a:spLocks noRot="1" noChangeAspect="1" noMove="1" noResize="1" noEditPoints="1" noAdjustHandles="1" noChangeArrowheads="1" noChangeShapeType="1" noTextEdit="1"/>
              </p:cNvSpPr>
              <p:nvPr/>
            </p:nvSpPr>
            <p:spPr>
              <a:xfrm>
                <a:off x="979250" y="2454269"/>
                <a:ext cx="10311319" cy="1169551"/>
              </a:xfrm>
              <a:prstGeom prst="rect">
                <a:avLst/>
              </a:prstGeom>
              <a:blipFill>
                <a:blip r:embed="rId2"/>
                <a:stretch>
                  <a:fillRect l="-177" t="-1571" b="-4712"/>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50D10C5-0E50-2299-BF3E-489A0026B043}"/>
              </a:ext>
            </a:extLst>
          </p:cNvPr>
          <p:cNvPicPr>
            <a:picLocks noChangeAspect="1"/>
          </p:cNvPicPr>
          <p:nvPr/>
        </p:nvPicPr>
        <p:blipFill>
          <a:blip r:embed="rId3"/>
          <a:stretch>
            <a:fillRect/>
          </a:stretch>
        </p:blipFill>
        <p:spPr>
          <a:xfrm>
            <a:off x="2009171" y="1491575"/>
            <a:ext cx="7967050" cy="374920"/>
          </a:xfrm>
          <a:prstGeom prst="rect">
            <a:avLst/>
          </a:prstGeom>
        </p:spPr>
      </p:pic>
      <p:pic>
        <p:nvPicPr>
          <p:cNvPr id="13" name="图片 12">
            <a:extLst>
              <a:ext uri="{FF2B5EF4-FFF2-40B4-BE49-F238E27FC236}">
                <a16:creationId xmlns:a16="http://schemas.microsoft.com/office/drawing/2014/main" id="{A88F068D-E223-DB4C-2EF9-C64B6861569D}"/>
              </a:ext>
            </a:extLst>
          </p:cNvPr>
          <p:cNvPicPr>
            <a:picLocks noChangeAspect="1"/>
          </p:cNvPicPr>
          <p:nvPr/>
        </p:nvPicPr>
        <p:blipFill>
          <a:blip r:embed="rId4"/>
          <a:stretch>
            <a:fillRect/>
          </a:stretch>
        </p:blipFill>
        <p:spPr>
          <a:xfrm>
            <a:off x="3722450" y="3825656"/>
            <a:ext cx="3712573" cy="2500565"/>
          </a:xfrm>
          <a:prstGeom prst="rect">
            <a:avLst/>
          </a:prstGeom>
        </p:spPr>
      </p:pic>
    </p:spTree>
    <p:extLst>
      <p:ext uri="{BB962C8B-B14F-4D97-AF65-F5344CB8AC3E}">
        <p14:creationId xmlns:p14="http://schemas.microsoft.com/office/powerpoint/2010/main" val="270771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BC56E9A-5D3E-959A-0C57-60E7CA4660B3}"/>
              </a:ext>
            </a:extLst>
          </p:cNvPr>
          <p:cNvSpPr txBox="1"/>
          <p:nvPr/>
        </p:nvSpPr>
        <p:spPr>
          <a:xfrm>
            <a:off x="1102468" y="812234"/>
            <a:ext cx="9948153" cy="1384995"/>
          </a:xfrm>
          <a:prstGeom prst="rect">
            <a:avLst/>
          </a:prstGeom>
          <a:noFill/>
        </p:spPr>
        <p:txBody>
          <a:bodyPr wrap="square">
            <a:spAutoFit/>
          </a:bodyPr>
          <a:lstStyle/>
          <a:p>
            <a:pPr indent="457200">
              <a:defRPr/>
            </a:pPr>
            <a:r>
              <a:rPr lang="zh-CN" altLang="en-US" sz="1400" dirty="0">
                <a:solidFill>
                  <a:srgbClr val="000000"/>
                </a:solidFill>
                <a:latin typeface="Arial" panose="020B0604020202020204" pitchFamily="34" charset="0"/>
                <a:ea typeface="等线" panose="02010600030101010101" pitchFamily="2" charset="-122"/>
              </a:rPr>
              <a:t>正如统计模型所预测的那样，一些复合字母比其他字母更难识别。然而，与模型预测相反，当检查来自同一复合原型的不同字母（即相同概率向量的不同排列的字母）时，我们观察到显着差异（</a:t>
            </a:r>
            <a:r>
              <a:rPr lang="en-US" altLang="zh-CN" sz="1400" dirty="0">
                <a:solidFill>
                  <a:srgbClr val="000000"/>
                </a:solidFill>
                <a:latin typeface="Arial" panose="020B0604020202020204" pitchFamily="34" charset="0"/>
                <a:ea typeface="等线" panose="02010600030101010101" pitchFamily="2" charset="-122"/>
              </a:rPr>
              <a:t>P &lt; 10</a:t>
            </a:r>
            <a:r>
              <a:rPr lang="en-US" altLang="zh-CN" sz="1400" baseline="30000" dirty="0">
                <a:solidFill>
                  <a:srgbClr val="000000"/>
                </a:solidFill>
                <a:latin typeface="Arial" panose="020B0604020202020204" pitchFamily="34" charset="0"/>
                <a:ea typeface="等线" panose="02010600030101010101" pitchFamily="2" charset="-122"/>
              </a:rPr>
              <a:t>-10</a:t>
            </a:r>
            <a:r>
              <a:rPr lang="zh-CN" altLang="en-US" sz="1400" dirty="0">
                <a:solidFill>
                  <a:srgbClr val="000000"/>
                </a:solidFill>
                <a:latin typeface="Arial" panose="020B0604020202020204" pitchFamily="34" charset="0"/>
                <a:ea typeface="等线" panose="02010600030101010101" pitchFamily="2" charset="-122"/>
              </a:rPr>
              <a:t>；</a:t>
            </a:r>
            <a:r>
              <a:rPr lang="en-US" altLang="zh-CN" sz="1400" dirty="0">
                <a:solidFill>
                  <a:srgbClr val="000000"/>
                </a:solidFill>
                <a:latin typeface="Arial" panose="020B0604020202020204" pitchFamily="34" charset="0"/>
                <a:ea typeface="等线" panose="02010600030101010101" pitchFamily="2" charset="-122"/>
              </a:rPr>
              <a:t>Z </a:t>
            </a:r>
            <a:r>
              <a:rPr lang="zh-CN" altLang="en-US" sz="1400" dirty="0">
                <a:solidFill>
                  <a:srgbClr val="000000"/>
                </a:solidFill>
                <a:latin typeface="Arial" panose="020B0604020202020204" pitchFamily="34" charset="0"/>
                <a:ea typeface="等线" panose="02010600030101010101" pitchFamily="2" charset="-122"/>
              </a:rPr>
              <a:t>检验用于字母 </a:t>
            </a:r>
            <a:r>
              <a:rPr lang="en-US" altLang="zh-CN" sz="1400" dirty="0">
                <a:solidFill>
                  <a:srgbClr val="000000"/>
                </a:solidFill>
                <a:latin typeface="Arial" panose="020B0604020202020204" pitchFamily="34" charset="0"/>
                <a:ea typeface="等线" panose="02010600030101010101" pitchFamily="2" charset="-122"/>
              </a:rPr>
              <a:t>GGA </a:t>
            </a:r>
            <a:r>
              <a:rPr lang="zh-CN" altLang="en-US" sz="1400" dirty="0">
                <a:solidFill>
                  <a:srgbClr val="000000"/>
                </a:solidFill>
                <a:latin typeface="Arial" panose="020B0604020202020204" pitchFamily="34" charset="0"/>
                <a:ea typeface="等线" panose="02010600030101010101" pitchFamily="2" charset="-122"/>
              </a:rPr>
              <a:t>和 </a:t>
            </a:r>
            <a:r>
              <a:rPr lang="en-US" altLang="zh-CN" sz="1400" dirty="0">
                <a:solidFill>
                  <a:srgbClr val="000000"/>
                </a:solidFill>
                <a:latin typeface="Arial" panose="020B0604020202020204" pitchFamily="34" charset="0"/>
                <a:ea typeface="等线" panose="02010600030101010101" pitchFamily="2" charset="-122"/>
              </a:rPr>
              <a:t>GGC</a:t>
            </a:r>
            <a:r>
              <a:rPr lang="zh-CN" altLang="en-US" sz="1400" dirty="0">
                <a:solidFill>
                  <a:srgbClr val="000000"/>
                </a:solidFill>
                <a:latin typeface="Arial" panose="020B0604020202020204" pitchFamily="34" charset="0"/>
                <a:ea typeface="等线" panose="02010600030101010101" pitchFamily="2" charset="-122"/>
              </a:rPr>
              <a:t>）。这些更高分辨率的结果还表明，合成寡核苷酸中字母的位置会影响识别率。为了进一步探索不同复合字母之间的差异，我们设计了另一种包含所有等摩尔字母（由 </a:t>
            </a:r>
            <a:r>
              <a:rPr lang="en-US" altLang="zh-CN" sz="1400" dirty="0">
                <a:solidFill>
                  <a:srgbClr val="000000"/>
                </a:solidFill>
                <a:latin typeface="Arial" panose="020B0604020202020204" pitchFamily="34" charset="0"/>
                <a:ea typeface="等线" panose="02010600030101010101" pitchFamily="2" charset="-122"/>
              </a:rPr>
              <a:t>15 </a:t>
            </a:r>
            <a:r>
              <a:rPr lang="zh-CN" altLang="en-US" sz="1400" dirty="0">
                <a:solidFill>
                  <a:srgbClr val="000000"/>
                </a:solidFill>
                <a:latin typeface="Arial" panose="020B0604020202020204" pitchFamily="34" charset="0"/>
                <a:ea typeface="等线" panose="02010600030101010101" pitchFamily="2" charset="-122"/>
              </a:rPr>
              <a:t>个字母 </a:t>
            </a:r>
            <a:r>
              <a:rPr lang="en-US" altLang="zh-CN" sz="1400" dirty="0">
                <a:solidFill>
                  <a:srgbClr val="000000"/>
                </a:solidFill>
                <a:latin typeface="Arial" panose="020B0604020202020204" pitchFamily="34" charset="0"/>
                <a:ea typeface="等线" panose="02010600030101010101" pitchFamily="2" charset="-122"/>
              </a:rPr>
              <a:t>IUPAC </a:t>
            </a:r>
            <a:r>
              <a:rPr lang="zh-CN" altLang="en-US" sz="1400" dirty="0">
                <a:solidFill>
                  <a:srgbClr val="000000"/>
                </a:solidFill>
                <a:latin typeface="Arial" panose="020B0604020202020204" pitchFamily="34" charset="0"/>
                <a:ea typeface="等线" panose="02010600030101010101" pitchFamily="2" charset="-122"/>
              </a:rPr>
              <a:t>字母表表示）的合成 </a:t>
            </a:r>
            <a:r>
              <a:rPr lang="en-US" altLang="zh-CN" sz="1400" dirty="0">
                <a:solidFill>
                  <a:srgbClr val="000000"/>
                </a:solidFill>
                <a:latin typeface="Arial" panose="020B0604020202020204" pitchFamily="34" charset="0"/>
                <a:ea typeface="等线" panose="02010600030101010101" pitchFamily="2" charset="-122"/>
              </a:rPr>
              <a:t>DNA </a:t>
            </a:r>
            <a:r>
              <a:rPr lang="zh-CN" altLang="en-US" sz="1400" dirty="0">
                <a:solidFill>
                  <a:srgbClr val="000000"/>
                </a:solidFill>
                <a:latin typeface="Arial" panose="020B0604020202020204" pitchFamily="34" charset="0"/>
                <a:ea typeface="等线" panose="02010600030101010101" pitchFamily="2" charset="-122"/>
              </a:rPr>
              <a:t>寡核苷酸，每个复合字母的多个副本沿设计的序列分布。我们检查了 </a:t>
            </a:r>
            <a:r>
              <a:rPr lang="en-US" altLang="zh-CN" sz="1400" dirty="0">
                <a:solidFill>
                  <a:srgbClr val="000000"/>
                </a:solidFill>
                <a:latin typeface="Arial" panose="020B0604020202020204" pitchFamily="34" charset="0"/>
                <a:ea typeface="等线" panose="02010600030101010101" pitchFamily="2" charset="-122"/>
              </a:rPr>
              <a:t>15 </a:t>
            </a:r>
            <a:r>
              <a:rPr lang="zh-CN" altLang="en-US" sz="1400" dirty="0">
                <a:solidFill>
                  <a:srgbClr val="000000"/>
                </a:solidFill>
                <a:latin typeface="Arial" panose="020B0604020202020204" pitchFamily="34" charset="0"/>
                <a:ea typeface="等线" panose="02010600030101010101" pitchFamily="2" charset="-122"/>
              </a:rPr>
              <a:t>个读数深度的推断率，并将结果报告为字母和寡核苷酸中位置的函数。我们观察到从</a:t>
            </a:r>
            <a:r>
              <a:rPr lang="en-US" altLang="zh-CN" sz="1400" dirty="0">
                <a:solidFill>
                  <a:srgbClr val="000000"/>
                </a:solidFill>
                <a:latin typeface="Arial" panose="020B0604020202020204" pitchFamily="34" charset="0"/>
                <a:ea typeface="等线" panose="02010600030101010101" pitchFamily="2" charset="-122"/>
              </a:rPr>
              <a:t>5 '</a:t>
            </a:r>
            <a:r>
              <a:rPr lang="zh-CN" altLang="en-US" sz="1400" dirty="0">
                <a:solidFill>
                  <a:srgbClr val="000000"/>
                </a:solidFill>
                <a:latin typeface="Arial" panose="020B0604020202020204" pitchFamily="34" charset="0"/>
                <a:ea typeface="等线" panose="02010600030101010101" pitchFamily="2" charset="-122"/>
              </a:rPr>
              <a:t>端开始，由于在合成的寡核苷酸上的位置，推断率有一个小而持久的下降。</a:t>
            </a:r>
            <a:endParaRPr lang="en-US" altLang="zh-CN" sz="1400" dirty="0">
              <a:solidFill>
                <a:srgbClr val="000000"/>
              </a:solidFill>
              <a:latin typeface="Arial" panose="020B0604020202020204" pitchFamily="34" charset="0"/>
              <a:ea typeface="等线" panose="02010600030101010101" pitchFamily="2" charset="-122"/>
            </a:endParaRPr>
          </a:p>
        </p:txBody>
      </p:sp>
      <p:pic>
        <p:nvPicPr>
          <p:cNvPr id="5" name="图片 4">
            <a:extLst>
              <a:ext uri="{FF2B5EF4-FFF2-40B4-BE49-F238E27FC236}">
                <a16:creationId xmlns:a16="http://schemas.microsoft.com/office/drawing/2014/main" id="{A391C4B4-8D4E-DD8B-3337-92F2E4675FDA}"/>
              </a:ext>
            </a:extLst>
          </p:cNvPr>
          <p:cNvPicPr>
            <a:picLocks noChangeAspect="1"/>
          </p:cNvPicPr>
          <p:nvPr/>
        </p:nvPicPr>
        <p:blipFill>
          <a:blip r:embed="rId2"/>
          <a:stretch>
            <a:fillRect/>
          </a:stretch>
        </p:blipFill>
        <p:spPr>
          <a:xfrm>
            <a:off x="3723261" y="2704837"/>
            <a:ext cx="4745477" cy="3158307"/>
          </a:xfrm>
          <a:prstGeom prst="rect">
            <a:avLst/>
          </a:prstGeom>
        </p:spPr>
      </p:pic>
      <p:sp>
        <p:nvSpPr>
          <p:cNvPr id="7" name="文本框 6">
            <a:extLst>
              <a:ext uri="{FF2B5EF4-FFF2-40B4-BE49-F238E27FC236}">
                <a16:creationId xmlns:a16="http://schemas.microsoft.com/office/drawing/2014/main" id="{9DAE8EC1-977D-099C-A045-673F74759491}"/>
              </a:ext>
            </a:extLst>
          </p:cNvPr>
          <p:cNvSpPr txBox="1"/>
          <p:nvPr/>
        </p:nvSpPr>
        <p:spPr>
          <a:xfrm>
            <a:off x="3573294" y="3552776"/>
            <a:ext cx="395591" cy="1107996"/>
          </a:xfrm>
          <a:prstGeom prst="rect">
            <a:avLst/>
          </a:prstGeom>
          <a:noFill/>
        </p:spPr>
        <p:txBody>
          <a:bodyPr wrap="square">
            <a:spAutoFit/>
          </a:bodyPr>
          <a:lstStyle/>
          <a:p>
            <a:r>
              <a:rPr lang="zh-CN" altLang="en-US" sz="1100" b="0" i="0" dirty="0">
                <a:solidFill>
                  <a:srgbClr val="000000"/>
                </a:solidFill>
                <a:effectLst/>
                <a:latin typeface="Arial" panose="020B0604020202020204" pitchFamily="34" charset="0"/>
              </a:rPr>
              <a:t>成功的解码</a:t>
            </a:r>
            <a:r>
              <a:rPr lang="zh-CN" altLang="en-US" sz="1100" dirty="0">
                <a:solidFill>
                  <a:srgbClr val="000000"/>
                </a:solidFill>
                <a:latin typeface="Arial" panose="020B0604020202020204" pitchFamily="34" charset="0"/>
              </a:rPr>
              <a:t>率</a:t>
            </a:r>
            <a:endParaRPr lang="zh-CN" altLang="en-US" sz="1100" dirty="0"/>
          </a:p>
        </p:txBody>
      </p:sp>
      <p:sp>
        <p:nvSpPr>
          <p:cNvPr id="9" name="文本框 8">
            <a:extLst>
              <a:ext uri="{FF2B5EF4-FFF2-40B4-BE49-F238E27FC236}">
                <a16:creationId xmlns:a16="http://schemas.microsoft.com/office/drawing/2014/main" id="{A70FE071-E27A-1D86-AD99-B9ED83A3723F}"/>
              </a:ext>
            </a:extLst>
          </p:cNvPr>
          <p:cNvSpPr txBox="1"/>
          <p:nvPr/>
        </p:nvSpPr>
        <p:spPr>
          <a:xfrm>
            <a:off x="7023369" y="4399162"/>
            <a:ext cx="959797" cy="261610"/>
          </a:xfrm>
          <a:prstGeom prst="rect">
            <a:avLst/>
          </a:prstGeom>
          <a:noFill/>
        </p:spPr>
        <p:txBody>
          <a:bodyPr wrap="square">
            <a:spAutoFit/>
          </a:bodyPr>
          <a:lstStyle/>
          <a:p>
            <a:r>
              <a:rPr lang="zh-CN" altLang="en-US" sz="1100" dirty="0">
                <a:solidFill>
                  <a:srgbClr val="000000"/>
                </a:solidFill>
                <a:latin typeface="Arial" panose="020B0604020202020204" pitchFamily="34" charset="0"/>
                <a:ea typeface="等线" panose="02010600030101010101" pitchFamily="2" charset="-122"/>
              </a:rPr>
              <a:t>复合原型</a:t>
            </a:r>
            <a:endParaRPr lang="zh-CN" altLang="en-US" sz="110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85F7340-E97B-C5D6-A8D0-A557F66620B0}"/>
                  </a:ext>
                </a:extLst>
              </p:cNvPr>
              <p:cNvSpPr txBox="1"/>
              <p:nvPr/>
            </p:nvSpPr>
            <p:spPr>
              <a:xfrm>
                <a:off x="9280187" y="3706664"/>
                <a:ext cx="2107660" cy="1384995"/>
              </a:xfrm>
              <a:prstGeom prst="rect">
                <a:avLst/>
              </a:prstGeom>
              <a:noFill/>
            </p:spPr>
            <p:txBody>
              <a:bodyPr wrap="square">
                <a:spAutoFit/>
              </a:bodyPr>
              <a:lstStyle/>
              <a:p>
                <a:pPr algn="just"/>
                <a14:m>
                  <m:oMath xmlns:m="http://schemas.openxmlformats.org/officeDocument/2006/math">
                    <m:sSub>
                      <m:sSubPr>
                        <m:ctrlPr>
                          <a:rPr lang="zh-CN" altLang="en-US" sz="1200" i="1" smtClean="0">
                            <a:solidFill>
                              <a:srgbClr val="000000"/>
                            </a:solidFill>
                            <a:latin typeface="Cambria Math" panose="02040503050406030204" pitchFamily="18" charset="0"/>
                          </a:rPr>
                        </m:ctrlPr>
                      </m:sSubPr>
                      <m:e>
                        <m:r>
                          <a:rPr lang="zh-CN" altLang="en-US" sz="1200">
                            <a:solidFill>
                              <a:srgbClr val="000000"/>
                            </a:solidFill>
                            <a:latin typeface="Cambria Math" panose="02040503050406030204" pitchFamily="18" charset="0"/>
                          </a:rPr>
                          <m:t>𝛷</m:t>
                        </m:r>
                      </m:e>
                      <m:sub>
                        <m:r>
                          <a:rPr lang="en-US" altLang="zh-CN" sz="1200" b="0" i="0" smtClean="0">
                            <a:solidFill>
                              <a:srgbClr val="000000"/>
                            </a:solidFill>
                            <a:latin typeface="Cambria Math" panose="02040503050406030204" pitchFamily="18" charset="0"/>
                          </a:rPr>
                          <m:t>3</m:t>
                        </m:r>
                      </m:sub>
                    </m:sSub>
                  </m:oMath>
                </a14:m>
                <a:r>
                  <a:rPr lang="zh-CN" altLang="en-US" sz="1200" b="0" i="0" dirty="0">
                    <a:solidFill>
                      <a:srgbClr val="000000"/>
                    </a:solidFill>
                    <a:effectLst/>
                    <a:latin typeface="Arial" panose="020B0604020202020204" pitchFamily="34" charset="0"/>
                  </a:rPr>
                  <a:t>中字母的推断率（沿寡核苷酸多次出现）作为测序深度的函数。这些字母由它们的复合原型着色。</a:t>
                </a:r>
              </a:p>
              <a:p>
                <a:br>
                  <a:rPr lang="zh-CN" altLang="en-US" dirty="0"/>
                </a:br>
                <a:endParaRPr lang="zh-CN" altLang="en-US" dirty="0"/>
              </a:p>
            </p:txBody>
          </p:sp>
        </mc:Choice>
        <mc:Fallback xmlns="">
          <p:sp>
            <p:nvSpPr>
              <p:cNvPr id="11" name="文本框 10">
                <a:extLst>
                  <a:ext uri="{FF2B5EF4-FFF2-40B4-BE49-F238E27FC236}">
                    <a16:creationId xmlns:a16="http://schemas.microsoft.com/office/drawing/2014/main" id="{585F7340-E97B-C5D6-A8D0-A557F66620B0}"/>
                  </a:ext>
                </a:extLst>
              </p:cNvPr>
              <p:cNvSpPr txBox="1">
                <a:spLocks noRot="1" noChangeAspect="1" noMove="1" noResize="1" noEditPoints="1" noAdjustHandles="1" noChangeArrowheads="1" noChangeShapeType="1" noTextEdit="1"/>
              </p:cNvSpPr>
              <p:nvPr/>
            </p:nvSpPr>
            <p:spPr>
              <a:xfrm>
                <a:off x="9280187" y="3706664"/>
                <a:ext cx="2107660" cy="1384995"/>
              </a:xfrm>
              <a:prstGeom prst="rect">
                <a:avLst/>
              </a:prstGeom>
              <a:blipFill>
                <a:blip r:embed="rId3"/>
                <a:stretch>
                  <a:fillRect r="-289"/>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4196BB36-1D50-85BB-5D23-76EDCBC582A7}"/>
              </a:ext>
            </a:extLst>
          </p:cNvPr>
          <p:cNvCxnSpPr/>
          <p:nvPr/>
        </p:nvCxnSpPr>
        <p:spPr>
          <a:xfrm flipH="1">
            <a:off x="8527915" y="3994826"/>
            <a:ext cx="6031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001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8EB1CDC-3FC9-8871-CF9D-114383802B2D}"/>
              </a:ext>
            </a:extLst>
          </p:cNvPr>
          <p:cNvSpPr txBox="1"/>
          <p:nvPr/>
        </p:nvSpPr>
        <p:spPr>
          <a:xfrm>
            <a:off x="538264" y="450874"/>
            <a:ext cx="6096000" cy="400110"/>
          </a:xfrm>
          <a:prstGeom prst="rect">
            <a:avLst/>
          </a:prstGeom>
          <a:noFill/>
        </p:spPr>
        <p:txBody>
          <a:bodyPr wrap="square">
            <a:spAutoFit/>
          </a:bodyPr>
          <a:lstStyle/>
          <a:p>
            <a:r>
              <a:rPr lang="zh-CN" altLang="en-US" sz="2000" dirty="0"/>
              <a:t>讨论：</a:t>
            </a:r>
          </a:p>
        </p:txBody>
      </p:sp>
      <p:sp>
        <p:nvSpPr>
          <p:cNvPr id="5" name="文本框 4">
            <a:extLst>
              <a:ext uri="{FF2B5EF4-FFF2-40B4-BE49-F238E27FC236}">
                <a16:creationId xmlns:a16="http://schemas.microsoft.com/office/drawing/2014/main" id="{5B41092F-41DE-20A6-0FC4-0AD508BDA946}"/>
              </a:ext>
            </a:extLst>
          </p:cNvPr>
          <p:cNvSpPr txBox="1"/>
          <p:nvPr/>
        </p:nvSpPr>
        <p:spPr>
          <a:xfrm>
            <a:off x="643379" y="1137989"/>
            <a:ext cx="10809319" cy="738664"/>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我们应用复合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字母以使用更少的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合成周期实现基于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的数据存储。复合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方案可以与其他方法相结合，例如正交碱基对系统、有效编码和随机访问方法，以提高基于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的存储系统的容量和保真度。然而，使用复合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的逻辑密度优势与下面讨论的几个性能指标进行了权衡。</a:t>
            </a:r>
            <a:endParaRPr lang="en-US" altLang="zh-CN" sz="1400" dirty="0">
              <a:solidFill>
                <a:srgbClr val="000000"/>
              </a:solidFill>
              <a:latin typeface="Arial" panose="020B0604020202020204" pitchFamily="34" charset="0"/>
            </a:endParaRPr>
          </a:p>
        </p:txBody>
      </p:sp>
      <p:sp>
        <p:nvSpPr>
          <p:cNvPr id="11" name="文本框 10">
            <a:extLst>
              <a:ext uri="{FF2B5EF4-FFF2-40B4-BE49-F238E27FC236}">
                <a16:creationId xmlns:a16="http://schemas.microsoft.com/office/drawing/2014/main" id="{539D8E7D-9095-4371-6192-F344EC5568BC}"/>
              </a:ext>
            </a:extLst>
          </p:cNvPr>
          <p:cNvSpPr txBox="1"/>
          <p:nvPr/>
        </p:nvSpPr>
        <p:spPr>
          <a:xfrm>
            <a:off x="1105710" y="1993563"/>
            <a:ext cx="9980579" cy="461665"/>
          </a:xfrm>
          <a:prstGeom prst="rect">
            <a:avLst/>
          </a:prstGeom>
          <a:noFill/>
        </p:spPr>
        <p:txBody>
          <a:bodyPr wrap="square">
            <a:spAutoFit/>
          </a:bodyPr>
          <a:lstStyle/>
          <a:p>
            <a:r>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1.</a:t>
            </a:r>
            <a:r>
              <a:rPr kumimoji="0" lang="zh-CN" altLang="en-US" sz="12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任何大规模的实施都需要扩大目前有限的用于合成 </a:t>
            </a:r>
            <a:r>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 </a:t>
            </a:r>
            <a:r>
              <a:rPr kumimoji="0" lang="zh-CN" altLang="en-US" sz="12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的商业硬件。当前实施的</a:t>
            </a:r>
            <a:r>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6</a:t>
            </a:r>
            <a:r>
              <a:rPr kumimoji="0" lang="zh-CN" altLang="en-US" sz="12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个字母的字母表并没有增加每个合成寡核苷酸的成本。向更高分辨率发展需要对合成硬件的设计进行轻微修改或调整其他合成方法。该系统可以配置为适应更高分辨率的字母表。</a:t>
            </a:r>
            <a:endParaRPr lang="zh-CN" altLang="en-US" sz="1600" dirty="0"/>
          </a:p>
        </p:txBody>
      </p:sp>
      <p:sp>
        <p:nvSpPr>
          <p:cNvPr id="12" name="左大括号 11">
            <a:extLst>
              <a:ext uri="{FF2B5EF4-FFF2-40B4-BE49-F238E27FC236}">
                <a16:creationId xmlns:a16="http://schemas.microsoft.com/office/drawing/2014/main" id="{BC06EB09-372D-4021-364C-068536F1ACD4}"/>
              </a:ext>
            </a:extLst>
          </p:cNvPr>
          <p:cNvSpPr/>
          <p:nvPr/>
        </p:nvSpPr>
        <p:spPr>
          <a:xfrm>
            <a:off x="856034" y="2224396"/>
            <a:ext cx="207523" cy="216602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84D95B5-85E8-C0BB-4ED4-9AF764DEC453}"/>
              </a:ext>
            </a:extLst>
          </p:cNvPr>
          <p:cNvSpPr txBox="1"/>
          <p:nvPr/>
        </p:nvSpPr>
        <p:spPr>
          <a:xfrm>
            <a:off x="1105710" y="3004932"/>
            <a:ext cx="9980579" cy="646331"/>
          </a:xfrm>
          <a:prstGeom prst="rect">
            <a:avLst/>
          </a:prstGeom>
          <a:noFill/>
        </p:spPr>
        <p:txBody>
          <a:bodyPr wrap="square">
            <a:spAutoFit/>
          </a:bodyPr>
          <a:lstStyle/>
          <a:p>
            <a:r>
              <a:rPr lang="en-US" altLang="zh-CN" sz="1200" dirty="0">
                <a:solidFill>
                  <a:srgbClr val="000000"/>
                </a:solidFill>
                <a:latin typeface="Arial" panose="020B0604020202020204" pitchFamily="34" charset="0"/>
                <a:ea typeface="等线" panose="02010600030101010101" pitchFamily="2" charset="-122"/>
              </a:rPr>
              <a:t>2.</a:t>
            </a:r>
            <a:r>
              <a:rPr lang="zh-CN" altLang="en-US" sz="1200" dirty="0">
                <a:solidFill>
                  <a:srgbClr val="000000"/>
                </a:solidFill>
                <a:latin typeface="Arial" panose="020B0604020202020204" pitchFamily="34" charset="0"/>
                <a:ea typeface="等线" panose="02010600030101010101" pitchFamily="2" charset="-122"/>
              </a:rPr>
              <a:t>其次，使用高度多路复用的复合 </a:t>
            </a:r>
            <a:r>
              <a:rPr lang="en-US" altLang="zh-CN" sz="1200" dirty="0">
                <a:solidFill>
                  <a:srgbClr val="000000"/>
                </a:solidFill>
                <a:latin typeface="Arial" panose="020B0604020202020204" pitchFamily="34" charset="0"/>
                <a:ea typeface="等线" panose="02010600030101010101" pitchFamily="2" charset="-122"/>
              </a:rPr>
              <a:t>DNA </a:t>
            </a:r>
            <a:r>
              <a:rPr lang="zh-CN" altLang="en-US" sz="1200" dirty="0">
                <a:solidFill>
                  <a:srgbClr val="000000"/>
                </a:solidFill>
                <a:latin typeface="Arial" panose="020B0604020202020204" pitchFamily="34" charset="0"/>
                <a:ea typeface="等线" panose="02010600030101010101" pitchFamily="2" charset="-122"/>
              </a:rPr>
              <a:t>序列将需要更好地理解复合 </a:t>
            </a:r>
            <a:r>
              <a:rPr lang="en-US" altLang="zh-CN" sz="1200" dirty="0">
                <a:solidFill>
                  <a:srgbClr val="000000"/>
                </a:solidFill>
                <a:latin typeface="Arial" panose="020B0604020202020204" pitchFamily="34" charset="0"/>
                <a:ea typeface="等线" panose="02010600030101010101" pitchFamily="2" charset="-122"/>
              </a:rPr>
              <a:t>DNA </a:t>
            </a:r>
            <a:r>
              <a:rPr lang="zh-CN" altLang="en-US" sz="1200" dirty="0">
                <a:solidFill>
                  <a:srgbClr val="000000"/>
                </a:solidFill>
                <a:latin typeface="Arial" panose="020B0604020202020204" pitchFamily="34" charset="0"/>
                <a:ea typeface="等线" panose="02010600030101010101" pitchFamily="2" charset="-122"/>
              </a:rPr>
              <a:t>对 </a:t>
            </a:r>
            <a:r>
              <a:rPr lang="en-US" altLang="zh-CN" sz="1200" dirty="0">
                <a:solidFill>
                  <a:srgbClr val="000000"/>
                </a:solidFill>
                <a:latin typeface="Arial" panose="020B0604020202020204" pitchFamily="34" charset="0"/>
                <a:ea typeface="等线" panose="02010600030101010101" pitchFamily="2" charset="-122"/>
              </a:rPr>
              <a:t>DNA </a:t>
            </a:r>
            <a:r>
              <a:rPr lang="zh-CN" altLang="en-US" sz="1200" dirty="0">
                <a:solidFill>
                  <a:srgbClr val="000000"/>
                </a:solidFill>
                <a:latin typeface="Arial" panose="020B0604020202020204" pitchFamily="34" charset="0"/>
                <a:ea typeface="等线" panose="02010600030101010101" pitchFamily="2" charset="-122"/>
              </a:rPr>
              <a:t>操作中涉及的不同化学过程的影响。使用复合 </a:t>
            </a:r>
            <a:r>
              <a:rPr lang="en-US" altLang="zh-CN" sz="1200" dirty="0">
                <a:solidFill>
                  <a:srgbClr val="000000"/>
                </a:solidFill>
                <a:latin typeface="Arial" panose="020B0604020202020204" pitchFamily="34" charset="0"/>
                <a:ea typeface="等线" panose="02010600030101010101" pitchFamily="2" charset="-122"/>
              </a:rPr>
              <a:t>DNA </a:t>
            </a:r>
            <a:r>
              <a:rPr lang="zh-CN" altLang="en-US" sz="1200" dirty="0">
                <a:solidFill>
                  <a:srgbClr val="000000"/>
                </a:solidFill>
                <a:latin typeface="Arial" panose="020B0604020202020204" pitchFamily="34" charset="0"/>
                <a:ea typeface="等线" panose="02010600030101010101" pitchFamily="2" charset="-122"/>
              </a:rPr>
              <a:t>会固有地产生平衡的 </a:t>
            </a:r>
            <a:r>
              <a:rPr lang="en-US" altLang="zh-CN" sz="1200" dirty="0">
                <a:solidFill>
                  <a:srgbClr val="000000"/>
                </a:solidFill>
                <a:latin typeface="Arial" panose="020B0604020202020204" pitchFamily="34" charset="0"/>
                <a:ea typeface="等线" panose="02010600030101010101" pitchFamily="2" charset="-122"/>
              </a:rPr>
              <a:t>DNA </a:t>
            </a:r>
            <a:r>
              <a:rPr lang="zh-CN" altLang="en-US" sz="1200" dirty="0">
                <a:solidFill>
                  <a:srgbClr val="000000"/>
                </a:solidFill>
                <a:latin typeface="Arial" panose="020B0604020202020204" pitchFamily="34" charset="0"/>
                <a:ea typeface="等线" panose="02010600030101010101" pitchFamily="2" charset="-122"/>
              </a:rPr>
              <a:t>分子，这是由与每个设计的复合序列相关的组合空间产生的。虽然不需要的序列将不可避免地成为合成分子集合的一部分，但不同位置的固有独立性使它们可以忽略不计，这代表了复合 </a:t>
            </a:r>
            <a:r>
              <a:rPr lang="en-US" altLang="zh-CN" sz="1200" dirty="0">
                <a:solidFill>
                  <a:srgbClr val="000000"/>
                </a:solidFill>
                <a:latin typeface="Arial" panose="020B0604020202020204" pitchFamily="34" charset="0"/>
                <a:ea typeface="等线" panose="02010600030101010101" pitchFamily="2" charset="-122"/>
              </a:rPr>
              <a:t>DNA </a:t>
            </a:r>
            <a:r>
              <a:rPr lang="zh-CN" altLang="en-US" sz="1200" dirty="0">
                <a:solidFill>
                  <a:srgbClr val="000000"/>
                </a:solidFill>
                <a:latin typeface="Arial" panose="020B0604020202020204" pitchFamily="34" charset="0"/>
                <a:ea typeface="等线" panose="02010600030101010101" pitchFamily="2" charset="-122"/>
              </a:rPr>
              <a:t>方法的额外好处。</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814D585-AADA-0F80-78C5-0CAEC9A18905}"/>
                  </a:ext>
                </a:extLst>
              </p:cNvPr>
              <p:cNvSpPr txBox="1"/>
              <p:nvPr/>
            </p:nvSpPr>
            <p:spPr>
              <a:xfrm>
                <a:off x="1105710" y="4159588"/>
                <a:ext cx="9980579" cy="461665"/>
              </a:xfrm>
              <a:prstGeom prst="rect">
                <a:avLst/>
              </a:prstGeom>
              <a:noFill/>
            </p:spPr>
            <p:txBody>
              <a:bodyPr wrap="square">
                <a:spAutoFit/>
              </a:bodyPr>
              <a:lstStyle/>
              <a:p>
                <a:pPr marL="0" marR="0" lvl="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0000"/>
                    </a:solidFill>
                    <a:latin typeface="Arial" panose="020B0604020202020204" pitchFamily="34" charset="0"/>
                    <a:ea typeface="等线" panose="02010600030101010101" pitchFamily="2" charset="-122"/>
                  </a:rPr>
                  <a:t>3.</a:t>
                </a:r>
                <a:r>
                  <a:rPr lang="zh-CN" altLang="en-US" sz="1200" dirty="0">
                    <a:solidFill>
                      <a:srgbClr val="000000"/>
                    </a:solidFill>
                    <a:latin typeface="Arial" panose="020B0604020202020204" pitchFamily="34" charset="0"/>
                    <a:ea typeface="等线" panose="02010600030101010101" pitchFamily="2" charset="-122"/>
                  </a:rPr>
                  <a:t>可以进一步调整复合 </a:t>
                </a:r>
                <a:r>
                  <a:rPr lang="en-US" altLang="zh-CN" sz="1200" dirty="0">
                    <a:solidFill>
                      <a:srgbClr val="000000"/>
                    </a:solidFill>
                    <a:latin typeface="Arial" panose="020B0604020202020204" pitchFamily="34" charset="0"/>
                    <a:ea typeface="等线" panose="02010600030101010101" pitchFamily="2" charset="-122"/>
                  </a:rPr>
                  <a:t>DNA </a:t>
                </a:r>
                <a:r>
                  <a:rPr lang="zh-CN" altLang="en-US" sz="1200" dirty="0">
                    <a:solidFill>
                      <a:srgbClr val="000000"/>
                    </a:solidFill>
                    <a:latin typeface="Arial" panose="020B0604020202020204" pitchFamily="34" charset="0"/>
                    <a:ea typeface="等线" panose="02010600030101010101" pitchFamily="2" charset="-122"/>
                  </a:rPr>
                  <a:t>序列或相关编码方法以及解码管道的设计原则以获得最佳结果。通过仅选择完整字母 </a:t>
                </a:r>
                <a14:m>
                  <m:oMath xmlns:m="http://schemas.openxmlformats.org/officeDocument/2006/math">
                    <m:sSub>
                      <m:sSubPr>
                        <m:ctrlPr>
                          <a:rPr lang="zh-CN" altLang="en-US" sz="1200" i="1">
                            <a:solidFill>
                              <a:srgbClr val="000000"/>
                            </a:solidFill>
                            <a:latin typeface="Cambria Math" panose="02040503050406030204" pitchFamily="18" charset="0"/>
                            <a:ea typeface="等线" panose="02010600030101010101" pitchFamily="2" charset="-122"/>
                          </a:rPr>
                        </m:ctrlPr>
                      </m:sSubPr>
                      <m:e>
                        <m:r>
                          <a:rPr lang="zh-CN" altLang="en-US" sz="1200">
                            <a:solidFill>
                              <a:srgbClr val="000000"/>
                            </a:solidFill>
                            <a:latin typeface="Cambria Math" panose="02040503050406030204" pitchFamily="18" charset="0"/>
                            <a:ea typeface="等线" panose="02010600030101010101" pitchFamily="2" charset="-122"/>
                          </a:rPr>
                          <m:t>𝛷</m:t>
                        </m:r>
                      </m:e>
                      <m:sub>
                        <m:r>
                          <m:rPr>
                            <m:sty m:val="p"/>
                          </m:rPr>
                          <a:rPr lang="en-US" altLang="zh-CN" sz="1200">
                            <a:solidFill>
                              <a:srgbClr val="000000"/>
                            </a:solidFill>
                            <a:latin typeface="Cambria Math" panose="02040503050406030204" pitchFamily="18" charset="0"/>
                            <a:ea typeface="等线" panose="02010600030101010101" pitchFamily="2" charset="-122"/>
                          </a:rPr>
                          <m:t>k</m:t>
                        </m:r>
                      </m:sub>
                    </m:sSub>
                  </m:oMath>
                </a14:m>
                <a:r>
                  <a:rPr lang="en-US" altLang="zh-CN" sz="1200" dirty="0">
                    <a:solidFill>
                      <a:srgbClr val="000000"/>
                    </a:solidFill>
                    <a:latin typeface="Arial" panose="020B0604020202020204" pitchFamily="34" charset="0"/>
                    <a:ea typeface="等线" panose="02010600030101010101" pitchFamily="2" charset="-122"/>
                  </a:rPr>
                  <a:t> </a:t>
                </a:r>
                <a:r>
                  <a:rPr lang="zh-CN" altLang="en-US" sz="1200" dirty="0">
                    <a:solidFill>
                      <a:srgbClr val="000000"/>
                    </a:solidFill>
                    <a:latin typeface="Arial" panose="020B0604020202020204" pitchFamily="34" charset="0"/>
                    <a:ea typeface="等线" panose="02010600030101010101" pitchFamily="2" charset="-122"/>
                  </a:rPr>
                  <a:t>的子集，可以生成混合复合字母以最小化推理错误而不影响字母大小。在进一步实验研究的基础上可以在解码管道中加入实际基频的技术校准，以校正系统合成偏差。</a:t>
                </a:r>
                <a:endParaRPr lang="en-US" altLang="zh-CN" sz="1200" dirty="0">
                  <a:solidFill>
                    <a:srgbClr val="000000"/>
                  </a:solidFill>
                  <a:latin typeface="Arial" panose="020B0604020202020204" pitchFamily="34" charset="0"/>
                  <a:ea typeface="等线" panose="02010600030101010101" pitchFamily="2" charset="-122"/>
                </a:endParaRPr>
              </a:p>
            </p:txBody>
          </p:sp>
        </mc:Choice>
        <mc:Fallback xmlns="">
          <p:sp>
            <p:nvSpPr>
              <p:cNvPr id="20" name="文本框 19">
                <a:extLst>
                  <a:ext uri="{FF2B5EF4-FFF2-40B4-BE49-F238E27FC236}">
                    <a16:creationId xmlns:a16="http://schemas.microsoft.com/office/drawing/2014/main" id="{C814D585-AADA-0F80-78C5-0CAEC9A18905}"/>
                  </a:ext>
                </a:extLst>
              </p:cNvPr>
              <p:cNvSpPr txBox="1">
                <a:spLocks noRot="1" noChangeAspect="1" noMove="1" noResize="1" noEditPoints="1" noAdjustHandles="1" noChangeArrowheads="1" noChangeShapeType="1" noTextEdit="1"/>
              </p:cNvSpPr>
              <p:nvPr/>
            </p:nvSpPr>
            <p:spPr>
              <a:xfrm>
                <a:off x="1105710" y="4159588"/>
                <a:ext cx="9980579" cy="461665"/>
              </a:xfrm>
              <a:prstGeom prst="rect">
                <a:avLst/>
              </a:prstGeom>
              <a:blipFill>
                <a:blip r:embed="rId2"/>
                <a:stretch>
                  <a:fillRect t="-1316" b="-10526"/>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9FC30349-B12F-EA8C-E4DF-217AE9FCB131}"/>
              </a:ext>
            </a:extLst>
          </p:cNvPr>
          <p:cNvSpPr txBox="1"/>
          <p:nvPr/>
        </p:nvSpPr>
        <p:spPr>
          <a:xfrm>
            <a:off x="679932" y="4738164"/>
            <a:ext cx="10809319" cy="2031325"/>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正如我们的数据所示，复合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的使用会影响所需的测序深度和物理密度。使用当前技术，每个位置的合成成本大约比每个碱基的测序成本高四个数量级，使用复合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时可能会降低总体成本。尽管所需深度会增加测序成本，但这一点仍然成立。本文报道的物理密度大约比先前报道的最佳值低一个数量级。关于这里的工作通过引入合成正交核苷酸对也可以在有限的程度上增加数据存储的字母表大小。在</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杂交测序的早期，简并碱基和半简并碱基被提出作为通配符，以提高系统的保真度。最近，描述了一种使用核苷酸混合物和相关纠错的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测序方法。转录因子结合和其他调节细胞功能通常基于部分冗余识别。 </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合成被用来研究和模拟调控系统，用于标记和跟踪和许多其他应用。</a:t>
            </a:r>
            <a:endParaRPr lang="en-US" altLang="zh-CN" sz="1400" dirty="0">
              <a:solidFill>
                <a:srgbClr val="000000"/>
              </a:solidFill>
              <a:latin typeface="Arial" panose="020B0604020202020204" pitchFamily="34" charset="0"/>
            </a:endParaRPr>
          </a:p>
          <a:p>
            <a:pPr indent="457200"/>
            <a:r>
              <a:rPr lang="zh-CN" altLang="en-US" sz="1400" dirty="0">
                <a:solidFill>
                  <a:srgbClr val="000000"/>
                </a:solidFill>
                <a:latin typeface="Arial" panose="020B0604020202020204" pitchFamily="34" charset="0"/>
              </a:rPr>
              <a:t>目前的研究和建议的方法将基于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的数据存储添加到复合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核苷酸的潜在应用中，并有望促进进一步的兴趣和开发有效的复合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合成，可用于所有相关应用。</a:t>
            </a:r>
          </a:p>
          <a:p>
            <a:pPr indent="457200"/>
            <a:endParaRPr lang="en-US" altLang="zh-CN" sz="1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48570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EB176D-64DD-4256-1DC8-2FCF9BD4A51A}"/>
              </a:ext>
            </a:extLst>
          </p:cNvPr>
          <p:cNvSpPr txBox="1"/>
          <p:nvPr/>
        </p:nvSpPr>
        <p:spPr>
          <a:xfrm>
            <a:off x="1177045" y="2274838"/>
            <a:ext cx="9837909" cy="2308324"/>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的密度和长期稳定性使其成为一种有吸引力的存储介质，特别是对于长期数据存档。现有的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存储技术涉及并行合成和测序多个名义上相同的分子，从而导致信息冗余。我们报告了使用复合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字母去利用这种冗余的编码和解码方法的发展。复合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字母是序列中位置的表示，该序列由所有四种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核苷酸以预定比例混合而成。我们的方法使用更少的合成周期对数据进行编码。与以前的报告相比，我们将 </a:t>
            </a:r>
            <a:r>
              <a:rPr lang="en-US" altLang="zh-CN" b="0" i="0" dirty="0">
                <a:solidFill>
                  <a:srgbClr val="000000"/>
                </a:solidFill>
                <a:effectLst/>
                <a:latin typeface="Arial" panose="020B0604020202020204" pitchFamily="34" charset="0"/>
              </a:rPr>
              <a:t>6.4 MB </a:t>
            </a:r>
            <a:r>
              <a:rPr lang="zh-CN" altLang="en-US" b="0" i="0" dirty="0">
                <a:solidFill>
                  <a:srgbClr val="000000"/>
                </a:solidFill>
                <a:effectLst/>
                <a:latin typeface="Arial" panose="020B0604020202020204" pitchFamily="34" charset="0"/>
              </a:rPr>
              <a:t>编码为复合 </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，具有可区分的组成中位数，每单位数据使用的合成周期减少 </a:t>
            </a:r>
            <a:r>
              <a:rPr lang="en-US" altLang="zh-CN" b="0" i="0" dirty="0">
                <a:solidFill>
                  <a:srgbClr val="000000"/>
                </a:solidFill>
                <a:effectLst/>
                <a:latin typeface="Arial" panose="020B0604020202020204" pitchFamily="34" charset="0"/>
              </a:rPr>
              <a:t>20%</a:t>
            </a:r>
            <a:r>
              <a:rPr lang="zh-CN" altLang="en-US" b="0" i="0" dirty="0">
                <a:solidFill>
                  <a:srgbClr val="000000"/>
                </a:solidFill>
                <a:effectLst/>
                <a:latin typeface="Arial" panose="020B0604020202020204" pitchFamily="34" charset="0"/>
              </a:rPr>
              <a:t>。我们还使用更大的复合字母表和可区分的组成十分位数来模拟编码，以表明减少 </a:t>
            </a:r>
            <a:r>
              <a:rPr lang="en-US" altLang="zh-CN" b="0" i="0" dirty="0">
                <a:solidFill>
                  <a:srgbClr val="000000"/>
                </a:solidFill>
                <a:effectLst/>
                <a:latin typeface="Arial" panose="020B0604020202020204" pitchFamily="34" charset="0"/>
              </a:rPr>
              <a:t>75% </a:t>
            </a:r>
            <a:r>
              <a:rPr lang="zh-CN" altLang="en-US" b="0" i="0" dirty="0">
                <a:solidFill>
                  <a:srgbClr val="000000"/>
                </a:solidFill>
                <a:effectLst/>
                <a:latin typeface="Arial" panose="020B0604020202020204" pitchFamily="34" charset="0"/>
              </a:rPr>
              <a:t>的合成周期可能就足够了。我们描述了适用的纠错码和推理方法，并研究了复合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字母上下文中的错误模式。</a:t>
            </a:r>
            <a:endParaRPr lang="zh-CN" altLang="en-US" dirty="0"/>
          </a:p>
        </p:txBody>
      </p:sp>
      <p:sp>
        <p:nvSpPr>
          <p:cNvPr id="6" name="文本框 5">
            <a:extLst>
              <a:ext uri="{FF2B5EF4-FFF2-40B4-BE49-F238E27FC236}">
                <a16:creationId xmlns:a16="http://schemas.microsoft.com/office/drawing/2014/main" id="{3DF5D4EA-9436-7C37-E55E-644CEF0C6056}"/>
              </a:ext>
            </a:extLst>
          </p:cNvPr>
          <p:cNvSpPr txBox="1"/>
          <p:nvPr/>
        </p:nvSpPr>
        <p:spPr>
          <a:xfrm>
            <a:off x="732817" y="505838"/>
            <a:ext cx="856034" cy="461665"/>
          </a:xfrm>
          <a:prstGeom prst="rect">
            <a:avLst/>
          </a:prstGeom>
          <a:noFill/>
        </p:spPr>
        <p:txBody>
          <a:bodyPr wrap="square" rtlCol="0">
            <a:spAutoFit/>
          </a:bodyPr>
          <a:lstStyle/>
          <a:p>
            <a:r>
              <a:rPr lang="zh-CN" altLang="en-US" sz="2400" dirty="0"/>
              <a:t>摘要：</a:t>
            </a:r>
          </a:p>
        </p:txBody>
      </p:sp>
    </p:spTree>
    <p:extLst>
      <p:ext uri="{BB962C8B-B14F-4D97-AF65-F5344CB8AC3E}">
        <p14:creationId xmlns:p14="http://schemas.microsoft.com/office/powerpoint/2010/main" val="1322420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B5F495-DFF0-3862-0A39-7E67C45B6B80}"/>
              </a:ext>
            </a:extLst>
          </p:cNvPr>
          <p:cNvSpPr txBox="1"/>
          <p:nvPr/>
        </p:nvSpPr>
        <p:spPr>
          <a:xfrm>
            <a:off x="3670571" y="2828835"/>
            <a:ext cx="5784715" cy="1200329"/>
          </a:xfrm>
          <a:prstGeom prst="rect">
            <a:avLst/>
          </a:prstGeom>
          <a:noFill/>
        </p:spPr>
        <p:txBody>
          <a:bodyPr wrap="square" rtlCol="0">
            <a:spAutoFit/>
          </a:bodyPr>
          <a:lstStyle/>
          <a:p>
            <a:r>
              <a:rPr lang="en-US" altLang="zh-CN" sz="7200" dirty="0"/>
              <a:t>Thank you</a:t>
            </a:r>
            <a:r>
              <a:rPr lang="zh-CN" altLang="en-US" sz="7200" dirty="0"/>
              <a:t>！</a:t>
            </a:r>
          </a:p>
        </p:txBody>
      </p:sp>
    </p:spTree>
    <p:extLst>
      <p:ext uri="{BB962C8B-B14F-4D97-AF65-F5344CB8AC3E}">
        <p14:creationId xmlns:p14="http://schemas.microsoft.com/office/powerpoint/2010/main" val="41470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BB3FEE2-573A-86A6-8AF0-D16D745F2118}"/>
              </a:ext>
            </a:extLst>
          </p:cNvPr>
          <p:cNvSpPr txBox="1"/>
          <p:nvPr/>
        </p:nvSpPr>
        <p:spPr>
          <a:xfrm>
            <a:off x="868536" y="900953"/>
            <a:ext cx="10454928" cy="1384995"/>
          </a:xfrm>
          <a:prstGeom prst="rect">
            <a:avLst/>
          </a:prstGeom>
          <a:noFill/>
        </p:spPr>
        <p:txBody>
          <a:bodyPr wrap="square">
            <a:spAutoFit/>
          </a:bodyPr>
          <a:lstStyle/>
          <a:p>
            <a:pPr indent="457200"/>
            <a:r>
              <a:rPr lang="zh-CN" altLang="en-US" sz="1400" b="0" i="0" dirty="0">
                <a:solidFill>
                  <a:srgbClr val="000000"/>
                </a:solidFill>
                <a:effectLst/>
                <a:latin typeface="Arial" panose="020B0604020202020204" pitchFamily="34" charset="0"/>
              </a:rPr>
              <a:t>与当前最先进的存储介质相比，基于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的数据存储系统特别有吸引力，因为就物理体积而言，</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的信息容量很高。在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上存储数字信息涉及将信息编码为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字母表（即 </a:t>
            </a:r>
            <a:r>
              <a:rPr lang="en-US" altLang="zh-CN" sz="1400" b="0" i="0" dirty="0">
                <a:solidFill>
                  <a:srgbClr val="000000"/>
                </a:solidFill>
                <a:effectLst/>
                <a:latin typeface="Arial" panose="020B0604020202020204" pitchFamily="34" charset="0"/>
              </a:rPr>
              <a:t>A</a:t>
            </a:r>
            <a:r>
              <a:rPr lang="zh-CN" altLang="en-US" sz="1400" b="0" i="0" dirty="0">
                <a:solidFill>
                  <a:srgbClr val="000000"/>
                </a:solidFill>
                <a:effectLst/>
                <a:latin typeface="Arial" panose="020B0604020202020204" pitchFamily="34" charset="0"/>
              </a:rPr>
              <a:t>、</a:t>
            </a:r>
            <a:r>
              <a:rPr lang="en-US" altLang="zh-CN" sz="1400" b="0" i="0" dirty="0">
                <a:solidFill>
                  <a:srgbClr val="000000"/>
                </a:solidFill>
                <a:effectLst/>
                <a:latin typeface="Arial" panose="020B0604020202020204" pitchFamily="34" charset="0"/>
              </a:rPr>
              <a:t>C</a:t>
            </a:r>
            <a:r>
              <a:rPr lang="zh-CN" altLang="en-US" sz="1400" b="0" i="0" dirty="0">
                <a:solidFill>
                  <a:srgbClr val="000000"/>
                </a:solidFill>
                <a:effectLst/>
                <a:latin typeface="Arial" panose="020B0604020202020204" pitchFamily="34" charset="0"/>
              </a:rPr>
              <a:t>、</a:t>
            </a:r>
            <a:r>
              <a:rPr lang="en-US" altLang="zh-CN" sz="1400" b="0" i="0" dirty="0">
                <a:solidFill>
                  <a:srgbClr val="000000"/>
                </a:solidFill>
                <a:effectLst/>
                <a:latin typeface="Arial" panose="020B0604020202020204" pitchFamily="34" charset="0"/>
              </a:rPr>
              <a:t>G </a:t>
            </a:r>
            <a:r>
              <a:rPr lang="zh-CN" altLang="en-US" sz="1400" b="0" i="0" dirty="0">
                <a:solidFill>
                  <a:srgbClr val="000000"/>
                </a:solidFill>
                <a:effectLst/>
                <a:latin typeface="Arial" panose="020B0604020202020204" pitchFamily="34" charset="0"/>
              </a:rPr>
              <a:t>和 </a:t>
            </a:r>
            <a:r>
              <a:rPr lang="en-US" altLang="zh-CN" sz="1400" b="0" i="0" dirty="0">
                <a:solidFill>
                  <a:srgbClr val="000000"/>
                </a:solidFill>
                <a:effectLst/>
                <a:latin typeface="Arial" panose="020B0604020202020204" pitchFamily="34" charset="0"/>
              </a:rPr>
              <a:t>T</a:t>
            </a:r>
            <a:r>
              <a:rPr lang="zh-CN" altLang="en-US" sz="1400" b="0" i="0" dirty="0">
                <a:solidFill>
                  <a:srgbClr val="000000"/>
                </a:solidFill>
                <a:effectLst/>
                <a:latin typeface="Arial" panose="020B0604020202020204" pitchFamily="34" charset="0"/>
              </a:rPr>
              <a:t>）上的序列，产生具有所需序列的合成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分子并存储合成生物材料。读取存储的信息需要对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进行测序和解码，以获得原始的数字信息。</a:t>
            </a:r>
            <a:endParaRPr lang="en-US" altLang="zh-CN" sz="1400" b="0" i="0" dirty="0">
              <a:solidFill>
                <a:srgbClr val="000000"/>
              </a:solidFill>
              <a:effectLst/>
              <a:latin typeface="Arial" panose="020B0604020202020204" pitchFamily="34" charset="0"/>
            </a:endParaRPr>
          </a:p>
          <a:p>
            <a:pPr indent="457200"/>
            <a:r>
              <a:rPr lang="zh-CN" altLang="en-US" sz="1400" b="0" i="0" dirty="0">
                <a:solidFill>
                  <a:srgbClr val="000000"/>
                </a:solidFill>
                <a:effectLst/>
                <a:latin typeface="Arial" panose="020B0604020202020204" pitchFamily="34" charset="0"/>
              </a:rPr>
              <a:t>基于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的存储系统涉及若干技术和设计挑战。生化和技术限制需要使用自定义编码方案来适应可能的丢失和常见的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合成和测序错误。降低测序开销的随机访问需要高效设计大量相互兼容的 </a:t>
            </a:r>
            <a:r>
              <a:rPr lang="en-US" altLang="zh-CN" sz="1400" b="0" i="0" dirty="0">
                <a:solidFill>
                  <a:srgbClr val="000000"/>
                </a:solidFill>
                <a:effectLst/>
                <a:latin typeface="Arial" panose="020B0604020202020204" pitchFamily="34" charset="0"/>
              </a:rPr>
              <a:t>PCR </a:t>
            </a:r>
            <a:r>
              <a:rPr lang="zh-CN" altLang="en-US" sz="1400" b="0" i="0" dirty="0">
                <a:solidFill>
                  <a:srgbClr val="000000"/>
                </a:solidFill>
                <a:effectLst/>
                <a:latin typeface="Arial" panose="020B0604020202020204" pitchFamily="34" charset="0"/>
              </a:rPr>
              <a:t>引物。最近，已经引入了创新的合成方法，这可能会导致更具成本效益的基于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的数据存储。</a:t>
            </a:r>
            <a:endParaRPr lang="en-US" altLang="zh-CN" sz="1400" b="0" i="0" dirty="0">
              <a:solidFill>
                <a:srgbClr val="000000"/>
              </a:solidFill>
              <a:effectLst/>
              <a:latin typeface="Arial" panose="020B0604020202020204" pitchFamily="34" charset="0"/>
            </a:endParaRPr>
          </a:p>
        </p:txBody>
      </p:sp>
      <p:sp>
        <p:nvSpPr>
          <p:cNvPr id="4" name="文本框 3">
            <a:extLst>
              <a:ext uri="{FF2B5EF4-FFF2-40B4-BE49-F238E27FC236}">
                <a16:creationId xmlns:a16="http://schemas.microsoft.com/office/drawing/2014/main" id="{B78FF1EA-E183-EB59-1AFC-83F6E10ABCC3}"/>
              </a:ext>
            </a:extLst>
          </p:cNvPr>
          <p:cNvSpPr txBox="1"/>
          <p:nvPr/>
        </p:nvSpPr>
        <p:spPr>
          <a:xfrm>
            <a:off x="920886" y="4683150"/>
            <a:ext cx="10149192" cy="1169551"/>
          </a:xfrm>
          <a:prstGeom prst="rect">
            <a:avLst/>
          </a:prstGeom>
          <a:noFill/>
        </p:spPr>
        <p:txBody>
          <a:bodyPr wrap="square">
            <a:spAutoFit/>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我们介绍了使用复合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字母来增加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存储的逻辑密度，使其超过每个合成周期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2 bits</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的严格的单分子理论限制。复合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字母是序列中位置的表示，该序列以指定的预定比例由所有四种标准</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核苷酸的混合物组成。我们使用合成</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字母来形成</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合成方法的基础，该方法以序列的多样性换取合成</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的复杂性的增加。这种增加的复杂性有效地扩展了可用的字母表，因此每个合成周期允许更高的数据内容。我们演示了一个完整的大规模、基于</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的存储系统的实现，使用复合</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字母，开发了包括错误纠正码在内的相关方法，并研究了权衡和性能指标。</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2B28A61F-A94D-F214-D4BE-285106F5E6BC}"/>
              </a:ext>
            </a:extLst>
          </p:cNvPr>
          <p:cNvSpPr txBox="1"/>
          <p:nvPr/>
        </p:nvSpPr>
        <p:spPr>
          <a:xfrm>
            <a:off x="1063323" y="3043734"/>
            <a:ext cx="2153055" cy="523220"/>
          </a:xfrm>
          <a:prstGeom prst="rect">
            <a:avLst/>
          </a:prstGeom>
          <a:noFill/>
        </p:spPr>
        <p:txBody>
          <a:bodyPr wrap="square">
            <a:spAutoFit/>
          </a:bodyPr>
          <a:lstStyle/>
          <a:p>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基于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的存储系统的效率评估指标</a:t>
            </a:r>
            <a:endParaRPr lang="zh-CN" altLang="en-US" dirty="0"/>
          </a:p>
        </p:txBody>
      </p:sp>
      <p:sp>
        <p:nvSpPr>
          <p:cNvPr id="7" name="左大括号 6">
            <a:extLst>
              <a:ext uri="{FF2B5EF4-FFF2-40B4-BE49-F238E27FC236}">
                <a16:creationId xmlns:a16="http://schemas.microsoft.com/office/drawing/2014/main" id="{AC3072D2-2771-37BF-96AC-7511F9D475B5}"/>
              </a:ext>
            </a:extLst>
          </p:cNvPr>
          <p:cNvSpPr/>
          <p:nvPr/>
        </p:nvSpPr>
        <p:spPr>
          <a:xfrm>
            <a:off x="3210127" y="2720568"/>
            <a:ext cx="408561" cy="11695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076B354-A023-F59B-65C3-F7E8948513C4}"/>
              </a:ext>
            </a:extLst>
          </p:cNvPr>
          <p:cNvSpPr txBox="1"/>
          <p:nvPr/>
        </p:nvSpPr>
        <p:spPr>
          <a:xfrm>
            <a:off x="3699753" y="2549072"/>
            <a:ext cx="7756186" cy="307777"/>
          </a:xfrm>
          <a:prstGeom prst="rect">
            <a:avLst/>
          </a:prstGeom>
          <a:noFill/>
        </p:spPr>
        <p:txBody>
          <a:bodyPr wrap="square">
            <a:spAutoFit/>
          </a:bodyPr>
          <a:lstStyle/>
          <a:p>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一是存储介质的物理密度，以每克 </a:t>
            </a: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DNA </a:t>
            </a:r>
            <a:r>
              <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的数据单位衡量。</a:t>
            </a:r>
            <a:endParaRPr lang="zh-CN" altLang="en-US" dirty="0"/>
          </a:p>
        </p:txBody>
      </p:sp>
      <p:sp>
        <p:nvSpPr>
          <p:cNvPr id="13" name="文本框 12">
            <a:extLst>
              <a:ext uri="{FF2B5EF4-FFF2-40B4-BE49-F238E27FC236}">
                <a16:creationId xmlns:a16="http://schemas.microsoft.com/office/drawing/2014/main" id="{F7CE7106-D8FB-55DC-4B94-C981FF36ECF3}"/>
              </a:ext>
            </a:extLst>
          </p:cNvPr>
          <p:cNvSpPr txBox="1"/>
          <p:nvPr/>
        </p:nvSpPr>
        <p:spPr>
          <a:xfrm>
            <a:off x="3618688" y="3665641"/>
            <a:ext cx="6096000" cy="523220"/>
          </a:xfrm>
          <a:prstGeom prst="rect">
            <a:avLst/>
          </a:prstGeom>
          <a:noFill/>
        </p:spPr>
        <p:txBody>
          <a:bodyPr wrap="square">
            <a:spAutoFit/>
          </a:bodyPr>
          <a:lstStyle/>
          <a:p>
            <a:r>
              <a:rPr lang="zh-CN" altLang="en-US" sz="1400" dirty="0">
                <a:solidFill>
                  <a:srgbClr val="000000"/>
                </a:solidFill>
                <a:latin typeface="Arial" panose="020B0604020202020204" pitchFamily="34" charset="0"/>
                <a:ea typeface="等线" panose="02010600030101010101" pitchFamily="2" charset="-122"/>
              </a:rPr>
              <a:t>二是一个数据单位所需的合成周期数。这被称为逻辑密度，是目前这项工作的主要焦点</a:t>
            </a:r>
            <a:r>
              <a:rPr lang="en-US" altLang="zh-CN" sz="1400" dirty="0">
                <a:solidFill>
                  <a:srgbClr val="000000"/>
                </a:solidFill>
                <a:latin typeface="Arial" panose="020B0604020202020204" pitchFamily="34" charset="0"/>
                <a:ea typeface="等线" panose="02010600030101010101" pitchFamily="2" charset="-122"/>
              </a:rPr>
              <a:t>(</a:t>
            </a:r>
            <a:r>
              <a:rPr lang="zh-CN" altLang="en-US" sz="1400" dirty="0">
                <a:solidFill>
                  <a:srgbClr val="000000"/>
                </a:solidFill>
                <a:latin typeface="Arial" panose="020B0604020202020204" pitchFamily="34" charset="0"/>
                <a:ea typeface="等线" panose="02010600030101010101" pitchFamily="2" charset="-122"/>
              </a:rPr>
              <a:t>以及该项目后期阶段提供的另一项最新研究</a:t>
            </a:r>
            <a:r>
              <a:rPr lang="en-US" altLang="zh-CN" sz="1400" dirty="0">
                <a:solidFill>
                  <a:srgbClr val="000000"/>
                </a:solidFill>
                <a:latin typeface="Arial" panose="020B0604020202020204" pitchFamily="34" charset="0"/>
                <a:ea typeface="等线" panose="02010600030101010101" pitchFamily="2" charset="-122"/>
              </a:rPr>
              <a:t>)</a:t>
            </a:r>
            <a:r>
              <a:rPr lang="zh-CN" altLang="en-US" sz="1400" dirty="0">
                <a:solidFill>
                  <a:srgbClr val="000000"/>
                </a:solidFill>
                <a:latin typeface="Arial" panose="020B0604020202020204" pitchFamily="34" charset="0"/>
                <a:ea typeface="等线" panose="02010600030101010101" pitchFamily="2" charset="-122"/>
              </a:rPr>
              <a:t>。</a:t>
            </a:r>
          </a:p>
        </p:txBody>
      </p:sp>
    </p:spTree>
    <p:extLst>
      <p:ext uri="{BB962C8B-B14F-4D97-AF65-F5344CB8AC3E}">
        <p14:creationId xmlns:p14="http://schemas.microsoft.com/office/powerpoint/2010/main" val="262484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F92356FA-E0E4-27E8-07F1-1E4A281C1E76}"/>
              </a:ext>
            </a:extLst>
          </p:cNvPr>
          <p:cNvSpPr/>
          <p:nvPr/>
        </p:nvSpPr>
        <p:spPr>
          <a:xfrm>
            <a:off x="1498060" y="2416311"/>
            <a:ext cx="1167319" cy="162880"/>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5DBE96B-6C3A-0B1C-B5C1-E67EFF822DC5}"/>
              </a:ext>
            </a:extLst>
          </p:cNvPr>
          <p:cNvSpPr txBox="1"/>
          <p:nvPr/>
        </p:nvSpPr>
        <p:spPr>
          <a:xfrm>
            <a:off x="808593" y="1013509"/>
            <a:ext cx="10496993" cy="1415772"/>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合成</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字母表示由所有四种标准</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核苷酸按预定比例</a:t>
            </a:r>
            <a:r>
              <a:rPr lang="el-GR" altLang="zh-CN" sz="1400" dirty="0">
                <a:solidFill>
                  <a:srgbClr val="000000"/>
                </a:solidFill>
                <a:latin typeface="Arial" panose="020B0604020202020204" pitchFamily="34" charset="0"/>
              </a:rPr>
              <a:t> σ = (σ</a:t>
            </a:r>
            <a:r>
              <a:rPr lang="el-GR" altLang="zh-CN" sz="1400" baseline="-25000" dirty="0">
                <a:solidFill>
                  <a:srgbClr val="000000"/>
                </a:solidFill>
                <a:latin typeface="Arial" panose="020B0604020202020204" pitchFamily="34" charset="0"/>
              </a:rPr>
              <a:t>A</a:t>
            </a:r>
            <a:r>
              <a:rPr lang="el-GR" altLang="zh-CN" sz="1400" dirty="0">
                <a:solidFill>
                  <a:srgbClr val="000000"/>
                </a:solidFill>
                <a:latin typeface="Arial" panose="020B0604020202020204" pitchFamily="34" charset="0"/>
              </a:rPr>
              <a:t>,σ</a:t>
            </a:r>
            <a:r>
              <a:rPr lang="el-GR" altLang="zh-CN" sz="1400" baseline="-25000" dirty="0">
                <a:solidFill>
                  <a:srgbClr val="000000"/>
                </a:solidFill>
                <a:latin typeface="Arial" panose="020B0604020202020204" pitchFamily="34" charset="0"/>
              </a:rPr>
              <a:t>C</a:t>
            </a:r>
            <a:r>
              <a:rPr lang="el-GR" altLang="zh-CN" sz="1400" dirty="0">
                <a:solidFill>
                  <a:srgbClr val="000000"/>
                </a:solidFill>
                <a:latin typeface="Arial" panose="020B0604020202020204" pitchFamily="34" charset="0"/>
              </a:rPr>
              <a:t>,σ</a:t>
            </a:r>
            <a:r>
              <a:rPr lang="el-GR" altLang="zh-CN" sz="1400" baseline="-25000" dirty="0">
                <a:solidFill>
                  <a:srgbClr val="000000"/>
                </a:solidFill>
                <a:latin typeface="Arial" panose="020B0604020202020204" pitchFamily="34" charset="0"/>
              </a:rPr>
              <a:t>G</a:t>
            </a:r>
            <a:r>
              <a:rPr lang="el-GR" altLang="zh-CN" sz="1400" dirty="0">
                <a:solidFill>
                  <a:srgbClr val="000000"/>
                </a:solidFill>
                <a:latin typeface="Arial" panose="020B0604020202020204" pitchFamily="34" charset="0"/>
              </a:rPr>
              <a:t>,σ</a:t>
            </a:r>
            <a:r>
              <a:rPr lang="el-GR" altLang="zh-CN" sz="1400" baseline="-25000" dirty="0">
                <a:solidFill>
                  <a:srgbClr val="000000"/>
                </a:solidFill>
                <a:latin typeface="Arial" panose="020B0604020202020204" pitchFamily="34" charset="0"/>
              </a:rPr>
              <a:t>T</a:t>
            </a:r>
            <a:r>
              <a:rPr lang="el-GR" altLang="zh-CN" sz="1400" dirty="0">
                <a:solidFill>
                  <a:srgbClr val="000000"/>
                </a:solidFill>
                <a:latin typeface="Arial" panose="020B0604020202020204" pitchFamily="34" charset="0"/>
              </a:rPr>
              <a:t>)</a:t>
            </a:r>
            <a:r>
              <a:rPr lang="en-US" altLang="zh-CN" sz="1400" dirty="0">
                <a:solidFill>
                  <a:srgbClr val="000000"/>
                </a:solidFill>
                <a:latin typeface="Arial" panose="020B0604020202020204" pitchFamily="34" charset="0"/>
              </a:rPr>
              <a:t> </a:t>
            </a:r>
            <a:r>
              <a:rPr lang="zh-CN" altLang="en-US" sz="1400" dirty="0">
                <a:solidFill>
                  <a:srgbClr val="000000"/>
                </a:solidFill>
                <a:latin typeface="Arial" panose="020B0604020202020204" pitchFamily="34" charset="0"/>
              </a:rPr>
              <a:t>混合而成的序列中的某个位置，其中</a:t>
            </a:r>
            <a:r>
              <a:rPr lang="en-US" altLang="zh-CN" sz="1400" dirty="0">
                <a:solidFill>
                  <a:srgbClr val="000000"/>
                </a:solidFill>
                <a:latin typeface="Arial" panose="020B0604020202020204" pitchFamily="34" charset="0"/>
              </a:rPr>
              <a:t>k = </a:t>
            </a:r>
            <a:r>
              <a:rPr lang="el-GR" altLang="zh-CN" sz="1400" dirty="0">
                <a:solidFill>
                  <a:srgbClr val="000000"/>
                </a:solidFill>
                <a:latin typeface="Arial" panose="020B0604020202020204" pitchFamily="34" charset="0"/>
              </a:rPr>
              <a:t>σ</a:t>
            </a:r>
            <a:r>
              <a:rPr lang="en-US" altLang="zh-CN" sz="1400" baseline="-25000" dirty="0">
                <a:solidFill>
                  <a:srgbClr val="000000"/>
                </a:solidFill>
                <a:latin typeface="Arial" panose="020B0604020202020204" pitchFamily="34" charset="0"/>
              </a:rPr>
              <a:t>A</a:t>
            </a:r>
            <a:r>
              <a:rPr lang="en-US" altLang="zh-CN" sz="1400" dirty="0">
                <a:solidFill>
                  <a:srgbClr val="000000"/>
                </a:solidFill>
                <a:latin typeface="Arial" panose="020B0604020202020204" pitchFamily="34" charset="0"/>
              </a:rPr>
              <a:t> + </a:t>
            </a:r>
            <a:r>
              <a:rPr lang="el-GR" altLang="zh-CN" sz="1400" dirty="0">
                <a:solidFill>
                  <a:srgbClr val="000000"/>
                </a:solidFill>
                <a:latin typeface="Arial" panose="020B0604020202020204" pitchFamily="34" charset="0"/>
              </a:rPr>
              <a:t>σ</a:t>
            </a:r>
            <a:r>
              <a:rPr lang="en-US" altLang="zh-CN" sz="1400" baseline="-25000" dirty="0">
                <a:solidFill>
                  <a:srgbClr val="000000"/>
                </a:solidFill>
                <a:latin typeface="Arial" panose="020B0604020202020204" pitchFamily="34" charset="0"/>
              </a:rPr>
              <a:t>C</a:t>
            </a:r>
            <a:r>
              <a:rPr lang="en-US" altLang="zh-CN" sz="1400" dirty="0">
                <a:solidFill>
                  <a:srgbClr val="000000"/>
                </a:solidFill>
                <a:latin typeface="Arial" panose="020B0604020202020204" pitchFamily="34" charset="0"/>
              </a:rPr>
              <a:t> + </a:t>
            </a:r>
            <a:r>
              <a:rPr lang="el-GR" altLang="zh-CN" sz="1400" dirty="0">
                <a:solidFill>
                  <a:srgbClr val="000000"/>
                </a:solidFill>
                <a:latin typeface="Arial" panose="020B0604020202020204" pitchFamily="34" charset="0"/>
              </a:rPr>
              <a:t>σ</a:t>
            </a:r>
            <a:r>
              <a:rPr lang="en-US" altLang="zh-CN" sz="1400" baseline="-25000" dirty="0">
                <a:solidFill>
                  <a:srgbClr val="000000"/>
                </a:solidFill>
                <a:latin typeface="Arial" panose="020B0604020202020204" pitchFamily="34" charset="0"/>
              </a:rPr>
              <a:t>G</a:t>
            </a:r>
            <a:r>
              <a:rPr lang="en-US" altLang="zh-CN" sz="1400" dirty="0">
                <a:solidFill>
                  <a:srgbClr val="000000"/>
                </a:solidFill>
                <a:latin typeface="Arial" panose="020B0604020202020204" pitchFamily="34" charset="0"/>
              </a:rPr>
              <a:t> + </a:t>
            </a:r>
            <a:r>
              <a:rPr lang="el-GR" altLang="zh-CN" sz="1400" dirty="0">
                <a:solidFill>
                  <a:srgbClr val="000000"/>
                </a:solidFill>
                <a:latin typeface="Arial" panose="020B0604020202020204" pitchFamily="34" charset="0"/>
              </a:rPr>
              <a:t>σ</a:t>
            </a:r>
            <a:r>
              <a:rPr lang="en-US" altLang="zh-CN" sz="1400" baseline="-25000" dirty="0">
                <a:solidFill>
                  <a:srgbClr val="000000"/>
                </a:solidFill>
                <a:latin typeface="Arial" panose="020B0604020202020204" pitchFamily="34" charset="0"/>
              </a:rPr>
              <a:t>T</a:t>
            </a:r>
            <a:r>
              <a:rPr lang="zh-CN" altLang="en-US" sz="1400" dirty="0">
                <a:solidFill>
                  <a:srgbClr val="000000"/>
                </a:solidFill>
                <a:latin typeface="Arial" panose="020B0604020202020204" pitchFamily="34" charset="0"/>
              </a:rPr>
              <a:t>定义为复合字母的分辨参数。例如，</a:t>
            </a:r>
            <a:r>
              <a:rPr lang="en-US" altLang="zh-CN" sz="1400" dirty="0">
                <a:solidFill>
                  <a:srgbClr val="000000"/>
                </a:solidFill>
                <a:latin typeface="Arial" panose="020B0604020202020204" pitchFamily="34" charset="0"/>
              </a:rPr>
              <a:t>σ = (1,1,2,0) </a:t>
            </a:r>
            <a:r>
              <a:rPr lang="zh-CN" altLang="en-US" sz="1400" dirty="0">
                <a:solidFill>
                  <a:srgbClr val="000000"/>
                </a:solidFill>
                <a:latin typeface="Arial" panose="020B0604020202020204" pitchFamily="34" charset="0"/>
              </a:rPr>
              <a:t>表示在分辨率 </a:t>
            </a:r>
            <a:r>
              <a:rPr lang="en-US" altLang="zh-CN" sz="1400" dirty="0">
                <a:solidFill>
                  <a:srgbClr val="000000"/>
                </a:solidFill>
                <a:latin typeface="Arial" panose="020B0604020202020204" pitchFamily="34" charset="0"/>
              </a:rPr>
              <a:t>k = 4 </a:t>
            </a:r>
            <a:r>
              <a:rPr lang="zh-CN" altLang="en-US" sz="1400" dirty="0">
                <a:solidFill>
                  <a:srgbClr val="000000"/>
                </a:solidFill>
                <a:latin typeface="Arial" panose="020B0604020202020204" pitchFamily="34" charset="0"/>
              </a:rPr>
              <a:t>的复合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序列中的位置，其中分别有 </a:t>
            </a:r>
            <a:r>
              <a:rPr lang="en-US" altLang="zh-CN" sz="1400" dirty="0">
                <a:solidFill>
                  <a:srgbClr val="000000"/>
                </a:solidFill>
                <a:latin typeface="Arial" panose="020B0604020202020204" pitchFamily="34" charset="0"/>
              </a:rPr>
              <a:t>25%</a:t>
            </a:r>
            <a:r>
              <a:rPr lang="zh-CN" altLang="en-US" sz="1400" dirty="0">
                <a:solidFill>
                  <a:srgbClr val="000000"/>
                </a:solidFill>
                <a:latin typeface="Arial" panose="020B0604020202020204" pitchFamily="34" charset="0"/>
              </a:rPr>
              <a:t>、</a:t>
            </a:r>
            <a:r>
              <a:rPr lang="en-US" altLang="zh-CN" sz="1400" dirty="0">
                <a:solidFill>
                  <a:srgbClr val="000000"/>
                </a:solidFill>
                <a:latin typeface="Arial" panose="020B0604020202020204" pitchFamily="34" charset="0"/>
              </a:rPr>
              <a:t>25%</a:t>
            </a:r>
            <a:r>
              <a:rPr lang="zh-CN" altLang="en-US" sz="1400" dirty="0">
                <a:solidFill>
                  <a:srgbClr val="000000"/>
                </a:solidFill>
                <a:latin typeface="Arial" panose="020B0604020202020204" pitchFamily="34" charset="0"/>
              </a:rPr>
              <a:t>、</a:t>
            </a:r>
            <a:r>
              <a:rPr lang="en-US" altLang="zh-CN" sz="1400" dirty="0">
                <a:solidFill>
                  <a:srgbClr val="000000"/>
                </a:solidFill>
                <a:latin typeface="Arial" panose="020B0604020202020204" pitchFamily="34" charset="0"/>
              </a:rPr>
              <a:t>50% </a:t>
            </a:r>
            <a:r>
              <a:rPr lang="zh-CN" altLang="en-US" sz="1400" dirty="0">
                <a:solidFill>
                  <a:srgbClr val="000000"/>
                </a:solidFill>
                <a:latin typeface="Arial" panose="020B0604020202020204" pitchFamily="34" charset="0"/>
              </a:rPr>
              <a:t>和 </a:t>
            </a:r>
            <a:r>
              <a:rPr lang="en-US" altLang="zh-CN" sz="1400" dirty="0">
                <a:solidFill>
                  <a:srgbClr val="000000"/>
                </a:solidFill>
                <a:latin typeface="Arial" panose="020B0604020202020204" pitchFamily="34" charset="0"/>
              </a:rPr>
              <a:t>0% </a:t>
            </a:r>
            <a:r>
              <a:rPr lang="zh-CN" altLang="en-US" sz="1400" dirty="0">
                <a:solidFill>
                  <a:srgbClr val="000000"/>
                </a:solidFill>
                <a:latin typeface="Arial" panose="020B0604020202020204" pitchFamily="34" charset="0"/>
              </a:rPr>
              <a:t>的机会看到 </a:t>
            </a:r>
            <a:r>
              <a:rPr lang="en-US" altLang="zh-CN" sz="1400" dirty="0">
                <a:solidFill>
                  <a:srgbClr val="000000"/>
                </a:solidFill>
                <a:latin typeface="Arial" panose="020B0604020202020204" pitchFamily="34" charset="0"/>
              </a:rPr>
              <a:t>A</a:t>
            </a:r>
            <a:r>
              <a:rPr lang="zh-CN" altLang="en-US" sz="1400" dirty="0">
                <a:solidFill>
                  <a:srgbClr val="000000"/>
                </a:solidFill>
                <a:latin typeface="Arial" panose="020B0604020202020204" pitchFamily="34" charset="0"/>
              </a:rPr>
              <a:t>、</a:t>
            </a:r>
            <a:r>
              <a:rPr lang="en-US" altLang="zh-CN" sz="1400" dirty="0">
                <a:solidFill>
                  <a:srgbClr val="000000"/>
                </a:solidFill>
                <a:latin typeface="Arial" panose="020B0604020202020204" pitchFamily="34" charset="0"/>
              </a:rPr>
              <a:t>C</a:t>
            </a:r>
            <a:r>
              <a:rPr lang="zh-CN" altLang="en-US" sz="1400" dirty="0">
                <a:solidFill>
                  <a:srgbClr val="000000"/>
                </a:solidFill>
                <a:latin typeface="Arial" panose="020B0604020202020204" pitchFamily="34" charset="0"/>
              </a:rPr>
              <a:t>、 </a:t>
            </a:r>
            <a:r>
              <a:rPr lang="en-US" altLang="zh-CN" sz="1400" dirty="0">
                <a:solidFill>
                  <a:srgbClr val="000000"/>
                </a:solidFill>
                <a:latin typeface="Arial" panose="020B0604020202020204" pitchFamily="34" charset="0"/>
              </a:rPr>
              <a:t>G </a:t>
            </a:r>
            <a:r>
              <a:rPr lang="zh-CN" altLang="en-US" sz="1400" dirty="0">
                <a:solidFill>
                  <a:srgbClr val="000000"/>
                </a:solidFill>
                <a:latin typeface="Arial" panose="020B0604020202020204" pitchFamily="34" charset="0"/>
              </a:rPr>
              <a:t>和 </a:t>
            </a:r>
            <a:r>
              <a:rPr lang="en-US" altLang="zh-CN" sz="1400" dirty="0">
                <a:solidFill>
                  <a:srgbClr val="000000"/>
                </a:solidFill>
                <a:latin typeface="Arial" panose="020B0604020202020204" pitchFamily="34" charset="0"/>
              </a:rPr>
              <a:t>T</a:t>
            </a:r>
            <a:r>
              <a:rPr lang="zh-CN" altLang="en-US" sz="1400" dirty="0">
                <a:solidFill>
                  <a:srgbClr val="000000"/>
                </a:solidFill>
                <a:latin typeface="Arial" panose="020B0604020202020204" pitchFamily="34" charset="0"/>
              </a:rPr>
              <a:t>。在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序列的给定位置写入复合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字母相当于产生该序列的多个拷贝（寡核苷酸），因此在这个给定的位置，不同的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核苷酸根据 </a:t>
            </a:r>
            <a:r>
              <a:rPr lang="en-US" altLang="zh-CN" sz="1400" dirty="0">
                <a:solidFill>
                  <a:srgbClr val="000000"/>
                </a:solidFill>
                <a:latin typeface="Arial" panose="020B0604020202020204" pitchFamily="34" charset="0"/>
              </a:rPr>
              <a:t>σ </a:t>
            </a:r>
            <a:r>
              <a:rPr lang="zh-CN" altLang="en-US" sz="1400" dirty="0">
                <a:solidFill>
                  <a:srgbClr val="000000"/>
                </a:solidFill>
                <a:latin typeface="Arial" panose="020B0604020202020204" pitchFamily="34" charset="0"/>
              </a:rPr>
              <a:t>的规范分布在合成的拷贝中。读取复合字母需要对代表相同复合序列的多个独立分子进行测序，并从观察到的碱基频率推断原始比率或组成。</a:t>
            </a:r>
            <a:endParaRPr lang="en-US" altLang="zh-CN" sz="1400" dirty="0">
              <a:solidFill>
                <a:srgbClr val="000000"/>
              </a:solidFill>
              <a:latin typeface="Arial" panose="020B0604020202020204" pitchFamily="34" charset="0"/>
            </a:endParaRPr>
          </a:p>
          <a:p>
            <a:pPr indent="457200"/>
            <a:endParaRPr lang="en-US" altLang="zh-CN" sz="1600" dirty="0">
              <a:solidFill>
                <a:srgbClr val="000000"/>
              </a:solidFill>
              <a:latin typeface="Arial" panose="020B0604020202020204" pitchFamily="34" charset="0"/>
            </a:endParaRPr>
          </a:p>
        </p:txBody>
      </p:sp>
      <p:sp>
        <p:nvSpPr>
          <p:cNvPr id="4" name="文本框 3">
            <a:extLst>
              <a:ext uri="{FF2B5EF4-FFF2-40B4-BE49-F238E27FC236}">
                <a16:creationId xmlns:a16="http://schemas.microsoft.com/office/drawing/2014/main" id="{10449439-B59A-6AE6-26A8-5B760D874478}"/>
              </a:ext>
            </a:extLst>
          </p:cNvPr>
          <p:cNvSpPr txBox="1"/>
          <p:nvPr/>
        </p:nvSpPr>
        <p:spPr>
          <a:xfrm>
            <a:off x="402077" y="366570"/>
            <a:ext cx="6096000" cy="400110"/>
          </a:xfrm>
          <a:prstGeom prst="rect">
            <a:avLst/>
          </a:prstGeom>
          <a:noFill/>
        </p:spPr>
        <p:txBody>
          <a:bodyPr wrap="square">
            <a:spAutoFit/>
          </a:bodyPr>
          <a:lstStyle/>
          <a:p>
            <a:r>
              <a:rPr lang="zh-CN" altLang="en-US" sz="2000" b="0" i="0" dirty="0">
                <a:solidFill>
                  <a:srgbClr val="000000"/>
                </a:solidFill>
                <a:effectLst/>
                <a:latin typeface="Arial" panose="020B0604020202020204" pitchFamily="34" charset="0"/>
              </a:rPr>
              <a:t>复合 </a:t>
            </a:r>
            <a:r>
              <a:rPr lang="en-US" altLang="zh-CN" sz="2000" b="0" i="0" dirty="0">
                <a:solidFill>
                  <a:srgbClr val="000000"/>
                </a:solidFill>
                <a:effectLst/>
                <a:latin typeface="Arial" panose="020B0604020202020204" pitchFamily="34" charset="0"/>
              </a:rPr>
              <a:t>DNA </a:t>
            </a:r>
            <a:r>
              <a:rPr lang="zh-CN" altLang="en-US" sz="2000" b="0" i="0" dirty="0">
                <a:solidFill>
                  <a:srgbClr val="000000"/>
                </a:solidFill>
                <a:effectLst/>
                <a:latin typeface="Arial" panose="020B0604020202020204" pitchFamily="34" charset="0"/>
              </a:rPr>
              <a:t>字母扩展了 </a:t>
            </a:r>
            <a:r>
              <a:rPr lang="en-US" altLang="zh-CN" sz="2000" b="0" i="0" dirty="0">
                <a:solidFill>
                  <a:srgbClr val="000000"/>
                </a:solidFill>
                <a:effectLst/>
                <a:latin typeface="Arial" panose="020B0604020202020204" pitchFamily="34" charset="0"/>
              </a:rPr>
              <a:t>DNA </a:t>
            </a:r>
            <a:r>
              <a:rPr lang="zh-CN" altLang="en-US" sz="2000" b="0" i="0" dirty="0">
                <a:solidFill>
                  <a:srgbClr val="000000"/>
                </a:solidFill>
                <a:effectLst/>
                <a:latin typeface="Arial" panose="020B0604020202020204" pitchFamily="34" charset="0"/>
              </a:rPr>
              <a:t>字母表</a:t>
            </a:r>
            <a:r>
              <a:rPr lang="en-US" altLang="zh-CN" sz="2000" dirty="0"/>
              <a:t>:</a:t>
            </a:r>
            <a:endParaRPr lang="zh-CN" altLang="en-US" sz="2000" dirty="0"/>
          </a:p>
        </p:txBody>
      </p:sp>
      <p:pic>
        <p:nvPicPr>
          <p:cNvPr id="3" name="图片 2">
            <a:extLst>
              <a:ext uri="{FF2B5EF4-FFF2-40B4-BE49-F238E27FC236}">
                <a16:creationId xmlns:a16="http://schemas.microsoft.com/office/drawing/2014/main" id="{F37A6F22-F51D-4E99-8CAA-B11A9005E842}"/>
              </a:ext>
            </a:extLst>
          </p:cNvPr>
          <p:cNvPicPr>
            <a:picLocks noChangeAspect="1"/>
          </p:cNvPicPr>
          <p:nvPr/>
        </p:nvPicPr>
        <p:blipFill>
          <a:blip r:embed="rId2"/>
          <a:stretch>
            <a:fillRect/>
          </a:stretch>
        </p:blipFill>
        <p:spPr>
          <a:xfrm>
            <a:off x="4171740" y="2587816"/>
            <a:ext cx="3546362" cy="3954929"/>
          </a:xfrm>
          <a:prstGeom prst="rect">
            <a:avLst/>
          </a:prstGeom>
        </p:spPr>
      </p:pic>
      <p:sp>
        <p:nvSpPr>
          <p:cNvPr id="11" name="文本框 10">
            <a:extLst>
              <a:ext uri="{FF2B5EF4-FFF2-40B4-BE49-F238E27FC236}">
                <a16:creationId xmlns:a16="http://schemas.microsoft.com/office/drawing/2014/main" id="{DEDFA272-C6BB-FA6F-E44E-CF23F32D12D5}"/>
              </a:ext>
            </a:extLst>
          </p:cNvPr>
          <p:cNvSpPr txBox="1"/>
          <p:nvPr/>
        </p:nvSpPr>
        <p:spPr>
          <a:xfrm>
            <a:off x="1444133" y="2379916"/>
            <a:ext cx="1396344" cy="261610"/>
          </a:xfrm>
          <a:prstGeom prst="rect">
            <a:avLst/>
          </a:prstGeom>
          <a:noFill/>
        </p:spPr>
        <p:txBody>
          <a:bodyPr wrap="square">
            <a:spAutoFit/>
          </a:bodyPr>
          <a:lstStyle/>
          <a:p>
            <a:r>
              <a:rPr lang="zh-CN" altLang="en-US" sz="1050" b="0" i="0" dirty="0">
                <a:solidFill>
                  <a:srgbClr val="000000"/>
                </a:solidFill>
                <a:effectLst/>
                <a:latin typeface="Arial" panose="020B0604020202020204" pitchFamily="34" charset="0"/>
              </a:rPr>
              <a:t>标准</a:t>
            </a:r>
            <a:r>
              <a:rPr lang="en-US" altLang="zh-CN" sz="1050" b="0" i="0" dirty="0">
                <a:solidFill>
                  <a:srgbClr val="000000"/>
                </a:solidFill>
                <a:effectLst/>
                <a:latin typeface="Arial" panose="020B0604020202020204" pitchFamily="34" charset="0"/>
              </a:rPr>
              <a:t>DNA</a:t>
            </a:r>
            <a:r>
              <a:rPr lang="zh-CN" altLang="en-US" sz="1050" dirty="0">
                <a:solidFill>
                  <a:srgbClr val="000000"/>
                </a:solidFill>
                <a:latin typeface="Arial" panose="020B0604020202020204" pitchFamily="34" charset="0"/>
              </a:rPr>
              <a:t>编码</a:t>
            </a:r>
            <a:r>
              <a:rPr lang="zh-CN" altLang="en-US" sz="1050" b="0" i="0" dirty="0">
                <a:solidFill>
                  <a:srgbClr val="000000"/>
                </a:solidFill>
                <a:effectLst/>
                <a:latin typeface="Arial" panose="020B0604020202020204" pitchFamily="34" charset="0"/>
              </a:rPr>
              <a:t>存储</a:t>
            </a:r>
            <a:endParaRPr lang="zh-CN" altLang="en-US" sz="1050" dirty="0"/>
          </a:p>
        </p:txBody>
      </p:sp>
      <p:sp>
        <p:nvSpPr>
          <p:cNvPr id="17" name="矩形: 圆角 16">
            <a:extLst>
              <a:ext uri="{FF2B5EF4-FFF2-40B4-BE49-F238E27FC236}">
                <a16:creationId xmlns:a16="http://schemas.microsoft.com/office/drawing/2014/main" id="{99AE1649-FEE4-689D-38B6-3A36E86A1434}"/>
              </a:ext>
            </a:extLst>
          </p:cNvPr>
          <p:cNvSpPr/>
          <p:nvPr/>
        </p:nvSpPr>
        <p:spPr>
          <a:xfrm>
            <a:off x="9214140" y="2506376"/>
            <a:ext cx="1167319" cy="162880"/>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960039B-F2E2-6820-3DA5-26315A1D57B5}"/>
              </a:ext>
            </a:extLst>
          </p:cNvPr>
          <p:cNvSpPr txBox="1"/>
          <p:nvPr/>
        </p:nvSpPr>
        <p:spPr>
          <a:xfrm>
            <a:off x="9160213" y="2469981"/>
            <a:ext cx="1396344" cy="261610"/>
          </a:xfrm>
          <a:prstGeom prst="rect">
            <a:avLst/>
          </a:prstGeom>
          <a:noFill/>
        </p:spPr>
        <p:txBody>
          <a:bodyPr wrap="square">
            <a:spAutoFit/>
          </a:bodyPr>
          <a:lstStyle/>
          <a:p>
            <a:r>
              <a:rPr lang="zh-CN" altLang="en-US" sz="1050" b="0" i="0" dirty="0">
                <a:solidFill>
                  <a:srgbClr val="000000"/>
                </a:solidFill>
                <a:effectLst/>
                <a:latin typeface="Arial" panose="020B0604020202020204" pitchFamily="34" charset="0"/>
              </a:rPr>
              <a:t>复合</a:t>
            </a:r>
            <a:r>
              <a:rPr lang="en-US" altLang="zh-CN" sz="1050" b="0" i="0" dirty="0">
                <a:solidFill>
                  <a:srgbClr val="000000"/>
                </a:solidFill>
                <a:effectLst/>
                <a:latin typeface="Arial" panose="020B0604020202020204" pitchFamily="34" charset="0"/>
              </a:rPr>
              <a:t>DNA</a:t>
            </a:r>
            <a:r>
              <a:rPr lang="zh-CN" altLang="en-US" sz="1050" dirty="0">
                <a:solidFill>
                  <a:srgbClr val="000000"/>
                </a:solidFill>
                <a:latin typeface="Arial" panose="020B0604020202020204" pitchFamily="34" charset="0"/>
              </a:rPr>
              <a:t>编码</a:t>
            </a:r>
            <a:r>
              <a:rPr lang="zh-CN" altLang="en-US" sz="1050" b="0" i="0" dirty="0">
                <a:solidFill>
                  <a:srgbClr val="000000"/>
                </a:solidFill>
                <a:effectLst/>
                <a:latin typeface="Arial" panose="020B0604020202020204" pitchFamily="34" charset="0"/>
              </a:rPr>
              <a:t>存储</a:t>
            </a:r>
            <a:endParaRPr lang="zh-CN" altLang="en-US" sz="1050" dirty="0"/>
          </a:p>
        </p:txBody>
      </p:sp>
      <p:sp>
        <p:nvSpPr>
          <p:cNvPr id="20" name="文本框 19">
            <a:extLst>
              <a:ext uri="{FF2B5EF4-FFF2-40B4-BE49-F238E27FC236}">
                <a16:creationId xmlns:a16="http://schemas.microsoft.com/office/drawing/2014/main" id="{5E6BEDA5-CFBD-CFC0-EA1D-D4137EF8C4C8}"/>
              </a:ext>
            </a:extLst>
          </p:cNvPr>
          <p:cNvSpPr txBox="1"/>
          <p:nvPr/>
        </p:nvSpPr>
        <p:spPr>
          <a:xfrm>
            <a:off x="625378" y="3063045"/>
            <a:ext cx="2976664" cy="400110"/>
          </a:xfrm>
          <a:prstGeom prst="rect">
            <a:avLst/>
          </a:prstGeom>
          <a:noFill/>
        </p:spPr>
        <p:txBody>
          <a:bodyPr wrap="square">
            <a:spAutoFit/>
          </a:bodyPr>
          <a:lstStyle/>
          <a:p>
            <a:r>
              <a:rPr lang="zh-CN" altLang="en-US" sz="1000" b="0" i="0" dirty="0">
                <a:solidFill>
                  <a:srgbClr val="000000"/>
                </a:solidFill>
                <a:effectLst/>
                <a:latin typeface="Arial" panose="020B0604020202020204" pitchFamily="34" charset="0"/>
              </a:rPr>
              <a:t>通过将每 </a:t>
            </a:r>
            <a:r>
              <a:rPr lang="en-US" altLang="zh-CN" sz="1000" b="0" i="0" dirty="0">
                <a:solidFill>
                  <a:srgbClr val="000000"/>
                </a:solidFill>
                <a:effectLst/>
                <a:latin typeface="Arial" panose="020B0604020202020204" pitchFamily="34" charset="0"/>
              </a:rPr>
              <a:t>2 </a:t>
            </a:r>
            <a:r>
              <a:rPr lang="zh-CN" altLang="en-US" sz="1000" b="0" i="0" dirty="0">
                <a:solidFill>
                  <a:srgbClr val="000000"/>
                </a:solidFill>
                <a:effectLst/>
                <a:latin typeface="Arial" panose="020B0604020202020204" pitchFamily="34" charset="0"/>
              </a:rPr>
              <a:t>位（由红色短分隔线表示）映射到 </a:t>
            </a:r>
            <a:r>
              <a:rPr lang="en-US" altLang="zh-CN" sz="1000" b="0" i="0" dirty="0">
                <a:solidFill>
                  <a:srgbClr val="000000"/>
                </a:solidFill>
                <a:effectLst/>
                <a:latin typeface="Arial" panose="020B0604020202020204" pitchFamily="34" charset="0"/>
              </a:rPr>
              <a:t>DNA </a:t>
            </a:r>
            <a:r>
              <a:rPr lang="zh-CN" altLang="en-US" sz="1000" b="0" i="0" dirty="0">
                <a:solidFill>
                  <a:srgbClr val="000000"/>
                </a:solidFill>
                <a:effectLst/>
                <a:latin typeface="Arial" panose="020B0604020202020204" pitchFamily="34" charset="0"/>
              </a:rPr>
              <a:t>字母或合成周期</a:t>
            </a:r>
            <a:endParaRPr lang="zh-CN" altLang="en-US" sz="1000" dirty="0"/>
          </a:p>
        </p:txBody>
      </p:sp>
      <p:cxnSp>
        <p:nvCxnSpPr>
          <p:cNvPr id="22" name="直接箭头连接符 21">
            <a:extLst>
              <a:ext uri="{FF2B5EF4-FFF2-40B4-BE49-F238E27FC236}">
                <a16:creationId xmlns:a16="http://schemas.microsoft.com/office/drawing/2014/main" id="{AED02DDD-F949-5658-0106-F4F86CCE06B4}"/>
              </a:ext>
            </a:extLst>
          </p:cNvPr>
          <p:cNvCxnSpPr>
            <a:cxnSpLocks/>
          </p:cNvCxnSpPr>
          <p:nvPr/>
        </p:nvCxnSpPr>
        <p:spPr>
          <a:xfrm>
            <a:off x="3518171" y="3210236"/>
            <a:ext cx="6535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10BC529D-A75F-F1B5-B4F3-90C3DFA61597}"/>
              </a:ext>
            </a:extLst>
          </p:cNvPr>
          <p:cNvSpPr txBox="1"/>
          <p:nvPr/>
        </p:nvSpPr>
        <p:spPr>
          <a:xfrm>
            <a:off x="625378" y="3730934"/>
            <a:ext cx="2766333" cy="707886"/>
          </a:xfrm>
          <a:prstGeom prst="rect">
            <a:avLst/>
          </a:prstGeom>
          <a:noFill/>
        </p:spPr>
        <p:txBody>
          <a:bodyPr wrap="square">
            <a:spAutoFit/>
          </a:bodyPr>
          <a:lstStyle/>
          <a:p>
            <a:r>
              <a:rPr lang="zh-CN" altLang="en-US" sz="1000" dirty="0">
                <a:solidFill>
                  <a:srgbClr val="000000"/>
                </a:solidFill>
                <a:latin typeface="Arial" panose="020B0604020202020204" pitchFamily="34" charset="0"/>
              </a:rPr>
              <a:t>将二进制消息编码为 </a:t>
            </a:r>
            <a:r>
              <a:rPr lang="en-US" altLang="zh-CN" sz="1000" dirty="0">
                <a:solidFill>
                  <a:srgbClr val="000000"/>
                </a:solidFill>
                <a:latin typeface="Arial" panose="020B0604020202020204" pitchFamily="34" charset="0"/>
              </a:rPr>
              <a:t>DNA</a:t>
            </a:r>
            <a:r>
              <a:rPr lang="zh-CN" altLang="en-US" sz="1000" dirty="0">
                <a:solidFill>
                  <a:srgbClr val="000000"/>
                </a:solidFill>
                <a:latin typeface="Arial" panose="020B0604020202020204" pitchFamily="34" charset="0"/>
              </a:rPr>
              <a:t>，然后将通过引入一些错误的嘈杂程序合成和排序设计的 </a:t>
            </a:r>
            <a:r>
              <a:rPr lang="en-US" altLang="zh-CN" sz="1000" dirty="0">
                <a:solidFill>
                  <a:srgbClr val="000000"/>
                </a:solidFill>
                <a:latin typeface="Arial" panose="020B0604020202020204" pitchFamily="34" charset="0"/>
              </a:rPr>
              <a:t>DNA </a:t>
            </a:r>
            <a:r>
              <a:rPr lang="zh-CN" altLang="en-US" sz="1000" dirty="0">
                <a:solidFill>
                  <a:srgbClr val="000000"/>
                </a:solidFill>
                <a:latin typeface="Arial" panose="020B0604020202020204" pitchFamily="34" charset="0"/>
              </a:rPr>
              <a:t>序列（原始消息的解码是在假设使用纠错码的情况下完成的）。</a:t>
            </a:r>
          </a:p>
        </p:txBody>
      </p:sp>
      <p:cxnSp>
        <p:nvCxnSpPr>
          <p:cNvPr id="29" name="直接箭头连接符 28">
            <a:extLst>
              <a:ext uri="{FF2B5EF4-FFF2-40B4-BE49-F238E27FC236}">
                <a16:creationId xmlns:a16="http://schemas.microsoft.com/office/drawing/2014/main" id="{0699E381-BFA9-DEEE-B62C-3B6A6A509856}"/>
              </a:ext>
            </a:extLst>
          </p:cNvPr>
          <p:cNvCxnSpPr>
            <a:cxnSpLocks/>
          </p:cNvCxnSpPr>
          <p:nvPr/>
        </p:nvCxnSpPr>
        <p:spPr>
          <a:xfrm>
            <a:off x="3518171" y="4084877"/>
            <a:ext cx="6535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F01CA24-6E65-CE98-11BF-26CD0EA8DFA4}"/>
              </a:ext>
            </a:extLst>
          </p:cNvPr>
          <p:cNvSpPr txBox="1"/>
          <p:nvPr/>
        </p:nvSpPr>
        <p:spPr>
          <a:xfrm>
            <a:off x="625378" y="5084431"/>
            <a:ext cx="2766333" cy="246221"/>
          </a:xfrm>
          <a:prstGeom prst="rect">
            <a:avLst/>
          </a:prstGeom>
          <a:noFill/>
        </p:spPr>
        <p:txBody>
          <a:bodyPr wrap="square">
            <a:spAutoFit/>
          </a:bodyPr>
          <a:lstStyle/>
          <a:p>
            <a:r>
              <a:rPr lang="zh-CN" altLang="en-US" sz="1000" dirty="0">
                <a:solidFill>
                  <a:srgbClr val="000000"/>
                </a:solidFill>
                <a:latin typeface="Arial" panose="020B0604020202020204" pitchFamily="34" charset="0"/>
              </a:rPr>
              <a:t>然后使用测序输出推断每个位置的 </a:t>
            </a:r>
            <a:r>
              <a:rPr lang="en-US" altLang="zh-CN" sz="1000" dirty="0">
                <a:solidFill>
                  <a:srgbClr val="000000"/>
                </a:solidFill>
                <a:latin typeface="Arial" panose="020B0604020202020204" pitchFamily="34" charset="0"/>
              </a:rPr>
              <a:t>DNA </a:t>
            </a:r>
            <a:r>
              <a:rPr lang="zh-CN" altLang="en-US" sz="1000" dirty="0">
                <a:solidFill>
                  <a:srgbClr val="000000"/>
                </a:solidFill>
                <a:latin typeface="Arial" panose="020B0604020202020204" pitchFamily="34" charset="0"/>
              </a:rPr>
              <a:t>组成。</a:t>
            </a:r>
            <a:endParaRPr lang="zh-CN" altLang="en-US" dirty="0"/>
          </a:p>
        </p:txBody>
      </p:sp>
      <p:cxnSp>
        <p:nvCxnSpPr>
          <p:cNvPr id="33" name="直接箭头连接符 32">
            <a:extLst>
              <a:ext uri="{FF2B5EF4-FFF2-40B4-BE49-F238E27FC236}">
                <a16:creationId xmlns:a16="http://schemas.microsoft.com/office/drawing/2014/main" id="{F0BE8E4F-7F6B-BCDA-C90F-76F7F45D88A1}"/>
              </a:ext>
            </a:extLst>
          </p:cNvPr>
          <p:cNvCxnSpPr>
            <a:cxnSpLocks/>
          </p:cNvCxnSpPr>
          <p:nvPr/>
        </p:nvCxnSpPr>
        <p:spPr>
          <a:xfrm>
            <a:off x="3518171" y="5207542"/>
            <a:ext cx="6535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05BE014-0557-9B47-D4D6-A1D1C7455AE6}"/>
              </a:ext>
            </a:extLst>
          </p:cNvPr>
          <p:cNvSpPr txBox="1"/>
          <p:nvPr/>
        </p:nvSpPr>
        <p:spPr>
          <a:xfrm>
            <a:off x="8371671" y="4530433"/>
            <a:ext cx="3369780" cy="553998"/>
          </a:xfrm>
          <a:prstGeom prst="rect">
            <a:avLst/>
          </a:prstGeom>
          <a:noFill/>
        </p:spPr>
        <p:txBody>
          <a:bodyPr wrap="square">
            <a:spAutoFit/>
          </a:bodyPr>
          <a:lstStyle/>
          <a:p>
            <a:r>
              <a:rPr lang="zh-CN" altLang="en-US" sz="1000" dirty="0">
                <a:solidFill>
                  <a:srgbClr val="000000"/>
                </a:solidFill>
                <a:latin typeface="Arial" panose="020B0604020202020204" pitchFamily="34" charset="0"/>
              </a:rPr>
              <a:t>足够深的排序允许正确识别原始复合字母和消息的解码。解码还使用了纠错机制；我们的实现在适当的有限域上使用 </a:t>
            </a:r>
            <a:r>
              <a:rPr lang="en-US" altLang="zh-CN" sz="1000" dirty="0">
                <a:solidFill>
                  <a:srgbClr val="000000"/>
                </a:solidFill>
                <a:latin typeface="Arial" panose="020B0604020202020204" pitchFamily="34" charset="0"/>
              </a:rPr>
              <a:t>RS</a:t>
            </a:r>
            <a:r>
              <a:rPr lang="zh-CN" altLang="en-US" sz="1000" dirty="0">
                <a:solidFill>
                  <a:srgbClr val="000000"/>
                </a:solidFill>
                <a:latin typeface="Arial" panose="020B0604020202020204" pitchFamily="34" charset="0"/>
              </a:rPr>
              <a:t>。</a:t>
            </a:r>
          </a:p>
        </p:txBody>
      </p:sp>
      <p:sp>
        <p:nvSpPr>
          <p:cNvPr id="39" name="文本框 38">
            <a:extLst>
              <a:ext uri="{FF2B5EF4-FFF2-40B4-BE49-F238E27FC236}">
                <a16:creationId xmlns:a16="http://schemas.microsoft.com/office/drawing/2014/main" id="{C69138DB-C676-3CDE-E757-D50CB5A9A1C3}"/>
              </a:ext>
            </a:extLst>
          </p:cNvPr>
          <p:cNvSpPr txBox="1"/>
          <p:nvPr/>
        </p:nvSpPr>
        <p:spPr>
          <a:xfrm>
            <a:off x="8343089" y="3048241"/>
            <a:ext cx="3398362" cy="553998"/>
          </a:xfrm>
          <a:prstGeom prst="rect">
            <a:avLst/>
          </a:prstGeom>
          <a:noFill/>
        </p:spPr>
        <p:txBody>
          <a:bodyPr wrap="square">
            <a:spAutoFit/>
          </a:bodyPr>
          <a:lstStyle/>
          <a:p>
            <a:r>
              <a:rPr lang="zh-CN" altLang="en-US" sz="1000" dirty="0">
                <a:solidFill>
                  <a:srgbClr val="000000"/>
                </a:solidFill>
                <a:latin typeface="Arial" panose="020B0604020202020204" pitchFamily="34" charset="0"/>
              </a:rPr>
              <a:t>通过将二进制消息的每 </a:t>
            </a:r>
            <a:r>
              <a:rPr lang="en-US" altLang="zh-CN" sz="1000" dirty="0">
                <a:solidFill>
                  <a:srgbClr val="000000"/>
                </a:solidFill>
                <a:latin typeface="Arial" panose="020B0604020202020204" pitchFamily="34" charset="0"/>
              </a:rPr>
              <a:t>8 </a:t>
            </a:r>
            <a:r>
              <a:rPr lang="zh-CN" altLang="en-US" sz="1000" dirty="0">
                <a:solidFill>
                  <a:srgbClr val="000000"/>
                </a:solidFill>
                <a:latin typeface="Arial" panose="020B0604020202020204" pitchFamily="34" charset="0"/>
              </a:rPr>
              <a:t>位（由蓝色分隔线表示）映射到单个复合 </a:t>
            </a:r>
            <a:r>
              <a:rPr lang="en-US" altLang="zh-CN" sz="1000" dirty="0">
                <a:solidFill>
                  <a:srgbClr val="000000"/>
                </a:solidFill>
                <a:latin typeface="Arial" panose="020B0604020202020204" pitchFamily="34" charset="0"/>
              </a:rPr>
              <a:t>DNA </a:t>
            </a:r>
            <a:r>
              <a:rPr lang="zh-CN" altLang="en-US" sz="1000" dirty="0">
                <a:solidFill>
                  <a:srgbClr val="000000"/>
                </a:solidFill>
                <a:latin typeface="Arial" panose="020B0604020202020204" pitchFamily="34" charset="0"/>
              </a:rPr>
              <a:t>位置，使用分辨率 </a:t>
            </a:r>
            <a:r>
              <a:rPr lang="en-US" altLang="zh-CN" sz="1000" dirty="0">
                <a:solidFill>
                  <a:srgbClr val="000000"/>
                </a:solidFill>
                <a:latin typeface="Arial" panose="020B0604020202020204" pitchFamily="34" charset="0"/>
              </a:rPr>
              <a:t>k = 10 </a:t>
            </a:r>
            <a:r>
              <a:rPr lang="zh-CN" altLang="en-US" sz="1000" dirty="0">
                <a:solidFill>
                  <a:srgbClr val="000000"/>
                </a:solidFill>
                <a:latin typeface="Arial" panose="020B0604020202020204" pitchFamily="34" charset="0"/>
              </a:rPr>
              <a:t>的复合 </a:t>
            </a:r>
            <a:r>
              <a:rPr lang="en-US" altLang="zh-CN" sz="1000" dirty="0">
                <a:solidFill>
                  <a:srgbClr val="000000"/>
                </a:solidFill>
                <a:latin typeface="Arial" panose="020B0604020202020204" pitchFamily="34" charset="0"/>
              </a:rPr>
              <a:t>DNA </a:t>
            </a:r>
            <a:r>
              <a:rPr lang="zh-CN" altLang="en-US" sz="1000" dirty="0">
                <a:solidFill>
                  <a:srgbClr val="000000"/>
                </a:solidFill>
                <a:latin typeface="Arial" panose="020B0604020202020204" pitchFamily="34" charset="0"/>
              </a:rPr>
              <a:t>字母表对同一消息进行编码。</a:t>
            </a:r>
          </a:p>
        </p:txBody>
      </p:sp>
      <p:cxnSp>
        <p:nvCxnSpPr>
          <p:cNvPr id="41" name="直接箭头连接符 40">
            <a:extLst>
              <a:ext uri="{FF2B5EF4-FFF2-40B4-BE49-F238E27FC236}">
                <a16:creationId xmlns:a16="http://schemas.microsoft.com/office/drawing/2014/main" id="{76BEBB6B-73A0-687F-C51F-37468E586F5C}"/>
              </a:ext>
            </a:extLst>
          </p:cNvPr>
          <p:cNvCxnSpPr/>
          <p:nvPr/>
        </p:nvCxnSpPr>
        <p:spPr>
          <a:xfrm flipH="1">
            <a:off x="7718102" y="3263100"/>
            <a:ext cx="4661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99A63F72-01B0-051D-6A35-F4FA61DA060C}"/>
              </a:ext>
            </a:extLst>
          </p:cNvPr>
          <p:cNvCxnSpPr>
            <a:cxnSpLocks/>
          </p:cNvCxnSpPr>
          <p:nvPr/>
        </p:nvCxnSpPr>
        <p:spPr>
          <a:xfrm flipH="1">
            <a:off x="7749703" y="4842279"/>
            <a:ext cx="554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785BA20A-E542-B09A-9EA7-64483EFEFCC1}"/>
              </a:ext>
            </a:extLst>
          </p:cNvPr>
          <p:cNvSpPr txBox="1"/>
          <p:nvPr/>
        </p:nvSpPr>
        <p:spPr>
          <a:xfrm>
            <a:off x="8026941" y="5713572"/>
            <a:ext cx="3398362" cy="707886"/>
          </a:xfrm>
          <a:prstGeom prst="rect">
            <a:avLst/>
          </a:prstGeom>
          <a:noFill/>
        </p:spPr>
        <p:txBody>
          <a:bodyPr wrap="square">
            <a:spAutoFit/>
          </a:bodyPr>
          <a:lstStyle/>
          <a:p>
            <a:r>
              <a:rPr lang="zh-CN" altLang="en-US" sz="1000" dirty="0">
                <a:solidFill>
                  <a:srgbClr val="000000"/>
                </a:solidFill>
                <a:latin typeface="Arial" panose="020B0604020202020204" pitchFamily="34" charset="0"/>
              </a:rPr>
              <a:t>单个合成复合位置的推理步骤：使用 </a:t>
            </a:r>
            <a:r>
              <a:rPr lang="en-US" altLang="zh-CN" sz="1000" dirty="0">
                <a:solidFill>
                  <a:srgbClr val="000000"/>
                </a:solidFill>
                <a:latin typeface="Arial" panose="020B0604020202020204" pitchFamily="34" charset="0"/>
              </a:rPr>
              <a:t>KL</a:t>
            </a:r>
            <a:r>
              <a:rPr lang="zh-CN" altLang="en-US" sz="1000" dirty="0">
                <a:solidFill>
                  <a:srgbClr val="000000"/>
                </a:solidFill>
                <a:latin typeface="Arial" panose="020B0604020202020204" pitchFamily="34" charset="0"/>
              </a:rPr>
              <a:t>散度，观察到的频率用于推断源 </a:t>
            </a:r>
            <a:r>
              <a:rPr lang="en-US" altLang="zh-CN" sz="1000" dirty="0">
                <a:solidFill>
                  <a:srgbClr val="000000"/>
                </a:solidFill>
                <a:latin typeface="Arial" panose="020B0604020202020204" pitchFamily="34" charset="0"/>
              </a:rPr>
              <a:t>σ = (0,6,4,0) </a:t>
            </a:r>
            <a:r>
              <a:rPr lang="zh-CN" altLang="en-US" sz="1000" dirty="0">
                <a:solidFill>
                  <a:srgbClr val="000000"/>
                </a:solidFill>
                <a:latin typeface="Arial" panose="020B0604020202020204" pitchFamily="34" charset="0"/>
              </a:rPr>
              <a:t>作为最接近的复合字母。请注意，任何固定位置的推断都会受到在那里获得的测序深度以及测序和合成错误的影响。</a:t>
            </a:r>
          </a:p>
        </p:txBody>
      </p:sp>
      <p:cxnSp>
        <p:nvCxnSpPr>
          <p:cNvPr id="49" name="直接箭头连接符 48">
            <a:extLst>
              <a:ext uri="{FF2B5EF4-FFF2-40B4-BE49-F238E27FC236}">
                <a16:creationId xmlns:a16="http://schemas.microsoft.com/office/drawing/2014/main" id="{EA597D74-BED5-41C7-0C0F-FEA496B3F47D}"/>
              </a:ext>
            </a:extLst>
          </p:cNvPr>
          <p:cNvCxnSpPr>
            <a:cxnSpLocks/>
          </p:cNvCxnSpPr>
          <p:nvPr/>
        </p:nvCxnSpPr>
        <p:spPr>
          <a:xfrm flipH="1">
            <a:off x="7081737" y="6012625"/>
            <a:ext cx="6363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48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81C5AC0-E663-B324-4F09-BC8D99300558}"/>
                  </a:ext>
                </a:extLst>
              </p:cNvPr>
              <p:cNvSpPr txBox="1"/>
              <p:nvPr/>
            </p:nvSpPr>
            <p:spPr>
              <a:xfrm>
                <a:off x="881975" y="1698128"/>
                <a:ext cx="10518842" cy="1102225"/>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引入复合字母扩展了可用的字母表，因此允许在固定的合成分子长度内编码更长的消息。复合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字母表是一组复合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字母，通常但不一定共享一个共同的分辨率 </a:t>
                </a:r>
                <a:r>
                  <a:rPr lang="en-US" altLang="zh-CN" sz="1400" dirty="0">
                    <a:solidFill>
                      <a:srgbClr val="000000"/>
                    </a:solidFill>
                    <a:latin typeface="Arial" panose="020B0604020202020204" pitchFamily="34" charset="0"/>
                  </a:rPr>
                  <a:t>k</a:t>
                </a:r>
                <a:r>
                  <a:rPr lang="zh-CN" altLang="en-US" sz="1400" dirty="0">
                    <a:solidFill>
                      <a:srgbClr val="000000"/>
                    </a:solidFill>
                    <a:latin typeface="Arial" panose="020B0604020202020204" pitchFamily="34" charset="0"/>
                  </a:rPr>
                  <a:t>。</a:t>
                </a:r>
                <a:endParaRPr lang="en-US" altLang="zh-CN" sz="1400" dirty="0">
                  <a:solidFill>
                    <a:srgbClr val="000000"/>
                  </a:solidFill>
                  <a:latin typeface="Arial" panose="020B0604020202020204" pitchFamily="34" charset="0"/>
                </a:endParaRPr>
              </a:p>
              <a:p>
                <a:pPr indent="457200"/>
                <a:r>
                  <a:rPr lang="zh-CN" altLang="en-US" sz="1400" dirty="0">
                    <a:solidFill>
                      <a:srgbClr val="000000"/>
                    </a:solidFill>
                    <a:latin typeface="Arial" panose="020B0604020202020204" pitchFamily="34" charset="0"/>
                  </a:rPr>
                  <a:t>分辨率 </a:t>
                </a:r>
                <a:r>
                  <a:rPr lang="en-US" altLang="zh-CN" sz="1400" dirty="0">
                    <a:solidFill>
                      <a:srgbClr val="000000"/>
                    </a:solidFill>
                    <a:latin typeface="Arial" panose="020B0604020202020204" pitchFamily="34" charset="0"/>
                  </a:rPr>
                  <a:t>k </a:t>
                </a:r>
                <a:r>
                  <a:rPr lang="zh-CN" altLang="en-US" sz="1400" dirty="0">
                    <a:solidFill>
                      <a:srgbClr val="000000"/>
                    </a:solidFill>
                    <a:latin typeface="Arial" panose="020B0604020202020204" pitchFamily="34" charset="0"/>
                  </a:rPr>
                  <a:t>的完整复合字母表记为</a:t>
                </a:r>
                <a14:m>
                  <m:oMath xmlns:m="http://schemas.openxmlformats.org/officeDocument/2006/math">
                    <m:sSub>
                      <m:sSubPr>
                        <m:ctrlPr>
                          <a:rPr lang="zh-CN" altLang="en-US" sz="1400" i="1">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m:rPr>
                            <m:sty m:val="p"/>
                          </m:rPr>
                          <a:rPr lang="en-US" altLang="zh-CN" sz="1400">
                            <a:solidFill>
                              <a:srgbClr val="000000"/>
                            </a:solidFill>
                            <a:latin typeface="Cambria Math" panose="02040503050406030204" pitchFamily="18" charset="0"/>
                          </a:rPr>
                          <m:t>k</m:t>
                        </m:r>
                      </m:sub>
                    </m:sSub>
                  </m:oMath>
                </a14:m>
                <a:r>
                  <a:rPr lang="zh-CN" altLang="en-US" sz="1400" dirty="0">
                    <a:solidFill>
                      <a:srgbClr val="000000"/>
                    </a:solidFill>
                    <a:latin typeface="Arial" panose="020B0604020202020204" pitchFamily="34" charset="0"/>
                  </a:rPr>
                  <a:t>，是所有 </a:t>
                </a:r>
                <a:r>
                  <a:rPr lang="el-GR" altLang="zh-CN" sz="1400" dirty="0">
                    <a:solidFill>
                      <a:srgbClr val="000000"/>
                    </a:solidFill>
                    <a:latin typeface="Arial" panose="020B0604020202020204" pitchFamily="34" charset="0"/>
                  </a:rPr>
                  <a:t>σ = (σA,σC,σG,σT</a:t>
                </a:r>
                <a:r>
                  <a:rPr lang="en-US" altLang="zh-CN" sz="1400" dirty="0">
                    <a:solidFill>
                      <a:srgbClr val="000000"/>
                    </a:solidFill>
                    <a:latin typeface="Arial" panose="020B0604020202020204" pitchFamily="34" charset="0"/>
                  </a:rPr>
                  <a:t>) </a:t>
                </a:r>
                <a:r>
                  <a:rPr lang="zh-CN" altLang="en-US" sz="1400" dirty="0">
                    <a:solidFill>
                      <a:srgbClr val="000000"/>
                    </a:solidFill>
                    <a:latin typeface="Arial" panose="020B0604020202020204" pitchFamily="34" charset="0"/>
                  </a:rPr>
                  <a:t>的集合，使得∑</a:t>
                </a:r>
                <a:r>
                  <a:rPr lang="nn-NO" altLang="zh-CN" sz="1400" baseline="-25000" dirty="0">
                    <a:solidFill>
                      <a:srgbClr val="000000"/>
                    </a:solidFill>
                    <a:latin typeface="Arial" panose="020B0604020202020204" pitchFamily="34" charset="0"/>
                  </a:rPr>
                  <a:t>i ∈{A,C,G,T}</a:t>
                </a:r>
                <a:r>
                  <a:rPr lang="el-GR" altLang="zh-CN" sz="1400" dirty="0">
                    <a:solidFill>
                      <a:srgbClr val="000000"/>
                    </a:solidFill>
                    <a:latin typeface="Arial" panose="020B0604020202020204" pitchFamily="34" charset="0"/>
                  </a:rPr>
                  <a:t> σ</a:t>
                </a:r>
                <a:r>
                  <a:rPr lang="en-US" altLang="zh-CN" sz="1400" baseline="-25000" dirty="0" err="1">
                    <a:solidFill>
                      <a:srgbClr val="000000"/>
                    </a:solidFill>
                    <a:latin typeface="Arial" panose="020B0604020202020204" pitchFamily="34" charset="0"/>
                  </a:rPr>
                  <a:t>i</a:t>
                </a:r>
                <a:r>
                  <a:rPr lang="zh-CN" altLang="en-US" sz="1400" dirty="0">
                    <a:solidFill>
                      <a:srgbClr val="000000"/>
                    </a:solidFill>
                    <a:latin typeface="Arial" panose="020B0604020202020204" pitchFamily="34" charset="0"/>
                  </a:rPr>
                  <a:t> </a:t>
                </a:r>
                <a:r>
                  <a:rPr lang="en-US" altLang="zh-CN" sz="1400" dirty="0">
                    <a:solidFill>
                      <a:srgbClr val="000000"/>
                    </a:solidFill>
                    <a:latin typeface="Arial" panose="020B0604020202020204" pitchFamily="34" charset="0"/>
                  </a:rPr>
                  <a:t>=k</a:t>
                </a:r>
                <a:r>
                  <a:rPr lang="zh-CN" altLang="en-US" sz="1400" dirty="0">
                    <a:solidFill>
                      <a:srgbClr val="000000"/>
                    </a:solidFill>
                    <a:latin typeface="Arial" panose="020B0604020202020204" pitchFamily="34" charset="0"/>
                  </a:rPr>
                  <a:t>（</a:t>
                </a:r>
                <a14:m>
                  <m:oMath xmlns:m="http://schemas.openxmlformats.org/officeDocument/2006/math">
                    <m:d>
                      <m:dPr>
                        <m:begChr m:val="|"/>
                        <m:endChr m:val="|"/>
                        <m:ctrlPr>
                          <a:rPr lang="zh-CN" altLang="en-US" sz="1400" i="1">
                            <a:solidFill>
                              <a:srgbClr val="000000"/>
                            </a:solidFill>
                            <a:latin typeface="Cambria Math" panose="02040503050406030204" pitchFamily="18" charset="0"/>
                          </a:rPr>
                        </m:ctrlPr>
                      </m:dPr>
                      <m:e>
                        <m:sSub>
                          <m:sSubPr>
                            <m:ctrlPr>
                              <a:rPr lang="zh-CN" altLang="en-US" sz="1400" i="1">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m:rPr>
                                <m:sty m:val="p"/>
                              </m:rPr>
                              <a:rPr lang="en-US" altLang="zh-CN" sz="1400">
                                <a:solidFill>
                                  <a:srgbClr val="000000"/>
                                </a:solidFill>
                                <a:latin typeface="Cambria Math" panose="02040503050406030204" pitchFamily="18" charset="0"/>
                              </a:rPr>
                              <m:t>k</m:t>
                            </m:r>
                          </m:sub>
                        </m:sSub>
                      </m:e>
                    </m:d>
                    <m:r>
                      <a:rPr lang="zh-CN" altLang="en-US" sz="1400">
                        <a:solidFill>
                          <a:srgbClr val="000000"/>
                        </a:solidFill>
                        <a:latin typeface="Cambria Math" panose="02040503050406030204" pitchFamily="18" charset="0"/>
                      </a:rPr>
                      <m:t>=</m:t>
                    </m:r>
                    <m:d>
                      <m:dPr>
                        <m:ctrlPr>
                          <a:rPr lang="zh-CN" altLang="en-US" sz="1400" i="1">
                            <a:solidFill>
                              <a:srgbClr val="000000"/>
                            </a:solidFill>
                            <a:latin typeface="Cambria Math" panose="02040503050406030204" pitchFamily="18" charset="0"/>
                          </a:rPr>
                        </m:ctrlPr>
                      </m:dPr>
                      <m:e>
                        <m:m>
                          <m:mPr>
                            <m:plcHide m:val="on"/>
                            <m:mcs>
                              <m:mc>
                                <m:mcPr>
                                  <m:count m:val="1"/>
                                  <m:mcJc m:val="center"/>
                                </m:mcPr>
                              </m:mc>
                            </m:mcs>
                            <m:ctrlPr>
                              <a:rPr lang="zh-CN" altLang="en-US" sz="1400" i="1">
                                <a:solidFill>
                                  <a:srgbClr val="000000"/>
                                </a:solidFill>
                                <a:latin typeface="Cambria Math" panose="02040503050406030204" pitchFamily="18" charset="0"/>
                              </a:rPr>
                            </m:ctrlPr>
                          </m:mPr>
                          <m:mr>
                            <m:e>
                              <m:r>
                                <a:rPr lang="zh-CN" altLang="en-US" sz="1400">
                                  <a:solidFill>
                                    <a:srgbClr val="000000"/>
                                  </a:solidFill>
                                  <a:latin typeface="Cambria Math" panose="02040503050406030204" pitchFamily="18" charset="0"/>
                                </a:rPr>
                                <m:t>𝑘</m:t>
                              </m:r>
                              <m:r>
                                <a:rPr lang="zh-CN" altLang="en-US" sz="1400">
                                  <a:solidFill>
                                    <a:srgbClr val="000000"/>
                                  </a:solidFill>
                                  <a:latin typeface="Cambria Math" panose="02040503050406030204" pitchFamily="18" charset="0"/>
                                </a:rPr>
                                <m:t>+3</m:t>
                              </m:r>
                            </m:e>
                          </m:mr>
                          <m:mr>
                            <m:e>
                              <m:r>
                                <a:rPr lang="zh-CN" altLang="en-US" sz="1400">
                                  <a:solidFill>
                                    <a:srgbClr val="000000"/>
                                  </a:solidFill>
                                  <a:latin typeface="Cambria Math" panose="02040503050406030204" pitchFamily="18" charset="0"/>
                                </a:rPr>
                                <m:t>3</m:t>
                              </m:r>
                            </m:e>
                          </m:mr>
                        </m:m>
                      </m:e>
                    </m:d>
                    <m:r>
                      <a:rPr lang="zh-CN" altLang="en-US" sz="1400">
                        <a:solidFill>
                          <a:srgbClr val="000000"/>
                        </a:solidFill>
                        <a:latin typeface="Cambria Math" panose="02040503050406030204" pitchFamily="18" charset="0"/>
                      </a:rPr>
                      <m:t> </m:t>
                    </m:r>
                    <m:r>
                      <a:rPr lang="zh-CN" altLang="en-US" sz="1400">
                        <a:solidFill>
                          <a:srgbClr val="000000"/>
                        </a:solidFill>
                        <a:latin typeface="Cambria Math" panose="02040503050406030204" pitchFamily="18" charset="0"/>
                      </a:rPr>
                      <m:t>）。</m:t>
                    </m:r>
                  </m:oMath>
                </a14:m>
                <a:r>
                  <a:rPr lang="zh-CN" altLang="en-US" sz="1400" dirty="0">
                    <a:solidFill>
                      <a:srgbClr val="000000"/>
                    </a:solidFill>
                    <a:latin typeface="Arial" panose="020B0604020202020204" pitchFamily="34" charset="0"/>
                  </a:rPr>
                  <a:t>因此，复合字母的大小随着分辨率参数的增加而增长，潜在的逻辑密度也是如此，由每个合成周期的数据单元测量。</a:t>
                </a:r>
                <a:endParaRPr lang="en-US" altLang="zh-CN" sz="1400" dirty="0">
                  <a:solidFill>
                    <a:srgbClr val="000000"/>
                  </a:solidFill>
                  <a:latin typeface="Arial" panose="020B0604020202020204" pitchFamily="34" charset="0"/>
                </a:endParaRPr>
              </a:p>
            </p:txBody>
          </p:sp>
        </mc:Choice>
        <mc:Fallback xmlns="">
          <p:sp>
            <p:nvSpPr>
              <p:cNvPr id="2" name="文本框 1">
                <a:extLst>
                  <a:ext uri="{FF2B5EF4-FFF2-40B4-BE49-F238E27FC236}">
                    <a16:creationId xmlns:a16="http://schemas.microsoft.com/office/drawing/2014/main" id="{281C5AC0-E663-B324-4F09-BC8D99300558}"/>
                  </a:ext>
                </a:extLst>
              </p:cNvPr>
              <p:cNvSpPr txBox="1">
                <a:spLocks noRot="1" noChangeAspect="1" noMove="1" noResize="1" noEditPoints="1" noAdjustHandles="1" noChangeArrowheads="1" noChangeShapeType="1" noTextEdit="1"/>
              </p:cNvSpPr>
              <p:nvPr/>
            </p:nvSpPr>
            <p:spPr>
              <a:xfrm>
                <a:off x="881975" y="1698128"/>
                <a:ext cx="10518842" cy="1102225"/>
              </a:xfrm>
              <a:prstGeom prst="rect">
                <a:avLst/>
              </a:prstGeom>
              <a:blipFill>
                <a:blip r:embed="rId2"/>
                <a:stretch>
                  <a:fillRect l="-174" t="-1667" b="-555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A7F6023-8CB3-6089-067D-797D543F051E}"/>
              </a:ext>
            </a:extLst>
          </p:cNvPr>
          <p:cNvPicPr>
            <a:picLocks noChangeAspect="1"/>
          </p:cNvPicPr>
          <p:nvPr/>
        </p:nvPicPr>
        <p:blipFill>
          <a:blip r:embed="rId3"/>
          <a:stretch>
            <a:fillRect/>
          </a:stretch>
        </p:blipFill>
        <p:spPr>
          <a:xfrm>
            <a:off x="3803008" y="2896182"/>
            <a:ext cx="4179043" cy="2237484"/>
          </a:xfrm>
          <a:prstGeom prst="rect">
            <a:avLst/>
          </a:prstGeom>
        </p:spPr>
      </p:pic>
      <p:sp>
        <p:nvSpPr>
          <p:cNvPr id="9" name="文本框 8">
            <a:extLst>
              <a:ext uri="{FF2B5EF4-FFF2-40B4-BE49-F238E27FC236}">
                <a16:creationId xmlns:a16="http://schemas.microsoft.com/office/drawing/2014/main" id="{60C78125-1C91-5034-664D-01D7AB85D2F0}"/>
              </a:ext>
            </a:extLst>
          </p:cNvPr>
          <p:cNvSpPr txBox="1"/>
          <p:nvPr/>
        </p:nvSpPr>
        <p:spPr>
          <a:xfrm>
            <a:off x="881975" y="3636666"/>
            <a:ext cx="6096000" cy="276999"/>
          </a:xfrm>
          <a:prstGeom prst="rect">
            <a:avLst/>
          </a:prstGeom>
          <a:noFill/>
        </p:spPr>
        <p:txBody>
          <a:bodyPr wrap="square">
            <a:spAutoFit/>
          </a:bodyPr>
          <a:lstStyle/>
          <a:p>
            <a:r>
              <a:rPr lang="zh-CN" altLang="en-US" sz="1200" dirty="0">
                <a:solidFill>
                  <a:srgbClr val="000000"/>
                </a:solidFill>
                <a:latin typeface="Arial" panose="020B0604020202020204" pitchFamily="34" charset="0"/>
              </a:rPr>
              <a:t>字母大小作为分辨率 </a:t>
            </a:r>
            <a:r>
              <a:rPr lang="en-US" altLang="zh-CN" sz="1200" dirty="0">
                <a:solidFill>
                  <a:srgbClr val="000000"/>
                </a:solidFill>
                <a:latin typeface="Arial" panose="020B0604020202020204" pitchFamily="34" charset="0"/>
              </a:rPr>
              <a:t>k </a:t>
            </a:r>
            <a:r>
              <a:rPr lang="zh-CN" altLang="en-US" sz="1200" dirty="0">
                <a:solidFill>
                  <a:srgbClr val="000000"/>
                </a:solidFill>
                <a:latin typeface="Arial" panose="020B0604020202020204" pitchFamily="34" charset="0"/>
              </a:rPr>
              <a:t>的函数</a:t>
            </a:r>
          </a:p>
        </p:txBody>
      </p:sp>
      <p:cxnSp>
        <p:nvCxnSpPr>
          <p:cNvPr id="11" name="直接箭头连接符 10">
            <a:extLst>
              <a:ext uri="{FF2B5EF4-FFF2-40B4-BE49-F238E27FC236}">
                <a16:creationId xmlns:a16="http://schemas.microsoft.com/office/drawing/2014/main" id="{B14D45B5-3614-096F-8DE5-17C54346DDE1}"/>
              </a:ext>
            </a:extLst>
          </p:cNvPr>
          <p:cNvCxnSpPr/>
          <p:nvPr/>
        </p:nvCxnSpPr>
        <p:spPr>
          <a:xfrm>
            <a:off x="3151762" y="3800272"/>
            <a:ext cx="5252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1CC2DBC-AB76-10AF-CBB0-B3D48B0BD38B}"/>
              </a:ext>
            </a:extLst>
          </p:cNvPr>
          <p:cNvSpPr txBox="1"/>
          <p:nvPr/>
        </p:nvSpPr>
        <p:spPr>
          <a:xfrm>
            <a:off x="8479783" y="3544332"/>
            <a:ext cx="3191199" cy="461665"/>
          </a:xfrm>
          <a:prstGeom prst="rect">
            <a:avLst/>
          </a:prstGeom>
          <a:noFill/>
        </p:spPr>
        <p:txBody>
          <a:bodyPr wrap="square">
            <a:spAutoFit/>
          </a:bodyPr>
          <a:lstStyle/>
          <a:p>
            <a:r>
              <a:rPr lang="en-US" altLang="zh-CN" sz="1200" dirty="0">
                <a:solidFill>
                  <a:srgbClr val="000000"/>
                </a:solidFill>
                <a:latin typeface="Arial" panose="020B0604020202020204" pitchFamily="34" charset="0"/>
              </a:rPr>
              <a:t>1000 </a:t>
            </a:r>
            <a:r>
              <a:rPr lang="zh-CN" altLang="en-US" sz="1200" dirty="0">
                <a:solidFill>
                  <a:srgbClr val="000000"/>
                </a:solidFill>
                <a:latin typeface="Arial" panose="020B0604020202020204" pitchFamily="34" charset="0"/>
              </a:rPr>
              <a:t>位的原始编码所需的寡核苷酸长度是分辨率 </a:t>
            </a:r>
            <a:r>
              <a:rPr lang="en-US" altLang="zh-CN" sz="1200" dirty="0">
                <a:solidFill>
                  <a:srgbClr val="000000"/>
                </a:solidFill>
                <a:latin typeface="Arial" panose="020B0604020202020204" pitchFamily="34" charset="0"/>
              </a:rPr>
              <a:t>k </a:t>
            </a:r>
            <a:r>
              <a:rPr lang="zh-CN" altLang="en-US" sz="1200" dirty="0">
                <a:solidFill>
                  <a:srgbClr val="000000"/>
                </a:solidFill>
                <a:latin typeface="Arial" panose="020B0604020202020204" pitchFamily="34" charset="0"/>
              </a:rPr>
              <a:t>的函数</a:t>
            </a:r>
          </a:p>
        </p:txBody>
      </p:sp>
      <p:cxnSp>
        <p:nvCxnSpPr>
          <p:cNvPr id="15" name="直接箭头连接符 14">
            <a:extLst>
              <a:ext uri="{FF2B5EF4-FFF2-40B4-BE49-F238E27FC236}">
                <a16:creationId xmlns:a16="http://schemas.microsoft.com/office/drawing/2014/main" id="{C65DBD50-77BF-6468-6D98-C46284036FCA}"/>
              </a:ext>
            </a:extLst>
          </p:cNvPr>
          <p:cNvCxnSpPr/>
          <p:nvPr/>
        </p:nvCxnSpPr>
        <p:spPr>
          <a:xfrm flipH="1">
            <a:off x="7982051" y="3775165"/>
            <a:ext cx="3513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144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325FC3E6-50E4-2DD3-E001-2B36842E1E31}"/>
              </a:ext>
            </a:extLst>
          </p:cNvPr>
          <p:cNvSpPr/>
          <p:nvPr/>
        </p:nvSpPr>
        <p:spPr>
          <a:xfrm>
            <a:off x="1952016" y="2751601"/>
            <a:ext cx="2360579" cy="817124"/>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FD09C0AC-696F-6F1D-7156-66B6A1DBA5B0}"/>
              </a:ext>
            </a:extLst>
          </p:cNvPr>
          <p:cNvPicPr>
            <a:picLocks noChangeAspect="1"/>
          </p:cNvPicPr>
          <p:nvPr/>
        </p:nvPicPr>
        <p:blipFill>
          <a:blip r:embed="rId2"/>
          <a:stretch>
            <a:fillRect/>
          </a:stretch>
        </p:blipFill>
        <p:spPr>
          <a:xfrm>
            <a:off x="5056508" y="2796039"/>
            <a:ext cx="3920754" cy="774569"/>
          </a:xfrm>
          <a:prstGeom prst="rect">
            <a:avLst/>
          </a:prstGeom>
        </p:spPr>
      </p:pic>
      <p:sp>
        <p:nvSpPr>
          <p:cNvPr id="3" name="文本框 2">
            <a:extLst>
              <a:ext uri="{FF2B5EF4-FFF2-40B4-BE49-F238E27FC236}">
                <a16:creationId xmlns:a16="http://schemas.microsoft.com/office/drawing/2014/main" id="{B83B71EA-8AA4-15D9-502B-C173AD10D2E2}"/>
              </a:ext>
            </a:extLst>
          </p:cNvPr>
          <p:cNvSpPr txBox="1"/>
          <p:nvPr/>
        </p:nvSpPr>
        <p:spPr>
          <a:xfrm>
            <a:off x="836579" y="1050437"/>
            <a:ext cx="10518842" cy="738664"/>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为了正确地读取使用复合</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字母编码的消息，我们必须根据所观察到的读取情况，推断出原始复合字母位于整个消息的足够多的位置。测序读数是一个复杂过程的产物，包括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合成、长期储存、采样和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测序。对于 </a:t>
            </a:r>
            <a:r>
              <a:rPr lang="en-US" altLang="zh-CN" sz="1400" dirty="0">
                <a:solidFill>
                  <a:srgbClr val="000000"/>
                </a:solidFill>
                <a:latin typeface="Arial" panose="020B0604020202020204" pitchFamily="34" charset="0"/>
              </a:rPr>
              <a:t>{A,C,G,T} </a:t>
            </a:r>
            <a:r>
              <a:rPr lang="zh-CN" altLang="en-US" sz="1400" dirty="0">
                <a:solidFill>
                  <a:srgbClr val="000000"/>
                </a:solidFill>
                <a:latin typeface="Arial" panose="020B0604020202020204" pitchFamily="34" charset="0"/>
              </a:rPr>
              <a:t>中的每个字母，由深度 </a:t>
            </a:r>
            <a:r>
              <a:rPr lang="en-US" altLang="zh-CN" sz="1400" dirty="0">
                <a:solidFill>
                  <a:srgbClr val="000000"/>
                </a:solidFill>
                <a:latin typeface="Arial" panose="020B0604020202020204" pitchFamily="34" charset="0"/>
              </a:rPr>
              <a:t>N </a:t>
            </a:r>
            <a:r>
              <a:rPr lang="zh-CN" altLang="en-US" sz="1400" dirty="0">
                <a:solidFill>
                  <a:srgbClr val="000000"/>
                </a:solidFill>
                <a:latin typeface="Arial" panose="020B0604020202020204" pitchFamily="34" charset="0"/>
              </a:rPr>
              <a:t>处的 </a:t>
            </a:r>
            <a:r>
              <a:rPr lang="en-US" altLang="zh-CN" sz="1400" dirty="0">
                <a:solidFill>
                  <a:srgbClr val="000000"/>
                </a:solidFill>
                <a:latin typeface="Arial" panose="020B0604020202020204" pitchFamily="34" charset="0"/>
              </a:rPr>
              <a:t>σ </a:t>
            </a:r>
            <a:r>
              <a:rPr lang="zh-CN" altLang="en-US" sz="1400" dirty="0">
                <a:solidFill>
                  <a:srgbClr val="000000"/>
                </a:solidFill>
                <a:latin typeface="Arial" panose="020B0604020202020204" pitchFamily="34" charset="0"/>
              </a:rPr>
              <a:t>产生的计数分布可以用一个单一模型来描述，其中读出计数下面的多项式：</a:t>
            </a:r>
            <a:endParaRPr lang="en-US" altLang="zh-CN" sz="1400" dirty="0">
              <a:solidFill>
                <a:srgbClr val="000000"/>
              </a:solidFill>
              <a:latin typeface="Arial" panose="020B0604020202020204" pitchFamily="34" charset="0"/>
            </a:endParaRPr>
          </a:p>
        </p:txBody>
      </p:sp>
      <p:sp>
        <p:nvSpPr>
          <p:cNvPr id="5" name="文本框 4">
            <a:extLst>
              <a:ext uri="{FF2B5EF4-FFF2-40B4-BE49-F238E27FC236}">
                <a16:creationId xmlns:a16="http://schemas.microsoft.com/office/drawing/2014/main" id="{302C8055-771E-5CBA-A3D8-B1F53EEA39E0}"/>
              </a:ext>
            </a:extLst>
          </p:cNvPr>
          <p:cNvSpPr txBox="1"/>
          <p:nvPr/>
        </p:nvSpPr>
        <p:spPr>
          <a:xfrm>
            <a:off x="836579" y="5068899"/>
            <a:ext cx="10518842" cy="1169551"/>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虽然每个步骤都会引入不同的误差和偏差，但影响读数的最重要参数是要测序的分子的采样和测序深度。</a:t>
            </a:r>
            <a:endParaRPr lang="en-US" altLang="zh-CN" sz="1400" dirty="0">
              <a:solidFill>
                <a:srgbClr val="000000"/>
              </a:solidFill>
              <a:latin typeface="Arial" panose="020B0604020202020204" pitchFamily="34" charset="0"/>
            </a:endParaRPr>
          </a:p>
          <a:p>
            <a:pPr indent="457200"/>
            <a:r>
              <a:rPr lang="zh-CN" altLang="en-US" sz="1400" dirty="0">
                <a:solidFill>
                  <a:srgbClr val="000000"/>
                </a:solidFill>
                <a:latin typeface="Arial" panose="020B0604020202020204" pitchFamily="34" charset="0"/>
              </a:rPr>
              <a:t>测序读出频率很可能与原始字母表中的任何字母都不完全匹配。原始字母的推断是通过将读数转换为基本频率向量并将其与复合字母表中候选字母的基本频率进行比较来执行的例如，可以使用 </a:t>
            </a:r>
            <a:r>
              <a:rPr lang="en-US" altLang="zh-CN" sz="1400" dirty="0" err="1">
                <a:solidFill>
                  <a:srgbClr val="000000"/>
                </a:solidFill>
                <a:latin typeface="Arial" panose="020B0604020202020204" pitchFamily="34" charset="0"/>
              </a:rPr>
              <a:t>Kullback-Leibler</a:t>
            </a:r>
            <a:r>
              <a:rPr lang="en-US" altLang="zh-CN" sz="1400" dirty="0">
                <a:solidFill>
                  <a:srgbClr val="000000"/>
                </a:solidFill>
                <a:latin typeface="Arial" panose="020B0604020202020204" pitchFamily="34" charset="0"/>
              </a:rPr>
              <a:t> </a:t>
            </a:r>
            <a:r>
              <a:rPr lang="zh-CN" altLang="en-US" sz="1400" dirty="0">
                <a:solidFill>
                  <a:srgbClr val="000000"/>
                </a:solidFill>
                <a:latin typeface="Arial" panose="020B0604020202020204" pitchFamily="34" charset="0"/>
              </a:rPr>
              <a:t>散度或 </a:t>
            </a:r>
            <a:r>
              <a:rPr lang="en-US" altLang="zh-CN" sz="1400" dirty="0">
                <a:solidFill>
                  <a:srgbClr val="000000"/>
                </a:solidFill>
                <a:latin typeface="Arial" panose="020B0604020202020204" pitchFamily="34" charset="0"/>
              </a:rPr>
              <a:t>L</a:t>
            </a:r>
            <a:r>
              <a:rPr lang="en-US" altLang="zh-CN" sz="1400" baseline="30000" dirty="0">
                <a:solidFill>
                  <a:srgbClr val="000000"/>
                </a:solidFill>
                <a:latin typeface="Arial" panose="020B0604020202020204" pitchFamily="34" charset="0"/>
              </a:rPr>
              <a:t>1 </a:t>
            </a:r>
            <a:r>
              <a:rPr lang="zh-CN" altLang="en-US" sz="1400" dirty="0">
                <a:solidFill>
                  <a:srgbClr val="000000"/>
                </a:solidFill>
                <a:latin typeface="Arial" panose="020B0604020202020204" pitchFamily="34" charset="0"/>
              </a:rPr>
              <a:t>范数进行比较。</a:t>
            </a:r>
            <a:r>
              <a:rPr lang="en-US" altLang="zh-CN" sz="1400" dirty="0">
                <a:solidFill>
                  <a:srgbClr val="000000"/>
                </a:solidFill>
                <a:latin typeface="Arial" panose="020B0604020202020204" pitchFamily="34" charset="0"/>
              </a:rPr>
              <a:t>KL</a:t>
            </a:r>
            <a:r>
              <a:rPr lang="zh-CN" altLang="en-US" sz="1400" dirty="0">
                <a:solidFill>
                  <a:srgbClr val="000000"/>
                </a:solidFill>
                <a:latin typeface="Arial" panose="020B0604020202020204" pitchFamily="34" charset="0"/>
              </a:rPr>
              <a:t>散度，对应于最大似然估计被发现表现得更好，因此在本研究的其余部分使用。</a:t>
            </a:r>
            <a:endParaRPr lang="en-US" altLang="zh-CN" sz="1400" dirty="0">
              <a:solidFill>
                <a:srgbClr val="000000"/>
              </a:solidFill>
              <a:latin typeface="Arial" panose="020B0604020202020204" pitchFamily="34" charset="0"/>
            </a:endParaRPr>
          </a:p>
          <a:p>
            <a:pPr indent="457200"/>
            <a:endParaRPr lang="en-US" altLang="zh-CN" sz="1400" dirty="0">
              <a:solidFill>
                <a:srgbClr val="000000"/>
              </a:solidFill>
              <a:latin typeface="Arial" panose="020B0604020202020204" pitchFamily="34" charset="0"/>
            </a:endParaRPr>
          </a:p>
        </p:txBody>
      </p:sp>
      <p:sp>
        <p:nvSpPr>
          <p:cNvPr id="7" name="文本框 6">
            <a:extLst>
              <a:ext uri="{FF2B5EF4-FFF2-40B4-BE49-F238E27FC236}">
                <a16:creationId xmlns:a16="http://schemas.microsoft.com/office/drawing/2014/main" id="{DD95600B-4484-2CD8-53CB-117E138E4F4E}"/>
              </a:ext>
            </a:extLst>
          </p:cNvPr>
          <p:cNvSpPr txBox="1"/>
          <p:nvPr/>
        </p:nvSpPr>
        <p:spPr>
          <a:xfrm>
            <a:off x="1932562" y="2788866"/>
            <a:ext cx="2380034" cy="769441"/>
          </a:xfrm>
          <a:prstGeom prst="rect">
            <a:avLst/>
          </a:prstGeom>
          <a:noFill/>
        </p:spPr>
        <p:txBody>
          <a:bodyPr wrap="square">
            <a:spAutoFit/>
          </a:bodyPr>
          <a:lstStyle/>
          <a:p>
            <a:r>
              <a:rPr lang="zh-CN" altLang="en-US" sz="1100" dirty="0">
                <a:solidFill>
                  <a:srgbClr val="000000"/>
                </a:solidFill>
                <a:latin typeface="Arial" panose="020B0604020202020204" pitchFamily="34" charset="0"/>
              </a:rPr>
              <a:t>分布的参数是设计的输入字母 </a:t>
            </a:r>
            <a:r>
              <a:rPr lang="en-US" altLang="zh-CN" sz="1100" dirty="0">
                <a:solidFill>
                  <a:srgbClr val="000000"/>
                </a:solidFill>
                <a:latin typeface="Arial" panose="020B0604020202020204" pitchFamily="34" charset="0"/>
              </a:rPr>
              <a:t>σ</a:t>
            </a:r>
            <a:r>
              <a:rPr lang="zh-CN" altLang="en-US" sz="1100" dirty="0">
                <a:solidFill>
                  <a:srgbClr val="000000"/>
                </a:solidFill>
                <a:latin typeface="Arial" panose="020B0604020202020204" pitchFamily="34" charset="0"/>
              </a:rPr>
              <a:t>、测序深度 </a:t>
            </a:r>
            <a:r>
              <a:rPr lang="en-US" altLang="zh-CN" sz="1100" dirty="0">
                <a:solidFill>
                  <a:srgbClr val="000000"/>
                </a:solidFill>
                <a:latin typeface="Arial" panose="020B0604020202020204" pitchFamily="34" charset="0"/>
              </a:rPr>
              <a:t>N </a:t>
            </a:r>
            <a:r>
              <a:rPr lang="zh-CN" altLang="en-US" sz="1100" dirty="0">
                <a:solidFill>
                  <a:srgbClr val="000000"/>
                </a:solidFill>
                <a:latin typeface="Arial" panose="020B0604020202020204" pitchFamily="34" charset="0"/>
              </a:rPr>
              <a:t>以及在过程的合成、存储和测序步骤中引入的错误（</a:t>
            </a:r>
            <a:r>
              <a:rPr lang="en-US" altLang="zh-CN" sz="1100" dirty="0" err="1">
                <a:solidFill>
                  <a:srgbClr val="000000"/>
                </a:solidFill>
                <a:latin typeface="Arial" panose="020B0604020202020204" pitchFamily="34" charset="0"/>
              </a:rPr>
              <a:t>P</a:t>
            </a:r>
            <a:r>
              <a:rPr lang="en-US" altLang="zh-CN" sz="1100" baseline="-25000" dirty="0" err="1">
                <a:solidFill>
                  <a:srgbClr val="000000"/>
                </a:solidFill>
                <a:latin typeface="Arial" panose="020B0604020202020204" pitchFamily="34" charset="0"/>
              </a:rPr>
              <a:t>syn</a:t>
            </a:r>
            <a:r>
              <a:rPr lang="zh-CN" altLang="en-US" sz="1100" dirty="0">
                <a:solidFill>
                  <a:srgbClr val="000000"/>
                </a:solidFill>
                <a:latin typeface="Arial" panose="020B0604020202020204" pitchFamily="34" charset="0"/>
              </a:rPr>
              <a:t>、</a:t>
            </a:r>
            <a:r>
              <a:rPr lang="en-US" altLang="zh-CN" sz="1100" dirty="0" err="1">
                <a:solidFill>
                  <a:srgbClr val="000000"/>
                </a:solidFill>
                <a:latin typeface="Arial" panose="020B0604020202020204" pitchFamily="34" charset="0"/>
              </a:rPr>
              <a:t>P</a:t>
            </a:r>
            <a:r>
              <a:rPr lang="en-US" altLang="zh-CN" sz="1100" baseline="-25000" dirty="0" err="1">
                <a:solidFill>
                  <a:srgbClr val="000000"/>
                </a:solidFill>
                <a:latin typeface="Arial" panose="020B0604020202020204" pitchFamily="34" charset="0"/>
              </a:rPr>
              <a:t>deg</a:t>
            </a:r>
            <a:r>
              <a:rPr lang="en-US" altLang="zh-CN" sz="1100" dirty="0">
                <a:solidFill>
                  <a:srgbClr val="000000"/>
                </a:solidFill>
                <a:latin typeface="Arial" panose="020B0604020202020204" pitchFamily="34" charset="0"/>
              </a:rPr>
              <a:t> </a:t>
            </a:r>
            <a:r>
              <a:rPr lang="zh-CN" altLang="en-US" sz="1100" dirty="0">
                <a:solidFill>
                  <a:srgbClr val="000000"/>
                </a:solidFill>
                <a:latin typeface="Arial" panose="020B0604020202020204" pitchFamily="34" charset="0"/>
              </a:rPr>
              <a:t>和 </a:t>
            </a:r>
            <a:r>
              <a:rPr lang="en-US" altLang="zh-CN" sz="1100" dirty="0" err="1">
                <a:solidFill>
                  <a:srgbClr val="000000"/>
                </a:solidFill>
                <a:latin typeface="Arial" panose="020B0604020202020204" pitchFamily="34" charset="0"/>
              </a:rPr>
              <a:t>P</a:t>
            </a:r>
            <a:r>
              <a:rPr lang="en-US" altLang="zh-CN" sz="1100" baseline="-25000" dirty="0" err="1">
                <a:solidFill>
                  <a:srgbClr val="000000"/>
                </a:solidFill>
                <a:latin typeface="Arial" panose="020B0604020202020204" pitchFamily="34" charset="0"/>
              </a:rPr>
              <a:t>seq</a:t>
            </a:r>
            <a:r>
              <a:rPr lang="zh-CN" altLang="en-US" sz="1100" dirty="0">
                <a:solidFill>
                  <a:srgbClr val="000000"/>
                </a:solidFill>
                <a:latin typeface="Arial" panose="020B0604020202020204" pitchFamily="34" charset="0"/>
              </a:rPr>
              <a:t>）。</a:t>
            </a:r>
          </a:p>
        </p:txBody>
      </p:sp>
      <p:cxnSp>
        <p:nvCxnSpPr>
          <p:cNvPr id="10" name="直接箭头连接符 9">
            <a:extLst>
              <a:ext uri="{FF2B5EF4-FFF2-40B4-BE49-F238E27FC236}">
                <a16:creationId xmlns:a16="http://schemas.microsoft.com/office/drawing/2014/main" id="{A1B14316-D386-2A36-BE8F-9C73BCEEBDA8}"/>
              </a:ext>
            </a:extLst>
          </p:cNvPr>
          <p:cNvCxnSpPr/>
          <p:nvPr/>
        </p:nvCxnSpPr>
        <p:spPr>
          <a:xfrm>
            <a:off x="4383931" y="3138790"/>
            <a:ext cx="4280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57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055EA6-8E32-78BE-4C8B-76CA5215694E}"/>
              </a:ext>
            </a:extLst>
          </p:cNvPr>
          <p:cNvSpPr txBox="1"/>
          <p:nvPr/>
        </p:nvSpPr>
        <p:spPr>
          <a:xfrm>
            <a:off x="577393" y="455086"/>
            <a:ext cx="6094428" cy="400110"/>
          </a:xfrm>
          <a:prstGeom prst="rect">
            <a:avLst/>
          </a:prstGeom>
          <a:noFill/>
        </p:spPr>
        <p:txBody>
          <a:bodyPr wrap="square">
            <a:spAutoFit/>
          </a:bodyPr>
          <a:lstStyle/>
          <a:p>
            <a:r>
              <a:rPr lang="zh-CN" altLang="en-US" sz="2000" dirty="0"/>
              <a:t>大规模复合</a:t>
            </a:r>
            <a:r>
              <a:rPr lang="en-US" altLang="zh-CN" sz="2000" dirty="0"/>
              <a:t>DNA</a:t>
            </a:r>
            <a:r>
              <a:rPr lang="zh-CN" altLang="en-US" sz="2000" dirty="0"/>
              <a:t>数据存储：</a:t>
            </a:r>
          </a:p>
        </p:txBody>
      </p:sp>
      <p:sp>
        <p:nvSpPr>
          <p:cNvPr id="5" name="文本框 4">
            <a:extLst>
              <a:ext uri="{FF2B5EF4-FFF2-40B4-BE49-F238E27FC236}">
                <a16:creationId xmlns:a16="http://schemas.microsoft.com/office/drawing/2014/main" id="{ED4F9907-D202-C552-F502-08EB320AD32F}"/>
              </a:ext>
            </a:extLst>
          </p:cNvPr>
          <p:cNvSpPr txBox="1"/>
          <p:nvPr/>
        </p:nvSpPr>
        <p:spPr>
          <a:xfrm>
            <a:off x="705047" y="1009184"/>
            <a:ext cx="10781906" cy="738664"/>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为了展示复合</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字母表概念的可行性以及对改进基于</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的数据存档系统的潜力，对一个基于</a:t>
            </a:r>
            <a:r>
              <a:rPr lang="en-US" altLang="zh-CN" sz="1400" dirty="0">
                <a:solidFill>
                  <a:srgbClr val="000000"/>
                </a:solidFill>
                <a:latin typeface="Arial" panose="020B0604020202020204" pitchFamily="34" charset="0"/>
              </a:rPr>
              <a:t>6</a:t>
            </a:r>
            <a:r>
              <a:rPr lang="zh-CN" altLang="en-US" sz="1400" dirty="0">
                <a:solidFill>
                  <a:srgbClr val="000000"/>
                </a:solidFill>
                <a:latin typeface="Arial" panose="020B0604020202020204" pitchFamily="34" charset="0"/>
              </a:rPr>
              <a:t>个字母复合字母表的存储系统进行了大规模分子实现。该系统包括使用我们的复合字母编码方法以及基于</a:t>
            </a:r>
            <a:r>
              <a:rPr lang="en-US" altLang="zh-CN" sz="1400" dirty="0">
                <a:solidFill>
                  <a:srgbClr val="000000"/>
                </a:solidFill>
                <a:latin typeface="Arial" panose="020B0604020202020204" pitchFamily="34" charset="0"/>
              </a:rPr>
              <a:t>Reed-Solomon</a:t>
            </a:r>
            <a:r>
              <a:rPr lang="zh-CN" altLang="en-US" sz="1400" dirty="0">
                <a:solidFill>
                  <a:srgbClr val="000000"/>
                </a:solidFill>
                <a:latin typeface="Arial" panose="020B0604020202020204" pitchFamily="34" charset="0"/>
              </a:rPr>
              <a:t>和</a:t>
            </a:r>
            <a:r>
              <a:rPr lang="en-US" altLang="zh-CN" sz="1400" dirty="0">
                <a:solidFill>
                  <a:srgbClr val="000000"/>
                </a:solidFill>
                <a:latin typeface="Arial" panose="020B0604020202020204" pitchFamily="34" charset="0"/>
              </a:rPr>
              <a:t>fountain</a:t>
            </a:r>
            <a:r>
              <a:rPr lang="zh-CN" altLang="en-US" sz="1400" dirty="0">
                <a:solidFill>
                  <a:srgbClr val="000000"/>
                </a:solidFill>
                <a:latin typeface="Arial" panose="020B0604020202020204" pitchFamily="34" charset="0"/>
              </a:rPr>
              <a:t>方案的纠错系统，以产生复合</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编码管道。</a:t>
            </a:r>
            <a:endParaRPr lang="en-US" altLang="zh-CN" sz="1400" dirty="0">
              <a:solidFill>
                <a:srgbClr val="000000"/>
              </a:solidFill>
              <a:latin typeface="Arial" panose="020B0604020202020204" pitchFamily="34" charset="0"/>
            </a:endParaRPr>
          </a:p>
        </p:txBody>
      </p:sp>
      <p:pic>
        <p:nvPicPr>
          <p:cNvPr id="7" name="图片 6">
            <a:extLst>
              <a:ext uri="{FF2B5EF4-FFF2-40B4-BE49-F238E27FC236}">
                <a16:creationId xmlns:a16="http://schemas.microsoft.com/office/drawing/2014/main" id="{8681CBAB-EF46-4C4C-C2AD-CFDE2B4EA11F}"/>
              </a:ext>
            </a:extLst>
          </p:cNvPr>
          <p:cNvPicPr>
            <a:picLocks noChangeAspect="1"/>
          </p:cNvPicPr>
          <p:nvPr/>
        </p:nvPicPr>
        <p:blipFill>
          <a:blip r:embed="rId2"/>
          <a:stretch>
            <a:fillRect/>
          </a:stretch>
        </p:blipFill>
        <p:spPr>
          <a:xfrm>
            <a:off x="2231140" y="1990958"/>
            <a:ext cx="6510519" cy="4298548"/>
          </a:xfrm>
          <a:prstGeom prst="rect">
            <a:avLst/>
          </a:prstGeom>
        </p:spPr>
      </p:pic>
      <p:sp>
        <p:nvSpPr>
          <p:cNvPr id="9" name="文本框 8">
            <a:extLst>
              <a:ext uri="{FF2B5EF4-FFF2-40B4-BE49-F238E27FC236}">
                <a16:creationId xmlns:a16="http://schemas.microsoft.com/office/drawing/2014/main" id="{3F3FF28C-C3F5-146C-17A1-874DBBDF1FD1}"/>
              </a:ext>
            </a:extLst>
          </p:cNvPr>
          <p:cNvSpPr txBox="1"/>
          <p:nvPr/>
        </p:nvSpPr>
        <p:spPr>
          <a:xfrm>
            <a:off x="2702318" y="6402914"/>
            <a:ext cx="5838038" cy="261610"/>
          </a:xfrm>
          <a:prstGeom prst="rect">
            <a:avLst/>
          </a:prstGeom>
          <a:noFill/>
        </p:spPr>
        <p:txBody>
          <a:bodyPr wrap="square">
            <a:spAutoFit/>
          </a:bodyPr>
          <a:lstStyle/>
          <a:p>
            <a:r>
              <a:rPr lang="zh-CN" altLang="en-US" sz="1050" b="0" i="0" dirty="0">
                <a:solidFill>
                  <a:srgbClr val="000000"/>
                </a:solidFill>
                <a:effectLst/>
                <a:latin typeface="Arial" panose="020B0604020202020204" pitchFamily="34" charset="0"/>
              </a:rPr>
              <a:t>喷泉代码处理压缩的输入文件以生成二进制液滴，然后对每个液滴应用复合 </a:t>
            </a:r>
            <a:r>
              <a:rPr lang="en-US" altLang="zh-CN" sz="1050" b="0" i="0" dirty="0">
                <a:solidFill>
                  <a:srgbClr val="000000"/>
                </a:solidFill>
                <a:effectLst/>
                <a:latin typeface="Arial" panose="020B0604020202020204" pitchFamily="34" charset="0"/>
              </a:rPr>
              <a:t>DNA </a:t>
            </a:r>
            <a:r>
              <a:rPr lang="zh-CN" altLang="en-US" sz="1050" b="0" i="0" dirty="0">
                <a:solidFill>
                  <a:srgbClr val="000000"/>
                </a:solidFill>
                <a:effectLst/>
                <a:latin typeface="Arial" panose="020B0604020202020204" pitchFamily="34" charset="0"/>
              </a:rPr>
              <a:t>编码工作</a:t>
            </a:r>
            <a:endParaRPr lang="zh-CN" altLang="en-US" sz="1100" dirty="0"/>
          </a:p>
        </p:txBody>
      </p:sp>
      <p:sp>
        <p:nvSpPr>
          <p:cNvPr id="13" name="文本框 12">
            <a:extLst>
              <a:ext uri="{FF2B5EF4-FFF2-40B4-BE49-F238E27FC236}">
                <a16:creationId xmlns:a16="http://schemas.microsoft.com/office/drawing/2014/main" id="{777DAC47-E757-A15D-60D6-A67FBA7DA7C1}"/>
              </a:ext>
            </a:extLst>
          </p:cNvPr>
          <p:cNvSpPr txBox="1"/>
          <p:nvPr/>
        </p:nvSpPr>
        <p:spPr>
          <a:xfrm>
            <a:off x="9351259" y="2322758"/>
            <a:ext cx="2613497" cy="707886"/>
          </a:xfrm>
          <a:prstGeom prst="rect">
            <a:avLst/>
          </a:prstGeom>
          <a:noFill/>
        </p:spPr>
        <p:txBody>
          <a:bodyPr wrap="square">
            <a:spAutoFit/>
          </a:bodyPr>
          <a:lstStyle/>
          <a:p>
            <a:r>
              <a:rPr lang="zh-CN" altLang="en-US" sz="1000" b="0" i="0" dirty="0">
                <a:solidFill>
                  <a:srgbClr val="000000"/>
                </a:solidFill>
                <a:effectLst/>
                <a:latin typeface="Arial" panose="020B0604020202020204" pitchFamily="34" charset="0"/>
              </a:rPr>
              <a:t>二进制信息被翻译成复合 </a:t>
            </a:r>
            <a:r>
              <a:rPr lang="en-US" altLang="zh-CN" sz="1000" b="0" i="0" dirty="0">
                <a:solidFill>
                  <a:srgbClr val="000000"/>
                </a:solidFill>
                <a:effectLst/>
                <a:latin typeface="Arial" panose="020B0604020202020204" pitchFamily="34" charset="0"/>
              </a:rPr>
              <a:t>DNA </a:t>
            </a:r>
            <a:r>
              <a:rPr lang="zh-CN" altLang="en-US" sz="1000" b="0" i="0" dirty="0">
                <a:solidFill>
                  <a:srgbClr val="000000"/>
                </a:solidFill>
                <a:effectLst/>
                <a:latin typeface="Arial" panose="020B0604020202020204" pitchFamily="34" charset="0"/>
              </a:rPr>
              <a:t>序列。种子序列被翻译成标准 </a:t>
            </a:r>
            <a:r>
              <a:rPr lang="en-US" altLang="zh-CN" sz="1000" b="0" i="0" dirty="0">
                <a:solidFill>
                  <a:srgbClr val="000000"/>
                </a:solidFill>
                <a:effectLst/>
                <a:latin typeface="Arial" panose="020B0604020202020204" pitchFamily="34" charset="0"/>
              </a:rPr>
              <a:t>DNA </a:t>
            </a:r>
            <a:r>
              <a:rPr lang="zh-CN" altLang="en-US" sz="1000" b="0" i="0" dirty="0">
                <a:solidFill>
                  <a:srgbClr val="000000"/>
                </a:solidFill>
                <a:effectLst/>
                <a:latin typeface="Arial" panose="020B0604020202020204" pitchFamily="34" charset="0"/>
              </a:rPr>
              <a:t>序列作为解码过程的条形码，有效载荷被翻译成 </a:t>
            </a:r>
            <a:r>
              <a:rPr lang="en-US" altLang="zh-CN" sz="1000" b="0" i="0" dirty="0">
                <a:solidFill>
                  <a:srgbClr val="000000"/>
                </a:solidFill>
                <a:effectLst/>
                <a:latin typeface="Arial" panose="020B0604020202020204" pitchFamily="34" charset="0"/>
              </a:rPr>
              <a:t>5 bits</a:t>
            </a:r>
            <a:r>
              <a:rPr lang="zh-CN" altLang="en-US" sz="1000" b="0" i="0" dirty="0">
                <a:solidFill>
                  <a:srgbClr val="000000"/>
                </a:solidFill>
                <a:effectLst/>
                <a:latin typeface="Arial" panose="020B0604020202020204" pitchFamily="34" charset="0"/>
              </a:rPr>
              <a:t>的</a:t>
            </a:r>
            <a:r>
              <a:rPr lang="en-US" altLang="zh-CN" sz="1000" dirty="0">
                <a:solidFill>
                  <a:srgbClr val="000000"/>
                </a:solidFill>
                <a:latin typeface="Arial" panose="020B0604020202020204" pitchFamily="34" charset="0"/>
              </a:rPr>
              <a:t>6</a:t>
            </a:r>
            <a:r>
              <a:rPr lang="zh-CN" altLang="en-US" sz="1000" dirty="0">
                <a:solidFill>
                  <a:srgbClr val="000000"/>
                </a:solidFill>
                <a:latin typeface="Arial" panose="020B0604020202020204" pitchFamily="34" charset="0"/>
              </a:rPr>
              <a:t>个</a:t>
            </a:r>
            <a:r>
              <a:rPr lang="zh-CN" altLang="en-US" sz="1000" b="0" i="0" dirty="0">
                <a:solidFill>
                  <a:srgbClr val="000000"/>
                </a:solidFill>
                <a:effectLst/>
                <a:latin typeface="Arial" panose="020B0604020202020204" pitchFamily="34" charset="0"/>
              </a:rPr>
              <a:t>字母复合 </a:t>
            </a:r>
            <a:r>
              <a:rPr lang="en-US" altLang="zh-CN" sz="1000" b="0" i="0" dirty="0">
                <a:solidFill>
                  <a:srgbClr val="000000"/>
                </a:solidFill>
                <a:effectLst/>
                <a:latin typeface="Arial" panose="020B0604020202020204" pitchFamily="34" charset="0"/>
              </a:rPr>
              <a:t>DNA </a:t>
            </a:r>
            <a:r>
              <a:rPr lang="zh-CN" altLang="en-US" sz="1000" b="0" i="0" dirty="0">
                <a:solidFill>
                  <a:srgbClr val="000000"/>
                </a:solidFill>
                <a:effectLst/>
                <a:latin typeface="Arial" panose="020B0604020202020204" pitchFamily="34" charset="0"/>
              </a:rPr>
              <a:t>字母表 </a:t>
            </a:r>
            <a:r>
              <a:rPr lang="zh-CN" altLang="el-GR" sz="1000" b="0" i="0" dirty="0">
                <a:solidFill>
                  <a:srgbClr val="000000"/>
                </a:solidFill>
                <a:effectLst/>
                <a:latin typeface="Arial" panose="020B0604020202020204" pitchFamily="34" charset="0"/>
              </a:rPr>
              <a:t>。</a:t>
            </a:r>
            <a:endParaRPr lang="zh-CN" altLang="en-US" sz="1000" dirty="0"/>
          </a:p>
        </p:txBody>
      </p:sp>
      <p:cxnSp>
        <p:nvCxnSpPr>
          <p:cNvPr id="15" name="直接箭头连接符 14">
            <a:extLst>
              <a:ext uri="{FF2B5EF4-FFF2-40B4-BE49-F238E27FC236}">
                <a16:creationId xmlns:a16="http://schemas.microsoft.com/office/drawing/2014/main" id="{596AAA70-C5B6-7797-4042-1F64A8A757BF}"/>
              </a:ext>
            </a:extLst>
          </p:cNvPr>
          <p:cNvCxnSpPr/>
          <p:nvPr/>
        </p:nvCxnSpPr>
        <p:spPr>
          <a:xfrm flipH="1">
            <a:off x="8651132" y="2676701"/>
            <a:ext cx="5966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25E852E-2C13-4F6E-BAE8-55A068E67E84}"/>
              </a:ext>
            </a:extLst>
          </p:cNvPr>
          <p:cNvSpPr txBox="1"/>
          <p:nvPr/>
        </p:nvSpPr>
        <p:spPr>
          <a:xfrm>
            <a:off x="9351259" y="3196682"/>
            <a:ext cx="2743200" cy="707886"/>
          </a:xfrm>
          <a:prstGeom prst="rect">
            <a:avLst/>
          </a:prstGeom>
          <a:noFill/>
        </p:spPr>
        <p:txBody>
          <a:bodyPr wrap="square">
            <a:spAutoFit/>
          </a:bodyPr>
          <a:lstStyle/>
          <a:p>
            <a:r>
              <a:rPr lang="zh-CN" altLang="en-US" sz="1000" dirty="0">
                <a:solidFill>
                  <a:srgbClr val="000000"/>
                </a:solidFill>
                <a:latin typeface="Arial" panose="020B0604020202020204" pitchFamily="34" charset="0"/>
              </a:rPr>
              <a:t>通过使用系统的 </a:t>
            </a:r>
            <a:r>
              <a:rPr lang="en-US" altLang="zh-CN" sz="1000" dirty="0">
                <a:solidFill>
                  <a:srgbClr val="000000"/>
                </a:solidFill>
                <a:latin typeface="Arial" panose="020B0604020202020204" pitchFamily="34" charset="0"/>
              </a:rPr>
              <a:t>RS </a:t>
            </a:r>
            <a:r>
              <a:rPr lang="zh-CN" altLang="en-US" sz="1000" dirty="0">
                <a:solidFill>
                  <a:srgbClr val="000000"/>
                </a:solidFill>
                <a:latin typeface="Arial" panose="020B0604020202020204" pitchFamily="34" charset="0"/>
              </a:rPr>
              <a:t>编码将纠错核苷酸添加到 </a:t>
            </a:r>
            <a:r>
              <a:rPr lang="en-US" altLang="zh-CN" sz="1000" dirty="0">
                <a:solidFill>
                  <a:srgbClr val="000000"/>
                </a:solidFill>
                <a:latin typeface="Arial" panose="020B0604020202020204" pitchFamily="34" charset="0"/>
              </a:rPr>
              <a:t>DNA </a:t>
            </a:r>
            <a:r>
              <a:rPr lang="zh-CN" altLang="en-US" sz="1000" dirty="0">
                <a:solidFill>
                  <a:srgbClr val="000000"/>
                </a:solidFill>
                <a:latin typeface="Arial" panose="020B0604020202020204" pitchFamily="34" charset="0"/>
              </a:rPr>
              <a:t>序列中。</a:t>
            </a:r>
            <a:r>
              <a:rPr lang="zh-CN" altLang="en-US" sz="1000" b="0" i="0" dirty="0">
                <a:solidFill>
                  <a:srgbClr val="000000"/>
                </a:solidFill>
                <a:effectLst/>
                <a:latin typeface="Arial" panose="020B0604020202020204" pitchFamily="34" charset="0"/>
              </a:rPr>
              <a:t>条形码使用 </a:t>
            </a:r>
            <a:r>
              <a:rPr lang="en-US" altLang="zh-CN" sz="1000" b="0" i="0" dirty="0">
                <a:solidFill>
                  <a:srgbClr val="000000"/>
                </a:solidFill>
                <a:effectLst/>
                <a:latin typeface="Arial" panose="020B0604020202020204" pitchFamily="34" charset="0"/>
              </a:rPr>
              <a:t>RS over GF(2</a:t>
            </a:r>
            <a:r>
              <a:rPr lang="en-US" altLang="zh-CN" sz="1000" b="0" i="0" baseline="30000" dirty="0">
                <a:solidFill>
                  <a:srgbClr val="000000"/>
                </a:solidFill>
                <a:effectLst/>
                <a:latin typeface="Arial" panose="020B0604020202020204" pitchFamily="34" charset="0"/>
              </a:rPr>
              <a:t>4</a:t>
            </a:r>
            <a:r>
              <a:rPr lang="en-US" altLang="zh-CN" sz="1000" b="0" i="0" dirty="0">
                <a:solidFill>
                  <a:srgbClr val="000000"/>
                </a:solidFill>
                <a:effectLst/>
                <a:latin typeface="Arial" panose="020B0604020202020204" pitchFamily="34" charset="0"/>
              </a:rPr>
              <a:t>) </a:t>
            </a:r>
            <a:r>
              <a:rPr lang="zh-CN" altLang="en-US" sz="1000" b="0" i="0" dirty="0">
                <a:solidFill>
                  <a:srgbClr val="000000"/>
                </a:solidFill>
                <a:effectLst/>
                <a:latin typeface="Arial" panose="020B0604020202020204" pitchFamily="34" charset="0"/>
              </a:rPr>
              <a:t>进行编码，有效载荷使用 </a:t>
            </a:r>
            <a:r>
              <a:rPr lang="en-US" altLang="zh-CN" sz="1000" b="0" i="0" dirty="0">
                <a:solidFill>
                  <a:srgbClr val="000000"/>
                </a:solidFill>
                <a:effectLst/>
                <a:latin typeface="Arial" panose="020B0604020202020204" pitchFamily="34" charset="0"/>
              </a:rPr>
              <a:t>RS over GF(7</a:t>
            </a:r>
            <a:r>
              <a:rPr lang="en-US" altLang="zh-CN" sz="1000" b="0" i="0" baseline="30000" dirty="0">
                <a:solidFill>
                  <a:srgbClr val="000000"/>
                </a:solidFill>
                <a:effectLst/>
                <a:latin typeface="Arial" panose="020B0604020202020204" pitchFamily="34" charset="0"/>
              </a:rPr>
              <a:t>3</a:t>
            </a:r>
            <a:r>
              <a:rPr lang="en-US" altLang="zh-CN" sz="1000" b="0" i="0" dirty="0">
                <a:solidFill>
                  <a:srgbClr val="000000"/>
                </a:solidFill>
                <a:effectLst/>
                <a:latin typeface="Arial" panose="020B0604020202020204" pitchFamily="34" charset="0"/>
              </a:rPr>
              <a:t>) </a:t>
            </a:r>
            <a:r>
              <a:rPr lang="zh-CN" altLang="en-US" sz="1000" b="0" i="0" dirty="0">
                <a:solidFill>
                  <a:srgbClr val="000000"/>
                </a:solidFill>
                <a:effectLst/>
                <a:latin typeface="Arial" panose="020B0604020202020204" pitchFamily="34" charset="0"/>
              </a:rPr>
              <a:t>进行填充和编码。</a:t>
            </a:r>
            <a:endParaRPr lang="zh-CN" altLang="en-US" sz="1000" dirty="0">
              <a:solidFill>
                <a:srgbClr val="000000"/>
              </a:solidFill>
              <a:latin typeface="Arial" panose="020B0604020202020204" pitchFamily="34" charset="0"/>
            </a:endParaRPr>
          </a:p>
        </p:txBody>
      </p:sp>
      <p:cxnSp>
        <p:nvCxnSpPr>
          <p:cNvPr id="19" name="直接箭头连接符 18">
            <a:extLst>
              <a:ext uri="{FF2B5EF4-FFF2-40B4-BE49-F238E27FC236}">
                <a16:creationId xmlns:a16="http://schemas.microsoft.com/office/drawing/2014/main" id="{AABAE61B-DB90-0727-65C1-8E33DD1E2583}"/>
              </a:ext>
            </a:extLst>
          </p:cNvPr>
          <p:cNvCxnSpPr/>
          <p:nvPr/>
        </p:nvCxnSpPr>
        <p:spPr>
          <a:xfrm flipH="1">
            <a:off x="8651132" y="3550625"/>
            <a:ext cx="5966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B291E42-4C6A-736B-61D0-20827D2CE4DD}"/>
              </a:ext>
            </a:extLst>
          </p:cNvPr>
          <p:cNvSpPr txBox="1"/>
          <p:nvPr/>
        </p:nvSpPr>
        <p:spPr>
          <a:xfrm>
            <a:off x="9351259" y="4249615"/>
            <a:ext cx="2613497" cy="400110"/>
          </a:xfrm>
          <a:prstGeom prst="rect">
            <a:avLst/>
          </a:prstGeom>
          <a:noFill/>
        </p:spPr>
        <p:txBody>
          <a:bodyPr wrap="square">
            <a:spAutoFit/>
          </a:bodyPr>
          <a:lstStyle/>
          <a:p>
            <a:r>
              <a:rPr lang="zh-CN" altLang="en-US" sz="1000" dirty="0">
                <a:solidFill>
                  <a:srgbClr val="000000"/>
                </a:solidFill>
                <a:latin typeface="Arial" panose="020B0604020202020204" pitchFamily="34" charset="0"/>
              </a:rPr>
              <a:t>然后过滤每个编码的消息以验证 </a:t>
            </a:r>
            <a:r>
              <a:rPr lang="en-US" altLang="zh-CN" sz="1000" dirty="0">
                <a:solidFill>
                  <a:srgbClr val="000000"/>
                </a:solidFill>
                <a:latin typeface="Arial" panose="020B0604020202020204" pitchFamily="34" charset="0"/>
              </a:rPr>
              <a:t>RS </a:t>
            </a:r>
            <a:r>
              <a:rPr lang="zh-CN" altLang="en-US" sz="1000" dirty="0">
                <a:solidFill>
                  <a:srgbClr val="000000"/>
                </a:solidFill>
                <a:latin typeface="Arial" panose="020B0604020202020204" pitchFamily="34" charset="0"/>
              </a:rPr>
              <a:t>冗余字母都来自</a:t>
            </a:r>
            <a:r>
              <a:rPr lang="en-US" altLang="zh-CN" sz="1000" dirty="0">
                <a:solidFill>
                  <a:srgbClr val="000000"/>
                </a:solidFill>
                <a:latin typeface="Arial" panose="020B0604020202020204" pitchFamily="34" charset="0"/>
              </a:rPr>
              <a:t>6</a:t>
            </a:r>
            <a:r>
              <a:rPr lang="zh-CN" altLang="en-US" sz="1000" dirty="0">
                <a:solidFill>
                  <a:srgbClr val="000000"/>
                </a:solidFill>
                <a:latin typeface="Arial" panose="020B0604020202020204" pitchFamily="34" charset="0"/>
              </a:rPr>
              <a:t>个</a:t>
            </a:r>
            <a:r>
              <a:rPr lang="zh-CN" altLang="en-US" sz="1000" b="0" i="0" dirty="0">
                <a:solidFill>
                  <a:srgbClr val="000000"/>
                </a:solidFill>
                <a:effectLst/>
                <a:latin typeface="Arial" panose="020B0604020202020204" pitchFamily="34" charset="0"/>
              </a:rPr>
              <a:t>字母复合 </a:t>
            </a:r>
            <a:r>
              <a:rPr lang="en-US" altLang="zh-CN" sz="1000" b="0" i="0" dirty="0">
                <a:solidFill>
                  <a:srgbClr val="000000"/>
                </a:solidFill>
                <a:effectLst/>
                <a:latin typeface="Arial" panose="020B0604020202020204" pitchFamily="34" charset="0"/>
              </a:rPr>
              <a:t>DNA </a:t>
            </a:r>
            <a:r>
              <a:rPr lang="zh-CN" altLang="en-US" sz="1000" b="0" i="0" dirty="0">
                <a:solidFill>
                  <a:srgbClr val="000000"/>
                </a:solidFill>
                <a:effectLst/>
                <a:latin typeface="Arial" panose="020B0604020202020204" pitchFamily="34" charset="0"/>
              </a:rPr>
              <a:t>字母表 </a:t>
            </a:r>
            <a:r>
              <a:rPr lang="zh-CN" altLang="el-GR" sz="1000" b="0" i="0" dirty="0">
                <a:solidFill>
                  <a:srgbClr val="000000"/>
                </a:solidFill>
                <a:effectLst/>
                <a:latin typeface="Arial" panose="020B0604020202020204" pitchFamily="34" charset="0"/>
              </a:rPr>
              <a:t>。</a:t>
            </a:r>
            <a:endParaRPr lang="zh-CN" altLang="en-US" sz="1000" dirty="0">
              <a:solidFill>
                <a:srgbClr val="000000"/>
              </a:solidFill>
              <a:latin typeface="Arial" panose="020B0604020202020204" pitchFamily="34" charset="0"/>
            </a:endParaRPr>
          </a:p>
        </p:txBody>
      </p:sp>
      <p:cxnSp>
        <p:nvCxnSpPr>
          <p:cNvPr id="23" name="直接箭头连接符 22">
            <a:extLst>
              <a:ext uri="{FF2B5EF4-FFF2-40B4-BE49-F238E27FC236}">
                <a16:creationId xmlns:a16="http://schemas.microsoft.com/office/drawing/2014/main" id="{F80FEE4F-270E-7C3D-CCBD-E0B87BDEA102}"/>
              </a:ext>
            </a:extLst>
          </p:cNvPr>
          <p:cNvCxnSpPr>
            <a:cxnSpLocks/>
          </p:cNvCxnSpPr>
          <p:nvPr/>
        </p:nvCxnSpPr>
        <p:spPr>
          <a:xfrm flipH="1">
            <a:off x="8651132" y="4526614"/>
            <a:ext cx="5966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4DBF34F-B424-0F13-93A3-4045B46AA259}"/>
              </a:ext>
            </a:extLst>
          </p:cNvPr>
          <p:cNvSpPr txBox="1"/>
          <p:nvPr/>
        </p:nvSpPr>
        <p:spPr>
          <a:xfrm>
            <a:off x="9351259" y="4845247"/>
            <a:ext cx="2613497" cy="553998"/>
          </a:xfrm>
          <a:prstGeom prst="rect">
            <a:avLst/>
          </a:prstGeom>
          <a:noFill/>
        </p:spPr>
        <p:txBody>
          <a:bodyPr wrap="square">
            <a:spAutoFit/>
          </a:bodyPr>
          <a:lstStyle/>
          <a:p>
            <a:r>
              <a:rPr lang="zh-CN" altLang="en-US" sz="1000" dirty="0">
                <a:solidFill>
                  <a:srgbClr val="000000"/>
                </a:solidFill>
                <a:latin typeface="Arial" panose="020B0604020202020204" pitchFamily="34" charset="0"/>
              </a:rPr>
              <a:t>实验标识符和扩增模板序列附加到每个有效序列。类似的编码方案用于</a:t>
            </a:r>
            <a:r>
              <a:rPr lang="en-US" altLang="zh-CN" sz="1000" dirty="0">
                <a:solidFill>
                  <a:srgbClr val="000000"/>
                </a:solidFill>
                <a:latin typeface="Arial" panose="020B0604020202020204" pitchFamily="34" charset="0"/>
              </a:rPr>
              <a:t>4</a:t>
            </a:r>
            <a:r>
              <a:rPr lang="zh-CN" altLang="en-US" sz="1000" dirty="0">
                <a:solidFill>
                  <a:srgbClr val="000000"/>
                </a:solidFill>
                <a:latin typeface="Arial" panose="020B0604020202020204" pitchFamily="34" charset="0"/>
              </a:rPr>
              <a:t>个和</a:t>
            </a:r>
            <a:r>
              <a:rPr lang="en-US" altLang="zh-CN" sz="1000" dirty="0">
                <a:solidFill>
                  <a:srgbClr val="000000"/>
                </a:solidFill>
                <a:latin typeface="Arial" panose="020B0604020202020204" pitchFamily="34" charset="0"/>
              </a:rPr>
              <a:t>5</a:t>
            </a:r>
            <a:r>
              <a:rPr lang="zh-CN" altLang="en-US" sz="1000" dirty="0">
                <a:solidFill>
                  <a:srgbClr val="000000"/>
                </a:solidFill>
                <a:latin typeface="Arial" panose="020B0604020202020204" pitchFamily="34" charset="0"/>
              </a:rPr>
              <a:t>个字母的字母表。</a:t>
            </a:r>
          </a:p>
        </p:txBody>
      </p:sp>
      <p:cxnSp>
        <p:nvCxnSpPr>
          <p:cNvPr id="28" name="直接箭头连接符 27">
            <a:extLst>
              <a:ext uri="{FF2B5EF4-FFF2-40B4-BE49-F238E27FC236}">
                <a16:creationId xmlns:a16="http://schemas.microsoft.com/office/drawing/2014/main" id="{D2474877-B0B5-9842-2049-E4FD5950ECBC}"/>
              </a:ext>
            </a:extLst>
          </p:cNvPr>
          <p:cNvCxnSpPr>
            <a:cxnSpLocks/>
          </p:cNvCxnSpPr>
          <p:nvPr/>
        </p:nvCxnSpPr>
        <p:spPr>
          <a:xfrm flipH="1">
            <a:off x="8651132" y="5097294"/>
            <a:ext cx="5966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20450AF-E7C2-2CBF-7248-D5FC51FF0E98}"/>
              </a:ext>
            </a:extLst>
          </p:cNvPr>
          <p:cNvSpPr txBox="1"/>
          <p:nvPr/>
        </p:nvSpPr>
        <p:spPr>
          <a:xfrm>
            <a:off x="324254" y="2276591"/>
            <a:ext cx="1478606" cy="400110"/>
          </a:xfrm>
          <a:prstGeom prst="rect">
            <a:avLst/>
          </a:prstGeom>
          <a:noFill/>
        </p:spPr>
        <p:txBody>
          <a:bodyPr wrap="square">
            <a:spAutoFit/>
          </a:bodyPr>
          <a:lstStyle/>
          <a:p>
            <a:r>
              <a:rPr lang="en-US" altLang="zh-CN" sz="1000" dirty="0" err="1">
                <a:solidFill>
                  <a:srgbClr val="000000"/>
                </a:solidFill>
                <a:latin typeface="Arial" panose="020B0604020202020204" pitchFamily="34" charset="0"/>
              </a:rPr>
              <a:t>Erlich</a:t>
            </a:r>
            <a:r>
              <a:rPr lang="en-US" altLang="zh-CN" sz="1000" dirty="0">
                <a:solidFill>
                  <a:srgbClr val="000000"/>
                </a:solidFill>
                <a:latin typeface="Arial" panose="020B0604020202020204" pitchFamily="34" charset="0"/>
              </a:rPr>
              <a:t> </a:t>
            </a:r>
            <a:r>
              <a:rPr lang="zh-CN" altLang="en-US" sz="1000" dirty="0">
                <a:solidFill>
                  <a:srgbClr val="000000"/>
                </a:solidFill>
                <a:latin typeface="Arial" panose="020B0604020202020204" pitchFamily="34" charset="0"/>
              </a:rPr>
              <a:t>等人使用的 </a:t>
            </a:r>
            <a:r>
              <a:rPr lang="en-US" altLang="zh-CN" sz="1000" dirty="0">
                <a:solidFill>
                  <a:srgbClr val="000000"/>
                </a:solidFill>
                <a:latin typeface="Arial" panose="020B0604020202020204" pitchFamily="34" charset="0"/>
              </a:rPr>
              <a:t>2.16 MB zip </a:t>
            </a:r>
            <a:r>
              <a:rPr lang="zh-CN" altLang="en-US" sz="1000" dirty="0">
                <a:solidFill>
                  <a:srgbClr val="000000"/>
                </a:solidFill>
                <a:latin typeface="Arial" panose="020B0604020202020204" pitchFamily="34" charset="0"/>
              </a:rPr>
              <a:t>文件（</a:t>
            </a:r>
            <a:r>
              <a:rPr lang="el-GR" altLang="zh-CN" sz="1000" dirty="0">
                <a:solidFill>
                  <a:srgbClr val="000000"/>
                </a:solidFill>
                <a:latin typeface="Arial" panose="020B0604020202020204" pitchFamily="34" charset="0"/>
              </a:rPr>
              <a:t>Σ6</a:t>
            </a:r>
            <a:r>
              <a:rPr lang="zh-CN" altLang="en-US" sz="1000" dirty="0">
                <a:solidFill>
                  <a:srgbClr val="000000"/>
                </a:solidFill>
                <a:latin typeface="Arial" panose="020B0604020202020204" pitchFamily="34" charset="0"/>
              </a:rPr>
              <a:t>）。</a:t>
            </a:r>
          </a:p>
        </p:txBody>
      </p:sp>
      <p:sp>
        <p:nvSpPr>
          <p:cNvPr id="33" name="文本框 32">
            <a:extLst>
              <a:ext uri="{FF2B5EF4-FFF2-40B4-BE49-F238E27FC236}">
                <a16:creationId xmlns:a16="http://schemas.microsoft.com/office/drawing/2014/main" id="{147C5C6C-28D3-8FAB-738A-8CBD2A87FEF2}"/>
              </a:ext>
            </a:extLst>
          </p:cNvPr>
          <p:cNvSpPr txBox="1"/>
          <p:nvPr/>
        </p:nvSpPr>
        <p:spPr>
          <a:xfrm>
            <a:off x="324254" y="2952367"/>
            <a:ext cx="1569526" cy="400110"/>
          </a:xfrm>
          <a:prstGeom prst="rect">
            <a:avLst/>
          </a:prstGeom>
          <a:noFill/>
        </p:spPr>
        <p:txBody>
          <a:bodyPr wrap="square">
            <a:spAutoFit/>
          </a:bodyPr>
          <a:lstStyle/>
          <a:p>
            <a:r>
              <a:rPr lang="en-US" altLang="zh-CN" sz="1000" dirty="0">
                <a:solidFill>
                  <a:srgbClr val="000000"/>
                </a:solidFill>
                <a:latin typeface="Arial" panose="020B0604020202020204" pitchFamily="34" charset="0"/>
              </a:rPr>
              <a:t>6.42-MB zip </a:t>
            </a:r>
            <a:r>
              <a:rPr lang="zh-CN" altLang="en-US" sz="1000" dirty="0">
                <a:solidFill>
                  <a:srgbClr val="000000"/>
                </a:solidFill>
                <a:latin typeface="Arial" panose="020B0604020202020204" pitchFamily="34" charset="0"/>
              </a:rPr>
              <a:t>文件双语圣经（</a:t>
            </a:r>
            <a:r>
              <a:rPr lang="el-GR" altLang="zh-CN" sz="1000" dirty="0">
                <a:solidFill>
                  <a:srgbClr val="000000"/>
                </a:solidFill>
                <a:latin typeface="Arial" panose="020B0604020202020204" pitchFamily="34" charset="0"/>
              </a:rPr>
              <a:t>Σ4</a:t>
            </a:r>
            <a:r>
              <a:rPr lang="zh-CN" altLang="el-GR" sz="1000" dirty="0">
                <a:solidFill>
                  <a:srgbClr val="000000"/>
                </a:solidFill>
                <a:latin typeface="Arial" panose="020B0604020202020204" pitchFamily="34" charset="0"/>
              </a:rPr>
              <a:t>、</a:t>
            </a:r>
            <a:r>
              <a:rPr lang="el-GR" altLang="zh-CN" sz="1000" dirty="0">
                <a:solidFill>
                  <a:srgbClr val="000000"/>
                </a:solidFill>
                <a:latin typeface="Arial" panose="020B0604020202020204" pitchFamily="34" charset="0"/>
              </a:rPr>
              <a:t>Σ5</a:t>
            </a:r>
            <a:r>
              <a:rPr lang="zh-CN" altLang="el-GR" sz="1000" dirty="0">
                <a:solidFill>
                  <a:srgbClr val="000000"/>
                </a:solidFill>
                <a:latin typeface="Arial" panose="020B0604020202020204" pitchFamily="34" charset="0"/>
              </a:rPr>
              <a:t>、</a:t>
            </a:r>
            <a:r>
              <a:rPr lang="el-GR" altLang="zh-CN" sz="1000" dirty="0">
                <a:solidFill>
                  <a:srgbClr val="000000"/>
                </a:solidFill>
                <a:latin typeface="Arial" panose="020B0604020202020204" pitchFamily="34" charset="0"/>
              </a:rPr>
              <a:t>Σ6</a:t>
            </a:r>
            <a:r>
              <a:rPr lang="zh-CN" altLang="en-US" sz="1000" dirty="0">
                <a:solidFill>
                  <a:srgbClr val="000000"/>
                </a:solidFill>
                <a:latin typeface="Arial" panose="020B0604020202020204" pitchFamily="34" charset="0"/>
              </a:rPr>
              <a:t>）。</a:t>
            </a:r>
          </a:p>
        </p:txBody>
      </p:sp>
    </p:spTree>
    <p:extLst>
      <p:ext uri="{BB962C8B-B14F-4D97-AF65-F5344CB8AC3E}">
        <p14:creationId xmlns:p14="http://schemas.microsoft.com/office/powerpoint/2010/main" val="92587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BCCE1EF-9221-4291-A176-D881F64853A0}"/>
                  </a:ext>
                </a:extLst>
              </p:cNvPr>
              <p:cNvSpPr txBox="1"/>
              <p:nvPr/>
            </p:nvSpPr>
            <p:spPr>
              <a:xfrm>
                <a:off x="836579" y="521365"/>
                <a:ext cx="10622604" cy="1815882"/>
              </a:xfrm>
              <a:prstGeom prst="rect">
                <a:avLst/>
              </a:prstGeom>
              <a:noFill/>
            </p:spPr>
            <p:txBody>
              <a:bodyPr wrap="square">
                <a:spAutoFit/>
              </a:bodyPr>
              <a:lstStyle/>
              <a:p>
                <a:pPr indent="457200"/>
                <a:r>
                  <a:rPr lang="zh-CN" altLang="en-US" sz="1400" b="0" i="0" dirty="0">
                    <a:solidFill>
                      <a:srgbClr val="000000"/>
                    </a:solidFill>
                    <a:effectLst/>
                    <a:latin typeface="Arial" panose="020B0604020202020204" pitchFamily="34" charset="0"/>
                  </a:rPr>
                  <a:t>首先使用系统成功存储和检索了一个来自</a:t>
                </a:r>
                <a:r>
                  <a:rPr lang="en-US" altLang="zh-CN" sz="1400" dirty="0" err="1">
                    <a:solidFill>
                      <a:srgbClr val="000000"/>
                    </a:solidFill>
                    <a:latin typeface="Arial" panose="020B0604020202020204" pitchFamily="34" charset="0"/>
                  </a:rPr>
                  <a:t>Erlich</a:t>
                </a:r>
                <a:r>
                  <a:rPr lang="zh-CN" altLang="en-US" sz="1400" dirty="0">
                    <a:solidFill>
                      <a:srgbClr val="000000"/>
                    </a:solidFill>
                    <a:latin typeface="Arial" panose="020B0604020202020204" pitchFamily="34" charset="0"/>
                  </a:rPr>
                  <a:t>和</a:t>
                </a:r>
                <a:r>
                  <a:rPr lang="en-US" altLang="zh-CN" sz="1400" dirty="0" err="1">
                    <a:solidFill>
                      <a:srgbClr val="000000"/>
                    </a:solidFill>
                    <a:latin typeface="Arial" panose="020B0604020202020204" pitchFamily="34" charset="0"/>
                  </a:rPr>
                  <a:t>Zielinsk</a:t>
                </a:r>
                <a:r>
                  <a:rPr lang="zh-CN" altLang="en-US" sz="1400" dirty="0">
                    <a:solidFill>
                      <a:srgbClr val="000000"/>
                    </a:solidFill>
                    <a:latin typeface="Arial" panose="020B0604020202020204" pitchFamily="34" charset="0"/>
                  </a:rPr>
                  <a:t>的</a:t>
                </a:r>
                <a:r>
                  <a:rPr lang="en-US" altLang="zh-CN" sz="1400" dirty="0">
                    <a:solidFill>
                      <a:srgbClr val="000000"/>
                    </a:solidFill>
                    <a:latin typeface="Arial" panose="020B0604020202020204" pitchFamily="34" charset="0"/>
                  </a:rPr>
                  <a:t>2.12 MB</a:t>
                </a:r>
                <a:r>
                  <a:rPr lang="zh-CN" altLang="en-US" sz="1400" dirty="0">
                    <a:solidFill>
                      <a:srgbClr val="000000"/>
                    </a:solidFill>
                    <a:latin typeface="Arial" panose="020B0604020202020204" pitchFamily="34" charset="0"/>
                  </a:rPr>
                  <a:t>的数据文件。我们编码的</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库由</a:t>
                </a:r>
                <a:r>
                  <a:rPr lang="en-US" altLang="zh-CN" sz="1400" dirty="0">
                    <a:solidFill>
                      <a:srgbClr val="000000"/>
                    </a:solidFill>
                    <a:latin typeface="Arial" panose="020B0604020202020204" pitchFamily="34" charset="0"/>
                  </a:rPr>
                  <a:t>58000</a:t>
                </a:r>
                <a:r>
                  <a:rPr lang="zh-CN" altLang="en-US" sz="1400" dirty="0">
                    <a:solidFill>
                      <a:srgbClr val="000000"/>
                    </a:solidFill>
                    <a:latin typeface="Arial" panose="020B0604020202020204" pitchFamily="34" charset="0"/>
                  </a:rPr>
                  <a:t>个</a:t>
                </a:r>
                <a:r>
                  <a:rPr lang="en-US" altLang="zh-CN" sz="1400" dirty="0">
                    <a:solidFill>
                      <a:srgbClr val="000000"/>
                    </a:solidFill>
                    <a:latin typeface="Arial" panose="020B0604020202020204" pitchFamily="34" charset="0"/>
                  </a:rPr>
                  <a:t>6</a:t>
                </a:r>
                <a:r>
                  <a:rPr lang="zh-CN" altLang="en-US" sz="1400" dirty="0">
                    <a:solidFill>
                      <a:srgbClr val="000000"/>
                    </a:solidFill>
                    <a:latin typeface="Arial" panose="020B0604020202020204" pitchFamily="34" charset="0"/>
                  </a:rPr>
                  <a:t>个字母复合的</a:t>
                </a:r>
                <a:r>
                  <a:rPr lang="en-US" altLang="zh-CN" sz="1400" dirty="0">
                    <a:solidFill>
                      <a:srgbClr val="000000"/>
                    </a:solidFill>
                    <a:latin typeface="Arial" panose="020B0604020202020204" pitchFamily="34" charset="0"/>
                  </a:rPr>
                  <a:t>152</a:t>
                </a:r>
                <a:r>
                  <a:rPr lang="zh-CN" altLang="en-US" sz="1400" dirty="0">
                    <a:solidFill>
                      <a:srgbClr val="000000"/>
                    </a:solidFill>
                    <a:latin typeface="Arial" panose="020B0604020202020204" pitchFamily="34" charset="0"/>
                  </a:rPr>
                  <a:t>个核苷酸形成的寡核苷酸组成，与标准</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所需的</a:t>
                </a:r>
                <a:r>
                  <a:rPr lang="en-US" altLang="zh-CN" sz="1400" dirty="0">
                    <a:solidFill>
                      <a:srgbClr val="000000"/>
                    </a:solidFill>
                    <a:latin typeface="Arial" panose="020B0604020202020204" pitchFamily="34" charset="0"/>
                  </a:rPr>
                  <a:t>72,000</a:t>
                </a:r>
                <a:r>
                  <a:rPr lang="zh-CN" altLang="en-US" sz="1400" dirty="0">
                    <a:solidFill>
                      <a:srgbClr val="000000"/>
                    </a:solidFill>
                    <a:latin typeface="Arial" panose="020B0604020202020204" pitchFamily="34" charset="0"/>
                  </a:rPr>
                  <a:t>个相同长度的寡核苷酸相比，逻辑密度增加了约</a:t>
                </a:r>
                <a:r>
                  <a:rPr lang="en-US" altLang="zh-CN" sz="1400" dirty="0">
                    <a:solidFill>
                      <a:srgbClr val="000000"/>
                    </a:solidFill>
                    <a:latin typeface="Arial" panose="020B0604020202020204" pitchFamily="34" charset="0"/>
                  </a:rPr>
                  <a:t>24%</a:t>
                </a:r>
                <a:r>
                  <a:rPr lang="zh-CN" altLang="en-US" sz="1400" dirty="0">
                    <a:solidFill>
                      <a:srgbClr val="000000"/>
                    </a:solidFill>
                    <a:latin typeface="Arial" panose="020B0604020202020204" pitchFamily="34" charset="0"/>
                  </a:rPr>
                  <a:t>，以每个合成周期的比特数衡量。使用的</a:t>
                </a:r>
                <a:r>
                  <a:rPr lang="en-US" altLang="zh-CN" sz="1400" dirty="0">
                    <a:solidFill>
                      <a:srgbClr val="000000"/>
                    </a:solidFill>
                    <a:latin typeface="Arial" panose="020B0604020202020204" pitchFamily="34" charset="0"/>
                  </a:rPr>
                  <a:t>6</a:t>
                </a:r>
                <a:r>
                  <a:rPr lang="zh-CN" altLang="en-US" sz="1400" dirty="0">
                    <a:solidFill>
                      <a:srgbClr val="000000"/>
                    </a:solidFill>
                    <a:latin typeface="Arial" panose="020B0604020202020204" pitchFamily="34" charset="0"/>
                  </a:rPr>
                  <a:t>个字母复合字母表为</a:t>
                </a:r>
                <a:r>
                  <a:rPr lang="el-GR" altLang="zh-CN" sz="1400" dirty="0">
                    <a:solidFill>
                      <a:srgbClr val="000000"/>
                    </a:solidFill>
                    <a:latin typeface="Arial" panose="020B0604020202020204" pitchFamily="34" charset="0"/>
                  </a:rPr>
                  <a:t>{</a:t>
                </a:r>
                <a:r>
                  <a:rPr lang="en-US" altLang="zh-CN" sz="1400" dirty="0">
                    <a:solidFill>
                      <a:srgbClr val="000000"/>
                    </a:solidFill>
                    <a:latin typeface="Arial" panose="020B0604020202020204" pitchFamily="34" charset="0"/>
                  </a:rPr>
                  <a:t>A,C,G,T,M,K}</a:t>
                </a:r>
                <a:r>
                  <a:rPr lang="zh-CN" altLang="en-US" sz="1400" dirty="0">
                    <a:solidFill>
                      <a:srgbClr val="000000"/>
                    </a:solidFill>
                    <a:latin typeface="Arial" panose="020B0604020202020204" pitchFamily="34" charset="0"/>
                  </a:rPr>
                  <a:t>，其中</a:t>
                </a:r>
                <a:r>
                  <a:rPr lang="en-US" altLang="zh-CN" sz="1400" dirty="0">
                    <a:solidFill>
                      <a:srgbClr val="000000"/>
                    </a:solidFill>
                    <a:latin typeface="Arial" panose="020B0604020202020204" pitchFamily="34" charset="0"/>
                  </a:rPr>
                  <a:t>M =(1,1,0,0)</a:t>
                </a:r>
                <a:r>
                  <a:rPr lang="zh-CN" altLang="en-US" sz="1400" dirty="0">
                    <a:solidFill>
                      <a:srgbClr val="000000"/>
                    </a:solidFill>
                    <a:latin typeface="Arial" panose="020B0604020202020204" pitchFamily="34" charset="0"/>
                  </a:rPr>
                  <a:t>和</a:t>
                </a:r>
                <a:r>
                  <a:rPr lang="en-US" altLang="zh-CN" sz="1400" dirty="0">
                    <a:solidFill>
                      <a:srgbClr val="000000"/>
                    </a:solidFill>
                    <a:latin typeface="Arial" panose="020B0604020202020204" pitchFamily="34" charset="0"/>
                  </a:rPr>
                  <a:t>K =(0,0,1,1)</a:t>
                </a:r>
                <a:r>
                  <a:rPr lang="zh-CN" altLang="en-US" sz="1400" dirty="0">
                    <a:solidFill>
                      <a:srgbClr val="000000"/>
                    </a:solidFill>
                    <a:latin typeface="Arial" panose="020B0604020202020204" pitchFamily="34" charset="0"/>
                  </a:rPr>
                  <a:t>。我们的纠错方案在复合</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水平</a:t>
                </a:r>
                <a:r>
                  <a:rPr lang="en-US" altLang="zh-CN" sz="1400" dirty="0">
                    <a:solidFill>
                      <a:srgbClr val="000000"/>
                    </a:solidFill>
                    <a:latin typeface="Arial" panose="020B0604020202020204" pitchFamily="34" charset="0"/>
                  </a:rPr>
                  <a:t>(</a:t>
                </a:r>
                <a:r>
                  <a:rPr lang="zh-CN" altLang="en-US" sz="1400" dirty="0">
                    <a:solidFill>
                      <a:srgbClr val="000000"/>
                    </a:solidFill>
                    <a:latin typeface="Arial" panose="020B0604020202020204" pitchFamily="34" charset="0"/>
                  </a:rPr>
                  <a:t>使用适当的伽罗瓦域</a:t>
                </a:r>
                <a:r>
                  <a:rPr lang="en-US" altLang="zh-CN" sz="1400" dirty="0">
                    <a:solidFill>
                      <a:srgbClr val="000000"/>
                    </a:solidFill>
                    <a:latin typeface="Arial" panose="020B0604020202020204" pitchFamily="34" charset="0"/>
                  </a:rPr>
                  <a:t>)</a:t>
                </a:r>
                <a:r>
                  <a:rPr lang="zh-CN" altLang="en-US" sz="1400" dirty="0">
                    <a:solidFill>
                      <a:srgbClr val="000000"/>
                    </a:solidFill>
                    <a:latin typeface="Arial" panose="020B0604020202020204" pitchFamily="34" charset="0"/>
                  </a:rPr>
                  <a:t>使用</a:t>
                </a:r>
                <a:r>
                  <a:rPr lang="en-US" altLang="zh-CN" sz="1400" dirty="0">
                    <a:solidFill>
                      <a:srgbClr val="000000"/>
                    </a:solidFill>
                    <a:latin typeface="Arial" panose="020B0604020202020204" pitchFamily="34" charset="0"/>
                  </a:rPr>
                  <a:t>RS</a:t>
                </a:r>
                <a:r>
                  <a:rPr lang="zh-CN" altLang="en-US" sz="1400" dirty="0">
                    <a:solidFill>
                      <a:srgbClr val="000000"/>
                    </a:solidFill>
                    <a:latin typeface="Arial" panose="020B0604020202020204" pitchFamily="34" charset="0"/>
                  </a:rPr>
                  <a:t>码，而不是在二进制位水平，从而提高了系统的鲁棒性。</a:t>
                </a:r>
                <a:endParaRPr lang="en-US" altLang="zh-CN" sz="1400" dirty="0">
                  <a:solidFill>
                    <a:srgbClr val="000000"/>
                  </a:solidFill>
                  <a:latin typeface="Arial" panose="020B0604020202020204" pitchFamily="34" charset="0"/>
                </a:endParaRPr>
              </a:p>
              <a:p>
                <a:pPr indent="457200"/>
                <a:r>
                  <a:rPr lang="zh-CN" altLang="en-US" sz="1400" dirty="0">
                    <a:solidFill>
                      <a:srgbClr val="000000"/>
                    </a:solidFill>
                    <a:latin typeface="Arial" panose="020B0604020202020204" pitchFamily="34" charset="0"/>
                  </a:rPr>
                  <a:t>接着使用三种不同的复合字母表对压缩成</a:t>
                </a:r>
                <a:r>
                  <a:rPr lang="en-US" altLang="zh-CN" sz="1400" dirty="0">
                    <a:solidFill>
                      <a:srgbClr val="000000"/>
                    </a:solidFill>
                    <a:latin typeface="Arial" panose="020B0604020202020204" pitchFamily="34" charset="0"/>
                  </a:rPr>
                  <a:t>6.42 MB</a:t>
                </a:r>
                <a:r>
                  <a:rPr lang="zh-CN" altLang="en-US" sz="1400" dirty="0">
                    <a:solidFill>
                      <a:srgbClr val="000000"/>
                    </a:solidFill>
                    <a:latin typeface="Arial" panose="020B0604020202020204" pitchFamily="34" charset="0"/>
                  </a:rPr>
                  <a:t>的圣经文件进行编码，进一步证明了复合</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逻辑密度的增加。上述</a:t>
                </a:r>
                <a:r>
                  <a:rPr lang="en-US" altLang="zh-CN" sz="1400" dirty="0">
                    <a:solidFill>
                      <a:srgbClr val="000000"/>
                    </a:solidFill>
                    <a:latin typeface="Arial" panose="020B0604020202020204" pitchFamily="34" charset="0"/>
                  </a:rPr>
                  <a:t>6</a:t>
                </a:r>
                <a:r>
                  <a:rPr lang="zh-CN" altLang="en-US" sz="1400" dirty="0">
                    <a:solidFill>
                      <a:srgbClr val="000000"/>
                    </a:solidFill>
                    <a:latin typeface="Arial" panose="020B0604020202020204" pitchFamily="34" charset="0"/>
                  </a:rPr>
                  <a:t>个字母的字母表需要</a:t>
                </a:r>
                <a:r>
                  <a:rPr lang="en-US" altLang="zh-CN" sz="1400" dirty="0">
                    <a:solidFill>
                      <a:srgbClr val="000000"/>
                    </a:solidFill>
                    <a:latin typeface="Arial" panose="020B0604020202020204" pitchFamily="34" charset="0"/>
                  </a:rPr>
                  <a:t>174,000</a:t>
                </a:r>
                <a:r>
                  <a:rPr lang="zh-CN" altLang="en-US" sz="1400" dirty="0">
                    <a:solidFill>
                      <a:srgbClr val="000000"/>
                    </a:solidFill>
                    <a:latin typeface="Arial" panose="020B0604020202020204" pitchFamily="34" charset="0"/>
                  </a:rPr>
                  <a:t>个寡核苷酸，而</a:t>
                </a:r>
                <a:r>
                  <a:rPr lang="en-US" altLang="zh-CN" sz="1400" dirty="0">
                    <a:solidFill>
                      <a:srgbClr val="000000"/>
                    </a:solidFill>
                    <a:latin typeface="Arial" panose="020B0604020202020204" pitchFamily="34" charset="0"/>
                  </a:rPr>
                  <a:t>5</a:t>
                </a:r>
                <a:r>
                  <a:rPr lang="zh-CN" altLang="en-US" sz="1400" dirty="0">
                    <a:solidFill>
                      <a:srgbClr val="000000"/>
                    </a:solidFill>
                    <a:latin typeface="Arial" panose="020B0604020202020204" pitchFamily="34" charset="0"/>
                  </a:rPr>
                  <a:t>个字母的字母表</a:t>
                </a:r>
                <a:r>
                  <a:rPr lang="en-US" altLang="zh-CN" sz="1400" dirty="0">
                    <a:solidFill>
                      <a:srgbClr val="000000"/>
                    </a:solidFill>
                    <a:latin typeface="Arial" panose="020B0604020202020204" pitchFamily="34" charset="0"/>
                  </a:rPr>
                  <a:t> {A,C,G,T,M} </a:t>
                </a:r>
                <a:r>
                  <a:rPr lang="zh-CN" altLang="en-US" sz="1400" dirty="0">
                    <a:solidFill>
                      <a:srgbClr val="000000"/>
                    </a:solidFill>
                    <a:latin typeface="Arial" panose="020B0604020202020204" pitchFamily="34" charset="0"/>
                  </a:rPr>
                  <a:t>需要</a:t>
                </a:r>
                <a:r>
                  <a:rPr lang="en-US" altLang="zh-CN" sz="1400" dirty="0">
                    <a:solidFill>
                      <a:srgbClr val="000000"/>
                    </a:solidFill>
                    <a:latin typeface="Arial" panose="020B0604020202020204" pitchFamily="34" charset="0"/>
                  </a:rPr>
                  <a:t>193,000</a:t>
                </a:r>
                <a:r>
                  <a:rPr lang="zh-CN" altLang="en-US" sz="1400" dirty="0">
                    <a:solidFill>
                      <a:srgbClr val="000000"/>
                    </a:solidFill>
                    <a:latin typeface="Arial" panose="020B0604020202020204" pitchFamily="34" charset="0"/>
                  </a:rPr>
                  <a:t>个寡核苷酸，一个标准的</a:t>
                </a:r>
                <a:r>
                  <a:rPr lang="en-US" altLang="zh-CN" sz="1400" dirty="0">
                    <a:solidFill>
                      <a:srgbClr val="000000"/>
                    </a:solidFill>
                    <a:latin typeface="Arial" panose="020B0604020202020204" pitchFamily="34" charset="0"/>
                  </a:rPr>
                  <a:t>4</a:t>
                </a:r>
                <a:r>
                  <a:rPr lang="zh-CN" altLang="en-US" sz="1400" dirty="0">
                    <a:solidFill>
                      <a:srgbClr val="000000"/>
                    </a:solidFill>
                    <a:latin typeface="Arial" panose="020B0604020202020204" pitchFamily="34" charset="0"/>
                  </a:rPr>
                  <a:t>个字母的字母表</a:t>
                </a:r>
                <a:r>
                  <a:rPr lang="en-US" altLang="zh-CN" sz="1400" b="0" i="0" dirty="0">
                    <a:solidFill>
                      <a:srgbClr val="000000"/>
                    </a:solidFill>
                    <a:effectLst/>
                    <a:latin typeface="Arial" panose="020B0604020202020204" pitchFamily="34" charset="0"/>
                  </a:rPr>
                  <a:t>Σ</a:t>
                </a:r>
                <a:r>
                  <a:rPr lang="en-US" altLang="zh-CN" sz="1400" baseline="-25000" dirty="0">
                    <a:solidFill>
                      <a:srgbClr val="000000"/>
                    </a:solidFill>
                    <a:latin typeface="Arial" panose="020B0604020202020204" pitchFamily="34" charset="0"/>
                  </a:rPr>
                  <a:t>4</a:t>
                </a:r>
                <a:r>
                  <a:rPr lang="en-US" altLang="zh-CN" sz="1400" dirty="0">
                    <a:solidFill>
                      <a:srgbClr val="000000"/>
                    </a:solidFill>
                    <a:latin typeface="Arial" panose="020B0604020202020204" pitchFamily="34" charset="0"/>
                  </a:rPr>
                  <a:t> = </a:t>
                </a:r>
                <a14:m>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zh-CN" altLang="en-US" sz="1400">
                            <a:solidFill>
                              <a:srgbClr val="000000"/>
                            </a:solidFill>
                            <a:latin typeface="Cambria Math" panose="02040503050406030204" pitchFamily="18" charset="0"/>
                          </a:rPr>
                          <m:t>𝛷</m:t>
                        </m:r>
                      </m:e>
                      <m:sub>
                        <m:r>
                          <a:rPr lang="en-US" altLang="zh-CN" sz="1400" b="0" i="1" smtClean="0">
                            <a:solidFill>
                              <a:srgbClr val="000000"/>
                            </a:solidFill>
                            <a:latin typeface="Cambria Math" panose="02040503050406030204" pitchFamily="18" charset="0"/>
                          </a:rPr>
                          <m:t>1</m:t>
                        </m:r>
                      </m:sub>
                    </m:sSub>
                  </m:oMath>
                </a14:m>
                <a:r>
                  <a:rPr lang="zh-CN" altLang="en-US" sz="1400" dirty="0">
                    <a:solidFill>
                      <a:srgbClr val="000000"/>
                    </a:solidFill>
                    <a:latin typeface="Arial" panose="020B0604020202020204" pitchFamily="34" charset="0"/>
                  </a:rPr>
                  <a:t>需要</a:t>
                </a:r>
                <a:r>
                  <a:rPr lang="en-US" altLang="zh-CN" sz="1400" dirty="0">
                    <a:solidFill>
                      <a:srgbClr val="000000"/>
                    </a:solidFill>
                    <a:latin typeface="Arial" panose="020B0604020202020204" pitchFamily="34" charset="0"/>
                  </a:rPr>
                  <a:t>217,000</a:t>
                </a:r>
                <a:r>
                  <a:rPr lang="zh-CN" altLang="en-US" sz="1400" dirty="0">
                    <a:solidFill>
                      <a:srgbClr val="000000"/>
                    </a:solidFill>
                    <a:latin typeface="Arial" panose="020B0604020202020204" pitchFamily="34" charset="0"/>
                  </a:rPr>
                  <a:t>个合成寡核苷酸，以上都是</a:t>
                </a:r>
                <a:r>
                  <a:rPr lang="en-US" altLang="zh-CN" sz="1400" dirty="0">
                    <a:solidFill>
                      <a:srgbClr val="000000"/>
                    </a:solidFill>
                    <a:latin typeface="Arial" panose="020B0604020202020204" pitchFamily="34" charset="0"/>
                  </a:rPr>
                  <a:t>152</a:t>
                </a:r>
                <a:r>
                  <a:rPr lang="zh-CN" altLang="en-US" sz="1400" dirty="0">
                    <a:solidFill>
                      <a:srgbClr val="000000"/>
                    </a:solidFill>
                    <a:latin typeface="Arial" panose="020B0604020202020204" pitchFamily="34" charset="0"/>
                  </a:rPr>
                  <a:t>个核苷酸的相同长度。使用获得的数据，我们进一步研究了这种复合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合成方法的特征。</a:t>
                </a:r>
                <a:endParaRPr lang="en-US" altLang="zh-CN" sz="1400" dirty="0">
                  <a:solidFill>
                    <a:srgbClr val="000000"/>
                  </a:solidFill>
                  <a:latin typeface="Arial" panose="020B0604020202020204" pitchFamily="34" charset="0"/>
                </a:endParaRPr>
              </a:p>
              <a:p>
                <a:pPr indent="457200"/>
                <a:endParaRPr lang="zh-CN" altLang="en-US" sz="1400" dirty="0">
                  <a:solidFill>
                    <a:srgbClr val="000000"/>
                  </a:solidFill>
                  <a:latin typeface="Arial" panose="020B0604020202020204" pitchFamily="34" charset="0"/>
                </a:endParaRPr>
              </a:p>
            </p:txBody>
          </p:sp>
        </mc:Choice>
        <mc:Fallback xmlns="">
          <p:sp>
            <p:nvSpPr>
              <p:cNvPr id="3" name="文本框 2">
                <a:extLst>
                  <a:ext uri="{FF2B5EF4-FFF2-40B4-BE49-F238E27FC236}">
                    <a16:creationId xmlns:a16="http://schemas.microsoft.com/office/drawing/2014/main" id="{DBCCE1EF-9221-4291-A176-D881F64853A0}"/>
                  </a:ext>
                </a:extLst>
              </p:cNvPr>
              <p:cNvSpPr txBox="1">
                <a:spLocks noRot="1" noChangeAspect="1" noMove="1" noResize="1" noEditPoints="1" noAdjustHandles="1" noChangeArrowheads="1" noChangeShapeType="1" noTextEdit="1"/>
              </p:cNvSpPr>
              <p:nvPr/>
            </p:nvSpPr>
            <p:spPr>
              <a:xfrm>
                <a:off x="836579" y="521365"/>
                <a:ext cx="10622604" cy="1815882"/>
              </a:xfrm>
              <a:prstGeom prst="rect">
                <a:avLst/>
              </a:prstGeom>
              <a:blipFill>
                <a:blip r:embed="rId2"/>
                <a:stretch>
                  <a:fillRect l="-172" t="-1010" r="-402"/>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50770E2-225B-5345-7D2C-951DAEC15D62}"/>
              </a:ext>
            </a:extLst>
          </p:cNvPr>
          <p:cNvPicPr>
            <a:picLocks noChangeAspect="1"/>
          </p:cNvPicPr>
          <p:nvPr/>
        </p:nvPicPr>
        <p:blipFill>
          <a:blip r:embed="rId3"/>
          <a:stretch>
            <a:fillRect/>
          </a:stretch>
        </p:blipFill>
        <p:spPr>
          <a:xfrm>
            <a:off x="2425430" y="2219862"/>
            <a:ext cx="7217924" cy="4265138"/>
          </a:xfrm>
          <a:prstGeom prst="rect">
            <a:avLst/>
          </a:prstGeom>
        </p:spPr>
      </p:pic>
      <p:sp>
        <p:nvSpPr>
          <p:cNvPr id="11" name="文本框 10">
            <a:extLst>
              <a:ext uri="{FF2B5EF4-FFF2-40B4-BE49-F238E27FC236}">
                <a16:creationId xmlns:a16="http://schemas.microsoft.com/office/drawing/2014/main" id="{3C468DCD-EE44-EC0A-7C07-C5EB6DEBDB52}"/>
              </a:ext>
            </a:extLst>
          </p:cNvPr>
          <p:cNvSpPr txBox="1"/>
          <p:nvPr/>
        </p:nvSpPr>
        <p:spPr>
          <a:xfrm>
            <a:off x="6147881" y="2219862"/>
            <a:ext cx="2859932" cy="261610"/>
          </a:xfrm>
          <a:prstGeom prst="rect">
            <a:avLst/>
          </a:prstGeom>
          <a:noFill/>
        </p:spPr>
        <p:txBody>
          <a:bodyPr wrap="square">
            <a:spAutoFit/>
          </a:bodyPr>
          <a:lstStyle/>
          <a:p>
            <a:r>
              <a:rPr lang="en-US" altLang="zh-CN" sz="1100" b="0" i="0" dirty="0">
                <a:solidFill>
                  <a:srgbClr val="000000"/>
                </a:solidFill>
                <a:effectLst/>
                <a:latin typeface="Arial" panose="020B0604020202020204" pitchFamily="34" charset="0"/>
              </a:rPr>
              <a:t>DNA</a:t>
            </a:r>
            <a:r>
              <a:rPr lang="zh-CN" altLang="en-US" sz="1100" b="0" i="0" dirty="0">
                <a:solidFill>
                  <a:srgbClr val="000000"/>
                </a:solidFill>
                <a:effectLst/>
                <a:latin typeface="Arial" panose="020B0604020202020204" pitchFamily="34" charset="0"/>
              </a:rPr>
              <a:t>存储方案的比较</a:t>
            </a:r>
            <a:endParaRPr lang="zh-CN" altLang="en-US" sz="1100" dirty="0"/>
          </a:p>
        </p:txBody>
      </p:sp>
      <p:sp>
        <p:nvSpPr>
          <p:cNvPr id="13" name="文本框 12">
            <a:extLst>
              <a:ext uri="{FF2B5EF4-FFF2-40B4-BE49-F238E27FC236}">
                <a16:creationId xmlns:a16="http://schemas.microsoft.com/office/drawing/2014/main" id="{B48CBC71-52C9-4DA6-C0A1-611D2D318560}"/>
              </a:ext>
            </a:extLst>
          </p:cNvPr>
          <p:cNvSpPr txBox="1"/>
          <p:nvPr/>
        </p:nvSpPr>
        <p:spPr>
          <a:xfrm>
            <a:off x="5259422" y="2751640"/>
            <a:ext cx="1115438" cy="215444"/>
          </a:xfrm>
          <a:prstGeom prst="rect">
            <a:avLst/>
          </a:prstGeom>
          <a:noFill/>
        </p:spPr>
        <p:txBody>
          <a:bodyPr wrap="square">
            <a:spAutoFit/>
          </a:bodyPr>
          <a:lstStyle/>
          <a:p>
            <a:r>
              <a:rPr lang="zh-CN" altLang="en-US" sz="800" b="0" i="0" dirty="0">
                <a:solidFill>
                  <a:srgbClr val="000000"/>
                </a:solidFill>
                <a:effectLst/>
                <a:latin typeface="Arial" panose="020B0604020202020204" pitchFamily="34" charset="0"/>
              </a:rPr>
              <a:t>对丢失的鲁棒性</a:t>
            </a:r>
            <a:endParaRPr lang="zh-CN" altLang="en-US" sz="800" dirty="0"/>
          </a:p>
        </p:txBody>
      </p:sp>
      <p:sp>
        <p:nvSpPr>
          <p:cNvPr id="15" name="文本框 14">
            <a:extLst>
              <a:ext uri="{FF2B5EF4-FFF2-40B4-BE49-F238E27FC236}">
                <a16:creationId xmlns:a16="http://schemas.microsoft.com/office/drawing/2014/main" id="{4FDEC978-CA35-E00A-8389-39F3C367A1F9}"/>
              </a:ext>
            </a:extLst>
          </p:cNvPr>
          <p:cNvSpPr txBox="1"/>
          <p:nvPr/>
        </p:nvSpPr>
        <p:spPr>
          <a:xfrm>
            <a:off x="6369995" y="2751640"/>
            <a:ext cx="648511" cy="215444"/>
          </a:xfrm>
          <a:prstGeom prst="rect">
            <a:avLst/>
          </a:prstGeom>
          <a:noFill/>
        </p:spPr>
        <p:txBody>
          <a:bodyPr wrap="square">
            <a:spAutoFit/>
          </a:bodyPr>
          <a:lstStyle/>
          <a:p>
            <a:r>
              <a:rPr lang="zh-CN" altLang="en-US" sz="800" dirty="0">
                <a:solidFill>
                  <a:srgbClr val="000000"/>
                </a:solidFill>
                <a:latin typeface="Arial" panose="020B0604020202020204" pitchFamily="34" charset="0"/>
              </a:rPr>
              <a:t>输入数据</a:t>
            </a:r>
          </a:p>
        </p:txBody>
      </p:sp>
      <p:sp>
        <p:nvSpPr>
          <p:cNvPr id="17" name="文本框 16">
            <a:extLst>
              <a:ext uri="{FF2B5EF4-FFF2-40B4-BE49-F238E27FC236}">
                <a16:creationId xmlns:a16="http://schemas.microsoft.com/office/drawing/2014/main" id="{3BA912A7-EF4F-191D-4EE7-5A1A6FB6794F}"/>
              </a:ext>
            </a:extLst>
          </p:cNvPr>
          <p:cNvSpPr txBox="1"/>
          <p:nvPr/>
        </p:nvSpPr>
        <p:spPr>
          <a:xfrm>
            <a:off x="7182256" y="2751640"/>
            <a:ext cx="1089498" cy="215444"/>
          </a:xfrm>
          <a:prstGeom prst="rect">
            <a:avLst/>
          </a:prstGeom>
          <a:noFill/>
        </p:spPr>
        <p:txBody>
          <a:bodyPr wrap="square">
            <a:spAutoFit/>
          </a:bodyPr>
          <a:lstStyle/>
          <a:p>
            <a:r>
              <a:rPr lang="zh-CN" altLang="en-US" sz="800" dirty="0">
                <a:solidFill>
                  <a:srgbClr val="000000"/>
                </a:solidFill>
                <a:latin typeface="Arial" panose="020B0604020202020204" pitchFamily="34" charset="0"/>
              </a:rPr>
              <a:t>总寡核苷酸库长</a:t>
            </a:r>
          </a:p>
        </p:txBody>
      </p:sp>
      <p:sp>
        <p:nvSpPr>
          <p:cNvPr id="19" name="文本框 18">
            <a:extLst>
              <a:ext uri="{FF2B5EF4-FFF2-40B4-BE49-F238E27FC236}">
                <a16:creationId xmlns:a16="http://schemas.microsoft.com/office/drawing/2014/main" id="{305260DD-11A5-5019-A6EF-777CA87865B0}"/>
              </a:ext>
            </a:extLst>
          </p:cNvPr>
          <p:cNvSpPr txBox="1"/>
          <p:nvPr/>
        </p:nvSpPr>
        <p:spPr>
          <a:xfrm>
            <a:off x="8975387" y="2751640"/>
            <a:ext cx="765243" cy="215444"/>
          </a:xfrm>
          <a:prstGeom prst="rect">
            <a:avLst/>
          </a:prstGeom>
          <a:noFill/>
        </p:spPr>
        <p:txBody>
          <a:bodyPr wrap="square">
            <a:spAutoFit/>
          </a:bodyPr>
          <a:lstStyle/>
          <a:p>
            <a:r>
              <a:rPr lang="zh-CN" altLang="en-US" sz="800" dirty="0">
                <a:solidFill>
                  <a:srgbClr val="000000"/>
                </a:solidFill>
                <a:latin typeface="Arial" panose="020B0604020202020204" pitchFamily="34" charset="0"/>
              </a:rPr>
              <a:t>逻辑密度</a:t>
            </a:r>
          </a:p>
        </p:txBody>
      </p:sp>
    </p:spTree>
    <p:extLst>
      <p:ext uri="{BB962C8B-B14F-4D97-AF65-F5344CB8AC3E}">
        <p14:creationId xmlns:p14="http://schemas.microsoft.com/office/powerpoint/2010/main" val="3384051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a:extLst>
              <a:ext uri="{FF2B5EF4-FFF2-40B4-BE49-F238E27FC236}">
                <a16:creationId xmlns:a16="http://schemas.microsoft.com/office/drawing/2014/main" id="{44EA2A5B-3A5F-9D8B-BA30-3681DCB2E5B3}"/>
              </a:ext>
            </a:extLst>
          </p:cNvPr>
          <p:cNvSpPr/>
          <p:nvPr/>
        </p:nvSpPr>
        <p:spPr>
          <a:xfrm>
            <a:off x="7632970" y="4542966"/>
            <a:ext cx="4286656" cy="1984443"/>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D99C798-D912-D161-AC41-462EDC1532C5}"/>
              </a:ext>
            </a:extLst>
          </p:cNvPr>
          <p:cNvSpPr txBox="1"/>
          <p:nvPr/>
        </p:nvSpPr>
        <p:spPr>
          <a:xfrm>
            <a:off x="778212" y="656141"/>
            <a:ext cx="10330775" cy="738664"/>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用两对不同的引物作为技术重复序列扩增合成的</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。然后对生成的合成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样本进行测序。我们的库和反应设计允许使用每对引物分别解码四个测试消息中的每一个。接下来分析对源自一条消息的合成复合 </a:t>
            </a:r>
            <a:r>
              <a:rPr lang="en-US" altLang="zh-CN" sz="1400" dirty="0">
                <a:solidFill>
                  <a:srgbClr val="000000"/>
                </a:solidFill>
                <a:latin typeface="Arial" panose="020B0604020202020204" pitchFamily="34" charset="0"/>
              </a:rPr>
              <a:t>DNA </a:t>
            </a:r>
            <a:r>
              <a:rPr lang="zh-CN" altLang="en-US" sz="1400" dirty="0">
                <a:solidFill>
                  <a:srgbClr val="000000"/>
                </a:solidFill>
                <a:latin typeface="Arial" panose="020B0604020202020204" pitchFamily="34" charset="0"/>
              </a:rPr>
              <a:t>文库（在这种情况下，使用一对引物编码为</a:t>
            </a:r>
            <a:r>
              <a:rPr lang="en-US" altLang="zh-CN" sz="1400" b="0" i="0" dirty="0">
                <a:solidFill>
                  <a:srgbClr val="000000"/>
                </a:solidFill>
                <a:effectLst/>
                <a:latin typeface="Arial" panose="020B0604020202020204" pitchFamily="34" charset="0"/>
              </a:rPr>
              <a:t>Σ</a:t>
            </a:r>
            <a:r>
              <a:rPr lang="en-US" altLang="zh-CN" sz="1400" b="0" i="0" baseline="-25000" dirty="0">
                <a:solidFill>
                  <a:srgbClr val="000000"/>
                </a:solidFill>
                <a:effectLst/>
                <a:latin typeface="Arial" panose="020B0604020202020204" pitchFamily="34" charset="0"/>
              </a:rPr>
              <a:t>6</a:t>
            </a:r>
            <a:r>
              <a:rPr lang="zh-CN" altLang="en-US" sz="1400" dirty="0">
                <a:solidFill>
                  <a:srgbClr val="000000"/>
                </a:solidFill>
                <a:latin typeface="Arial" panose="020B0604020202020204" pitchFamily="34" charset="0"/>
              </a:rPr>
              <a:t>的 </a:t>
            </a:r>
            <a:r>
              <a:rPr lang="en-US" altLang="zh-CN" sz="1400" dirty="0">
                <a:solidFill>
                  <a:srgbClr val="000000"/>
                </a:solidFill>
                <a:latin typeface="Arial" panose="020B0604020202020204" pitchFamily="34" charset="0"/>
              </a:rPr>
              <a:t>6.4 MB </a:t>
            </a:r>
            <a:r>
              <a:rPr lang="zh-CN" altLang="en-US" sz="1400" dirty="0">
                <a:solidFill>
                  <a:srgbClr val="000000"/>
                </a:solidFill>
                <a:latin typeface="Arial" panose="020B0604020202020204" pitchFamily="34" charset="0"/>
              </a:rPr>
              <a:t>圣经）执行的测序反应结果的解码过程，以及推断底层二进制消息。</a:t>
            </a:r>
          </a:p>
        </p:txBody>
      </p:sp>
      <p:pic>
        <p:nvPicPr>
          <p:cNvPr id="7" name="图片 6">
            <a:extLst>
              <a:ext uri="{FF2B5EF4-FFF2-40B4-BE49-F238E27FC236}">
                <a16:creationId xmlns:a16="http://schemas.microsoft.com/office/drawing/2014/main" id="{AD67C893-97B7-594A-CEB9-F308A5480CF4}"/>
              </a:ext>
            </a:extLst>
          </p:cNvPr>
          <p:cNvPicPr>
            <a:picLocks noChangeAspect="1"/>
          </p:cNvPicPr>
          <p:nvPr/>
        </p:nvPicPr>
        <p:blipFill>
          <a:blip r:embed="rId2"/>
          <a:stretch>
            <a:fillRect/>
          </a:stretch>
        </p:blipFill>
        <p:spPr>
          <a:xfrm>
            <a:off x="2416817" y="1629219"/>
            <a:ext cx="4781651" cy="4856899"/>
          </a:xfrm>
          <a:prstGeom prst="rect">
            <a:avLst/>
          </a:prstGeom>
        </p:spPr>
      </p:pic>
      <p:sp>
        <p:nvSpPr>
          <p:cNvPr id="9" name="文本框 8">
            <a:extLst>
              <a:ext uri="{FF2B5EF4-FFF2-40B4-BE49-F238E27FC236}">
                <a16:creationId xmlns:a16="http://schemas.microsoft.com/office/drawing/2014/main" id="{55A67D18-67A3-59C8-47B3-53A83471AFAB}"/>
              </a:ext>
            </a:extLst>
          </p:cNvPr>
          <p:cNvSpPr txBox="1"/>
          <p:nvPr/>
        </p:nvSpPr>
        <p:spPr>
          <a:xfrm>
            <a:off x="4085617" y="6486118"/>
            <a:ext cx="1841770" cy="261610"/>
          </a:xfrm>
          <a:prstGeom prst="rect">
            <a:avLst/>
          </a:prstGeom>
          <a:noFill/>
        </p:spPr>
        <p:txBody>
          <a:bodyPr wrap="square">
            <a:spAutoFit/>
          </a:bodyPr>
          <a:lstStyle/>
          <a:p>
            <a:r>
              <a:rPr lang="zh-CN" altLang="en-US" sz="1100" b="0" i="0" dirty="0">
                <a:solidFill>
                  <a:srgbClr val="000000"/>
                </a:solidFill>
                <a:effectLst/>
                <a:latin typeface="Arial" panose="020B0604020202020204" pitchFamily="34" charset="0"/>
              </a:rPr>
              <a:t>解码过程的步骤</a:t>
            </a:r>
            <a:endParaRPr lang="zh-CN" altLang="en-US" sz="1100" dirty="0"/>
          </a:p>
        </p:txBody>
      </p:sp>
      <p:sp>
        <p:nvSpPr>
          <p:cNvPr id="11" name="文本框 10">
            <a:extLst>
              <a:ext uri="{FF2B5EF4-FFF2-40B4-BE49-F238E27FC236}">
                <a16:creationId xmlns:a16="http://schemas.microsoft.com/office/drawing/2014/main" id="{F2F28642-5D60-87CC-FD6F-5B685D83D20F}"/>
              </a:ext>
            </a:extLst>
          </p:cNvPr>
          <p:cNvSpPr txBox="1"/>
          <p:nvPr/>
        </p:nvSpPr>
        <p:spPr>
          <a:xfrm>
            <a:off x="7892374" y="1970369"/>
            <a:ext cx="2924783" cy="261610"/>
          </a:xfrm>
          <a:prstGeom prst="rect">
            <a:avLst/>
          </a:prstGeom>
          <a:noFill/>
        </p:spPr>
        <p:txBody>
          <a:bodyPr wrap="square">
            <a:spAutoFit/>
          </a:bodyPr>
          <a:lstStyle/>
          <a:p>
            <a:r>
              <a:rPr lang="zh-CN" altLang="en-US" sz="1100" dirty="0">
                <a:solidFill>
                  <a:srgbClr val="000000"/>
                </a:solidFill>
                <a:latin typeface="Arial" panose="020B0604020202020204" pitchFamily="34" charset="0"/>
              </a:rPr>
              <a:t>对前缀序列进行预处理和分组</a:t>
            </a:r>
          </a:p>
        </p:txBody>
      </p:sp>
      <p:cxnSp>
        <p:nvCxnSpPr>
          <p:cNvPr id="13" name="直接箭头连接符 12">
            <a:extLst>
              <a:ext uri="{FF2B5EF4-FFF2-40B4-BE49-F238E27FC236}">
                <a16:creationId xmlns:a16="http://schemas.microsoft.com/office/drawing/2014/main" id="{39343224-E3F6-CA6D-266C-59D82512B09A}"/>
              </a:ext>
            </a:extLst>
          </p:cNvPr>
          <p:cNvCxnSpPr>
            <a:cxnSpLocks/>
          </p:cNvCxnSpPr>
          <p:nvPr/>
        </p:nvCxnSpPr>
        <p:spPr>
          <a:xfrm flipH="1">
            <a:off x="7373566" y="2101174"/>
            <a:ext cx="5188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D3AC126-0814-99F0-6792-6222DE89AB6B}"/>
              </a:ext>
            </a:extLst>
          </p:cNvPr>
          <p:cNvSpPr txBox="1"/>
          <p:nvPr/>
        </p:nvSpPr>
        <p:spPr>
          <a:xfrm>
            <a:off x="7944255" y="2685265"/>
            <a:ext cx="2360579" cy="261610"/>
          </a:xfrm>
          <a:prstGeom prst="rect">
            <a:avLst/>
          </a:prstGeom>
          <a:noFill/>
        </p:spPr>
        <p:txBody>
          <a:bodyPr wrap="square">
            <a:spAutoFit/>
          </a:bodyPr>
          <a:lstStyle/>
          <a:p>
            <a:r>
              <a:rPr lang="zh-CN" altLang="en-US" sz="1100" dirty="0">
                <a:solidFill>
                  <a:srgbClr val="000000"/>
                </a:solidFill>
                <a:latin typeface="Arial" panose="020B0604020202020204" pitchFamily="34" charset="0"/>
              </a:rPr>
              <a:t>生成一组假定的寡核苷酸</a:t>
            </a:r>
          </a:p>
        </p:txBody>
      </p:sp>
      <p:cxnSp>
        <p:nvCxnSpPr>
          <p:cNvPr id="19" name="直接箭头连接符 18">
            <a:extLst>
              <a:ext uri="{FF2B5EF4-FFF2-40B4-BE49-F238E27FC236}">
                <a16:creationId xmlns:a16="http://schemas.microsoft.com/office/drawing/2014/main" id="{996DFF1E-32AC-C39D-8DB4-9399C3EBCE72}"/>
              </a:ext>
            </a:extLst>
          </p:cNvPr>
          <p:cNvCxnSpPr>
            <a:cxnSpLocks/>
          </p:cNvCxnSpPr>
          <p:nvPr/>
        </p:nvCxnSpPr>
        <p:spPr>
          <a:xfrm flipH="1">
            <a:off x="7373566" y="2830238"/>
            <a:ext cx="5188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2E66ACD-9A65-6668-2F4E-BE45F648EAF6}"/>
              </a:ext>
            </a:extLst>
          </p:cNvPr>
          <p:cNvSpPr txBox="1"/>
          <p:nvPr/>
        </p:nvSpPr>
        <p:spPr>
          <a:xfrm>
            <a:off x="440986" y="3129249"/>
            <a:ext cx="2094690" cy="430887"/>
          </a:xfrm>
          <a:prstGeom prst="rect">
            <a:avLst/>
          </a:prstGeom>
          <a:noFill/>
        </p:spPr>
        <p:txBody>
          <a:bodyPr wrap="square">
            <a:spAutoFit/>
          </a:bodyPr>
          <a:lstStyle/>
          <a:p>
            <a:r>
              <a:rPr lang="zh-CN" altLang="en-US" sz="1100" dirty="0">
                <a:solidFill>
                  <a:srgbClr val="000000"/>
                </a:solidFill>
                <a:latin typeface="Arial" panose="020B0604020202020204" pitchFamily="34" charset="0"/>
              </a:rPr>
              <a:t>利用</a:t>
            </a:r>
            <a:r>
              <a:rPr lang="en-US" altLang="zh-CN" sz="1100" dirty="0">
                <a:solidFill>
                  <a:srgbClr val="000000"/>
                </a:solidFill>
                <a:latin typeface="Arial" panose="020B0604020202020204" pitchFamily="34" charset="0"/>
              </a:rPr>
              <a:t>KL</a:t>
            </a:r>
            <a:r>
              <a:rPr lang="zh-CN" altLang="en-US" sz="1100" dirty="0">
                <a:solidFill>
                  <a:srgbClr val="000000"/>
                </a:solidFill>
                <a:latin typeface="Arial" panose="020B0604020202020204" pitchFamily="34" charset="0"/>
              </a:rPr>
              <a:t>推断和</a:t>
            </a:r>
            <a:r>
              <a:rPr lang="en-US" altLang="zh-CN" sz="1100" dirty="0">
                <a:solidFill>
                  <a:srgbClr val="000000"/>
                </a:solidFill>
                <a:latin typeface="Arial" panose="020B0604020202020204" pitchFamily="34" charset="0"/>
              </a:rPr>
              <a:t>RS</a:t>
            </a:r>
            <a:r>
              <a:rPr lang="zh-CN" altLang="en-US" sz="1100" dirty="0">
                <a:solidFill>
                  <a:srgbClr val="000000"/>
                </a:solidFill>
                <a:latin typeface="Arial" panose="020B0604020202020204" pitchFamily="34" charset="0"/>
              </a:rPr>
              <a:t>误差校正对复合寡核苷酸进行推断</a:t>
            </a:r>
          </a:p>
        </p:txBody>
      </p:sp>
      <p:cxnSp>
        <p:nvCxnSpPr>
          <p:cNvPr id="22" name="直接箭头连接符 21">
            <a:extLst>
              <a:ext uri="{FF2B5EF4-FFF2-40B4-BE49-F238E27FC236}">
                <a16:creationId xmlns:a16="http://schemas.microsoft.com/office/drawing/2014/main" id="{07F938A6-CC9D-4CC8-2BE0-94EAD12B3EE7}"/>
              </a:ext>
            </a:extLst>
          </p:cNvPr>
          <p:cNvCxnSpPr>
            <a:cxnSpLocks/>
          </p:cNvCxnSpPr>
          <p:nvPr/>
        </p:nvCxnSpPr>
        <p:spPr>
          <a:xfrm>
            <a:off x="2571344" y="3344693"/>
            <a:ext cx="6647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1F5E37CB-74C9-5994-7536-09B385B93B94}"/>
              </a:ext>
            </a:extLst>
          </p:cNvPr>
          <p:cNvSpPr txBox="1"/>
          <p:nvPr/>
        </p:nvSpPr>
        <p:spPr>
          <a:xfrm>
            <a:off x="7211438" y="3919867"/>
            <a:ext cx="2924783" cy="261610"/>
          </a:xfrm>
          <a:prstGeom prst="rect">
            <a:avLst/>
          </a:prstGeom>
          <a:noFill/>
        </p:spPr>
        <p:txBody>
          <a:bodyPr wrap="square">
            <a:spAutoFit/>
          </a:bodyPr>
          <a:lstStyle/>
          <a:p>
            <a:r>
              <a:rPr lang="zh-CN" altLang="en-US" sz="1100" dirty="0">
                <a:solidFill>
                  <a:srgbClr val="000000"/>
                </a:solidFill>
                <a:latin typeface="Arial" panose="020B0604020202020204" pitchFamily="34" charset="0"/>
              </a:rPr>
              <a:t>转换成二进制滴</a:t>
            </a:r>
          </a:p>
        </p:txBody>
      </p:sp>
      <p:cxnSp>
        <p:nvCxnSpPr>
          <p:cNvPr id="26" name="直接箭头连接符 25">
            <a:extLst>
              <a:ext uri="{FF2B5EF4-FFF2-40B4-BE49-F238E27FC236}">
                <a16:creationId xmlns:a16="http://schemas.microsoft.com/office/drawing/2014/main" id="{BAC4342F-AAA7-777F-2047-2725CA303281}"/>
              </a:ext>
            </a:extLst>
          </p:cNvPr>
          <p:cNvCxnSpPr>
            <a:cxnSpLocks/>
          </p:cNvCxnSpPr>
          <p:nvPr/>
        </p:nvCxnSpPr>
        <p:spPr>
          <a:xfrm flipH="1">
            <a:off x="6679660" y="4050672"/>
            <a:ext cx="5188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FDFB981F-1F1E-80C5-C1CB-5F54DEBC514C}"/>
              </a:ext>
            </a:extLst>
          </p:cNvPr>
          <p:cNvSpPr txBox="1"/>
          <p:nvPr/>
        </p:nvSpPr>
        <p:spPr>
          <a:xfrm>
            <a:off x="1341910" y="4869238"/>
            <a:ext cx="2966936" cy="261610"/>
          </a:xfrm>
          <a:prstGeom prst="rect">
            <a:avLst/>
          </a:prstGeom>
          <a:noFill/>
        </p:spPr>
        <p:txBody>
          <a:bodyPr wrap="square">
            <a:spAutoFit/>
          </a:bodyPr>
          <a:lstStyle/>
          <a:p>
            <a:r>
              <a:rPr lang="zh-CN" altLang="en-US" sz="1100" dirty="0">
                <a:solidFill>
                  <a:srgbClr val="000000"/>
                </a:solidFill>
                <a:latin typeface="Arial" panose="020B0604020202020204" pitchFamily="34" charset="0"/>
              </a:rPr>
              <a:t>二进制喷泉码解码获得原始消息</a:t>
            </a:r>
          </a:p>
        </p:txBody>
      </p:sp>
      <p:cxnSp>
        <p:nvCxnSpPr>
          <p:cNvPr id="29" name="直接箭头连接符 28">
            <a:extLst>
              <a:ext uri="{FF2B5EF4-FFF2-40B4-BE49-F238E27FC236}">
                <a16:creationId xmlns:a16="http://schemas.microsoft.com/office/drawing/2014/main" id="{57B3EEE2-7F21-518F-BBD2-5DD55EC2EDB4}"/>
              </a:ext>
            </a:extLst>
          </p:cNvPr>
          <p:cNvCxnSpPr>
            <a:cxnSpLocks/>
          </p:cNvCxnSpPr>
          <p:nvPr/>
        </p:nvCxnSpPr>
        <p:spPr>
          <a:xfrm>
            <a:off x="3566809" y="4976959"/>
            <a:ext cx="4701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B6F72BEB-622F-9B01-B98E-30B301242595}"/>
              </a:ext>
            </a:extLst>
          </p:cNvPr>
          <p:cNvSpPr txBox="1"/>
          <p:nvPr/>
        </p:nvSpPr>
        <p:spPr>
          <a:xfrm>
            <a:off x="7657795" y="4518127"/>
            <a:ext cx="4312596" cy="2031325"/>
          </a:xfrm>
          <a:prstGeom prst="rect">
            <a:avLst/>
          </a:prstGeom>
          <a:noFill/>
        </p:spPr>
        <p:txBody>
          <a:bodyPr wrap="square">
            <a:spAutoFit/>
          </a:bodyPr>
          <a:lstStyle/>
          <a:p>
            <a:pPr indent="457200"/>
            <a:r>
              <a:rPr lang="zh-CN" altLang="en-US" sz="1400" dirty="0">
                <a:solidFill>
                  <a:srgbClr val="000000"/>
                </a:solidFill>
                <a:latin typeface="Arial" panose="020B0604020202020204" pitchFamily="34" charset="0"/>
              </a:rPr>
              <a:t>简而言之，我们首先通过组装配对末端读数、按长度过滤和按假定的条形码序列（前缀）分组来预处理原始读数。接下来，我们过滤掉少于 </a:t>
            </a:r>
            <a:r>
              <a:rPr lang="en-US" altLang="zh-CN" sz="1400" dirty="0">
                <a:solidFill>
                  <a:srgbClr val="000000"/>
                </a:solidFill>
                <a:latin typeface="Arial" panose="020B0604020202020204" pitchFamily="34" charset="0"/>
              </a:rPr>
              <a:t>20 </a:t>
            </a:r>
            <a:r>
              <a:rPr lang="zh-CN" altLang="en-US" sz="1400" dirty="0">
                <a:solidFill>
                  <a:srgbClr val="000000"/>
                </a:solidFill>
                <a:latin typeface="Arial" panose="020B0604020202020204" pitchFamily="34" charset="0"/>
              </a:rPr>
              <a:t>个相关读取的前缀，生成一组假定的条形码，每个条形码与一组读取相关联。我们使用 </a:t>
            </a:r>
            <a:r>
              <a:rPr lang="en-US" altLang="zh-CN" sz="1400" dirty="0">
                <a:solidFill>
                  <a:srgbClr val="000000"/>
                </a:solidFill>
                <a:latin typeface="Arial" panose="020B0604020202020204" pitchFamily="34" charset="0"/>
              </a:rPr>
              <a:t>KL</a:t>
            </a:r>
            <a:r>
              <a:rPr lang="zh-CN" altLang="en-US" sz="1400" dirty="0">
                <a:solidFill>
                  <a:srgbClr val="000000"/>
                </a:solidFill>
                <a:latin typeface="Arial" panose="020B0604020202020204" pitchFamily="34" charset="0"/>
              </a:rPr>
              <a:t>推断出每个假定条形码的完整复合寡核苷酸。得到的复合寡核苷酸经过 </a:t>
            </a:r>
            <a:r>
              <a:rPr lang="en-US" altLang="zh-CN" sz="1400" dirty="0">
                <a:solidFill>
                  <a:srgbClr val="000000"/>
                </a:solidFill>
                <a:latin typeface="Arial" panose="020B0604020202020204" pitchFamily="34" charset="0"/>
              </a:rPr>
              <a:t>RS </a:t>
            </a:r>
            <a:r>
              <a:rPr lang="zh-CN" altLang="en-US" sz="1400" dirty="0">
                <a:solidFill>
                  <a:srgbClr val="000000"/>
                </a:solidFill>
                <a:latin typeface="Arial" panose="020B0604020202020204" pitchFamily="34" charset="0"/>
              </a:rPr>
              <a:t>验证（在 </a:t>
            </a:r>
            <a:r>
              <a:rPr lang="en-US" altLang="zh-CN" sz="1400" dirty="0">
                <a:solidFill>
                  <a:srgbClr val="000000"/>
                </a:solidFill>
                <a:latin typeface="Arial" panose="020B0604020202020204" pitchFamily="34" charset="0"/>
              </a:rPr>
              <a:t>Σ6 </a:t>
            </a:r>
            <a:r>
              <a:rPr lang="zh-CN" altLang="en-US" sz="1400" dirty="0">
                <a:solidFill>
                  <a:srgbClr val="000000"/>
                </a:solidFill>
                <a:latin typeface="Arial" panose="020B0604020202020204" pitchFamily="34" charset="0"/>
              </a:rPr>
              <a:t>的情况下超过 </a:t>
            </a:r>
            <a:r>
              <a:rPr lang="en-US" altLang="zh-CN" sz="1400" dirty="0">
                <a:solidFill>
                  <a:srgbClr val="000000"/>
                </a:solidFill>
                <a:latin typeface="Arial" panose="020B0604020202020204" pitchFamily="34" charset="0"/>
              </a:rPr>
              <a:t>GF(73)</a:t>
            </a:r>
            <a:r>
              <a:rPr lang="zh-CN" altLang="en-US" sz="1400" dirty="0">
                <a:solidFill>
                  <a:srgbClr val="000000"/>
                </a:solidFill>
                <a:latin typeface="Arial" panose="020B0604020202020204" pitchFamily="34" charset="0"/>
              </a:rPr>
              <a:t>），并且有效的寡核苷酸被转化为二元液滴。最后如果成功，应用二进制喷泉码解码来获取原始消息。</a:t>
            </a:r>
            <a:endParaRPr lang="en-US" altLang="zh-CN" sz="1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1798826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TotalTime>
  <Words>4592</Words>
  <Application>Microsoft Office PowerPoint</Application>
  <PresentationFormat>宽屏</PresentationFormat>
  <Paragraphs>104</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9</cp:revision>
  <dcterms:created xsi:type="dcterms:W3CDTF">2022-06-01T11:57:29Z</dcterms:created>
  <dcterms:modified xsi:type="dcterms:W3CDTF">2022-06-12T13:12:37Z</dcterms:modified>
</cp:coreProperties>
</file>