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7" r:id="rId2"/>
    <p:sldId id="258" r:id="rId3"/>
    <p:sldId id="259" r:id="rId4"/>
    <p:sldId id="260" r:id="rId5"/>
    <p:sldId id="265" r:id="rId6"/>
    <p:sldId id="264" r:id="rId7"/>
    <p:sldId id="266" r:id="rId8"/>
    <p:sldId id="268" r:id="rId9"/>
    <p:sldId id="269" r:id="rId10"/>
    <p:sldId id="261" r:id="rId11"/>
    <p:sldId id="263"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8" d="100"/>
          <a:sy n="118" d="100"/>
        </p:scale>
        <p:origin x="61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C90648-AEDD-473E-8BD7-41DFDF1B4246}" type="datetimeFigureOut">
              <a:rPr lang="zh-CN" altLang="en-US" smtClean="0"/>
              <a:t>2022/9/2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75F1BA-2D8A-4F0E-9CEC-F76A48EEC5BA}" type="slidenum">
              <a:rPr lang="zh-CN" altLang="en-US" smtClean="0"/>
              <a:t>‹#›</a:t>
            </a:fld>
            <a:endParaRPr lang="zh-CN" altLang="en-US"/>
          </a:p>
        </p:txBody>
      </p:sp>
    </p:spTree>
    <p:extLst>
      <p:ext uri="{BB962C8B-B14F-4D97-AF65-F5344CB8AC3E}">
        <p14:creationId xmlns:p14="http://schemas.microsoft.com/office/powerpoint/2010/main" val="900782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dirty="0">
                <a:solidFill>
                  <a:srgbClr val="000000"/>
                </a:solidFill>
                <a:effectLst/>
                <a:uFill>
                  <a:solidFill>
                    <a:srgbClr val="FF0000"/>
                  </a:solidFill>
                </a:uFill>
              </a:rPr>
              <a:t>例如，序列‘</a:t>
            </a:r>
            <a:r>
              <a:rPr lang="en-US" altLang="zh-CN" sz="1200" b="0" i="0" dirty="0">
                <a:solidFill>
                  <a:srgbClr val="000000"/>
                </a:solidFill>
                <a:effectLst/>
                <a:uFill>
                  <a:solidFill>
                    <a:srgbClr val="FF0000"/>
                  </a:solidFill>
                </a:uFill>
              </a:rPr>
              <a:t>AWC’</a:t>
            </a:r>
            <a:r>
              <a:rPr lang="zh-CN" altLang="en-US" sz="1200" b="0" i="0" dirty="0">
                <a:solidFill>
                  <a:srgbClr val="000000"/>
                </a:solidFill>
                <a:effectLst/>
                <a:uFill>
                  <a:solidFill>
                    <a:srgbClr val="FF0000"/>
                  </a:solidFill>
                </a:uFill>
              </a:rPr>
              <a:t>中，‘</a:t>
            </a:r>
            <a:r>
              <a:rPr lang="en-US" altLang="zh-CN" sz="1200" b="0" i="0" dirty="0">
                <a:solidFill>
                  <a:srgbClr val="000000"/>
                </a:solidFill>
                <a:effectLst/>
                <a:uFill>
                  <a:solidFill>
                    <a:srgbClr val="FF0000"/>
                  </a:solidFill>
                </a:uFill>
              </a:rPr>
              <a:t>W’</a:t>
            </a:r>
            <a:r>
              <a:rPr lang="zh-CN" altLang="en-US" sz="1200" b="0" i="0" dirty="0">
                <a:solidFill>
                  <a:srgbClr val="000000"/>
                </a:solidFill>
                <a:effectLst/>
                <a:uFill>
                  <a:solidFill>
                    <a:srgbClr val="FF0000"/>
                  </a:solidFill>
                </a:uFill>
              </a:rPr>
              <a:t>表示</a:t>
            </a:r>
            <a:r>
              <a:rPr lang="en-US" altLang="zh-CN" sz="1200" b="0" i="0" dirty="0">
                <a:solidFill>
                  <a:srgbClr val="000000"/>
                </a:solidFill>
                <a:effectLst/>
                <a:uFill>
                  <a:solidFill>
                    <a:srgbClr val="FF0000"/>
                  </a:solidFill>
                </a:uFill>
              </a:rPr>
              <a:t>A</a:t>
            </a:r>
            <a:r>
              <a:rPr lang="zh-CN" altLang="en-US" sz="1200" b="0" i="0" dirty="0">
                <a:solidFill>
                  <a:srgbClr val="000000"/>
                </a:solidFill>
                <a:effectLst/>
                <a:uFill>
                  <a:solidFill>
                    <a:srgbClr val="FF0000"/>
                  </a:solidFill>
                </a:uFill>
              </a:rPr>
              <a:t>和</a:t>
            </a:r>
            <a:r>
              <a:rPr lang="en-US" altLang="zh-CN" sz="1200" b="0" i="0" dirty="0">
                <a:solidFill>
                  <a:srgbClr val="000000"/>
                </a:solidFill>
                <a:effectLst/>
                <a:uFill>
                  <a:solidFill>
                    <a:srgbClr val="FF0000"/>
                  </a:solidFill>
                </a:uFill>
              </a:rPr>
              <a:t>T</a:t>
            </a:r>
            <a:r>
              <a:rPr lang="zh-CN" altLang="en-US" sz="1200" b="0" i="0" dirty="0">
                <a:solidFill>
                  <a:srgbClr val="000000"/>
                </a:solidFill>
                <a:effectLst/>
                <a:uFill>
                  <a:solidFill>
                    <a:srgbClr val="FF0000"/>
                  </a:solidFill>
                </a:uFill>
              </a:rPr>
              <a:t>的组合；因此，分子库中存在两种类型的核苷酸变体：“</a:t>
            </a:r>
            <a:r>
              <a:rPr lang="en-US" altLang="zh-CN" sz="1200" b="0" i="0" dirty="0">
                <a:solidFill>
                  <a:srgbClr val="000000"/>
                </a:solidFill>
                <a:effectLst/>
                <a:uFill>
                  <a:solidFill>
                    <a:srgbClr val="FF0000"/>
                  </a:solidFill>
                </a:uFill>
              </a:rPr>
              <a:t>AAC”</a:t>
            </a:r>
            <a:r>
              <a:rPr lang="zh-CN" altLang="en-US" sz="1200" b="0" i="0" dirty="0">
                <a:solidFill>
                  <a:srgbClr val="000000"/>
                </a:solidFill>
                <a:effectLst/>
                <a:uFill>
                  <a:solidFill>
                    <a:srgbClr val="FF0000"/>
                  </a:solidFill>
                </a:uFill>
              </a:rPr>
              <a:t>和“</a:t>
            </a:r>
            <a:r>
              <a:rPr lang="en-US" altLang="zh-CN" sz="1200" b="0" i="0" dirty="0">
                <a:solidFill>
                  <a:srgbClr val="000000"/>
                </a:solidFill>
                <a:effectLst/>
                <a:uFill>
                  <a:solidFill>
                    <a:srgbClr val="FF0000"/>
                  </a:solidFill>
                </a:uFill>
              </a:rPr>
              <a:t>ATC”</a:t>
            </a:r>
            <a:r>
              <a:rPr lang="zh-CN" altLang="en-US" sz="1200" b="0" i="0" dirty="0">
                <a:solidFill>
                  <a:srgbClr val="000000"/>
                </a:solidFill>
                <a:effectLst/>
                <a:uFill>
                  <a:solidFill>
                    <a:srgbClr val="FF0000"/>
                  </a:solidFill>
                </a:uFill>
              </a:rPr>
              <a:t>。</a:t>
            </a:r>
            <a:endParaRPr lang="zh-CN" altLang="en-US" dirty="0"/>
          </a:p>
        </p:txBody>
      </p:sp>
      <p:sp>
        <p:nvSpPr>
          <p:cNvPr id="4" name="灯片编号占位符 3"/>
          <p:cNvSpPr>
            <a:spLocks noGrp="1"/>
          </p:cNvSpPr>
          <p:nvPr>
            <p:ph type="sldNum" sz="quarter" idx="5"/>
          </p:nvPr>
        </p:nvSpPr>
        <p:spPr/>
        <p:txBody>
          <a:bodyPr/>
          <a:lstStyle/>
          <a:p>
            <a:fld id="{F775F1BA-2D8A-4F0E-9CEC-F76A48EEC5BA}" type="slidenum">
              <a:rPr lang="zh-CN" altLang="en-US" smtClean="0"/>
              <a:t>3</a:t>
            </a:fld>
            <a:endParaRPr lang="zh-CN" altLang="en-US"/>
          </a:p>
        </p:txBody>
      </p:sp>
    </p:spTree>
    <p:extLst>
      <p:ext uri="{BB962C8B-B14F-4D97-AF65-F5344CB8AC3E}">
        <p14:creationId xmlns:p14="http://schemas.microsoft.com/office/powerpoint/2010/main" val="4221873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结构描述</a:t>
            </a:r>
          </a:p>
        </p:txBody>
      </p:sp>
      <p:sp>
        <p:nvSpPr>
          <p:cNvPr id="4" name="灯片编号占位符 3"/>
          <p:cNvSpPr>
            <a:spLocks noGrp="1"/>
          </p:cNvSpPr>
          <p:nvPr>
            <p:ph type="sldNum" sz="quarter" idx="5"/>
          </p:nvPr>
        </p:nvSpPr>
        <p:spPr/>
        <p:txBody>
          <a:bodyPr/>
          <a:lstStyle/>
          <a:p>
            <a:fld id="{F775F1BA-2D8A-4F0E-9CEC-F76A48EEC5BA}" type="slidenum">
              <a:rPr lang="zh-CN" altLang="en-US" smtClean="0"/>
              <a:t>6</a:t>
            </a:fld>
            <a:endParaRPr lang="zh-CN" altLang="en-US"/>
          </a:p>
        </p:txBody>
      </p:sp>
    </p:spTree>
    <p:extLst>
      <p:ext uri="{BB962C8B-B14F-4D97-AF65-F5344CB8AC3E}">
        <p14:creationId xmlns:p14="http://schemas.microsoft.com/office/powerpoint/2010/main" val="277398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5078F4-3AFF-3D11-AD1E-78A8B1FC043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6FBD7A8-4D28-F896-8FFE-7E0BAF804D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0DD1D0D-C759-43EB-7F73-2DCE9A0AEB6D}"/>
              </a:ext>
            </a:extLst>
          </p:cNvPr>
          <p:cNvSpPr>
            <a:spLocks noGrp="1"/>
          </p:cNvSpPr>
          <p:nvPr>
            <p:ph type="dt" sz="half" idx="10"/>
          </p:nvPr>
        </p:nvSpPr>
        <p:spPr/>
        <p:txBody>
          <a:bodyPr/>
          <a:lstStyle/>
          <a:p>
            <a:fld id="{C10DDF1F-D47A-4E0C-80FA-B4B516E574F6}" type="datetimeFigureOut">
              <a:rPr lang="zh-CN" altLang="en-US" smtClean="0"/>
              <a:t>2022/9/2</a:t>
            </a:fld>
            <a:endParaRPr lang="zh-CN" altLang="en-US"/>
          </a:p>
        </p:txBody>
      </p:sp>
      <p:sp>
        <p:nvSpPr>
          <p:cNvPr id="5" name="页脚占位符 4">
            <a:extLst>
              <a:ext uri="{FF2B5EF4-FFF2-40B4-BE49-F238E27FC236}">
                <a16:creationId xmlns:a16="http://schemas.microsoft.com/office/drawing/2014/main" id="{548E0FF2-1EFD-6F5D-5C39-8A2ACCA41BC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D6360DE-25DE-14E7-CD84-0099DED0592E}"/>
              </a:ext>
            </a:extLst>
          </p:cNvPr>
          <p:cNvSpPr>
            <a:spLocks noGrp="1"/>
          </p:cNvSpPr>
          <p:nvPr>
            <p:ph type="sldNum" sz="quarter" idx="12"/>
          </p:nvPr>
        </p:nvSpPr>
        <p:spPr/>
        <p:txBody>
          <a:bodyPr/>
          <a:lstStyle/>
          <a:p>
            <a:fld id="{E4674481-D4E5-44C7-B195-E337D4027DC4}" type="slidenum">
              <a:rPr lang="zh-CN" altLang="en-US" smtClean="0"/>
              <a:t>‹#›</a:t>
            </a:fld>
            <a:endParaRPr lang="zh-CN" altLang="en-US"/>
          </a:p>
        </p:txBody>
      </p:sp>
    </p:spTree>
    <p:extLst>
      <p:ext uri="{BB962C8B-B14F-4D97-AF65-F5344CB8AC3E}">
        <p14:creationId xmlns:p14="http://schemas.microsoft.com/office/powerpoint/2010/main" val="1252018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EADC0B-09B7-3925-AEBD-BEAB2D1EF63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DB63D3E-3586-419C-201D-5B822A6F8A3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7B7767F-6647-0B9A-2CC7-BE3E56E41329}"/>
              </a:ext>
            </a:extLst>
          </p:cNvPr>
          <p:cNvSpPr>
            <a:spLocks noGrp="1"/>
          </p:cNvSpPr>
          <p:nvPr>
            <p:ph type="dt" sz="half" idx="10"/>
          </p:nvPr>
        </p:nvSpPr>
        <p:spPr/>
        <p:txBody>
          <a:bodyPr/>
          <a:lstStyle/>
          <a:p>
            <a:fld id="{C10DDF1F-D47A-4E0C-80FA-B4B516E574F6}" type="datetimeFigureOut">
              <a:rPr lang="zh-CN" altLang="en-US" smtClean="0"/>
              <a:t>2022/9/2</a:t>
            </a:fld>
            <a:endParaRPr lang="zh-CN" altLang="en-US"/>
          </a:p>
        </p:txBody>
      </p:sp>
      <p:sp>
        <p:nvSpPr>
          <p:cNvPr id="5" name="页脚占位符 4">
            <a:extLst>
              <a:ext uri="{FF2B5EF4-FFF2-40B4-BE49-F238E27FC236}">
                <a16:creationId xmlns:a16="http://schemas.microsoft.com/office/drawing/2014/main" id="{7BEF7306-F8A4-88BD-0870-E2B99144E03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2E29907-36C4-E709-4861-37D347027CC0}"/>
              </a:ext>
            </a:extLst>
          </p:cNvPr>
          <p:cNvSpPr>
            <a:spLocks noGrp="1"/>
          </p:cNvSpPr>
          <p:nvPr>
            <p:ph type="sldNum" sz="quarter" idx="12"/>
          </p:nvPr>
        </p:nvSpPr>
        <p:spPr/>
        <p:txBody>
          <a:bodyPr/>
          <a:lstStyle/>
          <a:p>
            <a:fld id="{E4674481-D4E5-44C7-B195-E337D4027DC4}" type="slidenum">
              <a:rPr lang="zh-CN" altLang="en-US" smtClean="0"/>
              <a:t>‹#›</a:t>
            </a:fld>
            <a:endParaRPr lang="zh-CN" altLang="en-US"/>
          </a:p>
        </p:txBody>
      </p:sp>
    </p:spTree>
    <p:extLst>
      <p:ext uri="{BB962C8B-B14F-4D97-AF65-F5344CB8AC3E}">
        <p14:creationId xmlns:p14="http://schemas.microsoft.com/office/powerpoint/2010/main" val="4222258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DAB1FB7-CB1E-32BB-29AF-9E8298DC3D7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18E8186-7408-969B-CC9B-FF891AD1D81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EBCFD50-A7C6-D652-5AFE-D7F295F8D567}"/>
              </a:ext>
            </a:extLst>
          </p:cNvPr>
          <p:cNvSpPr>
            <a:spLocks noGrp="1"/>
          </p:cNvSpPr>
          <p:nvPr>
            <p:ph type="dt" sz="half" idx="10"/>
          </p:nvPr>
        </p:nvSpPr>
        <p:spPr/>
        <p:txBody>
          <a:bodyPr/>
          <a:lstStyle/>
          <a:p>
            <a:fld id="{C10DDF1F-D47A-4E0C-80FA-B4B516E574F6}" type="datetimeFigureOut">
              <a:rPr lang="zh-CN" altLang="en-US" smtClean="0"/>
              <a:t>2022/9/2</a:t>
            </a:fld>
            <a:endParaRPr lang="zh-CN" altLang="en-US"/>
          </a:p>
        </p:txBody>
      </p:sp>
      <p:sp>
        <p:nvSpPr>
          <p:cNvPr id="5" name="页脚占位符 4">
            <a:extLst>
              <a:ext uri="{FF2B5EF4-FFF2-40B4-BE49-F238E27FC236}">
                <a16:creationId xmlns:a16="http://schemas.microsoft.com/office/drawing/2014/main" id="{1A15E5CF-7CCE-B67F-571C-775CA699E46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D883340-EBDA-C915-5509-11C4B3BDE58B}"/>
              </a:ext>
            </a:extLst>
          </p:cNvPr>
          <p:cNvSpPr>
            <a:spLocks noGrp="1"/>
          </p:cNvSpPr>
          <p:nvPr>
            <p:ph type="sldNum" sz="quarter" idx="12"/>
          </p:nvPr>
        </p:nvSpPr>
        <p:spPr/>
        <p:txBody>
          <a:bodyPr/>
          <a:lstStyle/>
          <a:p>
            <a:fld id="{E4674481-D4E5-44C7-B195-E337D4027DC4}" type="slidenum">
              <a:rPr lang="zh-CN" altLang="en-US" smtClean="0"/>
              <a:t>‹#›</a:t>
            </a:fld>
            <a:endParaRPr lang="zh-CN" altLang="en-US"/>
          </a:p>
        </p:txBody>
      </p:sp>
    </p:spTree>
    <p:extLst>
      <p:ext uri="{BB962C8B-B14F-4D97-AF65-F5344CB8AC3E}">
        <p14:creationId xmlns:p14="http://schemas.microsoft.com/office/powerpoint/2010/main" val="2100437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6BD8DD-80FD-0F7F-9684-F520AA0F45F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2E48B6A-2654-0D53-86F2-3E8141A61C6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C0CF143-6588-313E-81AC-21F920B4B64F}"/>
              </a:ext>
            </a:extLst>
          </p:cNvPr>
          <p:cNvSpPr>
            <a:spLocks noGrp="1"/>
          </p:cNvSpPr>
          <p:nvPr>
            <p:ph type="dt" sz="half" idx="10"/>
          </p:nvPr>
        </p:nvSpPr>
        <p:spPr/>
        <p:txBody>
          <a:bodyPr/>
          <a:lstStyle/>
          <a:p>
            <a:fld id="{C10DDF1F-D47A-4E0C-80FA-B4B516E574F6}" type="datetimeFigureOut">
              <a:rPr lang="zh-CN" altLang="en-US" smtClean="0"/>
              <a:t>2022/9/2</a:t>
            </a:fld>
            <a:endParaRPr lang="zh-CN" altLang="en-US"/>
          </a:p>
        </p:txBody>
      </p:sp>
      <p:sp>
        <p:nvSpPr>
          <p:cNvPr id="5" name="页脚占位符 4">
            <a:extLst>
              <a:ext uri="{FF2B5EF4-FFF2-40B4-BE49-F238E27FC236}">
                <a16:creationId xmlns:a16="http://schemas.microsoft.com/office/drawing/2014/main" id="{5529853E-DF11-D293-8538-3E9FF8DDF62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301B6CB-524B-0AB7-67FF-6CE82C3827C1}"/>
              </a:ext>
            </a:extLst>
          </p:cNvPr>
          <p:cNvSpPr>
            <a:spLocks noGrp="1"/>
          </p:cNvSpPr>
          <p:nvPr>
            <p:ph type="sldNum" sz="quarter" idx="12"/>
          </p:nvPr>
        </p:nvSpPr>
        <p:spPr/>
        <p:txBody>
          <a:bodyPr/>
          <a:lstStyle/>
          <a:p>
            <a:fld id="{E4674481-D4E5-44C7-B195-E337D4027DC4}" type="slidenum">
              <a:rPr lang="zh-CN" altLang="en-US" smtClean="0"/>
              <a:t>‹#›</a:t>
            </a:fld>
            <a:endParaRPr lang="zh-CN" altLang="en-US"/>
          </a:p>
        </p:txBody>
      </p:sp>
    </p:spTree>
    <p:extLst>
      <p:ext uri="{BB962C8B-B14F-4D97-AF65-F5344CB8AC3E}">
        <p14:creationId xmlns:p14="http://schemas.microsoft.com/office/powerpoint/2010/main" val="1236282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82A5C9-1FB8-99A9-5076-F87BC8B2E52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1622D4E-B0FF-A739-8A82-3D92A99069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21E4AF8-42C5-7C7C-F7BC-6D3671F5EE45}"/>
              </a:ext>
            </a:extLst>
          </p:cNvPr>
          <p:cNvSpPr>
            <a:spLocks noGrp="1"/>
          </p:cNvSpPr>
          <p:nvPr>
            <p:ph type="dt" sz="half" idx="10"/>
          </p:nvPr>
        </p:nvSpPr>
        <p:spPr/>
        <p:txBody>
          <a:bodyPr/>
          <a:lstStyle/>
          <a:p>
            <a:fld id="{C10DDF1F-D47A-4E0C-80FA-B4B516E574F6}" type="datetimeFigureOut">
              <a:rPr lang="zh-CN" altLang="en-US" smtClean="0"/>
              <a:t>2022/9/2</a:t>
            </a:fld>
            <a:endParaRPr lang="zh-CN" altLang="en-US"/>
          </a:p>
        </p:txBody>
      </p:sp>
      <p:sp>
        <p:nvSpPr>
          <p:cNvPr id="5" name="页脚占位符 4">
            <a:extLst>
              <a:ext uri="{FF2B5EF4-FFF2-40B4-BE49-F238E27FC236}">
                <a16:creationId xmlns:a16="http://schemas.microsoft.com/office/drawing/2014/main" id="{12C8F730-162A-565C-BD04-A9A8D41E089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B803488-BE01-08D7-1209-7FAFCFAF7DAB}"/>
              </a:ext>
            </a:extLst>
          </p:cNvPr>
          <p:cNvSpPr>
            <a:spLocks noGrp="1"/>
          </p:cNvSpPr>
          <p:nvPr>
            <p:ph type="sldNum" sz="quarter" idx="12"/>
          </p:nvPr>
        </p:nvSpPr>
        <p:spPr/>
        <p:txBody>
          <a:bodyPr/>
          <a:lstStyle/>
          <a:p>
            <a:fld id="{E4674481-D4E5-44C7-B195-E337D4027DC4}" type="slidenum">
              <a:rPr lang="zh-CN" altLang="en-US" smtClean="0"/>
              <a:t>‹#›</a:t>
            </a:fld>
            <a:endParaRPr lang="zh-CN" altLang="en-US"/>
          </a:p>
        </p:txBody>
      </p:sp>
    </p:spTree>
    <p:extLst>
      <p:ext uri="{BB962C8B-B14F-4D97-AF65-F5344CB8AC3E}">
        <p14:creationId xmlns:p14="http://schemas.microsoft.com/office/powerpoint/2010/main" val="2910612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E3ED02-93D0-B193-3D29-0EABB14C492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9E0FD31-851B-33D4-2374-B44487036D0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C3C100A-557E-CF52-5C1E-E652B244E100}"/>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4F375DC-2C5A-210E-EF68-BE9A8BB2E710}"/>
              </a:ext>
            </a:extLst>
          </p:cNvPr>
          <p:cNvSpPr>
            <a:spLocks noGrp="1"/>
          </p:cNvSpPr>
          <p:nvPr>
            <p:ph type="dt" sz="half" idx="10"/>
          </p:nvPr>
        </p:nvSpPr>
        <p:spPr/>
        <p:txBody>
          <a:bodyPr/>
          <a:lstStyle/>
          <a:p>
            <a:fld id="{C10DDF1F-D47A-4E0C-80FA-B4B516E574F6}" type="datetimeFigureOut">
              <a:rPr lang="zh-CN" altLang="en-US" smtClean="0"/>
              <a:t>2022/9/2</a:t>
            </a:fld>
            <a:endParaRPr lang="zh-CN" altLang="en-US"/>
          </a:p>
        </p:txBody>
      </p:sp>
      <p:sp>
        <p:nvSpPr>
          <p:cNvPr id="6" name="页脚占位符 5">
            <a:extLst>
              <a:ext uri="{FF2B5EF4-FFF2-40B4-BE49-F238E27FC236}">
                <a16:creationId xmlns:a16="http://schemas.microsoft.com/office/drawing/2014/main" id="{7E9B5F8E-0409-1F45-9897-A1FD74CE0A3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E70EC7D-066D-AD7C-3407-C2A931A75643}"/>
              </a:ext>
            </a:extLst>
          </p:cNvPr>
          <p:cNvSpPr>
            <a:spLocks noGrp="1"/>
          </p:cNvSpPr>
          <p:nvPr>
            <p:ph type="sldNum" sz="quarter" idx="12"/>
          </p:nvPr>
        </p:nvSpPr>
        <p:spPr/>
        <p:txBody>
          <a:bodyPr/>
          <a:lstStyle/>
          <a:p>
            <a:fld id="{E4674481-D4E5-44C7-B195-E337D4027DC4}" type="slidenum">
              <a:rPr lang="zh-CN" altLang="en-US" smtClean="0"/>
              <a:t>‹#›</a:t>
            </a:fld>
            <a:endParaRPr lang="zh-CN" altLang="en-US"/>
          </a:p>
        </p:txBody>
      </p:sp>
    </p:spTree>
    <p:extLst>
      <p:ext uri="{BB962C8B-B14F-4D97-AF65-F5344CB8AC3E}">
        <p14:creationId xmlns:p14="http://schemas.microsoft.com/office/powerpoint/2010/main" val="1010520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BB46DC-CA4A-8938-8D35-4369DD1FED9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37E9413-DBDB-3EBB-5C18-4685916B67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88BB36D-A953-8684-8348-20648F3C286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DA12DCA-0C5F-4931-09A3-65881AF2D6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194AF29-FC8E-07B9-55CE-8D93C773F7A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A9A70C1-E03F-6191-FDA0-00FF795230BB}"/>
              </a:ext>
            </a:extLst>
          </p:cNvPr>
          <p:cNvSpPr>
            <a:spLocks noGrp="1"/>
          </p:cNvSpPr>
          <p:nvPr>
            <p:ph type="dt" sz="half" idx="10"/>
          </p:nvPr>
        </p:nvSpPr>
        <p:spPr/>
        <p:txBody>
          <a:bodyPr/>
          <a:lstStyle/>
          <a:p>
            <a:fld id="{C10DDF1F-D47A-4E0C-80FA-B4B516E574F6}" type="datetimeFigureOut">
              <a:rPr lang="zh-CN" altLang="en-US" smtClean="0"/>
              <a:t>2022/9/2</a:t>
            </a:fld>
            <a:endParaRPr lang="zh-CN" altLang="en-US"/>
          </a:p>
        </p:txBody>
      </p:sp>
      <p:sp>
        <p:nvSpPr>
          <p:cNvPr id="8" name="页脚占位符 7">
            <a:extLst>
              <a:ext uri="{FF2B5EF4-FFF2-40B4-BE49-F238E27FC236}">
                <a16:creationId xmlns:a16="http://schemas.microsoft.com/office/drawing/2014/main" id="{76FE6203-2C90-5941-14D6-2A851FDA565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EBC3445-F827-6D42-8608-EAA03A7F5910}"/>
              </a:ext>
            </a:extLst>
          </p:cNvPr>
          <p:cNvSpPr>
            <a:spLocks noGrp="1"/>
          </p:cNvSpPr>
          <p:nvPr>
            <p:ph type="sldNum" sz="quarter" idx="12"/>
          </p:nvPr>
        </p:nvSpPr>
        <p:spPr/>
        <p:txBody>
          <a:bodyPr/>
          <a:lstStyle/>
          <a:p>
            <a:fld id="{E4674481-D4E5-44C7-B195-E337D4027DC4}" type="slidenum">
              <a:rPr lang="zh-CN" altLang="en-US" smtClean="0"/>
              <a:t>‹#›</a:t>
            </a:fld>
            <a:endParaRPr lang="zh-CN" altLang="en-US"/>
          </a:p>
        </p:txBody>
      </p:sp>
    </p:spTree>
    <p:extLst>
      <p:ext uri="{BB962C8B-B14F-4D97-AF65-F5344CB8AC3E}">
        <p14:creationId xmlns:p14="http://schemas.microsoft.com/office/powerpoint/2010/main" val="2431561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404FF7-B5FB-3F69-64D0-2DB52C0C04E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32171C5-AF0F-7BF2-33DC-B50AB2BAD9B0}"/>
              </a:ext>
            </a:extLst>
          </p:cNvPr>
          <p:cNvSpPr>
            <a:spLocks noGrp="1"/>
          </p:cNvSpPr>
          <p:nvPr>
            <p:ph type="dt" sz="half" idx="10"/>
          </p:nvPr>
        </p:nvSpPr>
        <p:spPr/>
        <p:txBody>
          <a:bodyPr/>
          <a:lstStyle/>
          <a:p>
            <a:fld id="{C10DDF1F-D47A-4E0C-80FA-B4B516E574F6}" type="datetimeFigureOut">
              <a:rPr lang="zh-CN" altLang="en-US" smtClean="0"/>
              <a:t>2022/9/2</a:t>
            </a:fld>
            <a:endParaRPr lang="zh-CN" altLang="en-US"/>
          </a:p>
        </p:txBody>
      </p:sp>
      <p:sp>
        <p:nvSpPr>
          <p:cNvPr id="4" name="页脚占位符 3">
            <a:extLst>
              <a:ext uri="{FF2B5EF4-FFF2-40B4-BE49-F238E27FC236}">
                <a16:creationId xmlns:a16="http://schemas.microsoft.com/office/drawing/2014/main" id="{C8EC20FD-9DB7-FC21-7B45-36AC6B6BA3D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15AEC50-3911-3F30-EEB8-B6F18F44A3F6}"/>
              </a:ext>
            </a:extLst>
          </p:cNvPr>
          <p:cNvSpPr>
            <a:spLocks noGrp="1"/>
          </p:cNvSpPr>
          <p:nvPr>
            <p:ph type="sldNum" sz="quarter" idx="12"/>
          </p:nvPr>
        </p:nvSpPr>
        <p:spPr/>
        <p:txBody>
          <a:bodyPr/>
          <a:lstStyle/>
          <a:p>
            <a:fld id="{E4674481-D4E5-44C7-B195-E337D4027DC4}" type="slidenum">
              <a:rPr lang="zh-CN" altLang="en-US" smtClean="0"/>
              <a:t>‹#›</a:t>
            </a:fld>
            <a:endParaRPr lang="zh-CN" altLang="en-US"/>
          </a:p>
        </p:txBody>
      </p:sp>
    </p:spTree>
    <p:extLst>
      <p:ext uri="{BB962C8B-B14F-4D97-AF65-F5344CB8AC3E}">
        <p14:creationId xmlns:p14="http://schemas.microsoft.com/office/powerpoint/2010/main" val="1679736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8BD833F-E578-1BD7-E376-E73482DA2A7C}"/>
              </a:ext>
            </a:extLst>
          </p:cNvPr>
          <p:cNvSpPr>
            <a:spLocks noGrp="1"/>
          </p:cNvSpPr>
          <p:nvPr>
            <p:ph type="dt" sz="half" idx="10"/>
          </p:nvPr>
        </p:nvSpPr>
        <p:spPr/>
        <p:txBody>
          <a:bodyPr/>
          <a:lstStyle/>
          <a:p>
            <a:fld id="{C10DDF1F-D47A-4E0C-80FA-B4B516E574F6}" type="datetimeFigureOut">
              <a:rPr lang="zh-CN" altLang="en-US" smtClean="0"/>
              <a:t>2022/9/2</a:t>
            </a:fld>
            <a:endParaRPr lang="zh-CN" altLang="en-US"/>
          </a:p>
        </p:txBody>
      </p:sp>
      <p:sp>
        <p:nvSpPr>
          <p:cNvPr id="3" name="页脚占位符 2">
            <a:extLst>
              <a:ext uri="{FF2B5EF4-FFF2-40B4-BE49-F238E27FC236}">
                <a16:creationId xmlns:a16="http://schemas.microsoft.com/office/drawing/2014/main" id="{0456E6D7-AF1B-19C8-692E-B7657F9E471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D8AC7D6-2247-B55F-BF02-C9CE9FDC6E4E}"/>
              </a:ext>
            </a:extLst>
          </p:cNvPr>
          <p:cNvSpPr>
            <a:spLocks noGrp="1"/>
          </p:cNvSpPr>
          <p:nvPr>
            <p:ph type="sldNum" sz="quarter" idx="12"/>
          </p:nvPr>
        </p:nvSpPr>
        <p:spPr/>
        <p:txBody>
          <a:bodyPr/>
          <a:lstStyle/>
          <a:p>
            <a:fld id="{E4674481-D4E5-44C7-B195-E337D4027DC4}" type="slidenum">
              <a:rPr lang="zh-CN" altLang="en-US" smtClean="0"/>
              <a:t>‹#›</a:t>
            </a:fld>
            <a:endParaRPr lang="zh-CN" altLang="en-US"/>
          </a:p>
        </p:txBody>
      </p:sp>
    </p:spTree>
    <p:extLst>
      <p:ext uri="{BB962C8B-B14F-4D97-AF65-F5344CB8AC3E}">
        <p14:creationId xmlns:p14="http://schemas.microsoft.com/office/powerpoint/2010/main" val="398681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A52F8C-DBA9-66CA-02DD-A0989E25A65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1905C2C-C4BD-FA32-E56F-497491C9CB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6E4CAF5-BE94-41B0-7793-4E6F7B4D04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E5A6D8A-9FD8-1AF3-04B9-64C6C43B8E52}"/>
              </a:ext>
            </a:extLst>
          </p:cNvPr>
          <p:cNvSpPr>
            <a:spLocks noGrp="1"/>
          </p:cNvSpPr>
          <p:nvPr>
            <p:ph type="dt" sz="half" idx="10"/>
          </p:nvPr>
        </p:nvSpPr>
        <p:spPr/>
        <p:txBody>
          <a:bodyPr/>
          <a:lstStyle/>
          <a:p>
            <a:fld id="{C10DDF1F-D47A-4E0C-80FA-B4B516E574F6}" type="datetimeFigureOut">
              <a:rPr lang="zh-CN" altLang="en-US" smtClean="0"/>
              <a:t>2022/9/2</a:t>
            </a:fld>
            <a:endParaRPr lang="zh-CN" altLang="en-US"/>
          </a:p>
        </p:txBody>
      </p:sp>
      <p:sp>
        <p:nvSpPr>
          <p:cNvPr id="6" name="页脚占位符 5">
            <a:extLst>
              <a:ext uri="{FF2B5EF4-FFF2-40B4-BE49-F238E27FC236}">
                <a16:creationId xmlns:a16="http://schemas.microsoft.com/office/drawing/2014/main" id="{273B14AE-3A82-2F1D-D14C-5CF4C03CA1A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13CD160-C1D3-F844-B526-4A0E99C6F631}"/>
              </a:ext>
            </a:extLst>
          </p:cNvPr>
          <p:cNvSpPr>
            <a:spLocks noGrp="1"/>
          </p:cNvSpPr>
          <p:nvPr>
            <p:ph type="sldNum" sz="quarter" idx="12"/>
          </p:nvPr>
        </p:nvSpPr>
        <p:spPr/>
        <p:txBody>
          <a:bodyPr/>
          <a:lstStyle/>
          <a:p>
            <a:fld id="{E4674481-D4E5-44C7-B195-E337D4027DC4}" type="slidenum">
              <a:rPr lang="zh-CN" altLang="en-US" smtClean="0"/>
              <a:t>‹#›</a:t>
            </a:fld>
            <a:endParaRPr lang="zh-CN" altLang="en-US"/>
          </a:p>
        </p:txBody>
      </p:sp>
    </p:spTree>
    <p:extLst>
      <p:ext uri="{BB962C8B-B14F-4D97-AF65-F5344CB8AC3E}">
        <p14:creationId xmlns:p14="http://schemas.microsoft.com/office/powerpoint/2010/main" val="4181634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028DED-CBF2-AFCA-42E4-E505FF54022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8C2EC13-9331-03C1-F24A-8CD341FDB0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9E3D136-62BE-D1F3-1775-88BABCF4A2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92B5646-0DDA-0977-3323-E4573D171F0C}"/>
              </a:ext>
            </a:extLst>
          </p:cNvPr>
          <p:cNvSpPr>
            <a:spLocks noGrp="1"/>
          </p:cNvSpPr>
          <p:nvPr>
            <p:ph type="dt" sz="half" idx="10"/>
          </p:nvPr>
        </p:nvSpPr>
        <p:spPr/>
        <p:txBody>
          <a:bodyPr/>
          <a:lstStyle/>
          <a:p>
            <a:fld id="{C10DDF1F-D47A-4E0C-80FA-B4B516E574F6}" type="datetimeFigureOut">
              <a:rPr lang="zh-CN" altLang="en-US" smtClean="0"/>
              <a:t>2022/9/2</a:t>
            </a:fld>
            <a:endParaRPr lang="zh-CN" altLang="en-US"/>
          </a:p>
        </p:txBody>
      </p:sp>
      <p:sp>
        <p:nvSpPr>
          <p:cNvPr id="6" name="页脚占位符 5">
            <a:extLst>
              <a:ext uri="{FF2B5EF4-FFF2-40B4-BE49-F238E27FC236}">
                <a16:creationId xmlns:a16="http://schemas.microsoft.com/office/drawing/2014/main" id="{8506773A-9780-CBE1-A1A3-5C4330BF62D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89DA5D1-325B-E1E1-90E9-5A652121482C}"/>
              </a:ext>
            </a:extLst>
          </p:cNvPr>
          <p:cNvSpPr>
            <a:spLocks noGrp="1"/>
          </p:cNvSpPr>
          <p:nvPr>
            <p:ph type="sldNum" sz="quarter" idx="12"/>
          </p:nvPr>
        </p:nvSpPr>
        <p:spPr/>
        <p:txBody>
          <a:bodyPr/>
          <a:lstStyle/>
          <a:p>
            <a:fld id="{E4674481-D4E5-44C7-B195-E337D4027DC4}" type="slidenum">
              <a:rPr lang="zh-CN" altLang="en-US" smtClean="0"/>
              <a:t>‹#›</a:t>
            </a:fld>
            <a:endParaRPr lang="zh-CN" altLang="en-US"/>
          </a:p>
        </p:txBody>
      </p:sp>
    </p:spTree>
    <p:extLst>
      <p:ext uri="{BB962C8B-B14F-4D97-AF65-F5344CB8AC3E}">
        <p14:creationId xmlns:p14="http://schemas.microsoft.com/office/powerpoint/2010/main" val="4064277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A1E8088-763D-9A1A-03BE-751CF10839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0993F1D-01E6-E24F-6DD2-E3DEBCF85F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71FAE3B-56D2-1154-C287-C48A81A8DD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0DDF1F-D47A-4E0C-80FA-B4B516E574F6}" type="datetimeFigureOut">
              <a:rPr lang="zh-CN" altLang="en-US" smtClean="0"/>
              <a:t>2022/9/2</a:t>
            </a:fld>
            <a:endParaRPr lang="zh-CN" altLang="en-US"/>
          </a:p>
        </p:txBody>
      </p:sp>
      <p:sp>
        <p:nvSpPr>
          <p:cNvPr id="5" name="页脚占位符 4">
            <a:extLst>
              <a:ext uri="{FF2B5EF4-FFF2-40B4-BE49-F238E27FC236}">
                <a16:creationId xmlns:a16="http://schemas.microsoft.com/office/drawing/2014/main" id="{798DFB5B-CD37-C395-F8AA-23F982205B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A28189A-92D9-D639-B1B1-44F6C7EB9F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674481-D4E5-44C7-B195-E337D4027DC4}" type="slidenum">
              <a:rPr lang="zh-CN" altLang="en-US" smtClean="0"/>
              <a:t>‹#›</a:t>
            </a:fld>
            <a:endParaRPr lang="zh-CN" altLang="en-US"/>
          </a:p>
        </p:txBody>
      </p:sp>
    </p:spTree>
    <p:extLst>
      <p:ext uri="{BB962C8B-B14F-4D97-AF65-F5344CB8AC3E}">
        <p14:creationId xmlns:p14="http://schemas.microsoft.com/office/powerpoint/2010/main" val="19029220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C59B623-3023-302F-A025-E5F743914863}"/>
              </a:ext>
            </a:extLst>
          </p:cNvPr>
          <p:cNvPicPr>
            <a:picLocks noChangeAspect="1"/>
          </p:cNvPicPr>
          <p:nvPr/>
        </p:nvPicPr>
        <p:blipFill>
          <a:blip r:embed="rId2"/>
          <a:stretch>
            <a:fillRect/>
          </a:stretch>
        </p:blipFill>
        <p:spPr>
          <a:xfrm>
            <a:off x="0" y="214754"/>
            <a:ext cx="9798937" cy="4048901"/>
          </a:xfrm>
          <a:prstGeom prst="rect">
            <a:avLst/>
          </a:prstGeom>
        </p:spPr>
      </p:pic>
      <p:sp>
        <p:nvSpPr>
          <p:cNvPr id="5" name="文本框 4">
            <a:extLst>
              <a:ext uri="{FF2B5EF4-FFF2-40B4-BE49-F238E27FC236}">
                <a16:creationId xmlns:a16="http://schemas.microsoft.com/office/drawing/2014/main" id="{D926337F-0ADA-6F04-BCF4-6444C29F1D92}"/>
              </a:ext>
            </a:extLst>
          </p:cNvPr>
          <p:cNvSpPr txBox="1"/>
          <p:nvPr/>
        </p:nvSpPr>
        <p:spPr>
          <a:xfrm>
            <a:off x="2328530" y="4838942"/>
            <a:ext cx="8739961" cy="461665"/>
          </a:xfrm>
          <a:prstGeom prst="rect">
            <a:avLst/>
          </a:prstGeom>
          <a:noFill/>
        </p:spPr>
        <p:txBody>
          <a:bodyPr wrap="square">
            <a:spAutoFit/>
          </a:bodyPr>
          <a:lstStyle/>
          <a:p>
            <a:r>
              <a:rPr lang="zh-CN" altLang="en-US" sz="2400" b="0" i="0" dirty="0">
                <a:solidFill>
                  <a:srgbClr val="000000"/>
                </a:solidFill>
                <a:effectLst/>
                <a:latin typeface="Arial" panose="020B0604020202020204" pitchFamily="34" charset="0"/>
              </a:rPr>
              <a:t>高信息容量基于 </a:t>
            </a:r>
            <a:r>
              <a:rPr lang="en-US" altLang="zh-CN" sz="2400" b="0" i="0" dirty="0">
                <a:solidFill>
                  <a:srgbClr val="000000"/>
                </a:solidFill>
                <a:effectLst/>
                <a:latin typeface="Arial" panose="020B0604020202020204" pitchFamily="34" charset="0"/>
              </a:rPr>
              <a:t>DNA </a:t>
            </a:r>
            <a:r>
              <a:rPr lang="zh-CN" altLang="en-US" sz="2400" b="0" i="0" dirty="0">
                <a:solidFill>
                  <a:srgbClr val="000000"/>
                </a:solidFill>
                <a:effectLst/>
                <a:latin typeface="Arial" panose="020B0604020202020204" pitchFamily="34" charset="0"/>
              </a:rPr>
              <a:t>的数据存储，使用简并碱基增强编码字符</a:t>
            </a:r>
            <a:endParaRPr lang="zh-CN" altLang="en-US" sz="2400" dirty="0"/>
          </a:p>
        </p:txBody>
      </p:sp>
    </p:spTree>
    <p:extLst>
      <p:ext uri="{BB962C8B-B14F-4D97-AF65-F5344CB8AC3E}">
        <p14:creationId xmlns:p14="http://schemas.microsoft.com/office/powerpoint/2010/main" val="943846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2BFF59E-BE33-FA39-617B-437B1FC44C37}"/>
              </a:ext>
            </a:extLst>
          </p:cNvPr>
          <p:cNvSpPr txBox="1"/>
          <p:nvPr/>
        </p:nvSpPr>
        <p:spPr>
          <a:xfrm>
            <a:off x="452487" y="311084"/>
            <a:ext cx="1461154" cy="523220"/>
          </a:xfrm>
          <a:prstGeom prst="rect">
            <a:avLst/>
          </a:prstGeom>
          <a:noFill/>
        </p:spPr>
        <p:txBody>
          <a:bodyPr wrap="square" rtlCol="0">
            <a:spAutoFit/>
          </a:bodyPr>
          <a:lstStyle/>
          <a:p>
            <a:r>
              <a:rPr lang="zh-CN" altLang="en-US" sz="2800" dirty="0"/>
              <a:t>讨论：</a:t>
            </a:r>
          </a:p>
        </p:txBody>
      </p:sp>
      <p:sp>
        <p:nvSpPr>
          <p:cNvPr id="4" name="文本框 3">
            <a:extLst>
              <a:ext uri="{FF2B5EF4-FFF2-40B4-BE49-F238E27FC236}">
                <a16:creationId xmlns:a16="http://schemas.microsoft.com/office/drawing/2014/main" id="{4D78B47B-4EAB-D9F6-E1E0-BCF6EBD7BA01}"/>
              </a:ext>
            </a:extLst>
          </p:cNvPr>
          <p:cNvSpPr txBox="1"/>
          <p:nvPr/>
        </p:nvSpPr>
        <p:spPr>
          <a:xfrm>
            <a:off x="912436" y="1536174"/>
            <a:ext cx="10367127" cy="3785652"/>
          </a:xfrm>
          <a:prstGeom prst="rect">
            <a:avLst/>
          </a:prstGeom>
          <a:noFill/>
        </p:spPr>
        <p:txBody>
          <a:bodyPr wrap="square">
            <a:spAutoFit/>
          </a:bodyPr>
          <a:lstStyle/>
          <a:p>
            <a:pPr indent="360000"/>
            <a:r>
              <a:rPr lang="zh-CN" altLang="en-US" sz="1600" dirty="0">
                <a:solidFill>
                  <a:srgbClr val="000000"/>
                </a:solidFill>
              </a:rPr>
              <a:t>在该方案中通过利用简并碱基，与先前报道的 </a:t>
            </a:r>
            <a:r>
              <a:rPr lang="en-US" altLang="zh-CN" sz="1600" dirty="0">
                <a:solidFill>
                  <a:srgbClr val="000000"/>
                </a:solidFill>
              </a:rPr>
              <a:t>DNA </a:t>
            </a:r>
            <a:r>
              <a:rPr lang="zh-CN" altLang="en-US" sz="1600" dirty="0">
                <a:solidFill>
                  <a:srgbClr val="000000"/>
                </a:solidFill>
              </a:rPr>
              <a:t>数据存储平台相比，信息容量和物理密度增加了一倍以上。特别是随着信息容量的增加，该平台缩短了存储等量数据所需的</a:t>
            </a:r>
            <a:r>
              <a:rPr lang="en-US" altLang="zh-CN" sz="1600" dirty="0">
                <a:solidFill>
                  <a:srgbClr val="000000"/>
                </a:solidFill>
              </a:rPr>
              <a:t>DNA</a:t>
            </a:r>
            <a:r>
              <a:rPr lang="zh-CN" altLang="en-US" sz="1600" dirty="0">
                <a:solidFill>
                  <a:srgbClr val="000000"/>
                </a:solidFill>
              </a:rPr>
              <a:t>长度，并将数据存储的总费用降低了一半。在未来的研究中将继续推动物理密度上限的研究。此外，如果有合适的合成系统，所引入的方法可以缩短合成时间。例如，采用洗涤、脱保护步骤的柱基寡核苷酸合成技术，这些步骤与待合成寡核苷酸的长度成比例增加。因为在存储相同数量的数据时，我们可以缩短合成长度，从而减少合成时间。</a:t>
            </a:r>
            <a:endParaRPr lang="en-US" altLang="zh-CN" sz="1600" dirty="0">
              <a:solidFill>
                <a:srgbClr val="000000"/>
              </a:solidFill>
            </a:endParaRPr>
          </a:p>
          <a:p>
            <a:pPr indent="360000"/>
            <a:r>
              <a:rPr lang="zh-CN" altLang="en-US" sz="1600" dirty="0">
                <a:solidFill>
                  <a:srgbClr val="000000"/>
                </a:solidFill>
              </a:rPr>
              <a:t>为了在大规模数据存储中实现本研究中的模拟，需要进一步开发寡核苷酸合成。首先，寡核苷酸池合成设置可用于通过添加喷嘴将所有简并碱基合并到编码字符中来增加信息容量。其次，如果合成设置可以精确控制组成简并碱基的核苷酸的比例，则可以使用更多的编码字符。目前，据我们所知，还没有报道过精确控制该比例的方法，而最相关和最新的研究表明，</a:t>
            </a:r>
            <a:r>
              <a:rPr lang="en-US" altLang="zh-CN" sz="1600" dirty="0">
                <a:solidFill>
                  <a:srgbClr val="000000"/>
                </a:solidFill>
              </a:rPr>
              <a:t>A</a:t>
            </a:r>
            <a:r>
              <a:rPr lang="zh-CN" altLang="en-US" sz="1600" dirty="0">
                <a:solidFill>
                  <a:srgbClr val="000000"/>
                </a:solidFill>
              </a:rPr>
              <a:t>、</a:t>
            </a:r>
            <a:r>
              <a:rPr lang="en-US" altLang="zh-CN" sz="1600" dirty="0">
                <a:solidFill>
                  <a:srgbClr val="000000"/>
                </a:solidFill>
              </a:rPr>
              <a:t>C</a:t>
            </a:r>
            <a:r>
              <a:rPr lang="zh-CN" altLang="en-US" sz="1600" dirty="0">
                <a:solidFill>
                  <a:srgbClr val="000000"/>
                </a:solidFill>
              </a:rPr>
              <a:t>、</a:t>
            </a:r>
            <a:r>
              <a:rPr lang="en-US" altLang="zh-CN" sz="1600" dirty="0">
                <a:solidFill>
                  <a:srgbClr val="000000"/>
                </a:solidFill>
              </a:rPr>
              <a:t>G</a:t>
            </a:r>
            <a:r>
              <a:rPr lang="zh-CN" altLang="en-US" sz="1600" dirty="0">
                <a:solidFill>
                  <a:srgbClr val="000000"/>
                </a:solidFill>
              </a:rPr>
              <a:t>、</a:t>
            </a:r>
            <a:r>
              <a:rPr lang="en-US" altLang="zh-CN" sz="1600" dirty="0">
                <a:solidFill>
                  <a:srgbClr val="000000"/>
                </a:solidFill>
              </a:rPr>
              <a:t>T </a:t>
            </a:r>
            <a:r>
              <a:rPr lang="zh-CN" altLang="en-US" sz="1600" dirty="0">
                <a:solidFill>
                  <a:srgbClr val="000000"/>
                </a:solidFill>
              </a:rPr>
              <a:t>的掺入率是不同的，并且根据寡核苷酸中的位置而有所不同。随着未来的研究，如果可以优化大规模实验的平台并生成具有模拟中建议的非等比比率的修饰简并碱基，则基于 </a:t>
            </a:r>
            <a:r>
              <a:rPr lang="en-US" altLang="zh-CN" sz="1600" dirty="0">
                <a:solidFill>
                  <a:srgbClr val="000000"/>
                </a:solidFill>
              </a:rPr>
              <a:t>DNA </a:t>
            </a:r>
            <a:r>
              <a:rPr lang="zh-CN" altLang="en-US" sz="1600" dirty="0">
                <a:solidFill>
                  <a:srgbClr val="000000"/>
                </a:solidFill>
              </a:rPr>
              <a:t>的数据存储中的数据写入成本将大幅降低至可以在实际使用中实际实施的点。理想情况下，如果开发出可以精确控制简并碱基中核苷酸比例的方法，则可以使用无限数量的编码字符。为了准确解码这一点，可以进一步研究推断字符。由于碱基检出概率遵循多项式，因此可以开发解码方法。此外，如果开发了合成碱基的合成和测序方法，它们可以用作其他类型的编码字符。除了这些合成方法的发展，</a:t>
            </a:r>
            <a:r>
              <a:rPr lang="en-US" altLang="zh-CN" sz="1600" dirty="0">
                <a:solidFill>
                  <a:srgbClr val="000000"/>
                </a:solidFill>
              </a:rPr>
              <a:t>DNA </a:t>
            </a:r>
            <a:r>
              <a:rPr lang="zh-CN" altLang="en-US" sz="1600" dirty="0">
                <a:solidFill>
                  <a:srgbClr val="000000"/>
                </a:solidFill>
              </a:rPr>
              <a:t>扩增偏差的减少将提高该方法的实际效率。与这些附加技术一起，具有更高信息容量的拟议平台将在未来实现基于 </a:t>
            </a:r>
            <a:r>
              <a:rPr lang="en-US" altLang="zh-CN" sz="1600" dirty="0">
                <a:solidFill>
                  <a:srgbClr val="000000"/>
                </a:solidFill>
              </a:rPr>
              <a:t>DNA </a:t>
            </a:r>
            <a:r>
              <a:rPr lang="zh-CN" altLang="en-US" sz="1600" dirty="0">
                <a:solidFill>
                  <a:srgbClr val="000000"/>
                </a:solidFill>
              </a:rPr>
              <a:t>的数据存储的实际使用。</a:t>
            </a:r>
          </a:p>
        </p:txBody>
      </p:sp>
    </p:spTree>
    <p:extLst>
      <p:ext uri="{BB962C8B-B14F-4D97-AF65-F5344CB8AC3E}">
        <p14:creationId xmlns:p14="http://schemas.microsoft.com/office/powerpoint/2010/main" val="1737049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D08CA7C-459C-9FA1-379C-2E8FA8F1B366}"/>
              </a:ext>
            </a:extLst>
          </p:cNvPr>
          <p:cNvSpPr txBox="1"/>
          <p:nvPr/>
        </p:nvSpPr>
        <p:spPr>
          <a:xfrm>
            <a:off x="3683541" y="2581074"/>
            <a:ext cx="4293140" cy="1225685"/>
          </a:xfrm>
          <a:prstGeom prst="rect">
            <a:avLst/>
          </a:prstGeom>
          <a:noFill/>
        </p:spPr>
        <p:txBody>
          <a:bodyPr wrap="square" rtlCol="0">
            <a:spAutoFit/>
          </a:bodyPr>
          <a:lstStyle/>
          <a:p>
            <a:r>
              <a:rPr lang="en-US" altLang="zh-CN" sz="7200" dirty="0">
                <a:ea typeface="黑体" panose="02010609060101010101" pitchFamily="49" charset="-122"/>
              </a:rPr>
              <a:t>Thank you</a:t>
            </a:r>
            <a:r>
              <a:rPr lang="zh-CN" altLang="en-US" sz="7200" dirty="0">
                <a:ea typeface="黑体" panose="02010609060101010101" pitchFamily="49" charset="-122"/>
              </a:rPr>
              <a:t>！</a:t>
            </a:r>
          </a:p>
        </p:txBody>
      </p:sp>
    </p:spTree>
    <p:extLst>
      <p:ext uri="{BB962C8B-B14F-4D97-AF65-F5344CB8AC3E}">
        <p14:creationId xmlns:p14="http://schemas.microsoft.com/office/powerpoint/2010/main" val="928235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2BFF59E-BE33-FA39-617B-437B1FC44C37}"/>
              </a:ext>
            </a:extLst>
          </p:cNvPr>
          <p:cNvSpPr txBox="1"/>
          <p:nvPr/>
        </p:nvSpPr>
        <p:spPr>
          <a:xfrm>
            <a:off x="452487" y="311084"/>
            <a:ext cx="1461154" cy="523220"/>
          </a:xfrm>
          <a:prstGeom prst="rect">
            <a:avLst/>
          </a:prstGeom>
          <a:noFill/>
        </p:spPr>
        <p:txBody>
          <a:bodyPr wrap="square" rtlCol="0">
            <a:spAutoFit/>
          </a:bodyPr>
          <a:lstStyle/>
          <a:p>
            <a:r>
              <a:rPr lang="zh-CN" altLang="en-US" sz="2800" dirty="0"/>
              <a:t>摘要：</a:t>
            </a:r>
          </a:p>
        </p:txBody>
      </p:sp>
      <p:sp>
        <p:nvSpPr>
          <p:cNvPr id="4" name="文本框 3">
            <a:extLst>
              <a:ext uri="{FF2B5EF4-FFF2-40B4-BE49-F238E27FC236}">
                <a16:creationId xmlns:a16="http://schemas.microsoft.com/office/drawing/2014/main" id="{EEEE3BE1-AE74-247F-2E2B-229607D9875E}"/>
              </a:ext>
            </a:extLst>
          </p:cNvPr>
          <p:cNvSpPr txBox="1"/>
          <p:nvPr/>
        </p:nvSpPr>
        <p:spPr>
          <a:xfrm>
            <a:off x="973710" y="2551837"/>
            <a:ext cx="10244579" cy="2246769"/>
          </a:xfrm>
          <a:prstGeom prst="rect">
            <a:avLst/>
          </a:prstGeom>
          <a:noFill/>
        </p:spPr>
        <p:txBody>
          <a:bodyPr wrap="square">
            <a:spAutoFit/>
          </a:bodyPr>
          <a:lstStyle/>
          <a:p>
            <a:pPr indent="457200"/>
            <a:r>
              <a:rPr lang="zh-CN" altLang="en-US" sz="2000" b="0" i="0" dirty="0">
                <a:solidFill>
                  <a:srgbClr val="000000"/>
                </a:solidFill>
                <a:effectLst/>
                <a:uFill>
                  <a:solidFill>
                    <a:srgbClr val="FF0000"/>
                  </a:solidFill>
                </a:uFill>
                <a:latin typeface="Arial" panose="020B0604020202020204" pitchFamily="34" charset="0"/>
              </a:rPr>
              <a:t>基于</a:t>
            </a:r>
            <a:r>
              <a:rPr lang="en-US" altLang="zh-CN" sz="2000" b="0" i="0" dirty="0">
                <a:solidFill>
                  <a:srgbClr val="000000"/>
                </a:solidFill>
                <a:effectLst/>
                <a:uFill>
                  <a:solidFill>
                    <a:srgbClr val="FF0000"/>
                  </a:solidFill>
                </a:uFill>
                <a:latin typeface="Arial" panose="020B0604020202020204" pitchFamily="34" charset="0"/>
              </a:rPr>
              <a:t>DNA</a:t>
            </a:r>
            <a:r>
              <a:rPr lang="zh-CN" altLang="en-US" sz="2000" b="0" i="0" dirty="0">
                <a:solidFill>
                  <a:srgbClr val="000000"/>
                </a:solidFill>
                <a:effectLst/>
                <a:uFill>
                  <a:solidFill>
                    <a:srgbClr val="FF0000"/>
                  </a:solidFill>
                </a:uFill>
                <a:latin typeface="Arial" panose="020B0604020202020204" pitchFamily="34" charset="0"/>
              </a:rPr>
              <a:t>的数据存储已成为满足信息存储需求呈指数增长的一种有前途的方法。然而，基于</a:t>
            </a:r>
            <a:r>
              <a:rPr lang="en-US" altLang="zh-CN" sz="2000" b="0" i="0" dirty="0">
                <a:solidFill>
                  <a:srgbClr val="000000"/>
                </a:solidFill>
                <a:effectLst/>
                <a:uFill>
                  <a:solidFill>
                    <a:srgbClr val="FF0000"/>
                  </a:solidFill>
                </a:uFill>
                <a:latin typeface="Arial" panose="020B0604020202020204" pitchFamily="34" charset="0"/>
              </a:rPr>
              <a:t>DNA</a:t>
            </a:r>
            <a:r>
              <a:rPr lang="zh-CN" altLang="en-US" sz="2000" b="0" i="0" dirty="0">
                <a:solidFill>
                  <a:srgbClr val="000000"/>
                </a:solidFill>
                <a:effectLst/>
                <a:uFill>
                  <a:solidFill>
                    <a:srgbClr val="FF0000"/>
                  </a:solidFill>
                </a:uFill>
                <a:latin typeface="Arial" panose="020B0604020202020204" pitchFamily="34" charset="0"/>
              </a:rPr>
              <a:t>的数据存储的实际实现仍然是一个挑战，因为通过</a:t>
            </a:r>
            <a:r>
              <a:rPr lang="en-US" altLang="zh-CN" sz="2000" b="0" i="0" dirty="0">
                <a:solidFill>
                  <a:srgbClr val="000000"/>
                </a:solidFill>
                <a:effectLst/>
                <a:uFill>
                  <a:solidFill>
                    <a:srgbClr val="FF0000"/>
                  </a:solidFill>
                </a:uFill>
                <a:latin typeface="Arial" panose="020B0604020202020204" pitchFamily="34" charset="0"/>
              </a:rPr>
              <a:t>DNA</a:t>
            </a:r>
            <a:r>
              <a:rPr lang="zh-CN" altLang="en-US" sz="2000" b="0" i="0" dirty="0">
                <a:solidFill>
                  <a:srgbClr val="000000"/>
                </a:solidFill>
                <a:effectLst/>
                <a:uFill>
                  <a:solidFill>
                    <a:srgbClr val="FF0000"/>
                  </a:solidFill>
                </a:uFill>
                <a:latin typeface="Arial" panose="020B0604020202020204" pitchFamily="34" charset="0"/>
              </a:rPr>
              <a:t>合成写入数据的成本很高。在这里，我们建议在</a:t>
            </a:r>
            <a:r>
              <a:rPr lang="en-US" altLang="zh-CN" sz="2000" b="0" i="0" dirty="0">
                <a:solidFill>
                  <a:srgbClr val="000000"/>
                </a:solidFill>
                <a:effectLst/>
                <a:uFill>
                  <a:solidFill>
                    <a:srgbClr val="FF0000"/>
                  </a:solidFill>
                </a:uFill>
                <a:latin typeface="Arial" panose="020B0604020202020204" pitchFamily="34" charset="0"/>
              </a:rPr>
              <a:t>A</a:t>
            </a:r>
            <a:r>
              <a:rPr lang="zh-CN" altLang="en-US" sz="2000" b="0" i="0" dirty="0">
                <a:solidFill>
                  <a:srgbClr val="000000"/>
                </a:solidFill>
                <a:effectLst/>
                <a:uFill>
                  <a:solidFill>
                    <a:srgbClr val="FF0000"/>
                  </a:solidFill>
                </a:uFill>
                <a:latin typeface="Arial" panose="020B0604020202020204" pitchFamily="34" charset="0"/>
              </a:rPr>
              <a:t>、</a:t>
            </a:r>
            <a:r>
              <a:rPr lang="en-US" altLang="zh-CN" sz="2000" b="0" i="0" dirty="0">
                <a:solidFill>
                  <a:srgbClr val="000000"/>
                </a:solidFill>
                <a:effectLst/>
                <a:uFill>
                  <a:solidFill>
                    <a:srgbClr val="FF0000"/>
                  </a:solidFill>
                </a:uFill>
                <a:latin typeface="Arial" panose="020B0604020202020204" pitchFamily="34" charset="0"/>
              </a:rPr>
              <a:t>C</a:t>
            </a:r>
            <a:r>
              <a:rPr lang="zh-CN" altLang="en-US" sz="2000" b="0" i="0" dirty="0">
                <a:solidFill>
                  <a:srgbClr val="000000"/>
                </a:solidFill>
                <a:effectLst/>
                <a:uFill>
                  <a:solidFill>
                    <a:srgbClr val="FF0000"/>
                  </a:solidFill>
                </a:uFill>
                <a:latin typeface="Arial" panose="020B0604020202020204" pitchFamily="34" charset="0"/>
              </a:rPr>
              <a:t>、</a:t>
            </a:r>
            <a:r>
              <a:rPr lang="en-US" altLang="zh-CN" sz="2000" b="0" i="0" dirty="0">
                <a:solidFill>
                  <a:srgbClr val="000000"/>
                </a:solidFill>
                <a:effectLst/>
                <a:uFill>
                  <a:solidFill>
                    <a:srgbClr val="FF0000"/>
                  </a:solidFill>
                </a:uFill>
                <a:latin typeface="Arial" panose="020B0604020202020204" pitchFamily="34" charset="0"/>
              </a:rPr>
              <a:t>G</a:t>
            </a:r>
            <a:r>
              <a:rPr lang="zh-CN" altLang="en-US" sz="2000" b="0" i="0" dirty="0">
                <a:solidFill>
                  <a:srgbClr val="000000"/>
                </a:solidFill>
                <a:effectLst/>
                <a:uFill>
                  <a:solidFill>
                    <a:srgbClr val="FF0000"/>
                  </a:solidFill>
                </a:uFill>
                <a:latin typeface="Arial" panose="020B0604020202020204" pitchFamily="34" charset="0"/>
              </a:rPr>
              <a:t>和</a:t>
            </a:r>
            <a:r>
              <a:rPr lang="en-US" altLang="zh-CN" sz="2000" dirty="0">
                <a:solidFill>
                  <a:srgbClr val="000000"/>
                </a:solidFill>
                <a:uFill>
                  <a:solidFill>
                    <a:srgbClr val="FF0000"/>
                  </a:solidFill>
                </a:uFill>
                <a:latin typeface="Arial" panose="020B0604020202020204" pitchFamily="34" charset="0"/>
              </a:rPr>
              <a:t>T</a:t>
            </a:r>
            <a:r>
              <a:rPr lang="zh-CN" altLang="en-US" sz="2000" b="0" i="0" dirty="0">
                <a:solidFill>
                  <a:srgbClr val="000000"/>
                </a:solidFill>
                <a:effectLst/>
                <a:uFill>
                  <a:solidFill>
                    <a:srgbClr val="FF0000"/>
                  </a:solidFill>
                </a:uFill>
                <a:latin typeface="Arial" panose="020B0604020202020204" pitchFamily="34" charset="0"/>
              </a:rPr>
              <a:t>之外还使用简并碱基作为编码字符，</a:t>
            </a:r>
            <a:r>
              <a:rPr lang="zh-CN" altLang="en-US" sz="2000" b="0" i="0" u="sng" dirty="0">
                <a:solidFill>
                  <a:srgbClr val="000000"/>
                </a:solidFill>
                <a:effectLst/>
                <a:uFill>
                  <a:solidFill>
                    <a:srgbClr val="FF0000"/>
                  </a:solidFill>
                </a:uFill>
                <a:latin typeface="Arial" panose="020B0604020202020204" pitchFamily="34" charset="0"/>
              </a:rPr>
              <a:t>这增加了每段设计的</a:t>
            </a:r>
            <a:r>
              <a:rPr lang="en-US" altLang="zh-CN" sz="2000" b="0" i="0" u="sng" dirty="0">
                <a:solidFill>
                  <a:srgbClr val="000000"/>
                </a:solidFill>
                <a:effectLst/>
                <a:uFill>
                  <a:solidFill>
                    <a:srgbClr val="FF0000"/>
                  </a:solidFill>
                </a:uFill>
                <a:latin typeface="Arial" panose="020B0604020202020204" pitchFamily="34" charset="0"/>
              </a:rPr>
              <a:t>DNA</a:t>
            </a:r>
            <a:r>
              <a:rPr lang="zh-CN" altLang="en-US" sz="2000" b="0" i="0" u="sng" dirty="0">
                <a:solidFill>
                  <a:srgbClr val="000000"/>
                </a:solidFill>
                <a:effectLst/>
                <a:uFill>
                  <a:solidFill>
                    <a:srgbClr val="FF0000"/>
                  </a:solidFill>
                </a:uFill>
                <a:latin typeface="Arial" panose="020B0604020202020204" pitchFamily="34" charset="0"/>
              </a:rPr>
              <a:t>序列可以存储的数据量</a:t>
            </a:r>
            <a:r>
              <a:rPr lang="en-US" altLang="zh-CN" sz="2000" b="0" i="0" u="sng" dirty="0">
                <a:solidFill>
                  <a:srgbClr val="000000"/>
                </a:solidFill>
                <a:effectLst/>
                <a:uFill>
                  <a:solidFill>
                    <a:srgbClr val="FF0000"/>
                  </a:solidFill>
                </a:uFill>
                <a:latin typeface="Arial" panose="020B0604020202020204" pitchFamily="34" charset="0"/>
              </a:rPr>
              <a:t>(</a:t>
            </a:r>
            <a:r>
              <a:rPr lang="zh-CN" altLang="en-US" sz="2000" b="0" i="0" u="sng" dirty="0">
                <a:solidFill>
                  <a:srgbClr val="000000"/>
                </a:solidFill>
                <a:effectLst/>
                <a:uFill>
                  <a:solidFill>
                    <a:srgbClr val="FF0000"/>
                  </a:solidFill>
                </a:uFill>
                <a:latin typeface="Arial" panose="020B0604020202020204" pitchFamily="34" charset="0"/>
              </a:rPr>
              <a:t>信息容量</a:t>
            </a:r>
            <a:r>
              <a:rPr lang="en-US" altLang="zh-CN" sz="2000" b="0" i="0" u="sng" dirty="0">
                <a:solidFill>
                  <a:srgbClr val="000000"/>
                </a:solidFill>
                <a:effectLst/>
                <a:uFill>
                  <a:solidFill>
                    <a:srgbClr val="FF0000"/>
                  </a:solidFill>
                </a:uFill>
                <a:latin typeface="Arial" panose="020B0604020202020204" pitchFamily="34" charset="0"/>
              </a:rPr>
              <a:t>) </a:t>
            </a:r>
            <a:r>
              <a:rPr lang="zh-CN" altLang="en-US" sz="2000" b="0" i="0" u="sng" dirty="0">
                <a:solidFill>
                  <a:srgbClr val="000000"/>
                </a:solidFill>
                <a:effectLst/>
                <a:uFill>
                  <a:solidFill>
                    <a:srgbClr val="FF0000"/>
                  </a:solidFill>
                </a:uFill>
                <a:latin typeface="Arial" panose="020B0604020202020204" pitchFamily="34" charset="0"/>
              </a:rPr>
              <a:t>，并降低了每个存储单元数据的</a:t>
            </a:r>
            <a:r>
              <a:rPr lang="en-US" altLang="zh-CN" sz="2000" b="0" i="0" u="sng" dirty="0">
                <a:solidFill>
                  <a:srgbClr val="000000"/>
                </a:solidFill>
                <a:effectLst/>
                <a:uFill>
                  <a:solidFill>
                    <a:srgbClr val="FF0000"/>
                  </a:solidFill>
                </a:uFill>
                <a:latin typeface="Arial" panose="020B0604020202020204" pitchFamily="34" charset="0"/>
              </a:rPr>
              <a:t>DNA</a:t>
            </a:r>
            <a:r>
              <a:rPr lang="zh-CN" altLang="en-US" sz="2000" b="0" i="0" u="sng" dirty="0">
                <a:solidFill>
                  <a:srgbClr val="000000"/>
                </a:solidFill>
                <a:effectLst/>
                <a:uFill>
                  <a:solidFill>
                    <a:srgbClr val="FF0000"/>
                  </a:solidFill>
                </a:uFill>
                <a:latin typeface="Arial" panose="020B0604020202020204" pitchFamily="34" charset="0"/>
              </a:rPr>
              <a:t>合成量</a:t>
            </a:r>
            <a:r>
              <a:rPr lang="zh-CN" altLang="en-US" sz="2000" b="0" i="0" dirty="0">
                <a:solidFill>
                  <a:srgbClr val="000000"/>
                </a:solidFill>
                <a:effectLst/>
                <a:uFill>
                  <a:solidFill>
                    <a:srgbClr val="FF0000"/>
                  </a:solidFill>
                </a:uFill>
                <a:latin typeface="Arial" panose="020B0604020202020204" pitchFamily="34" charset="0"/>
              </a:rPr>
              <a:t>。使用所提出的方法，我们通过实验实现了 </a:t>
            </a:r>
            <a:r>
              <a:rPr lang="en-US" altLang="zh-CN" sz="2000" b="0" i="0" u="sng" dirty="0">
                <a:solidFill>
                  <a:srgbClr val="000000"/>
                </a:solidFill>
                <a:effectLst/>
                <a:uFill>
                  <a:solidFill>
                    <a:srgbClr val="FF0000"/>
                  </a:solidFill>
                </a:uFill>
                <a:latin typeface="Arial" panose="020B0604020202020204" pitchFamily="34" charset="0"/>
              </a:rPr>
              <a:t>3.37 bits/char </a:t>
            </a:r>
            <a:r>
              <a:rPr lang="zh-CN" altLang="en-US" sz="2000" b="0" i="0" dirty="0">
                <a:solidFill>
                  <a:srgbClr val="000000"/>
                </a:solidFill>
                <a:effectLst/>
                <a:uFill>
                  <a:solidFill>
                    <a:srgbClr val="FF0000"/>
                  </a:solidFill>
                </a:uFill>
                <a:latin typeface="Arial" panose="020B0604020202020204" pitchFamily="34" charset="0"/>
              </a:rPr>
              <a:t>的信息容量。与之前达到的最高信息容量相比，所展示的信息容量是两倍多。该方法未来可与合成技术相结合，将基于 </a:t>
            </a:r>
            <a:r>
              <a:rPr lang="en-US" altLang="zh-CN" sz="2000" b="0" i="0" dirty="0">
                <a:solidFill>
                  <a:srgbClr val="000000"/>
                </a:solidFill>
                <a:effectLst/>
                <a:uFill>
                  <a:solidFill>
                    <a:srgbClr val="FF0000"/>
                  </a:solidFill>
                </a:uFill>
                <a:latin typeface="Arial" panose="020B0604020202020204" pitchFamily="34" charset="0"/>
              </a:rPr>
              <a:t>DNA </a:t>
            </a:r>
            <a:r>
              <a:rPr lang="zh-CN" altLang="en-US" sz="2000" b="0" i="0" dirty="0">
                <a:solidFill>
                  <a:srgbClr val="000000"/>
                </a:solidFill>
                <a:effectLst/>
                <a:uFill>
                  <a:solidFill>
                    <a:srgbClr val="FF0000"/>
                  </a:solidFill>
                </a:uFill>
                <a:latin typeface="Arial" panose="020B0604020202020204" pitchFamily="34" charset="0"/>
              </a:rPr>
              <a:t>的数据存储成本降低 </a:t>
            </a:r>
            <a:r>
              <a:rPr lang="en-US" altLang="zh-CN" sz="2000" b="0" i="0" dirty="0">
                <a:solidFill>
                  <a:srgbClr val="000000"/>
                </a:solidFill>
                <a:effectLst/>
                <a:uFill>
                  <a:solidFill>
                    <a:srgbClr val="FF0000"/>
                  </a:solidFill>
                </a:uFill>
                <a:latin typeface="Arial" panose="020B0604020202020204" pitchFamily="34" charset="0"/>
              </a:rPr>
              <a:t>50%</a:t>
            </a:r>
            <a:r>
              <a:rPr lang="zh-CN" altLang="en-US" sz="2000" b="0" i="0" dirty="0">
                <a:solidFill>
                  <a:srgbClr val="000000"/>
                </a:solidFill>
                <a:effectLst/>
                <a:uFill>
                  <a:solidFill>
                    <a:srgbClr val="FF0000"/>
                  </a:solidFill>
                </a:uFill>
                <a:latin typeface="Arial" panose="020B0604020202020204" pitchFamily="34" charset="0"/>
              </a:rPr>
              <a:t>。</a:t>
            </a:r>
            <a:endParaRPr lang="zh-CN" altLang="en-US" sz="2000" dirty="0">
              <a:uFill>
                <a:solidFill>
                  <a:srgbClr val="FF0000"/>
                </a:solidFill>
              </a:uFill>
            </a:endParaRPr>
          </a:p>
        </p:txBody>
      </p:sp>
    </p:spTree>
    <p:extLst>
      <p:ext uri="{BB962C8B-B14F-4D97-AF65-F5344CB8AC3E}">
        <p14:creationId xmlns:p14="http://schemas.microsoft.com/office/powerpoint/2010/main" val="3578046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2BFF59E-BE33-FA39-617B-437B1FC44C37}"/>
              </a:ext>
            </a:extLst>
          </p:cNvPr>
          <p:cNvSpPr txBox="1"/>
          <p:nvPr/>
        </p:nvSpPr>
        <p:spPr>
          <a:xfrm>
            <a:off x="452487" y="311084"/>
            <a:ext cx="1461154" cy="523220"/>
          </a:xfrm>
          <a:prstGeom prst="rect">
            <a:avLst/>
          </a:prstGeom>
          <a:noFill/>
        </p:spPr>
        <p:txBody>
          <a:bodyPr wrap="square" rtlCol="0">
            <a:spAutoFit/>
          </a:bodyPr>
          <a:lstStyle/>
          <a:p>
            <a:r>
              <a:rPr lang="zh-CN" altLang="en-US" sz="2800" dirty="0"/>
              <a:t>介绍：</a:t>
            </a:r>
          </a:p>
        </p:txBody>
      </p:sp>
      <p:sp>
        <p:nvSpPr>
          <p:cNvPr id="4" name="文本框 3">
            <a:extLst>
              <a:ext uri="{FF2B5EF4-FFF2-40B4-BE49-F238E27FC236}">
                <a16:creationId xmlns:a16="http://schemas.microsoft.com/office/drawing/2014/main" id="{81B321EC-38BD-67F8-75D2-67C0A7C23549}"/>
              </a:ext>
            </a:extLst>
          </p:cNvPr>
          <p:cNvSpPr txBox="1"/>
          <p:nvPr/>
        </p:nvSpPr>
        <p:spPr>
          <a:xfrm>
            <a:off x="846448" y="1166842"/>
            <a:ext cx="10499103" cy="4278094"/>
          </a:xfrm>
          <a:prstGeom prst="rect">
            <a:avLst/>
          </a:prstGeom>
          <a:noFill/>
        </p:spPr>
        <p:txBody>
          <a:bodyPr wrap="square">
            <a:spAutoFit/>
          </a:bodyPr>
          <a:lstStyle/>
          <a:p>
            <a:pPr indent="457200"/>
            <a:r>
              <a:rPr lang="zh-CN" altLang="en-US" sz="1600" b="0" i="0" dirty="0">
                <a:solidFill>
                  <a:srgbClr val="000000"/>
                </a:solidFill>
                <a:effectLst/>
                <a:uFill>
                  <a:solidFill>
                    <a:srgbClr val="FF0000"/>
                  </a:solidFill>
                </a:uFill>
              </a:rPr>
              <a:t>由于提出了基于</a:t>
            </a:r>
            <a:r>
              <a:rPr lang="en-US" altLang="zh-CN" sz="1600" b="0" i="0" dirty="0">
                <a:solidFill>
                  <a:srgbClr val="000000"/>
                </a:solidFill>
                <a:effectLst/>
                <a:uFill>
                  <a:solidFill>
                    <a:srgbClr val="FF0000"/>
                  </a:solidFill>
                </a:uFill>
              </a:rPr>
              <a:t>DNA</a:t>
            </a:r>
            <a:r>
              <a:rPr lang="zh-CN" altLang="en-US" sz="1600" b="0" i="0" dirty="0">
                <a:solidFill>
                  <a:srgbClr val="000000"/>
                </a:solidFill>
                <a:effectLst/>
                <a:uFill>
                  <a:solidFill>
                    <a:srgbClr val="FF0000"/>
                  </a:solidFill>
                </a:uFill>
              </a:rPr>
              <a:t>的数据存储，主要目标是</a:t>
            </a:r>
            <a:r>
              <a:rPr lang="zh-CN" altLang="en-US" sz="1600" b="0" i="0" u="sng" dirty="0">
                <a:solidFill>
                  <a:srgbClr val="000000"/>
                </a:solidFill>
                <a:effectLst/>
                <a:uFill>
                  <a:solidFill>
                    <a:srgbClr val="FF0000"/>
                  </a:solidFill>
                </a:uFill>
              </a:rPr>
              <a:t>改进数据到</a:t>
            </a:r>
            <a:r>
              <a:rPr lang="en-US" altLang="zh-CN" sz="1600" b="0" i="0" u="sng" dirty="0">
                <a:solidFill>
                  <a:srgbClr val="000000"/>
                </a:solidFill>
                <a:effectLst/>
                <a:uFill>
                  <a:solidFill>
                    <a:srgbClr val="FF0000"/>
                  </a:solidFill>
                </a:uFill>
              </a:rPr>
              <a:t>DNA</a:t>
            </a:r>
            <a:r>
              <a:rPr lang="zh-CN" altLang="en-US" sz="1600" b="0" i="0" u="sng" dirty="0">
                <a:solidFill>
                  <a:srgbClr val="000000"/>
                </a:solidFill>
                <a:effectLst/>
                <a:uFill>
                  <a:solidFill>
                    <a:srgbClr val="FF0000"/>
                  </a:solidFill>
                </a:uFill>
              </a:rPr>
              <a:t>编码算法</a:t>
            </a:r>
            <a:r>
              <a:rPr lang="zh-CN" altLang="en-US" sz="1600" b="0" i="0" dirty="0">
                <a:solidFill>
                  <a:srgbClr val="000000"/>
                </a:solidFill>
                <a:effectLst/>
                <a:uFill>
                  <a:solidFill>
                    <a:srgbClr val="FF0000"/>
                  </a:solidFill>
                </a:uFill>
              </a:rPr>
              <a:t>或</a:t>
            </a:r>
            <a:r>
              <a:rPr lang="zh-CN" altLang="en-US" sz="1600" b="0" i="0" u="sng" dirty="0">
                <a:solidFill>
                  <a:srgbClr val="000000"/>
                </a:solidFill>
                <a:effectLst/>
                <a:uFill>
                  <a:solidFill>
                    <a:srgbClr val="FF0000"/>
                  </a:solidFill>
                </a:uFill>
              </a:rPr>
              <a:t>纠错算法</a:t>
            </a:r>
            <a:r>
              <a:rPr lang="zh-CN" altLang="en-US" sz="1600" b="0" i="0" dirty="0">
                <a:solidFill>
                  <a:srgbClr val="000000"/>
                </a:solidFill>
                <a:effectLst/>
                <a:uFill>
                  <a:solidFill>
                    <a:srgbClr val="FF0000"/>
                  </a:solidFill>
                </a:uFill>
              </a:rPr>
              <a:t>，以在减少处理</a:t>
            </a:r>
            <a:r>
              <a:rPr lang="en-US" altLang="zh-CN" sz="1600" b="0" i="0" dirty="0">
                <a:solidFill>
                  <a:srgbClr val="000000"/>
                </a:solidFill>
                <a:effectLst/>
                <a:uFill>
                  <a:solidFill>
                    <a:srgbClr val="FF0000"/>
                  </a:solidFill>
                </a:uFill>
              </a:rPr>
              <a:t>DNA</a:t>
            </a:r>
            <a:r>
              <a:rPr lang="zh-CN" altLang="en-US" sz="1600" b="0" i="0" dirty="0">
                <a:solidFill>
                  <a:srgbClr val="000000"/>
                </a:solidFill>
                <a:effectLst/>
                <a:uFill>
                  <a:solidFill>
                    <a:srgbClr val="FF0000"/>
                  </a:solidFill>
                </a:uFill>
              </a:rPr>
              <a:t>时考虑到生化特性的数据错误或丢失。这些先前对编码算法的研究表明，在使用</a:t>
            </a:r>
            <a:r>
              <a:rPr lang="en-US" altLang="zh-CN" sz="1600" b="0" i="0" dirty="0">
                <a:solidFill>
                  <a:srgbClr val="000000"/>
                </a:solidFill>
                <a:effectLst/>
                <a:uFill>
                  <a:solidFill>
                    <a:srgbClr val="FF0000"/>
                  </a:solidFill>
                </a:uFill>
              </a:rPr>
              <a:t>100-200nt</a:t>
            </a:r>
            <a:r>
              <a:rPr lang="zh-CN" altLang="en-US" sz="1600" b="0" i="0" dirty="0">
                <a:solidFill>
                  <a:srgbClr val="000000"/>
                </a:solidFill>
                <a:effectLst/>
                <a:uFill>
                  <a:solidFill>
                    <a:srgbClr val="FF0000"/>
                  </a:solidFill>
                </a:uFill>
              </a:rPr>
              <a:t>长度的寡核苷酸文库时，从</a:t>
            </a:r>
            <a:r>
              <a:rPr lang="en-US" altLang="zh-CN" sz="1600" b="0" i="0" dirty="0">
                <a:solidFill>
                  <a:srgbClr val="000000"/>
                </a:solidFill>
                <a:effectLst/>
                <a:uFill>
                  <a:solidFill>
                    <a:srgbClr val="FF0000"/>
                  </a:solidFill>
                </a:uFill>
              </a:rPr>
              <a:t>DNA</a:t>
            </a:r>
            <a:r>
              <a:rPr lang="zh-CN" altLang="en-US" sz="1600" b="0" i="0" dirty="0">
                <a:solidFill>
                  <a:srgbClr val="000000"/>
                </a:solidFill>
                <a:effectLst/>
                <a:uFill>
                  <a:solidFill>
                    <a:srgbClr val="FF0000"/>
                  </a:solidFill>
                </a:uFill>
              </a:rPr>
              <a:t>中</a:t>
            </a:r>
            <a:r>
              <a:rPr lang="en-US" altLang="zh-CN" sz="1600" b="0" i="0" dirty="0">
                <a:solidFill>
                  <a:srgbClr val="000000"/>
                </a:solidFill>
                <a:effectLst/>
                <a:uFill>
                  <a:solidFill>
                    <a:srgbClr val="FF0000"/>
                  </a:solidFill>
                </a:uFill>
              </a:rPr>
              <a:t>100%</a:t>
            </a:r>
            <a:r>
              <a:rPr lang="zh-CN" altLang="en-US" sz="1600" b="0" i="0" dirty="0">
                <a:solidFill>
                  <a:srgbClr val="000000"/>
                </a:solidFill>
                <a:effectLst/>
                <a:uFill>
                  <a:solidFill>
                    <a:srgbClr val="FF0000"/>
                  </a:solidFill>
                </a:uFill>
              </a:rPr>
              <a:t>重建数据。为了纠正</a:t>
            </a:r>
            <a:r>
              <a:rPr lang="en-US" altLang="zh-CN" sz="1600" b="0" i="0" dirty="0">
                <a:solidFill>
                  <a:srgbClr val="000000"/>
                </a:solidFill>
                <a:effectLst/>
                <a:uFill>
                  <a:solidFill>
                    <a:srgbClr val="FF0000"/>
                  </a:solidFill>
                </a:uFill>
              </a:rPr>
              <a:t>DNA</a:t>
            </a:r>
            <a:r>
              <a:rPr lang="zh-CN" altLang="en-US" sz="1600" b="0" i="0" dirty="0">
                <a:solidFill>
                  <a:srgbClr val="000000"/>
                </a:solidFill>
                <a:effectLst/>
                <a:uFill>
                  <a:solidFill>
                    <a:srgbClr val="FF0000"/>
                  </a:solidFill>
                </a:uFill>
              </a:rPr>
              <a:t>扩增过程中的合成错误并恢复丢失的数据片段，需要使用开发的算法构建包含每个设计序列</a:t>
            </a:r>
            <a:r>
              <a:rPr lang="en-US" altLang="zh-CN" sz="1600" b="0" i="0" dirty="0">
                <a:solidFill>
                  <a:srgbClr val="000000"/>
                </a:solidFill>
                <a:effectLst/>
                <a:uFill>
                  <a:solidFill>
                    <a:srgbClr val="FF0000"/>
                  </a:solidFill>
                </a:uFill>
              </a:rPr>
              <a:t>1300</a:t>
            </a:r>
            <a:r>
              <a:rPr lang="zh-CN" altLang="en-US" sz="1600" b="0" i="0" dirty="0">
                <a:solidFill>
                  <a:srgbClr val="000000"/>
                </a:solidFill>
                <a:effectLst/>
                <a:uFill>
                  <a:solidFill>
                    <a:srgbClr val="FF0000"/>
                  </a:solidFill>
                </a:uFill>
              </a:rPr>
              <a:t>个拷贝的寡核苷酸文库。</a:t>
            </a:r>
            <a:endParaRPr lang="en-US" altLang="zh-CN" sz="1600" b="0" i="0" dirty="0">
              <a:solidFill>
                <a:srgbClr val="000000"/>
              </a:solidFill>
              <a:effectLst/>
              <a:uFill>
                <a:solidFill>
                  <a:srgbClr val="FF0000"/>
                </a:solidFill>
              </a:uFill>
            </a:endParaRPr>
          </a:p>
          <a:p>
            <a:pPr indent="457200"/>
            <a:r>
              <a:rPr lang="zh-CN" altLang="en-US" sz="1600" b="0" i="0" dirty="0">
                <a:solidFill>
                  <a:srgbClr val="000000"/>
                </a:solidFill>
                <a:effectLst/>
                <a:uFill>
                  <a:solidFill>
                    <a:srgbClr val="FF0000"/>
                  </a:solidFill>
                </a:uFill>
              </a:rPr>
              <a:t>实际使用基于 </a:t>
            </a:r>
            <a:r>
              <a:rPr lang="en-US" altLang="zh-CN" sz="1600" b="0" i="0" dirty="0">
                <a:solidFill>
                  <a:srgbClr val="000000"/>
                </a:solidFill>
                <a:effectLst/>
                <a:uFill>
                  <a:solidFill>
                    <a:srgbClr val="FF0000"/>
                  </a:solidFill>
                </a:uFill>
              </a:rPr>
              <a:t>DNA </a:t>
            </a:r>
            <a:r>
              <a:rPr lang="zh-CN" altLang="en-US" sz="1600" b="0" i="0" dirty="0">
                <a:solidFill>
                  <a:srgbClr val="000000"/>
                </a:solidFill>
                <a:effectLst/>
                <a:uFill>
                  <a:solidFill>
                    <a:srgbClr val="FF0000"/>
                  </a:solidFill>
                </a:uFill>
              </a:rPr>
              <a:t>的数据存储的下一步是降低存储数据的成本。基于</a:t>
            </a:r>
            <a:r>
              <a:rPr lang="en-US" altLang="zh-CN" sz="1600" b="0" i="0" dirty="0">
                <a:solidFill>
                  <a:srgbClr val="000000"/>
                </a:solidFill>
                <a:effectLst/>
                <a:uFill>
                  <a:solidFill>
                    <a:srgbClr val="FF0000"/>
                  </a:solidFill>
                </a:uFill>
              </a:rPr>
              <a:t>DNA</a:t>
            </a:r>
            <a:r>
              <a:rPr lang="zh-CN" altLang="en-US" sz="1600" b="0" i="0" dirty="0">
                <a:solidFill>
                  <a:srgbClr val="000000"/>
                </a:solidFill>
                <a:effectLst/>
                <a:uFill>
                  <a:solidFill>
                    <a:srgbClr val="FF0000"/>
                  </a:solidFill>
                </a:uFill>
              </a:rPr>
              <a:t>的数据存储成本分为通过</a:t>
            </a:r>
            <a:r>
              <a:rPr lang="en-US" altLang="zh-CN" sz="1600" b="0" i="0" dirty="0">
                <a:solidFill>
                  <a:srgbClr val="000000"/>
                </a:solidFill>
                <a:effectLst/>
                <a:uFill>
                  <a:solidFill>
                    <a:srgbClr val="FF0000"/>
                  </a:solidFill>
                </a:uFill>
              </a:rPr>
              <a:t>DNA</a:t>
            </a:r>
            <a:r>
              <a:rPr lang="zh-CN" altLang="en-US" sz="1600" b="0" i="0" dirty="0">
                <a:solidFill>
                  <a:srgbClr val="000000"/>
                </a:solidFill>
                <a:effectLst/>
                <a:uFill>
                  <a:solidFill>
                    <a:srgbClr val="FF0000"/>
                  </a:solidFill>
                </a:uFill>
              </a:rPr>
              <a:t>合成写入数据的成本和通过</a:t>
            </a:r>
            <a:r>
              <a:rPr lang="en-US" altLang="zh-CN" sz="1600" b="0" i="0" dirty="0">
                <a:solidFill>
                  <a:srgbClr val="000000"/>
                </a:solidFill>
                <a:effectLst/>
                <a:uFill>
                  <a:solidFill>
                    <a:srgbClr val="FF0000"/>
                  </a:solidFill>
                </a:uFill>
              </a:rPr>
              <a:t>DNA</a:t>
            </a:r>
            <a:r>
              <a:rPr lang="zh-CN" altLang="en-US" sz="1600" b="0" i="0" dirty="0">
                <a:solidFill>
                  <a:srgbClr val="000000"/>
                </a:solidFill>
                <a:effectLst/>
                <a:uFill>
                  <a:solidFill>
                    <a:srgbClr val="FF0000"/>
                  </a:solidFill>
                </a:uFill>
              </a:rPr>
              <a:t>测序读取数据的成本。在这两种成本中，</a:t>
            </a:r>
            <a:r>
              <a:rPr lang="zh-CN" altLang="en-US" sz="1600" b="0" i="0" u="sng" dirty="0">
                <a:solidFill>
                  <a:srgbClr val="000000"/>
                </a:solidFill>
                <a:effectLst/>
                <a:uFill>
                  <a:solidFill>
                    <a:srgbClr val="FF0000"/>
                  </a:solidFill>
                </a:uFill>
              </a:rPr>
              <a:t>数据写入的成本占主导地位</a:t>
            </a:r>
            <a:r>
              <a:rPr lang="zh-CN" altLang="en-US" sz="1600" b="0" i="0" dirty="0">
                <a:solidFill>
                  <a:srgbClr val="000000"/>
                </a:solidFill>
                <a:effectLst/>
                <a:uFill>
                  <a:solidFill>
                    <a:srgbClr val="FF0000"/>
                  </a:solidFill>
                </a:uFill>
              </a:rPr>
              <a:t>，因为它每单位 </a:t>
            </a:r>
            <a:r>
              <a:rPr lang="en-US" altLang="zh-CN" sz="1600" b="0" i="0" dirty="0">
                <a:solidFill>
                  <a:srgbClr val="000000"/>
                </a:solidFill>
                <a:effectLst/>
                <a:uFill>
                  <a:solidFill>
                    <a:srgbClr val="FF0000"/>
                  </a:solidFill>
                </a:uFill>
              </a:rPr>
              <a:t>DNA </a:t>
            </a:r>
            <a:r>
              <a:rPr lang="zh-CN" altLang="en-US" sz="1600" b="0" i="0" dirty="0">
                <a:solidFill>
                  <a:srgbClr val="000000"/>
                </a:solidFill>
                <a:effectLst/>
                <a:uFill>
                  <a:solidFill>
                    <a:srgbClr val="FF0000"/>
                  </a:solidFill>
                </a:uFill>
              </a:rPr>
              <a:t>的成本是读取成本的数万倍。然而，以往的研究表明，只有在数据写入成本大约降低 </a:t>
            </a:r>
            <a:r>
              <a:rPr lang="en-US" altLang="zh-CN" sz="1600" b="0" i="0" dirty="0">
                <a:solidFill>
                  <a:srgbClr val="000000"/>
                </a:solidFill>
                <a:effectLst/>
                <a:uFill>
                  <a:solidFill>
                    <a:srgbClr val="FF0000"/>
                  </a:solidFill>
                </a:uFill>
              </a:rPr>
              <a:t>100 </a:t>
            </a:r>
            <a:r>
              <a:rPr lang="zh-CN" altLang="en-US" sz="1600" b="0" i="0" dirty="0">
                <a:solidFill>
                  <a:srgbClr val="000000"/>
                </a:solidFill>
                <a:effectLst/>
                <a:uFill>
                  <a:solidFill>
                    <a:srgbClr val="FF0000"/>
                  </a:solidFill>
                </a:uFill>
              </a:rPr>
              <a:t>倍的情况下，</a:t>
            </a:r>
            <a:r>
              <a:rPr lang="en-US" altLang="zh-CN" sz="1600" b="0" i="0" dirty="0">
                <a:solidFill>
                  <a:srgbClr val="000000"/>
                </a:solidFill>
                <a:effectLst/>
                <a:uFill>
                  <a:solidFill>
                    <a:srgbClr val="FF0000"/>
                  </a:solidFill>
                </a:uFill>
              </a:rPr>
              <a:t>DNA </a:t>
            </a:r>
            <a:r>
              <a:rPr lang="zh-CN" altLang="en-US" sz="1600" b="0" i="0" dirty="0">
                <a:solidFill>
                  <a:srgbClr val="000000"/>
                </a:solidFill>
                <a:effectLst/>
                <a:uFill>
                  <a:solidFill>
                    <a:srgbClr val="FF0000"/>
                  </a:solidFill>
                </a:uFill>
              </a:rPr>
              <a:t>才能作为备份存储介质投入实际使用。有几种方法可以解决这个问题，例如开发更便宜的 </a:t>
            </a:r>
            <a:r>
              <a:rPr lang="en-US" altLang="zh-CN" sz="1600" b="0" i="0" dirty="0">
                <a:solidFill>
                  <a:srgbClr val="000000"/>
                </a:solidFill>
                <a:effectLst/>
                <a:uFill>
                  <a:solidFill>
                    <a:srgbClr val="FF0000"/>
                  </a:solidFill>
                </a:uFill>
              </a:rPr>
              <a:t>DNA </a:t>
            </a:r>
            <a:r>
              <a:rPr lang="zh-CN" altLang="en-US" sz="1600" b="0" i="0" dirty="0">
                <a:solidFill>
                  <a:srgbClr val="000000"/>
                </a:solidFill>
                <a:effectLst/>
                <a:uFill>
                  <a:solidFill>
                    <a:srgbClr val="FF0000"/>
                  </a:solidFill>
                </a:uFill>
              </a:rPr>
              <a:t>合成方法或 </a:t>
            </a:r>
            <a:r>
              <a:rPr lang="en-US" altLang="zh-CN" sz="1600" b="0" i="0" dirty="0">
                <a:solidFill>
                  <a:srgbClr val="000000"/>
                </a:solidFill>
                <a:effectLst/>
                <a:uFill>
                  <a:solidFill>
                    <a:srgbClr val="FF0000"/>
                  </a:solidFill>
                </a:uFill>
              </a:rPr>
              <a:t>DNA </a:t>
            </a:r>
            <a:r>
              <a:rPr lang="zh-CN" altLang="en-US" sz="1600" b="0" i="0" dirty="0">
                <a:solidFill>
                  <a:srgbClr val="000000"/>
                </a:solidFill>
                <a:effectLst/>
                <a:uFill>
                  <a:solidFill>
                    <a:srgbClr val="FF0000"/>
                  </a:solidFill>
                </a:uFill>
              </a:rPr>
              <a:t>编码算法。但是，最简单直接的方法是</a:t>
            </a:r>
            <a:r>
              <a:rPr lang="zh-CN" altLang="en-US" sz="1600" b="0" i="0" u="sng" dirty="0">
                <a:solidFill>
                  <a:srgbClr val="000000"/>
                </a:solidFill>
                <a:effectLst/>
                <a:uFill>
                  <a:solidFill>
                    <a:srgbClr val="FF0000"/>
                  </a:solidFill>
                </a:uFill>
              </a:rPr>
              <a:t>利用目前基于</a:t>
            </a:r>
            <a:r>
              <a:rPr lang="en-US" altLang="zh-CN" sz="1600" b="0" i="0" u="sng" dirty="0">
                <a:solidFill>
                  <a:srgbClr val="000000"/>
                </a:solidFill>
                <a:effectLst/>
                <a:uFill>
                  <a:solidFill>
                    <a:srgbClr val="FF0000"/>
                  </a:solidFill>
                </a:uFill>
              </a:rPr>
              <a:t>DNA</a:t>
            </a:r>
            <a:r>
              <a:rPr lang="zh-CN" altLang="en-US" sz="1600" b="0" i="0" u="sng" dirty="0">
                <a:solidFill>
                  <a:srgbClr val="000000"/>
                </a:solidFill>
                <a:effectLst/>
                <a:uFill>
                  <a:solidFill>
                    <a:srgbClr val="FF0000"/>
                  </a:solidFill>
                </a:uFill>
              </a:rPr>
              <a:t>的数据存储策略，最大化设计的</a:t>
            </a:r>
            <a:r>
              <a:rPr lang="en-US" altLang="zh-CN" sz="1600" b="0" i="0" u="sng" dirty="0">
                <a:solidFill>
                  <a:srgbClr val="000000"/>
                </a:solidFill>
                <a:effectLst/>
                <a:uFill>
                  <a:solidFill>
                    <a:srgbClr val="FF0000"/>
                  </a:solidFill>
                </a:uFill>
              </a:rPr>
              <a:t>DNA</a:t>
            </a:r>
            <a:r>
              <a:rPr lang="zh-CN" altLang="en-US" sz="1600" b="0" i="0" u="sng" dirty="0">
                <a:solidFill>
                  <a:srgbClr val="000000"/>
                </a:solidFill>
                <a:effectLst/>
                <a:uFill>
                  <a:solidFill>
                    <a:srgbClr val="FF0000"/>
                  </a:solidFill>
                </a:uFill>
              </a:rPr>
              <a:t>序列每长度所能存储的数据量，最小化</a:t>
            </a:r>
            <a:r>
              <a:rPr lang="en-US" altLang="zh-CN" sz="1600" b="0" i="0" u="sng" dirty="0">
                <a:solidFill>
                  <a:srgbClr val="000000"/>
                </a:solidFill>
                <a:effectLst/>
                <a:uFill>
                  <a:solidFill>
                    <a:srgbClr val="FF0000"/>
                  </a:solidFill>
                </a:uFill>
              </a:rPr>
              <a:t>DNA</a:t>
            </a:r>
            <a:r>
              <a:rPr lang="zh-CN" altLang="en-US" sz="1600" b="0" i="0" u="sng" dirty="0">
                <a:solidFill>
                  <a:srgbClr val="000000"/>
                </a:solidFill>
                <a:effectLst/>
                <a:uFill>
                  <a:solidFill>
                    <a:srgbClr val="FF0000"/>
                  </a:solidFill>
                </a:uFill>
              </a:rPr>
              <a:t>合成</a:t>
            </a:r>
            <a:r>
              <a:rPr lang="zh-CN" altLang="en-US" sz="1600" b="0" i="0" dirty="0">
                <a:solidFill>
                  <a:srgbClr val="000000"/>
                </a:solidFill>
                <a:effectLst/>
                <a:uFill>
                  <a:solidFill>
                    <a:srgbClr val="FF0000"/>
                  </a:solidFill>
                </a:uFill>
              </a:rPr>
              <a:t>。以前的方法的理论信息容量限制为</a:t>
            </a:r>
            <a:r>
              <a:rPr lang="en-US" altLang="zh-CN" sz="1600" b="0" i="0" dirty="0">
                <a:solidFill>
                  <a:srgbClr val="000000"/>
                </a:solidFill>
                <a:effectLst/>
                <a:uFill>
                  <a:solidFill>
                    <a:srgbClr val="FF0000"/>
                  </a:solidFill>
                </a:uFill>
              </a:rPr>
              <a:t>2.0</a:t>
            </a:r>
            <a:r>
              <a:rPr lang="zh-CN" altLang="en-US" sz="1600" b="0" i="0" dirty="0">
                <a:solidFill>
                  <a:srgbClr val="000000"/>
                </a:solidFill>
                <a:effectLst/>
                <a:uFill>
                  <a:solidFill>
                    <a:srgbClr val="FF0000"/>
                  </a:solidFill>
                </a:uFill>
              </a:rPr>
              <a:t>位</a:t>
            </a:r>
            <a:r>
              <a:rPr lang="en-US" altLang="zh-CN" sz="1600" b="0" i="0" dirty="0">
                <a:solidFill>
                  <a:srgbClr val="000000"/>
                </a:solidFill>
                <a:effectLst/>
                <a:uFill>
                  <a:solidFill>
                    <a:srgbClr val="FF0000"/>
                  </a:solidFill>
                </a:uFill>
              </a:rPr>
              <a:t>/</a:t>
            </a:r>
            <a:r>
              <a:rPr lang="zh-CN" altLang="en-US" sz="1600" b="0" i="0" dirty="0">
                <a:solidFill>
                  <a:srgbClr val="000000"/>
                </a:solidFill>
                <a:effectLst/>
                <a:uFill>
                  <a:solidFill>
                    <a:srgbClr val="FF0000"/>
                  </a:solidFill>
                </a:uFill>
              </a:rPr>
              <a:t>字符，因为</a:t>
            </a:r>
            <a:r>
              <a:rPr lang="en-US" altLang="zh-CN" sz="1600" b="0" i="0" dirty="0">
                <a:solidFill>
                  <a:srgbClr val="000000"/>
                </a:solidFill>
                <a:effectLst/>
                <a:uFill>
                  <a:solidFill>
                    <a:srgbClr val="FF0000"/>
                  </a:solidFill>
                </a:uFill>
              </a:rPr>
              <a:t>DNA</a:t>
            </a:r>
            <a:r>
              <a:rPr lang="zh-CN" altLang="en-US" sz="1600" b="0" i="0" dirty="0">
                <a:solidFill>
                  <a:srgbClr val="000000"/>
                </a:solidFill>
                <a:effectLst/>
                <a:uFill>
                  <a:solidFill>
                    <a:srgbClr val="FF0000"/>
                  </a:solidFill>
                </a:uFill>
              </a:rPr>
              <a:t>包含四个编码字符</a:t>
            </a:r>
            <a:r>
              <a:rPr lang="en-US" altLang="zh-CN" sz="1600" b="0" i="0" dirty="0">
                <a:solidFill>
                  <a:srgbClr val="000000"/>
                </a:solidFill>
                <a:effectLst/>
                <a:uFill>
                  <a:solidFill>
                    <a:srgbClr val="FF0000"/>
                  </a:solidFill>
                </a:uFill>
              </a:rPr>
              <a:t>(A</a:t>
            </a:r>
            <a:r>
              <a:rPr lang="zh-CN" altLang="en-US" sz="1600" b="0" i="0" dirty="0">
                <a:solidFill>
                  <a:srgbClr val="000000"/>
                </a:solidFill>
                <a:effectLst/>
                <a:uFill>
                  <a:solidFill>
                    <a:srgbClr val="FF0000"/>
                  </a:solidFill>
                </a:uFill>
              </a:rPr>
              <a:t>、</a:t>
            </a:r>
            <a:r>
              <a:rPr lang="en-US" altLang="zh-CN" sz="1600" b="0" i="0" dirty="0">
                <a:solidFill>
                  <a:srgbClr val="000000"/>
                </a:solidFill>
                <a:effectLst/>
                <a:uFill>
                  <a:solidFill>
                    <a:srgbClr val="FF0000"/>
                  </a:solidFill>
                </a:uFill>
              </a:rPr>
              <a:t>C</a:t>
            </a:r>
            <a:r>
              <a:rPr lang="zh-CN" altLang="en-US" sz="1600" b="0" i="0" dirty="0">
                <a:solidFill>
                  <a:srgbClr val="000000"/>
                </a:solidFill>
                <a:effectLst/>
                <a:uFill>
                  <a:solidFill>
                    <a:srgbClr val="FF0000"/>
                  </a:solidFill>
                </a:uFill>
              </a:rPr>
              <a:t>、</a:t>
            </a:r>
            <a:r>
              <a:rPr lang="en-US" altLang="zh-CN" sz="1600" b="0" i="0" dirty="0">
                <a:solidFill>
                  <a:srgbClr val="000000"/>
                </a:solidFill>
                <a:effectLst/>
                <a:uFill>
                  <a:solidFill>
                    <a:srgbClr val="FF0000"/>
                  </a:solidFill>
                </a:uFill>
              </a:rPr>
              <a:t>G</a:t>
            </a:r>
            <a:r>
              <a:rPr lang="zh-CN" altLang="en-US" sz="1600" b="0" i="0" dirty="0">
                <a:solidFill>
                  <a:srgbClr val="000000"/>
                </a:solidFill>
                <a:effectLst/>
                <a:uFill>
                  <a:solidFill>
                    <a:srgbClr val="FF0000"/>
                  </a:solidFill>
                </a:uFill>
              </a:rPr>
              <a:t>、</a:t>
            </a:r>
            <a:r>
              <a:rPr lang="en-US" altLang="zh-CN" sz="1600" b="0" i="0" dirty="0">
                <a:solidFill>
                  <a:srgbClr val="000000"/>
                </a:solidFill>
                <a:effectLst/>
                <a:uFill>
                  <a:solidFill>
                    <a:srgbClr val="FF0000"/>
                  </a:solidFill>
                </a:uFill>
              </a:rPr>
              <a:t>T)</a:t>
            </a:r>
            <a:r>
              <a:rPr lang="zh-CN" altLang="en-US" sz="1600" b="0" i="0" dirty="0">
                <a:solidFill>
                  <a:srgbClr val="000000"/>
                </a:solidFill>
                <a:effectLst/>
                <a:uFill>
                  <a:solidFill>
                    <a:srgbClr val="FF0000"/>
                  </a:solidFill>
                </a:uFill>
              </a:rPr>
              <a:t>。但是，如果引入额外的编码字符，</a:t>
            </a:r>
            <a:r>
              <a:rPr lang="en-US" altLang="zh-CN" sz="1600" b="0" i="0" dirty="0">
                <a:solidFill>
                  <a:srgbClr val="000000"/>
                </a:solidFill>
                <a:effectLst/>
                <a:uFill>
                  <a:solidFill>
                    <a:srgbClr val="FF0000"/>
                  </a:solidFill>
                </a:uFill>
              </a:rPr>
              <a:t>log</a:t>
            </a:r>
            <a:r>
              <a:rPr lang="en-US" altLang="zh-CN" sz="1600" b="0" i="0" baseline="-25000" dirty="0">
                <a:solidFill>
                  <a:srgbClr val="000000"/>
                </a:solidFill>
                <a:effectLst/>
                <a:uFill>
                  <a:solidFill>
                    <a:srgbClr val="FF0000"/>
                  </a:solidFill>
                </a:uFill>
              </a:rPr>
              <a:t>2</a:t>
            </a:r>
            <a:r>
              <a:rPr lang="en-US" altLang="zh-CN" sz="1600" b="0" i="0" dirty="0">
                <a:solidFill>
                  <a:srgbClr val="000000"/>
                </a:solidFill>
                <a:effectLst/>
                <a:uFill>
                  <a:solidFill>
                    <a:srgbClr val="FF0000"/>
                  </a:solidFill>
                </a:uFill>
              </a:rPr>
              <a:t>(</a:t>
            </a:r>
            <a:r>
              <a:rPr lang="zh-CN" altLang="en-US" sz="1600" b="0" i="0" dirty="0">
                <a:solidFill>
                  <a:srgbClr val="000000"/>
                </a:solidFill>
                <a:effectLst/>
                <a:uFill>
                  <a:solidFill>
                    <a:srgbClr val="FF0000"/>
                  </a:solidFill>
                </a:uFill>
              </a:rPr>
              <a:t>编码字符数</a:t>
            </a:r>
            <a:r>
              <a:rPr lang="en-US" altLang="zh-CN" sz="1600" b="0" i="0" dirty="0">
                <a:solidFill>
                  <a:srgbClr val="000000"/>
                </a:solidFill>
                <a:effectLst/>
                <a:uFill>
                  <a:solidFill>
                    <a:srgbClr val="FF0000"/>
                  </a:solidFill>
                </a:uFill>
              </a:rPr>
              <a:t>)</a:t>
            </a:r>
            <a:r>
              <a:rPr lang="zh-CN" altLang="en-US" sz="1600" b="0" i="0" dirty="0">
                <a:solidFill>
                  <a:srgbClr val="000000"/>
                </a:solidFill>
                <a:effectLst/>
                <a:uFill>
                  <a:solidFill>
                    <a:srgbClr val="FF0000"/>
                  </a:solidFill>
                </a:uFill>
              </a:rPr>
              <a:t>的信息容量会急剧增加，进一步降低</a:t>
            </a:r>
            <a:r>
              <a:rPr lang="en-US" altLang="zh-CN" sz="1600" b="0" i="0" dirty="0">
                <a:solidFill>
                  <a:srgbClr val="000000"/>
                </a:solidFill>
                <a:effectLst/>
                <a:uFill>
                  <a:solidFill>
                    <a:srgbClr val="FF0000"/>
                  </a:solidFill>
                </a:uFill>
              </a:rPr>
              <a:t>DNA</a:t>
            </a:r>
            <a:r>
              <a:rPr lang="zh-CN" altLang="en-US" sz="1600" b="0" i="0" dirty="0">
                <a:solidFill>
                  <a:srgbClr val="000000"/>
                </a:solidFill>
                <a:effectLst/>
                <a:uFill>
                  <a:solidFill>
                    <a:srgbClr val="FF0000"/>
                  </a:solidFill>
                </a:uFill>
              </a:rPr>
              <a:t>数据存储的成本。</a:t>
            </a:r>
            <a:endParaRPr lang="en-US" altLang="zh-CN" sz="1600" b="0" i="0" dirty="0">
              <a:solidFill>
                <a:srgbClr val="000000"/>
              </a:solidFill>
              <a:effectLst/>
              <a:uFill>
                <a:solidFill>
                  <a:srgbClr val="FF0000"/>
                </a:solidFill>
              </a:uFill>
            </a:endParaRPr>
          </a:p>
          <a:p>
            <a:pPr indent="457200"/>
            <a:r>
              <a:rPr lang="zh-CN" altLang="en-US" sz="1600" b="0" i="0" dirty="0">
                <a:solidFill>
                  <a:srgbClr val="000000"/>
                </a:solidFill>
                <a:effectLst/>
                <a:uFill>
                  <a:solidFill>
                    <a:srgbClr val="FF0000"/>
                  </a:solidFill>
                </a:uFill>
              </a:rPr>
              <a:t>在这里，我们提出并演示了使用简并碱基（可以插入序列中任何碱基位点的四个 </a:t>
            </a:r>
            <a:r>
              <a:rPr lang="en-US" altLang="zh-CN" sz="1600" b="0" i="0" dirty="0">
                <a:solidFill>
                  <a:srgbClr val="000000"/>
                </a:solidFill>
                <a:effectLst/>
                <a:uFill>
                  <a:solidFill>
                    <a:srgbClr val="FF0000"/>
                  </a:solidFill>
                </a:uFill>
              </a:rPr>
              <a:t>DNA </a:t>
            </a:r>
            <a:r>
              <a:rPr lang="zh-CN" altLang="en-US" sz="1600" b="0" i="0" dirty="0">
                <a:solidFill>
                  <a:srgbClr val="000000"/>
                </a:solidFill>
                <a:effectLst/>
                <a:uFill>
                  <a:solidFill>
                    <a:srgbClr val="FF0000"/>
                  </a:solidFill>
                </a:uFill>
              </a:rPr>
              <a:t>碱基的组合）作为额外的编码字符，以超过 </a:t>
            </a:r>
            <a:r>
              <a:rPr lang="en-US" altLang="zh-CN" sz="1600" b="0" i="0" dirty="0">
                <a:solidFill>
                  <a:srgbClr val="000000"/>
                </a:solidFill>
                <a:effectLst/>
                <a:uFill>
                  <a:solidFill>
                    <a:srgbClr val="FF0000"/>
                  </a:solidFill>
                </a:uFill>
              </a:rPr>
              <a:t>2.0 </a:t>
            </a:r>
            <a:r>
              <a:rPr lang="zh-CN" altLang="en-US" sz="1600" b="0" i="0" dirty="0">
                <a:solidFill>
                  <a:srgbClr val="000000"/>
                </a:solidFill>
                <a:effectLst/>
                <a:uFill>
                  <a:solidFill>
                    <a:srgbClr val="FF0000"/>
                  </a:solidFill>
                </a:uFill>
              </a:rPr>
              <a:t>位</a:t>
            </a:r>
            <a:r>
              <a:rPr lang="en-US" altLang="zh-CN" sz="1600" b="0" i="0" dirty="0">
                <a:solidFill>
                  <a:srgbClr val="000000"/>
                </a:solidFill>
                <a:effectLst/>
                <a:uFill>
                  <a:solidFill>
                    <a:srgbClr val="FF0000"/>
                  </a:solidFill>
                </a:uFill>
              </a:rPr>
              <a:t>/</a:t>
            </a:r>
            <a:r>
              <a:rPr lang="zh-CN" altLang="en-US" sz="1600" b="0" i="0" dirty="0">
                <a:solidFill>
                  <a:srgbClr val="000000"/>
                </a:solidFill>
                <a:effectLst/>
                <a:uFill>
                  <a:solidFill>
                    <a:srgbClr val="FF0000"/>
                  </a:solidFill>
                </a:uFill>
              </a:rPr>
              <a:t>字符的理论信息容量限制。当核苷酸在 </a:t>
            </a:r>
            <a:r>
              <a:rPr lang="en-US" altLang="zh-CN" sz="1600" b="0" i="0" dirty="0">
                <a:solidFill>
                  <a:srgbClr val="000000"/>
                </a:solidFill>
                <a:effectLst/>
                <a:uFill>
                  <a:solidFill>
                    <a:srgbClr val="FF0000"/>
                  </a:solidFill>
                </a:uFill>
              </a:rPr>
              <a:t>DNA </a:t>
            </a:r>
            <a:r>
              <a:rPr lang="zh-CN" altLang="en-US" sz="1600" b="0" i="0" dirty="0">
                <a:solidFill>
                  <a:srgbClr val="000000"/>
                </a:solidFill>
                <a:effectLst/>
                <a:uFill>
                  <a:solidFill>
                    <a:srgbClr val="FF0000"/>
                  </a:solidFill>
                </a:uFill>
              </a:rPr>
              <a:t>序列中的特定位置混合时，简并碱基位于 </a:t>
            </a:r>
            <a:r>
              <a:rPr lang="en-US" altLang="zh-CN" sz="1600" b="0" i="0" dirty="0">
                <a:solidFill>
                  <a:srgbClr val="000000"/>
                </a:solidFill>
                <a:effectLst/>
                <a:uFill>
                  <a:solidFill>
                    <a:srgbClr val="FF0000"/>
                  </a:solidFill>
                </a:uFill>
              </a:rPr>
              <a:t>DNA </a:t>
            </a:r>
            <a:r>
              <a:rPr lang="zh-CN" altLang="en-US" sz="1600" b="0" i="0" dirty="0">
                <a:solidFill>
                  <a:srgbClr val="000000"/>
                </a:solidFill>
                <a:effectLst/>
                <a:uFill>
                  <a:solidFill>
                    <a:srgbClr val="FF0000"/>
                  </a:solidFill>
                </a:uFill>
              </a:rPr>
              <a:t>序列中。在本文中，除了四个 </a:t>
            </a:r>
            <a:r>
              <a:rPr lang="en-US" altLang="zh-CN" sz="1600" b="0" i="0" dirty="0">
                <a:solidFill>
                  <a:srgbClr val="000000"/>
                </a:solidFill>
                <a:effectLst/>
                <a:uFill>
                  <a:solidFill>
                    <a:srgbClr val="FF0000"/>
                  </a:solidFill>
                </a:uFill>
              </a:rPr>
              <a:t>DNA </a:t>
            </a:r>
            <a:r>
              <a:rPr lang="zh-CN" altLang="en-US" sz="1600" b="0" i="0" dirty="0">
                <a:solidFill>
                  <a:srgbClr val="000000"/>
                </a:solidFill>
                <a:effectLst/>
                <a:uFill>
                  <a:solidFill>
                    <a:srgbClr val="FF0000"/>
                  </a:solidFill>
                </a:uFill>
              </a:rPr>
              <a:t>字符外，通过使用</a:t>
            </a:r>
            <a:r>
              <a:rPr lang="zh-CN" altLang="en-US" sz="1600" b="0" i="0" u="sng" dirty="0">
                <a:effectLst/>
                <a:uFill>
                  <a:solidFill>
                    <a:srgbClr val="FF0000"/>
                  </a:solidFill>
                </a:uFill>
              </a:rPr>
              <a:t>十一个简并碱基</a:t>
            </a:r>
            <a:r>
              <a:rPr lang="zh-CN" altLang="en-US" sz="1600" b="0" i="0" dirty="0">
                <a:solidFill>
                  <a:srgbClr val="000000"/>
                </a:solidFill>
                <a:effectLst/>
                <a:uFill>
                  <a:solidFill>
                    <a:srgbClr val="FF0000"/>
                  </a:solidFill>
                </a:uFill>
              </a:rPr>
              <a:t>，我们在包含</a:t>
            </a:r>
            <a:r>
              <a:rPr lang="zh-CN" altLang="en-US" sz="1600" b="0" i="0" u="sng" dirty="0">
                <a:solidFill>
                  <a:srgbClr val="000000"/>
                </a:solidFill>
                <a:effectLst/>
                <a:uFill>
                  <a:solidFill>
                    <a:srgbClr val="FF0000"/>
                  </a:solidFill>
                </a:uFill>
              </a:rPr>
              <a:t>数百个每个序列副本</a:t>
            </a:r>
            <a:r>
              <a:rPr lang="zh-CN" altLang="en-US" sz="1600" b="0" i="0" dirty="0">
                <a:solidFill>
                  <a:srgbClr val="000000"/>
                </a:solidFill>
                <a:effectLst/>
                <a:uFill>
                  <a:solidFill>
                    <a:srgbClr val="FF0000"/>
                  </a:solidFill>
                </a:uFill>
              </a:rPr>
              <a:t>的寡核苷酸文库中实验性地实现了 </a:t>
            </a:r>
            <a:r>
              <a:rPr lang="en-US" altLang="zh-CN" sz="1600" b="0" i="0" u="sng" dirty="0">
                <a:solidFill>
                  <a:srgbClr val="000000"/>
                </a:solidFill>
                <a:effectLst/>
                <a:uFill>
                  <a:solidFill>
                    <a:srgbClr val="FF0000"/>
                  </a:solidFill>
                </a:uFill>
              </a:rPr>
              <a:t>3.37 </a:t>
            </a:r>
            <a:r>
              <a:rPr lang="zh-CN" altLang="en-US" sz="1600" b="0" i="0" u="sng" dirty="0">
                <a:solidFill>
                  <a:srgbClr val="000000"/>
                </a:solidFill>
                <a:effectLst/>
                <a:uFill>
                  <a:solidFill>
                    <a:srgbClr val="FF0000"/>
                  </a:solidFill>
                </a:uFill>
              </a:rPr>
              <a:t>位</a:t>
            </a:r>
            <a:r>
              <a:rPr lang="en-US" altLang="zh-CN" sz="1600" b="0" i="0" u="sng" dirty="0">
                <a:solidFill>
                  <a:srgbClr val="000000"/>
                </a:solidFill>
                <a:effectLst/>
                <a:uFill>
                  <a:solidFill>
                    <a:srgbClr val="FF0000"/>
                  </a:solidFill>
                </a:uFill>
              </a:rPr>
              <a:t>/</a:t>
            </a:r>
            <a:r>
              <a:rPr lang="zh-CN" altLang="en-US" sz="1600" b="0" i="0" u="sng" dirty="0">
                <a:solidFill>
                  <a:srgbClr val="000000"/>
                </a:solidFill>
                <a:effectLst/>
                <a:uFill>
                  <a:solidFill>
                    <a:srgbClr val="FF0000"/>
                  </a:solidFill>
                </a:uFill>
              </a:rPr>
              <a:t>字符</a:t>
            </a:r>
            <a:r>
              <a:rPr lang="zh-CN" altLang="en-US" sz="1600" b="0" i="0" dirty="0">
                <a:solidFill>
                  <a:srgbClr val="000000"/>
                </a:solidFill>
                <a:effectLst/>
                <a:uFill>
                  <a:solidFill>
                    <a:srgbClr val="FF0000"/>
                  </a:solidFill>
                </a:uFill>
              </a:rPr>
              <a:t>的信息容量。换句话说，与之前研究中使用的分子数相比，我们使用每个序列的更少副本来存储更多数据。结果，我们证明与以前的报告相比，</a:t>
            </a:r>
            <a:r>
              <a:rPr lang="zh-CN" altLang="en-US" sz="1600" b="0" i="0" u="sng" dirty="0">
                <a:solidFill>
                  <a:srgbClr val="000000"/>
                </a:solidFill>
                <a:effectLst/>
                <a:uFill>
                  <a:solidFill>
                    <a:srgbClr val="FF0000"/>
                  </a:solidFill>
                </a:uFill>
              </a:rPr>
              <a:t>存储相同数量数据所需的 </a:t>
            </a:r>
            <a:r>
              <a:rPr lang="en-US" altLang="zh-CN" sz="1600" b="0" i="0" u="sng" dirty="0">
                <a:solidFill>
                  <a:srgbClr val="000000"/>
                </a:solidFill>
                <a:effectLst/>
                <a:uFill>
                  <a:solidFill>
                    <a:srgbClr val="FF0000"/>
                  </a:solidFill>
                </a:uFill>
              </a:rPr>
              <a:t>DNA </a:t>
            </a:r>
            <a:r>
              <a:rPr lang="zh-CN" altLang="en-US" sz="1600" b="0" i="0" u="sng" dirty="0">
                <a:solidFill>
                  <a:srgbClr val="000000"/>
                </a:solidFill>
                <a:effectLst/>
                <a:uFill>
                  <a:solidFill>
                    <a:srgbClr val="FF0000"/>
                  </a:solidFill>
                </a:uFill>
              </a:rPr>
              <a:t>长度减少了一半以上</a:t>
            </a:r>
            <a:r>
              <a:rPr lang="zh-CN" altLang="en-US" sz="1600" b="0" i="0" dirty="0">
                <a:solidFill>
                  <a:srgbClr val="000000"/>
                </a:solidFill>
                <a:effectLst/>
                <a:uFill>
                  <a:solidFill>
                    <a:srgbClr val="FF0000"/>
                  </a:solidFill>
                </a:uFill>
              </a:rPr>
              <a:t>。该技术未来可与合成技术相结合，将基于 </a:t>
            </a:r>
            <a:r>
              <a:rPr lang="en-US" altLang="zh-CN" sz="1600" b="0" i="0" dirty="0">
                <a:solidFill>
                  <a:srgbClr val="000000"/>
                </a:solidFill>
                <a:effectLst/>
                <a:uFill>
                  <a:solidFill>
                    <a:srgbClr val="FF0000"/>
                  </a:solidFill>
                </a:uFill>
              </a:rPr>
              <a:t>DNA </a:t>
            </a:r>
            <a:r>
              <a:rPr lang="zh-CN" altLang="en-US" sz="1600" b="0" i="0" dirty="0">
                <a:solidFill>
                  <a:srgbClr val="000000"/>
                </a:solidFill>
                <a:effectLst/>
                <a:uFill>
                  <a:solidFill>
                    <a:srgbClr val="FF0000"/>
                  </a:solidFill>
                </a:uFill>
              </a:rPr>
              <a:t>的数据存储成本降低 </a:t>
            </a:r>
            <a:r>
              <a:rPr lang="en-US" altLang="zh-CN" sz="1600" b="0" i="0" dirty="0">
                <a:solidFill>
                  <a:srgbClr val="000000"/>
                </a:solidFill>
                <a:effectLst/>
                <a:uFill>
                  <a:solidFill>
                    <a:srgbClr val="FF0000"/>
                  </a:solidFill>
                </a:uFill>
              </a:rPr>
              <a:t>50%</a:t>
            </a:r>
            <a:r>
              <a:rPr lang="zh-CN" altLang="en-US" sz="1600" b="0" i="0" dirty="0">
                <a:solidFill>
                  <a:srgbClr val="000000"/>
                </a:solidFill>
                <a:effectLst/>
                <a:uFill>
                  <a:solidFill>
                    <a:srgbClr val="FF0000"/>
                  </a:solidFill>
                </a:uFill>
              </a:rPr>
              <a:t>。</a:t>
            </a:r>
            <a:endParaRPr lang="zh-CN" altLang="en-US" sz="1600" dirty="0">
              <a:uFill>
                <a:solidFill>
                  <a:srgbClr val="FF0000"/>
                </a:solidFill>
              </a:uFill>
            </a:endParaRPr>
          </a:p>
        </p:txBody>
      </p:sp>
    </p:spTree>
    <p:extLst>
      <p:ext uri="{BB962C8B-B14F-4D97-AF65-F5344CB8AC3E}">
        <p14:creationId xmlns:p14="http://schemas.microsoft.com/office/powerpoint/2010/main" val="1225872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2BFF59E-BE33-FA39-617B-437B1FC44C37}"/>
              </a:ext>
            </a:extLst>
          </p:cNvPr>
          <p:cNvSpPr txBox="1"/>
          <p:nvPr/>
        </p:nvSpPr>
        <p:spPr>
          <a:xfrm>
            <a:off x="452487" y="311084"/>
            <a:ext cx="1461154" cy="523220"/>
          </a:xfrm>
          <a:prstGeom prst="rect">
            <a:avLst/>
          </a:prstGeom>
          <a:noFill/>
        </p:spPr>
        <p:txBody>
          <a:bodyPr wrap="square" rtlCol="0">
            <a:spAutoFit/>
          </a:bodyPr>
          <a:lstStyle/>
          <a:p>
            <a:r>
              <a:rPr lang="zh-CN" altLang="en-US" sz="2800" dirty="0"/>
              <a:t>结果：</a:t>
            </a:r>
          </a:p>
        </p:txBody>
      </p:sp>
      <p:sp>
        <p:nvSpPr>
          <p:cNvPr id="4" name="文本框 3">
            <a:extLst>
              <a:ext uri="{FF2B5EF4-FFF2-40B4-BE49-F238E27FC236}">
                <a16:creationId xmlns:a16="http://schemas.microsoft.com/office/drawing/2014/main" id="{7515A689-1F05-9D7E-62BF-7B2E1DF88BEA}"/>
              </a:ext>
            </a:extLst>
          </p:cNvPr>
          <p:cNvSpPr txBox="1"/>
          <p:nvPr/>
        </p:nvSpPr>
        <p:spPr>
          <a:xfrm>
            <a:off x="7924800" y="1404187"/>
            <a:ext cx="3083668" cy="1815882"/>
          </a:xfrm>
          <a:prstGeom prst="rect">
            <a:avLst/>
          </a:prstGeom>
          <a:noFill/>
        </p:spPr>
        <p:txBody>
          <a:bodyPr wrap="square">
            <a:spAutoFit/>
          </a:bodyPr>
          <a:lstStyle/>
          <a:p>
            <a:pPr indent="360000"/>
            <a:r>
              <a:rPr lang="zh-CN" altLang="en-US" sz="1600" dirty="0">
                <a:solidFill>
                  <a:srgbClr val="000000"/>
                </a:solidFill>
              </a:rPr>
              <a:t>将简并碱基添加到基于 </a:t>
            </a:r>
            <a:r>
              <a:rPr lang="en-US" altLang="zh-CN" sz="1600" dirty="0">
                <a:solidFill>
                  <a:srgbClr val="000000"/>
                </a:solidFill>
              </a:rPr>
              <a:t>DNA </a:t>
            </a:r>
            <a:r>
              <a:rPr lang="zh-CN" altLang="en-US" sz="1600" dirty="0">
                <a:solidFill>
                  <a:srgbClr val="000000"/>
                </a:solidFill>
              </a:rPr>
              <a:t>的数据存储中。从</a:t>
            </a:r>
            <a:r>
              <a:rPr lang="en-US" altLang="zh-CN" sz="1600" dirty="0">
                <a:solidFill>
                  <a:srgbClr val="000000"/>
                </a:solidFill>
              </a:rPr>
              <a:t>4</a:t>
            </a:r>
            <a:r>
              <a:rPr lang="zh-CN" altLang="en-US" sz="1600" dirty="0">
                <a:solidFill>
                  <a:srgbClr val="000000"/>
                </a:solidFill>
              </a:rPr>
              <a:t>个字符到</a:t>
            </a:r>
            <a:r>
              <a:rPr lang="en-US" altLang="zh-CN" sz="1600" dirty="0">
                <a:solidFill>
                  <a:srgbClr val="000000"/>
                </a:solidFill>
              </a:rPr>
              <a:t>15</a:t>
            </a:r>
            <a:r>
              <a:rPr lang="zh-CN" altLang="en-US" sz="1600" dirty="0">
                <a:solidFill>
                  <a:srgbClr val="000000"/>
                </a:solidFill>
              </a:rPr>
              <a:t>个字符的编码系统理论上允许最大的信息容量为</a:t>
            </a:r>
            <a:r>
              <a:rPr lang="en-US" altLang="zh-CN" sz="1600" dirty="0">
                <a:solidFill>
                  <a:srgbClr val="000000"/>
                </a:solidFill>
              </a:rPr>
              <a:t>3.90(log</a:t>
            </a:r>
            <a:r>
              <a:rPr lang="en-US" altLang="zh-CN" sz="1600" baseline="-25000" dirty="0">
                <a:solidFill>
                  <a:srgbClr val="000000"/>
                </a:solidFill>
              </a:rPr>
              <a:t>2</a:t>
            </a:r>
            <a:r>
              <a:rPr lang="en-US" altLang="zh-CN" sz="1600" dirty="0">
                <a:solidFill>
                  <a:srgbClr val="000000"/>
                </a:solidFill>
              </a:rPr>
              <a:t>15)</a:t>
            </a:r>
            <a:r>
              <a:rPr lang="zh-CN" altLang="en-US" sz="1600" dirty="0">
                <a:solidFill>
                  <a:srgbClr val="000000"/>
                </a:solidFill>
              </a:rPr>
              <a:t>位</a:t>
            </a:r>
            <a:r>
              <a:rPr lang="en-US" altLang="zh-CN" sz="1600" dirty="0">
                <a:solidFill>
                  <a:srgbClr val="000000"/>
                </a:solidFill>
              </a:rPr>
              <a:t>/</a:t>
            </a:r>
            <a:r>
              <a:rPr lang="zh-CN" altLang="en-US" sz="1600" dirty="0">
                <a:solidFill>
                  <a:srgbClr val="000000"/>
                </a:solidFill>
              </a:rPr>
              <a:t>字符</a:t>
            </a:r>
            <a:r>
              <a:rPr lang="en-US" altLang="zh-CN" sz="1600" dirty="0">
                <a:solidFill>
                  <a:srgbClr val="000000"/>
                </a:solidFill>
              </a:rPr>
              <a:t>(</a:t>
            </a:r>
            <a:r>
              <a:rPr lang="zh-CN" altLang="en-US" sz="1600" dirty="0">
                <a:solidFill>
                  <a:srgbClr val="000000"/>
                </a:solidFill>
              </a:rPr>
              <a:t>以前是</a:t>
            </a:r>
            <a:r>
              <a:rPr lang="en-US" altLang="zh-CN" sz="1600" dirty="0">
                <a:solidFill>
                  <a:srgbClr val="000000"/>
                </a:solidFill>
              </a:rPr>
              <a:t>2.0</a:t>
            </a:r>
            <a:r>
              <a:rPr lang="zh-CN" altLang="en-US" sz="1600" dirty="0">
                <a:solidFill>
                  <a:srgbClr val="000000"/>
                </a:solidFill>
              </a:rPr>
              <a:t>位</a:t>
            </a:r>
            <a:r>
              <a:rPr lang="en-US" altLang="zh-CN" sz="1600" dirty="0">
                <a:solidFill>
                  <a:srgbClr val="000000"/>
                </a:solidFill>
              </a:rPr>
              <a:t>/</a:t>
            </a:r>
            <a:r>
              <a:rPr lang="zh-CN" altLang="en-US" sz="1600" dirty="0">
                <a:solidFill>
                  <a:srgbClr val="000000"/>
                </a:solidFill>
              </a:rPr>
              <a:t>字符</a:t>
            </a:r>
            <a:r>
              <a:rPr lang="en-US" altLang="zh-CN" sz="1600" dirty="0">
                <a:solidFill>
                  <a:srgbClr val="000000"/>
                </a:solidFill>
              </a:rPr>
              <a:t>)</a:t>
            </a:r>
            <a:r>
              <a:rPr lang="zh-CN" altLang="en-US" sz="1600" dirty="0">
                <a:solidFill>
                  <a:srgbClr val="000000"/>
                </a:solidFill>
              </a:rPr>
              <a:t>，并将存储等量数据所需的</a:t>
            </a:r>
            <a:r>
              <a:rPr lang="en-US" altLang="zh-CN" sz="1600" dirty="0">
                <a:solidFill>
                  <a:srgbClr val="000000"/>
                </a:solidFill>
              </a:rPr>
              <a:t>DNA</a:t>
            </a:r>
            <a:r>
              <a:rPr lang="zh-CN" altLang="en-US" sz="1600" dirty="0">
                <a:solidFill>
                  <a:srgbClr val="000000"/>
                </a:solidFill>
              </a:rPr>
              <a:t>长度缩短约一半</a:t>
            </a:r>
            <a:r>
              <a:rPr lang="en-US" altLang="zh-CN" sz="1600" dirty="0">
                <a:solidFill>
                  <a:srgbClr val="000000"/>
                </a:solidFill>
              </a:rPr>
              <a:t>(</a:t>
            </a:r>
            <a:r>
              <a:rPr lang="zh-CN" altLang="en-US" sz="1600" dirty="0">
                <a:solidFill>
                  <a:srgbClr val="000000"/>
                </a:solidFill>
              </a:rPr>
              <a:t>图</a:t>
            </a:r>
            <a:r>
              <a:rPr lang="en-US" altLang="zh-CN" sz="1600" dirty="0">
                <a:solidFill>
                  <a:srgbClr val="000000"/>
                </a:solidFill>
              </a:rPr>
              <a:t>1A)</a:t>
            </a:r>
            <a:r>
              <a:rPr lang="zh-CN" altLang="en-US" sz="1600" dirty="0">
                <a:solidFill>
                  <a:srgbClr val="000000"/>
                </a:solidFill>
              </a:rPr>
              <a:t>。</a:t>
            </a:r>
          </a:p>
        </p:txBody>
      </p:sp>
      <p:pic>
        <p:nvPicPr>
          <p:cNvPr id="5" name="图片 4">
            <a:extLst>
              <a:ext uri="{FF2B5EF4-FFF2-40B4-BE49-F238E27FC236}">
                <a16:creationId xmlns:a16="http://schemas.microsoft.com/office/drawing/2014/main" id="{ACFD9E3C-1C3C-7FC7-D74D-BDC763142D42}"/>
              </a:ext>
            </a:extLst>
          </p:cNvPr>
          <p:cNvPicPr>
            <a:picLocks noChangeAspect="1"/>
          </p:cNvPicPr>
          <p:nvPr/>
        </p:nvPicPr>
        <p:blipFill>
          <a:blip r:embed="rId2"/>
          <a:stretch>
            <a:fillRect/>
          </a:stretch>
        </p:blipFill>
        <p:spPr>
          <a:xfrm>
            <a:off x="1553269" y="1229089"/>
            <a:ext cx="5279008" cy="2036733"/>
          </a:xfrm>
          <a:prstGeom prst="rect">
            <a:avLst/>
          </a:prstGeom>
        </p:spPr>
      </p:pic>
      <p:sp>
        <p:nvSpPr>
          <p:cNvPr id="7" name="文本框 6">
            <a:extLst>
              <a:ext uri="{FF2B5EF4-FFF2-40B4-BE49-F238E27FC236}">
                <a16:creationId xmlns:a16="http://schemas.microsoft.com/office/drawing/2014/main" id="{AE1832FA-134A-ABE0-6DC6-5C13ECC0E830}"/>
              </a:ext>
            </a:extLst>
          </p:cNvPr>
          <p:cNvSpPr txBox="1"/>
          <p:nvPr/>
        </p:nvSpPr>
        <p:spPr>
          <a:xfrm>
            <a:off x="6989474" y="4088337"/>
            <a:ext cx="4296684" cy="1815882"/>
          </a:xfrm>
          <a:prstGeom prst="rect">
            <a:avLst/>
          </a:prstGeom>
          <a:noFill/>
        </p:spPr>
        <p:txBody>
          <a:bodyPr wrap="square">
            <a:spAutoFit/>
          </a:bodyPr>
          <a:lstStyle/>
          <a:p>
            <a:pPr indent="360000"/>
            <a:r>
              <a:rPr lang="zh-CN" altLang="en-US" sz="1600" dirty="0">
                <a:solidFill>
                  <a:srgbClr val="000000"/>
                </a:solidFill>
                <a:uFill>
                  <a:solidFill>
                    <a:srgbClr val="FF0000"/>
                  </a:solidFill>
                </a:uFill>
              </a:rPr>
              <a:t>以往的研究通过优化数据到</a:t>
            </a:r>
            <a:r>
              <a:rPr lang="en-US" altLang="zh-CN" sz="1600" dirty="0">
                <a:solidFill>
                  <a:srgbClr val="000000"/>
                </a:solidFill>
                <a:uFill>
                  <a:solidFill>
                    <a:srgbClr val="FF0000"/>
                  </a:solidFill>
                </a:uFill>
              </a:rPr>
              <a:t>DNA</a:t>
            </a:r>
            <a:r>
              <a:rPr lang="zh-CN" altLang="en-US" sz="1600" dirty="0">
                <a:solidFill>
                  <a:srgbClr val="000000"/>
                </a:solidFill>
                <a:uFill>
                  <a:solidFill>
                    <a:srgbClr val="FF0000"/>
                  </a:solidFill>
                </a:uFill>
              </a:rPr>
              <a:t>编码算法将信息容量提高到接近理论极限的水平，而我们的方法通过</a:t>
            </a:r>
            <a:r>
              <a:rPr lang="zh-CN" altLang="en-US" sz="1600" u="sng" dirty="0">
                <a:solidFill>
                  <a:srgbClr val="000000"/>
                </a:solidFill>
                <a:uFill>
                  <a:solidFill>
                    <a:srgbClr val="FF0000"/>
                  </a:solidFill>
                </a:uFill>
              </a:rPr>
              <a:t>提高理论极限</a:t>
            </a:r>
            <a:r>
              <a:rPr lang="zh-CN" altLang="en-US" sz="1600" dirty="0">
                <a:solidFill>
                  <a:srgbClr val="000000"/>
                </a:solidFill>
                <a:uFill>
                  <a:solidFill>
                    <a:srgbClr val="FF0000"/>
                  </a:solidFill>
                </a:uFill>
              </a:rPr>
              <a:t>来提高信息容量</a:t>
            </a:r>
            <a:r>
              <a:rPr lang="en-US" altLang="zh-CN" sz="1600" dirty="0">
                <a:solidFill>
                  <a:srgbClr val="000000"/>
                </a:solidFill>
                <a:uFill>
                  <a:solidFill>
                    <a:srgbClr val="FF0000"/>
                  </a:solidFill>
                </a:uFill>
              </a:rPr>
              <a:t>(</a:t>
            </a:r>
            <a:r>
              <a:rPr lang="zh-CN" altLang="en-US" sz="1600" dirty="0">
                <a:solidFill>
                  <a:srgbClr val="000000"/>
                </a:solidFill>
                <a:uFill>
                  <a:solidFill>
                    <a:srgbClr val="FF0000"/>
                  </a:solidFill>
                </a:uFill>
              </a:rPr>
              <a:t>图</a:t>
            </a:r>
            <a:r>
              <a:rPr lang="en-US" altLang="zh-CN" sz="1600" dirty="0">
                <a:solidFill>
                  <a:srgbClr val="000000"/>
                </a:solidFill>
                <a:uFill>
                  <a:solidFill>
                    <a:srgbClr val="FF0000"/>
                  </a:solidFill>
                </a:uFill>
              </a:rPr>
              <a:t>1B)</a:t>
            </a:r>
            <a:r>
              <a:rPr lang="zh-CN" altLang="en-US" sz="1600" dirty="0">
                <a:solidFill>
                  <a:srgbClr val="000000"/>
                </a:solidFill>
                <a:uFill>
                  <a:solidFill>
                    <a:srgbClr val="FF0000"/>
                  </a:solidFill>
                </a:uFill>
              </a:rPr>
              <a:t>。此外，图</a:t>
            </a:r>
            <a:r>
              <a:rPr lang="en-US" altLang="zh-CN" sz="1600" dirty="0">
                <a:solidFill>
                  <a:srgbClr val="000000"/>
                </a:solidFill>
                <a:uFill>
                  <a:solidFill>
                    <a:srgbClr val="FF0000"/>
                  </a:solidFill>
                </a:uFill>
              </a:rPr>
              <a:t>1B</a:t>
            </a:r>
            <a:r>
              <a:rPr lang="zh-CN" altLang="en-US" sz="1600" dirty="0">
                <a:solidFill>
                  <a:srgbClr val="000000"/>
                </a:solidFill>
                <a:uFill>
                  <a:solidFill>
                    <a:srgbClr val="FF0000"/>
                  </a:solidFill>
                </a:uFill>
              </a:rPr>
              <a:t>中其他研究使用了每个寡核苷酸序列超过数千个拷贝的文库，而我们在每个序列数百个拷贝的寡核苷酸文库中获得了每个字符超过</a:t>
            </a:r>
            <a:r>
              <a:rPr lang="en-US" altLang="zh-CN" sz="1600" dirty="0">
                <a:solidFill>
                  <a:srgbClr val="000000"/>
                </a:solidFill>
                <a:uFill>
                  <a:solidFill>
                    <a:srgbClr val="FF0000"/>
                  </a:solidFill>
                </a:uFill>
              </a:rPr>
              <a:t>2bit</a:t>
            </a:r>
            <a:r>
              <a:rPr lang="zh-CN" altLang="en-US" sz="1600" dirty="0">
                <a:solidFill>
                  <a:srgbClr val="000000"/>
                </a:solidFill>
                <a:uFill>
                  <a:solidFill>
                    <a:srgbClr val="FF0000"/>
                  </a:solidFill>
                </a:uFill>
              </a:rPr>
              <a:t>的经验信息容量。</a:t>
            </a:r>
          </a:p>
        </p:txBody>
      </p:sp>
      <p:pic>
        <p:nvPicPr>
          <p:cNvPr id="9" name="图片 8">
            <a:extLst>
              <a:ext uri="{FF2B5EF4-FFF2-40B4-BE49-F238E27FC236}">
                <a16:creationId xmlns:a16="http://schemas.microsoft.com/office/drawing/2014/main" id="{34926F96-5F6B-66FC-B726-635981802191}"/>
              </a:ext>
            </a:extLst>
          </p:cNvPr>
          <p:cNvPicPr>
            <a:picLocks noChangeAspect="1"/>
          </p:cNvPicPr>
          <p:nvPr/>
        </p:nvPicPr>
        <p:blipFill>
          <a:blip r:embed="rId3"/>
          <a:stretch>
            <a:fillRect/>
          </a:stretch>
        </p:blipFill>
        <p:spPr>
          <a:xfrm>
            <a:off x="2402883" y="3592179"/>
            <a:ext cx="2985940" cy="2500725"/>
          </a:xfrm>
          <a:prstGeom prst="rect">
            <a:avLst/>
          </a:prstGeom>
        </p:spPr>
      </p:pic>
    </p:spTree>
    <p:extLst>
      <p:ext uri="{BB962C8B-B14F-4D97-AF65-F5344CB8AC3E}">
        <p14:creationId xmlns:p14="http://schemas.microsoft.com/office/powerpoint/2010/main" val="3184464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B5BC84F-1D62-A989-0486-AE40DD41B49A}"/>
              </a:ext>
            </a:extLst>
          </p:cNvPr>
          <p:cNvSpPr txBox="1"/>
          <p:nvPr/>
        </p:nvSpPr>
        <p:spPr>
          <a:xfrm>
            <a:off x="1011024" y="902319"/>
            <a:ext cx="9801519" cy="1323439"/>
          </a:xfrm>
          <a:prstGeom prst="rect">
            <a:avLst/>
          </a:prstGeom>
          <a:noFill/>
        </p:spPr>
        <p:txBody>
          <a:bodyPr wrap="square">
            <a:spAutoFit/>
          </a:bodyPr>
          <a:lstStyle/>
          <a:p>
            <a:pPr indent="360000"/>
            <a:r>
              <a:rPr lang="zh-CN" altLang="en-US" sz="1600" dirty="0">
                <a:solidFill>
                  <a:srgbClr val="000000"/>
                </a:solidFill>
              </a:rPr>
              <a:t>编码序列的简并部分通过在合成过程中混合</a:t>
            </a:r>
            <a:r>
              <a:rPr lang="en-US" altLang="zh-CN" sz="1600" dirty="0">
                <a:solidFill>
                  <a:srgbClr val="000000"/>
                </a:solidFill>
              </a:rPr>
              <a:t>DNA</a:t>
            </a:r>
            <a:r>
              <a:rPr lang="zh-CN" altLang="en-US" sz="1600" dirty="0">
                <a:solidFill>
                  <a:srgbClr val="000000"/>
                </a:solidFill>
              </a:rPr>
              <a:t>磷酰胺并产生</a:t>
            </a:r>
            <a:r>
              <a:rPr lang="en-US" altLang="zh-CN" sz="1600" dirty="0">
                <a:solidFill>
                  <a:srgbClr val="000000"/>
                </a:solidFill>
              </a:rPr>
              <a:t>A</a:t>
            </a:r>
            <a:r>
              <a:rPr lang="zh-CN" altLang="en-US" sz="1600" dirty="0">
                <a:solidFill>
                  <a:srgbClr val="000000"/>
                </a:solidFill>
              </a:rPr>
              <a:t>、</a:t>
            </a:r>
            <a:r>
              <a:rPr lang="en-US" altLang="zh-CN" sz="1600" dirty="0">
                <a:solidFill>
                  <a:srgbClr val="000000"/>
                </a:solidFill>
              </a:rPr>
              <a:t>C</a:t>
            </a:r>
            <a:r>
              <a:rPr lang="zh-CN" altLang="en-US" sz="1600" dirty="0">
                <a:solidFill>
                  <a:srgbClr val="000000"/>
                </a:solidFill>
              </a:rPr>
              <a:t>、</a:t>
            </a:r>
            <a:r>
              <a:rPr lang="en-US" altLang="zh-CN" sz="1600" dirty="0">
                <a:solidFill>
                  <a:srgbClr val="000000"/>
                </a:solidFill>
              </a:rPr>
              <a:t>G</a:t>
            </a:r>
            <a:r>
              <a:rPr lang="zh-CN" altLang="en-US" sz="1600" dirty="0">
                <a:solidFill>
                  <a:srgbClr val="000000"/>
                </a:solidFill>
              </a:rPr>
              <a:t>和</a:t>
            </a:r>
            <a:r>
              <a:rPr lang="en-US" altLang="zh-CN" sz="1600" dirty="0">
                <a:solidFill>
                  <a:srgbClr val="000000"/>
                </a:solidFill>
              </a:rPr>
              <a:t>T</a:t>
            </a:r>
            <a:r>
              <a:rPr lang="zh-CN" altLang="en-US" sz="1600" dirty="0">
                <a:solidFill>
                  <a:srgbClr val="000000"/>
                </a:solidFill>
              </a:rPr>
              <a:t>的相应组合的变体而结合（图</a:t>
            </a:r>
            <a:r>
              <a:rPr lang="en-US" altLang="zh-CN" sz="1600" dirty="0">
                <a:solidFill>
                  <a:srgbClr val="000000"/>
                </a:solidFill>
              </a:rPr>
              <a:t>1C</a:t>
            </a:r>
            <a:r>
              <a:rPr lang="zh-CN" altLang="en-US" sz="1600" dirty="0">
                <a:solidFill>
                  <a:srgbClr val="000000"/>
                </a:solidFill>
              </a:rPr>
              <a:t>，</a:t>
            </a:r>
            <a:r>
              <a:rPr lang="en-US" altLang="zh-CN" sz="1600" dirty="0">
                <a:solidFill>
                  <a:srgbClr val="000000"/>
                </a:solidFill>
              </a:rPr>
              <a:t>D</a:t>
            </a:r>
            <a:r>
              <a:rPr lang="zh-CN" altLang="en-US" sz="1600" dirty="0">
                <a:solidFill>
                  <a:srgbClr val="000000"/>
                </a:solidFill>
              </a:rPr>
              <a:t>）。理想情况下，对于基于柱和基于喷墨的寡核苷酸合成，可以添加简并碱基而无需额外费用，因为使用的亚磷酰胺的总量是相同的。此外，目前的合成技术在每个设计中合成了超过十亿个寡核苷酸分子，这足以产生简并碱基的变体库。因此，如果应用适当的合成方法，该平台将存储等量数据的 </a:t>
            </a:r>
            <a:r>
              <a:rPr lang="en-US" altLang="zh-CN" sz="1600" dirty="0">
                <a:solidFill>
                  <a:srgbClr val="000000"/>
                </a:solidFill>
              </a:rPr>
              <a:t>DNA </a:t>
            </a:r>
            <a:r>
              <a:rPr lang="zh-CN" altLang="en-US" sz="1600" dirty="0">
                <a:solidFill>
                  <a:srgbClr val="000000"/>
                </a:solidFill>
              </a:rPr>
              <a:t>长度缩短了大约一半，从而降低了 </a:t>
            </a:r>
            <a:r>
              <a:rPr lang="en-US" altLang="zh-CN" sz="1600" dirty="0">
                <a:solidFill>
                  <a:srgbClr val="000000"/>
                </a:solidFill>
              </a:rPr>
              <a:t>DNA </a:t>
            </a:r>
            <a:r>
              <a:rPr lang="zh-CN" altLang="en-US" sz="1600" dirty="0">
                <a:solidFill>
                  <a:srgbClr val="000000"/>
                </a:solidFill>
              </a:rPr>
              <a:t>合成（即数据写入）的费用。</a:t>
            </a:r>
          </a:p>
        </p:txBody>
      </p:sp>
      <p:pic>
        <p:nvPicPr>
          <p:cNvPr id="5" name="图片 4">
            <a:extLst>
              <a:ext uri="{FF2B5EF4-FFF2-40B4-BE49-F238E27FC236}">
                <a16:creationId xmlns:a16="http://schemas.microsoft.com/office/drawing/2014/main" id="{3BC1811E-AF15-C34A-70D3-DB3B2AFCC10D}"/>
              </a:ext>
            </a:extLst>
          </p:cNvPr>
          <p:cNvPicPr>
            <a:picLocks noChangeAspect="1"/>
          </p:cNvPicPr>
          <p:nvPr/>
        </p:nvPicPr>
        <p:blipFill>
          <a:blip r:embed="rId2"/>
          <a:stretch>
            <a:fillRect/>
          </a:stretch>
        </p:blipFill>
        <p:spPr>
          <a:xfrm>
            <a:off x="1258601" y="2817474"/>
            <a:ext cx="9674797" cy="2158161"/>
          </a:xfrm>
          <a:prstGeom prst="rect">
            <a:avLst/>
          </a:prstGeom>
        </p:spPr>
      </p:pic>
    </p:spTree>
    <p:extLst>
      <p:ext uri="{BB962C8B-B14F-4D97-AF65-F5344CB8AC3E}">
        <p14:creationId xmlns:p14="http://schemas.microsoft.com/office/powerpoint/2010/main" val="3756842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6163F7C-839D-EDAE-C636-F23FB4CB4E6B}"/>
              </a:ext>
            </a:extLst>
          </p:cNvPr>
          <p:cNvSpPr txBox="1"/>
          <p:nvPr/>
        </p:nvSpPr>
        <p:spPr>
          <a:xfrm>
            <a:off x="505838" y="729734"/>
            <a:ext cx="10830287" cy="954107"/>
          </a:xfrm>
          <a:prstGeom prst="rect">
            <a:avLst/>
          </a:prstGeom>
          <a:noFill/>
        </p:spPr>
        <p:txBody>
          <a:bodyPr wrap="square">
            <a:spAutoFit/>
          </a:bodyPr>
          <a:lstStyle/>
          <a:p>
            <a:pPr indent="360000"/>
            <a:r>
              <a:rPr lang="zh-CN" altLang="en-US" sz="1400" dirty="0">
                <a:solidFill>
                  <a:srgbClr val="000000"/>
                </a:solidFill>
              </a:rPr>
              <a:t>我们将一个 </a:t>
            </a:r>
            <a:r>
              <a:rPr lang="en-US" altLang="zh-CN" sz="1400" dirty="0">
                <a:solidFill>
                  <a:srgbClr val="000000"/>
                </a:solidFill>
              </a:rPr>
              <a:t>854 </a:t>
            </a:r>
            <a:r>
              <a:rPr lang="zh-CN" altLang="en-US" sz="1400" dirty="0">
                <a:solidFill>
                  <a:srgbClr val="000000"/>
                </a:solidFill>
              </a:rPr>
              <a:t>字节的文本文件编码为 </a:t>
            </a:r>
            <a:r>
              <a:rPr lang="en-US" altLang="zh-CN" sz="1400" dirty="0">
                <a:solidFill>
                  <a:srgbClr val="000000"/>
                </a:solidFill>
              </a:rPr>
              <a:t>DNA </a:t>
            </a:r>
            <a:r>
              <a:rPr lang="zh-CN" altLang="en-US" sz="1400" dirty="0">
                <a:solidFill>
                  <a:srgbClr val="000000"/>
                </a:solidFill>
              </a:rPr>
              <a:t>序列。数据被转换成一系列三字符的 </a:t>
            </a:r>
            <a:r>
              <a:rPr lang="en-US" altLang="zh-CN" sz="1400" dirty="0">
                <a:solidFill>
                  <a:srgbClr val="000000"/>
                </a:solidFill>
              </a:rPr>
              <a:t>DNA </a:t>
            </a:r>
            <a:r>
              <a:rPr lang="zh-CN" altLang="en-US" sz="1400" dirty="0">
                <a:solidFill>
                  <a:srgbClr val="000000"/>
                </a:solidFill>
              </a:rPr>
              <a:t>密码子，其序列由三个编码字符组成。密码子序列中的最后一个碱基被设计为不等同于下一个密码子序列中最前面的碱基，以避免产生 </a:t>
            </a:r>
            <a:r>
              <a:rPr lang="en-US" altLang="zh-CN" sz="1400" dirty="0">
                <a:solidFill>
                  <a:srgbClr val="000000"/>
                </a:solidFill>
              </a:rPr>
              <a:t>4 </a:t>
            </a:r>
            <a:r>
              <a:rPr lang="en-US" altLang="zh-CN" sz="1400" dirty="0" err="1">
                <a:solidFill>
                  <a:srgbClr val="000000"/>
                </a:solidFill>
              </a:rPr>
              <a:t>nt</a:t>
            </a:r>
            <a:r>
              <a:rPr lang="en-US" altLang="zh-CN" sz="1400" dirty="0">
                <a:solidFill>
                  <a:srgbClr val="000000"/>
                </a:solidFill>
              </a:rPr>
              <a:t> </a:t>
            </a:r>
            <a:r>
              <a:rPr lang="zh-CN" altLang="en-US" sz="1400" dirty="0">
                <a:solidFill>
                  <a:srgbClr val="000000"/>
                </a:solidFill>
              </a:rPr>
              <a:t>或更多的均聚物。编码信息被分成 </a:t>
            </a:r>
            <a:r>
              <a:rPr lang="en-US" altLang="zh-CN" sz="1400" dirty="0">
                <a:solidFill>
                  <a:srgbClr val="000000"/>
                </a:solidFill>
              </a:rPr>
              <a:t>42 </a:t>
            </a:r>
            <a:r>
              <a:rPr lang="en-US" altLang="zh-CN" sz="1400" dirty="0" err="1">
                <a:solidFill>
                  <a:srgbClr val="000000"/>
                </a:solidFill>
              </a:rPr>
              <a:t>nt</a:t>
            </a:r>
            <a:r>
              <a:rPr lang="en-US" altLang="zh-CN" sz="1400" dirty="0">
                <a:solidFill>
                  <a:srgbClr val="000000"/>
                </a:solidFill>
              </a:rPr>
              <a:t> </a:t>
            </a:r>
            <a:r>
              <a:rPr lang="zh-CN" altLang="en-US" sz="1400" dirty="0">
                <a:solidFill>
                  <a:srgbClr val="000000"/>
                </a:solidFill>
              </a:rPr>
              <a:t>的片段，每个片段分配一个由 </a:t>
            </a:r>
            <a:r>
              <a:rPr lang="en-US" altLang="zh-CN" sz="1400" dirty="0">
                <a:solidFill>
                  <a:srgbClr val="000000"/>
                </a:solidFill>
              </a:rPr>
              <a:t>3 </a:t>
            </a:r>
            <a:r>
              <a:rPr lang="zh-CN" altLang="en-US" sz="1400" dirty="0">
                <a:solidFill>
                  <a:srgbClr val="000000"/>
                </a:solidFill>
              </a:rPr>
              <a:t>个 </a:t>
            </a:r>
            <a:r>
              <a:rPr lang="en-US" altLang="zh-CN" sz="1400" dirty="0" err="1">
                <a:solidFill>
                  <a:srgbClr val="000000"/>
                </a:solidFill>
              </a:rPr>
              <a:t>nt</a:t>
            </a:r>
            <a:r>
              <a:rPr lang="en-US" altLang="zh-CN" sz="1400" dirty="0">
                <a:solidFill>
                  <a:srgbClr val="000000"/>
                </a:solidFill>
              </a:rPr>
              <a:t> </a:t>
            </a:r>
            <a:r>
              <a:rPr lang="zh-CN" altLang="en-US" sz="1400" dirty="0">
                <a:solidFill>
                  <a:srgbClr val="000000"/>
                </a:solidFill>
              </a:rPr>
              <a:t>非简并碱基组成的地址（图 </a:t>
            </a:r>
            <a:r>
              <a:rPr lang="en-US" altLang="zh-CN" sz="1400" dirty="0">
                <a:solidFill>
                  <a:srgbClr val="000000"/>
                </a:solidFill>
              </a:rPr>
              <a:t>2A</a:t>
            </a:r>
            <a:r>
              <a:rPr lang="zh-CN" altLang="en-US" sz="1400" dirty="0">
                <a:solidFill>
                  <a:srgbClr val="000000"/>
                </a:solidFill>
              </a:rPr>
              <a:t>）。每个片段补充有两个接头（</a:t>
            </a:r>
            <a:r>
              <a:rPr lang="en-US" altLang="zh-CN" sz="1400" dirty="0">
                <a:solidFill>
                  <a:srgbClr val="000000"/>
                </a:solidFill>
              </a:rPr>
              <a:t>5'</a:t>
            </a:r>
            <a:r>
              <a:rPr lang="zh-CN" altLang="en-US" sz="1400" dirty="0">
                <a:solidFill>
                  <a:srgbClr val="000000"/>
                </a:solidFill>
              </a:rPr>
              <a:t>和</a:t>
            </a:r>
            <a:r>
              <a:rPr lang="en-US" altLang="zh-CN" sz="1400" dirty="0">
                <a:solidFill>
                  <a:srgbClr val="000000"/>
                </a:solidFill>
              </a:rPr>
              <a:t>3'</a:t>
            </a:r>
            <a:r>
              <a:rPr lang="zh-CN" altLang="en-US" sz="1400" dirty="0">
                <a:solidFill>
                  <a:srgbClr val="000000"/>
                </a:solidFill>
              </a:rPr>
              <a:t>端各</a:t>
            </a:r>
            <a:r>
              <a:rPr lang="en-US" altLang="zh-CN" sz="1400" dirty="0">
                <a:solidFill>
                  <a:srgbClr val="000000"/>
                </a:solidFill>
              </a:rPr>
              <a:t>20 </a:t>
            </a:r>
            <a:r>
              <a:rPr lang="en-US" altLang="zh-CN" sz="1400" dirty="0" err="1">
                <a:solidFill>
                  <a:srgbClr val="000000"/>
                </a:solidFill>
              </a:rPr>
              <a:t>nt</a:t>
            </a:r>
            <a:r>
              <a:rPr lang="zh-CN" altLang="en-US" sz="1400" dirty="0">
                <a:solidFill>
                  <a:srgbClr val="000000"/>
                </a:solidFill>
              </a:rPr>
              <a:t>）用于扩增和测序，整个片段长度为</a:t>
            </a:r>
            <a:r>
              <a:rPr lang="en-US" altLang="zh-CN" sz="1400" dirty="0">
                <a:solidFill>
                  <a:srgbClr val="000000"/>
                </a:solidFill>
              </a:rPr>
              <a:t>85 </a:t>
            </a:r>
            <a:r>
              <a:rPr lang="en-US" altLang="zh-CN" sz="1400" dirty="0" err="1">
                <a:solidFill>
                  <a:srgbClr val="000000"/>
                </a:solidFill>
              </a:rPr>
              <a:t>nt</a:t>
            </a:r>
            <a:r>
              <a:rPr lang="zh-CN" altLang="en-US" sz="1400" dirty="0">
                <a:solidFill>
                  <a:srgbClr val="000000"/>
                </a:solidFill>
              </a:rPr>
              <a:t>。根据所描述的设计，基于柱的寡核苷酸合成仪合成了 </a:t>
            </a:r>
            <a:r>
              <a:rPr lang="en-US" altLang="zh-CN" sz="1400" dirty="0">
                <a:solidFill>
                  <a:srgbClr val="000000"/>
                </a:solidFill>
              </a:rPr>
              <a:t>45 </a:t>
            </a:r>
            <a:r>
              <a:rPr lang="zh-CN" altLang="en-US" sz="1400" dirty="0">
                <a:solidFill>
                  <a:srgbClr val="000000"/>
                </a:solidFill>
              </a:rPr>
              <a:t>个 </a:t>
            </a:r>
            <a:r>
              <a:rPr lang="en-US" altLang="zh-CN" sz="1400" dirty="0">
                <a:solidFill>
                  <a:srgbClr val="000000"/>
                </a:solidFill>
              </a:rPr>
              <a:t>DNA </a:t>
            </a:r>
            <a:r>
              <a:rPr lang="zh-CN" altLang="en-US" sz="1400" dirty="0">
                <a:solidFill>
                  <a:srgbClr val="000000"/>
                </a:solidFill>
              </a:rPr>
              <a:t>片段。</a:t>
            </a:r>
          </a:p>
        </p:txBody>
      </p:sp>
      <p:pic>
        <p:nvPicPr>
          <p:cNvPr id="5" name="图片 4">
            <a:extLst>
              <a:ext uri="{FF2B5EF4-FFF2-40B4-BE49-F238E27FC236}">
                <a16:creationId xmlns:a16="http://schemas.microsoft.com/office/drawing/2014/main" id="{CE39FF55-FB52-F798-95F0-DFF331F419B3}"/>
              </a:ext>
            </a:extLst>
          </p:cNvPr>
          <p:cNvPicPr>
            <a:picLocks noChangeAspect="1"/>
          </p:cNvPicPr>
          <p:nvPr/>
        </p:nvPicPr>
        <p:blipFill>
          <a:blip r:embed="rId3"/>
          <a:stretch>
            <a:fillRect/>
          </a:stretch>
        </p:blipFill>
        <p:spPr>
          <a:xfrm>
            <a:off x="967364" y="1797838"/>
            <a:ext cx="3131224" cy="2426130"/>
          </a:xfrm>
          <a:prstGeom prst="rect">
            <a:avLst/>
          </a:prstGeom>
        </p:spPr>
      </p:pic>
      <p:sp>
        <p:nvSpPr>
          <p:cNvPr id="4" name="文本框 3">
            <a:extLst>
              <a:ext uri="{FF2B5EF4-FFF2-40B4-BE49-F238E27FC236}">
                <a16:creationId xmlns:a16="http://schemas.microsoft.com/office/drawing/2014/main" id="{4EF71CFB-16C7-2A5E-73AC-32D869B7D813}"/>
              </a:ext>
            </a:extLst>
          </p:cNvPr>
          <p:cNvSpPr txBox="1"/>
          <p:nvPr/>
        </p:nvSpPr>
        <p:spPr>
          <a:xfrm>
            <a:off x="505838" y="4721794"/>
            <a:ext cx="5862536" cy="1169551"/>
          </a:xfrm>
          <a:prstGeom prst="rect">
            <a:avLst/>
          </a:prstGeom>
          <a:noFill/>
        </p:spPr>
        <p:txBody>
          <a:bodyPr wrap="square">
            <a:spAutoFit/>
          </a:bodyPr>
          <a:lstStyle/>
          <a:p>
            <a:pPr indent="360000"/>
            <a:r>
              <a:rPr lang="zh-CN" altLang="en-US" sz="1400" dirty="0">
                <a:solidFill>
                  <a:srgbClr val="000000"/>
                </a:solidFill>
              </a:rPr>
              <a:t>考虑到不包括接头的总核苷酸合成中编码的比特数，实验上实现了 </a:t>
            </a:r>
            <a:r>
              <a:rPr lang="en-US" altLang="zh-CN" sz="1400" dirty="0">
                <a:solidFill>
                  <a:srgbClr val="000000"/>
                </a:solidFill>
              </a:rPr>
              <a:t>3.37 bits/</a:t>
            </a:r>
            <a:r>
              <a:rPr lang="zh-CN" altLang="en-US" sz="1400" dirty="0">
                <a:solidFill>
                  <a:srgbClr val="000000"/>
                </a:solidFill>
              </a:rPr>
              <a:t>字符的信息容量，是报告的最高值 </a:t>
            </a:r>
            <a:r>
              <a:rPr lang="en-US" altLang="zh-CN" sz="1400" dirty="0">
                <a:solidFill>
                  <a:srgbClr val="000000"/>
                </a:solidFill>
              </a:rPr>
              <a:t>1.57 bits/</a:t>
            </a:r>
            <a:r>
              <a:rPr lang="zh-CN" altLang="en-US" sz="1400" dirty="0">
                <a:solidFill>
                  <a:srgbClr val="000000"/>
                </a:solidFill>
              </a:rPr>
              <a:t>字符的两倍多。由大约 </a:t>
            </a:r>
            <a:r>
              <a:rPr lang="en-US" altLang="zh-CN" sz="1400" dirty="0">
                <a:solidFill>
                  <a:srgbClr val="000000"/>
                </a:solidFill>
              </a:rPr>
              <a:t>800 </a:t>
            </a:r>
            <a:r>
              <a:rPr lang="zh-CN" altLang="en-US" sz="1400" dirty="0">
                <a:solidFill>
                  <a:srgbClr val="000000"/>
                </a:solidFill>
              </a:rPr>
              <a:t>个分子组成的合成 </a:t>
            </a:r>
            <a:r>
              <a:rPr lang="en-US" altLang="zh-CN" sz="1400" dirty="0">
                <a:solidFill>
                  <a:srgbClr val="000000"/>
                </a:solidFill>
              </a:rPr>
              <a:t>DNA </a:t>
            </a:r>
            <a:r>
              <a:rPr lang="zh-CN" altLang="en-US" sz="1400" dirty="0">
                <a:solidFill>
                  <a:srgbClr val="000000"/>
                </a:solidFill>
              </a:rPr>
              <a:t>文库通过设计的接头进行扩增，并通过 </a:t>
            </a:r>
            <a:r>
              <a:rPr lang="en-US" altLang="zh-CN" sz="1400" dirty="0">
                <a:solidFill>
                  <a:srgbClr val="000000"/>
                </a:solidFill>
              </a:rPr>
              <a:t>Illumina </a:t>
            </a:r>
            <a:r>
              <a:rPr lang="zh-CN" altLang="en-US" sz="1400" dirty="0">
                <a:solidFill>
                  <a:srgbClr val="000000"/>
                </a:solidFill>
              </a:rPr>
              <a:t>进行测序。使用设计的长度过滤原始数据并按地址分类。然后，去除重复的读数，分析片段上每个位置的 </a:t>
            </a:r>
            <a:r>
              <a:rPr lang="en-US" altLang="zh-CN" sz="1400" dirty="0">
                <a:solidFill>
                  <a:srgbClr val="000000"/>
                </a:solidFill>
              </a:rPr>
              <a:t>A</a:t>
            </a:r>
            <a:r>
              <a:rPr lang="zh-CN" altLang="en-US" sz="1400" dirty="0">
                <a:solidFill>
                  <a:srgbClr val="000000"/>
                </a:solidFill>
              </a:rPr>
              <a:t>、</a:t>
            </a:r>
            <a:r>
              <a:rPr lang="en-US" altLang="zh-CN" sz="1400" dirty="0">
                <a:solidFill>
                  <a:srgbClr val="000000"/>
                </a:solidFill>
              </a:rPr>
              <a:t>C</a:t>
            </a:r>
            <a:r>
              <a:rPr lang="zh-CN" altLang="en-US" sz="1400" dirty="0">
                <a:solidFill>
                  <a:srgbClr val="000000"/>
                </a:solidFill>
              </a:rPr>
              <a:t>、</a:t>
            </a:r>
            <a:r>
              <a:rPr lang="en-US" altLang="zh-CN" sz="1400" dirty="0">
                <a:solidFill>
                  <a:srgbClr val="000000"/>
                </a:solidFill>
              </a:rPr>
              <a:t>G </a:t>
            </a:r>
            <a:r>
              <a:rPr lang="zh-CN" altLang="en-US" sz="1400" dirty="0">
                <a:solidFill>
                  <a:srgbClr val="000000"/>
                </a:solidFill>
              </a:rPr>
              <a:t>和 </a:t>
            </a:r>
            <a:r>
              <a:rPr lang="en-US" altLang="zh-CN" sz="1400" dirty="0">
                <a:solidFill>
                  <a:srgbClr val="000000"/>
                </a:solidFill>
              </a:rPr>
              <a:t>T </a:t>
            </a:r>
            <a:r>
              <a:rPr lang="zh-CN" altLang="en-US" sz="1400" dirty="0">
                <a:solidFill>
                  <a:srgbClr val="000000"/>
                </a:solidFill>
              </a:rPr>
              <a:t>分布（图 </a:t>
            </a:r>
            <a:r>
              <a:rPr lang="en-US" altLang="zh-CN" sz="1400" dirty="0">
                <a:solidFill>
                  <a:srgbClr val="000000"/>
                </a:solidFill>
              </a:rPr>
              <a:t>2B</a:t>
            </a:r>
            <a:r>
              <a:rPr lang="zh-CN" altLang="en-US" sz="1400" dirty="0">
                <a:solidFill>
                  <a:srgbClr val="000000"/>
                </a:solidFill>
              </a:rPr>
              <a:t>）。</a:t>
            </a:r>
          </a:p>
        </p:txBody>
      </p:sp>
      <p:pic>
        <p:nvPicPr>
          <p:cNvPr id="6" name="图片 5">
            <a:extLst>
              <a:ext uri="{FF2B5EF4-FFF2-40B4-BE49-F238E27FC236}">
                <a16:creationId xmlns:a16="http://schemas.microsoft.com/office/drawing/2014/main" id="{3B6A0F5E-768F-1DFF-4BDB-AA10A743BAAC}"/>
              </a:ext>
            </a:extLst>
          </p:cNvPr>
          <p:cNvPicPr>
            <a:picLocks noChangeAspect="1"/>
          </p:cNvPicPr>
          <p:nvPr/>
        </p:nvPicPr>
        <p:blipFill>
          <a:blip r:embed="rId4"/>
          <a:stretch>
            <a:fillRect/>
          </a:stretch>
        </p:blipFill>
        <p:spPr>
          <a:xfrm>
            <a:off x="7199387" y="4337966"/>
            <a:ext cx="3895725" cy="2152650"/>
          </a:xfrm>
          <a:prstGeom prst="rect">
            <a:avLst/>
          </a:prstGeom>
        </p:spPr>
      </p:pic>
      <p:pic>
        <p:nvPicPr>
          <p:cNvPr id="7" name="图片 6">
            <a:extLst>
              <a:ext uri="{FF2B5EF4-FFF2-40B4-BE49-F238E27FC236}">
                <a16:creationId xmlns:a16="http://schemas.microsoft.com/office/drawing/2014/main" id="{13C4A9EA-B025-F64D-F64A-51D30ECAD058}"/>
              </a:ext>
            </a:extLst>
          </p:cNvPr>
          <p:cNvPicPr>
            <a:picLocks noChangeAspect="1"/>
          </p:cNvPicPr>
          <p:nvPr/>
        </p:nvPicPr>
        <p:blipFill>
          <a:blip r:embed="rId5"/>
          <a:stretch>
            <a:fillRect/>
          </a:stretch>
        </p:blipFill>
        <p:spPr>
          <a:xfrm>
            <a:off x="5499935" y="2308697"/>
            <a:ext cx="5595177" cy="1606468"/>
          </a:xfrm>
          <a:prstGeom prst="rect">
            <a:avLst/>
          </a:prstGeom>
        </p:spPr>
      </p:pic>
    </p:spTree>
    <p:extLst>
      <p:ext uri="{BB962C8B-B14F-4D97-AF65-F5344CB8AC3E}">
        <p14:creationId xmlns:p14="http://schemas.microsoft.com/office/powerpoint/2010/main" val="1730857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810AA6D-A373-33B8-0436-8DE5C4751BB4}"/>
              </a:ext>
            </a:extLst>
          </p:cNvPr>
          <p:cNvSpPr txBox="1"/>
          <p:nvPr/>
        </p:nvSpPr>
        <p:spPr>
          <a:xfrm>
            <a:off x="954464" y="703637"/>
            <a:ext cx="10414262" cy="738664"/>
          </a:xfrm>
          <a:prstGeom prst="rect">
            <a:avLst/>
          </a:prstGeom>
          <a:noFill/>
        </p:spPr>
        <p:txBody>
          <a:bodyPr wrap="square">
            <a:spAutoFit/>
          </a:bodyPr>
          <a:lstStyle/>
          <a:p>
            <a:pPr indent="360000"/>
            <a:r>
              <a:rPr lang="zh-CN" altLang="en-US" sz="1400" dirty="0">
                <a:solidFill>
                  <a:srgbClr val="000000"/>
                </a:solidFill>
              </a:rPr>
              <a:t>当我们使用散点图观察在同一位置分析的序列中 </a:t>
            </a:r>
            <a:r>
              <a:rPr lang="en-US" altLang="zh-CN" sz="1400" dirty="0">
                <a:solidFill>
                  <a:srgbClr val="000000"/>
                </a:solidFill>
              </a:rPr>
              <a:t>A:C:G:T </a:t>
            </a:r>
            <a:r>
              <a:rPr lang="zh-CN" altLang="en-US" sz="1400" dirty="0">
                <a:solidFill>
                  <a:srgbClr val="000000"/>
                </a:solidFill>
              </a:rPr>
              <a:t>的比例时，这些点被聚集成 </a:t>
            </a:r>
            <a:r>
              <a:rPr lang="en-US" altLang="zh-CN" sz="1400" dirty="0">
                <a:solidFill>
                  <a:srgbClr val="000000"/>
                </a:solidFill>
              </a:rPr>
              <a:t>15 </a:t>
            </a:r>
            <a:r>
              <a:rPr lang="zh-CN" altLang="en-US" sz="1400" dirty="0">
                <a:solidFill>
                  <a:srgbClr val="000000"/>
                </a:solidFill>
              </a:rPr>
              <a:t>组，其中 </a:t>
            </a:r>
            <a:r>
              <a:rPr lang="en-US" altLang="zh-CN" sz="1400" dirty="0">
                <a:solidFill>
                  <a:srgbClr val="000000"/>
                </a:solidFill>
              </a:rPr>
              <a:t>11 </a:t>
            </a:r>
            <a:r>
              <a:rPr lang="zh-CN" altLang="en-US" sz="1400" dirty="0">
                <a:solidFill>
                  <a:srgbClr val="000000"/>
                </a:solidFill>
              </a:rPr>
              <a:t>组的中间比例超过两个碱基被认为是简并碱基（图 </a:t>
            </a:r>
            <a:r>
              <a:rPr lang="en-US" altLang="zh-CN" sz="1400" dirty="0">
                <a:solidFill>
                  <a:srgbClr val="000000"/>
                </a:solidFill>
              </a:rPr>
              <a:t>2C)</a:t>
            </a:r>
            <a:r>
              <a:rPr lang="zh-CN" altLang="en-US" sz="1400" dirty="0">
                <a:solidFill>
                  <a:srgbClr val="000000"/>
                </a:solidFill>
              </a:rPr>
              <a:t>。具有特定核苷酸的显性比例的其他四个被认为是纯序列。分析的核苷酸的中间比例不一致，因为合成过程中的偶联效率因每个碱基、生长寡核苷酸中的类型和位置而异。</a:t>
            </a:r>
          </a:p>
        </p:txBody>
      </p:sp>
      <p:pic>
        <p:nvPicPr>
          <p:cNvPr id="7" name="图片 6">
            <a:extLst>
              <a:ext uri="{FF2B5EF4-FFF2-40B4-BE49-F238E27FC236}">
                <a16:creationId xmlns:a16="http://schemas.microsoft.com/office/drawing/2014/main" id="{AB67E7B2-B8C5-83E9-3211-0E7C48EA7F55}"/>
              </a:ext>
            </a:extLst>
          </p:cNvPr>
          <p:cNvPicPr>
            <a:picLocks noChangeAspect="1"/>
          </p:cNvPicPr>
          <p:nvPr/>
        </p:nvPicPr>
        <p:blipFill>
          <a:blip r:embed="rId2"/>
          <a:stretch>
            <a:fillRect/>
          </a:stretch>
        </p:blipFill>
        <p:spPr>
          <a:xfrm>
            <a:off x="1871363" y="1835214"/>
            <a:ext cx="2893067" cy="2490352"/>
          </a:xfrm>
          <a:prstGeom prst="rect">
            <a:avLst/>
          </a:prstGeom>
        </p:spPr>
      </p:pic>
      <p:sp>
        <p:nvSpPr>
          <p:cNvPr id="6" name="文本框 5">
            <a:extLst>
              <a:ext uri="{FF2B5EF4-FFF2-40B4-BE49-F238E27FC236}">
                <a16:creationId xmlns:a16="http://schemas.microsoft.com/office/drawing/2014/main" id="{9FF4577B-7F9C-395C-A855-D331B3990236}"/>
              </a:ext>
            </a:extLst>
          </p:cNvPr>
          <p:cNvSpPr txBox="1"/>
          <p:nvPr/>
        </p:nvSpPr>
        <p:spPr>
          <a:xfrm>
            <a:off x="954464" y="4664172"/>
            <a:ext cx="10725347" cy="1600438"/>
          </a:xfrm>
          <a:prstGeom prst="rect">
            <a:avLst/>
          </a:prstGeom>
          <a:noFill/>
        </p:spPr>
        <p:txBody>
          <a:bodyPr wrap="square">
            <a:spAutoFit/>
          </a:bodyPr>
          <a:lstStyle/>
          <a:p>
            <a:pPr indent="360000"/>
            <a:r>
              <a:rPr lang="zh-CN" altLang="en-US" sz="1400" dirty="0">
                <a:solidFill>
                  <a:srgbClr val="000000"/>
                </a:solidFill>
              </a:rPr>
              <a:t>为了推断简并碱基，我们从碱基调用中引入了错误消除技术。例如，如果 </a:t>
            </a:r>
            <a:r>
              <a:rPr lang="en-US" altLang="zh-CN" sz="1400" dirty="0">
                <a:solidFill>
                  <a:srgbClr val="000000"/>
                </a:solidFill>
              </a:rPr>
              <a:t>A </a:t>
            </a:r>
            <a:r>
              <a:rPr lang="zh-CN" altLang="en-US" sz="1400" dirty="0">
                <a:solidFill>
                  <a:srgbClr val="000000"/>
                </a:solidFill>
              </a:rPr>
              <a:t>和 </a:t>
            </a:r>
            <a:r>
              <a:rPr lang="en-US" altLang="zh-CN" sz="1400" dirty="0">
                <a:solidFill>
                  <a:srgbClr val="000000"/>
                </a:solidFill>
              </a:rPr>
              <a:t>C </a:t>
            </a:r>
            <a:r>
              <a:rPr lang="zh-CN" altLang="en-US" sz="1400" dirty="0">
                <a:solidFill>
                  <a:srgbClr val="000000"/>
                </a:solidFill>
              </a:rPr>
              <a:t>的碱基调用被确定为碱基调用中的错误，则 </a:t>
            </a:r>
            <a:r>
              <a:rPr lang="en-US" altLang="zh-CN" sz="1400" dirty="0">
                <a:solidFill>
                  <a:srgbClr val="000000"/>
                </a:solidFill>
              </a:rPr>
              <a:t>G </a:t>
            </a:r>
            <a:r>
              <a:rPr lang="zh-CN" altLang="en-US" sz="1400" dirty="0">
                <a:solidFill>
                  <a:srgbClr val="000000"/>
                </a:solidFill>
              </a:rPr>
              <a:t>和 </a:t>
            </a:r>
            <a:r>
              <a:rPr lang="en-US" altLang="zh-CN" sz="1400" dirty="0">
                <a:solidFill>
                  <a:srgbClr val="000000"/>
                </a:solidFill>
              </a:rPr>
              <a:t>T </a:t>
            </a:r>
            <a:r>
              <a:rPr lang="zh-CN" altLang="en-US" sz="1400" dirty="0">
                <a:solidFill>
                  <a:srgbClr val="000000"/>
                </a:solidFill>
              </a:rPr>
              <a:t>是设计中预期的碱基，推断的编码字符是 </a:t>
            </a:r>
            <a:r>
              <a:rPr lang="en-US" altLang="zh-CN" sz="1400" dirty="0">
                <a:solidFill>
                  <a:srgbClr val="000000"/>
                </a:solidFill>
              </a:rPr>
              <a:t>K</a:t>
            </a:r>
            <a:r>
              <a:rPr lang="zh-CN" altLang="en-US" sz="1400" dirty="0">
                <a:solidFill>
                  <a:srgbClr val="000000"/>
                </a:solidFill>
              </a:rPr>
              <a:t>。碱基调用分析时识别的错误，即替换，被称为大约 </a:t>
            </a:r>
            <a:r>
              <a:rPr lang="en-US" altLang="zh-CN" sz="1400" dirty="0">
                <a:solidFill>
                  <a:srgbClr val="000000"/>
                </a:solidFill>
              </a:rPr>
              <a:t>1% </a:t>
            </a:r>
            <a:r>
              <a:rPr lang="zh-CN" altLang="en-US" sz="1400" dirty="0">
                <a:solidFill>
                  <a:srgbClr val="000000"/>
                </a:solidFill>
              </a:rPr>
              <a:t>的碱基调用。这些错误的概率分布趋向于零，因此即使不知道核苷酸的中间比率，也可以将其与对应于设计字符的碱基调用区分开来。我们获得了测序读数中调用的分布，并获得了可以区分与错误对应的部分的点。通过比较每个字符位置的决策点和核苷酸调用的比例，我们推断出了预期的碱基，以及编码字符。通过这个解码过程，我们成功地从原始的下一代测序</a:t>
            </a:r>
            <a:r>
              <a:rPr lang="en-US" altLang="zh-CN" sz="1400" dirty="0">
                <a:solidFill>
                  <a:srgbClr val="000000"/>
                </a:solidFill>
              </a:rPr>
              <a:t>(NGS)</a:t>
            </a:r>
            <a:r>
              <a:rPr lang="zh-CN" altLang="en-US" sz="1400" dirty="0">
                <a:solidFill>
                  <a:srgbClr val="000000"/>
                </a:solidFill>
              </a:rPr>
              <a:t>数据中恢复了原始数据。当随机下采样到 </a:t>
            </a:r>
            <a:r>
              <a:rPr lang="en-US" altLang="zh-CN" sz="1400" dirty="0">
                <a:solidFill>
                  <a:srgbClr val="000000"/>
                </a:solidFill>
              </a:rPr>
              <a:t>250 </a:t>
            </a:r>
            <a:r>
              <a:rPr lang="zh-CN" altLang="en-US" sz="1400" dirty="0">
                <a:solidFill>
                  <a:srgbClr val="000000"/>
                </a:solidFill>
              </a:rPr>
              <a:t>倍的平均覆盖率时，我们还恢复了 </a:t>
            </a:r>
            <a:r>
              <a:rPr lang="en-US" altLang="zh-CN" sz="1400" dirty="0">
                <a:solidFill>
                  <a:srgbClr val="000000"/>
                </a:solidFill>
              </a:rPr>
              <a:t>10 </a:t>
            </a:r>
            <a:r>
              <a:rPr lang="zh-CN" altLang="en-US" sz="1400" dirty="0">
                <a:solidFill>
                  <a:srgbClr val="000000"/>
                </a:solidFill>
              </a:rPr>
              <a:t>个案例中的所有数据。如果平均 </a:t>
            </a:r>
            <a:r>
              <a:rPr lang="en-US" altLang="zh-CN" sz="1400" dirty="0">
                <a:solidFill>
                  <a:srgbClr val="000000"/>
                </a:solidFill>
              </a:rPr>
              <a:t>NGS </a:t>
            </a:r>
            <a:r>
              <a:rPr lang="zh-CN" altLang="en-US" sz="1400" dirty="0">
                <a:solidFill>
                  <a:srgbClr val="000000"/>
                </a:solidFill>
              </a:rPr>
              <a:t>覆盖率低于 </a:t>
            </a:r>
            <a:r>
              <a:rPr lang="en-US" altLang="zh-CN" sz="1400" dirty="0">
                <a:solidFill>
                  <a:srgbClr val="000000"/>
                </a:solidFill>
              </a:rPr>
              <a:t>250 </a:t>
            </a:r>
            <a:r>
              <a:rPr lang="zh-CN" altLang="en-US" sz="1400" dirty="0">
                <a:solidFill>
                  <a:srgbClr val="000000"/>
                </a:solidFill>
              </a:rPr>
              <a:t>倍，则错误率会增加，因为错误的概率分布与预期碱基的分布重叠（图 </a:t>
            </a:r>
            <a:r>
              <a:rPr lang="en-US" altLang="zh-CN" sz="1400" dirty="0">
                <a:solidFill>
                  <a:srgbClr val="000000"/>
                </a:solidFill>
              </a:rPr>
              <a:t>2D</a:t>
            </a:r>
            <a:r>
              <a:rPr lang="zh-CN" altLang="en-US" sz="1400" dirty="0">
                <a:solidFill>
                  <a:srgbClr val="000000"/>
                </a:solidFill>
              </a:rPr>
              <a:t>）。</a:t>
            </a:r>
          </a:p>
        </p:txBody>
      </p:sp>
      <p:pic>
        <p:nvPicPr>
          <p:cNvPr id="8" name="图片 7">
            <a:extLst>
              <a:ext uri="{FF2B5EF4-FFF2-40B4-BE49-F238E27FC236}">
                <a16:creationId xmlns:a16="http://schemas.microsoft.com/office/drawing/2014/main" id="{8C91CB0B-307F-BE5A-221D-95CC9029B8F9}"/>
              </a:ext>
            </a:extLst>
          </p:cNvPr>
          <p:cNvPicPr>
            <a:picLocks noChangeAspect="1"/>
          </p:cNvPicPr>
          <p:nvPr/>
        </p:nvPicPr>
        <p:blipFill>
          <a:blip r:embed="rId3"/>
          <a:stretch>
            <a:fillRect/>
          </a:stretch>
        </p:blipFill>
        <p:spPr>
          <a:xfrm>
            <a:off x="7609154" y="1964111"/>
            <a:ext cx="2630829" cy="2589814"/>
          </a:xfrm>
          <a:prstGeom prst="rect">
            <a:avLst/>
          </a:prstGeom>
        </p:spPr>
      </p:pic>
    </p:spTree>
    <p:extLst>
      <p:ext uri="{BB962C8B-B14F-4D97-AF65-F5344CB8AC3E}">
        <p14:creationId xmlns:p14="http://schemas.microsoft.com/office/powerpoint/2010/main" val="1256810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643072E-4365-0377-2210-6D220D892023}"/>
              </a:ext>
            </a:extLst>
          </p:cNvPr>
          <p:cNvSpPr txBox="1"/>
          <p:nvPr/>
        </p:nvSpPr>
        <p:spPr>
          <a:xfrm>
            <a:off x="1095866" y="612990"/>
            <a:ext cx="10376287" cy="1384995"/>
          </a:xfrm>
          <a:prstGeom prst="rect">
            <a:avLst/>
          </a:prstGeom>
          <a:noFill/>
        </p:spPr>
        <p:txBody>
          <a:bodyPr wrap="square">
            <a:spAutoFit/>
          </a:bodyPr>
          <a:lstStyle/>
          <a:p>
            <a:pPr indent="360000"/>
            <a:r>
              <a:rPr lang="zh-CN" altLang="en-US" sz="1400" dirty="0">
                <a:solidFill>
                  <a:srgbClr val="000000"/>
                </a:solidFill>
              </a:rPr>
              <a:t>为了证明所引入平台的可扩展性，我们还使用高通量的汇集寡核苷酸合成方法在 </a:t>
            </a:r>
            <a:r>
              <a:rPr lang="en-US" altLang="zh-CN" sz="1400" dirty="0">
                <a:solidFill>
                  <a:srgbClr val="000000"/>
                </a:solidFill>
              </a:rPr>
              <a:t>4503 </a:t>
            </a:r>
            <a:r>
              <a:rPr lang="zh-CN" altLang="en-US" sz="1400" dirty="0">
                <a:solidFill>
                  <a:srgbClr val="000000"/>
                </a:solidFill>
              </a:rPr>
              <a:t>个 </a:t>
            </a:r>
            <a:r>
              <a:rPr lang="en-US" altLang="zh-CN" sz="1400" dirty="0">
                <a:solidFill>
                  <a:srgbClr val="000000"/>
                </a:solidFill>
              </a:rPr>
              <a:t>DNA </a:t>
            </a:r>
            <a:r>
              <a:rPr lang="zh-CN" altLang="en-US" sz="1400" dirty="0">
                <a:solidFill>
                  <a:srgbClr val="000000"/>
                </a:solidFill>
              </a:rPr>
              <a:t>片段中存储了 </a:t>
            </a:r>
            <a:r>
              <a:rPr lang="en-US" altLang="zh-CN" sz="1400" dirty="0">
                <a:solidFill>
                  <a:srgbClr val="000000"/>
                </a:solidFill>
              </a:rPr>
              <a:t>135.4 kb </a:t>
            </a:r>
            <a:r>
              <a:rPr lang="zh-CN" altLang="en-US" sz="1400" dirty="0">
                <a:solidFill>
                  <a:srgbClr val="000000"/>
                </a:solidFill>
              </a:rPr>
              <a:t>的数据并添加了基于 </a:t>
            </a:r>
            <a:r>
              <a:rPr lang="en-US" altLang="zh-CN" sz="1400" dirty="0">
                <a:solidFill>
                  <a:srgbClr val="000000"/>
                </a:solidFill>
              </a:rPr>
              <a:t>Reed-Solomon </a:t>
            </a:r>
            <a:r>
              <a:rPr lang="zh-CN" altLang="en-US" sz="1400" dirty="0">
                <a:solidFill>
                  <a:srgbClr val="000000"/>
                </a:solidFill>
              </a:rPr>
              <a:t>的冗余。尽管由于设备限制仅使用两个简并碱基 </a:t>
            </a:r>
            <a:r>
              <a:rPr lang="en-US" altLang="zh-CN" sz="1400" dirty="0">
                <a:solidFill>
                  <a:srgbClr val="000000"/>
                </a:solidFill>
              </a:rPr>
              <a:t>W </a:t>
            </a:r>
            <a:r>
              <a:rPr lang="zh-CN" altLang="en-US" sz="1400" dirty="0">
                <a:solidFill>
                  <a:srgbClr val="000000"/>
                </a:solidFill>
              </a:rPr>
              <a:t>和 </a:t>
            </a:r>
            <a:r>
              <a:rPr lang="en-US" altLang="zh-CN" sz="1400" dirty="0">
                <a:solidFill>
                  <a:srgbClr val="000000"/>
                </a:solidFill>
              </a:rPr>
              <a:t>S </a:t>
            </a:r>
            <a:r>
              <a:rPr lang="zh-CN" altLang="en-US" sz="1400" dirty="0">
                <a:solidFill>
                  <a:srgbClr val="000000"/>
                </a:solidFill>
              </a:rPr>
              <a:t>进行该演示，但实现了 </a:t>
            </a:r>
            <a:r>
              <a:rPr lang="en-US" altLang="zh-CN" sz="1400" dirty="0">
                <a:solidFill>
                  <a:srgbClr val="000000"/>
                </a:solidFill>
              </a:rPr>
              <a:t>2.0 </a:t>
            </a:r>
            <a:r>
              <a:rPr lang="zh-CN" altLang="en-US" sz="1400" dirty="0">
                <a:solidFill>
                  <a:srgbClr val="000000"/>
                </a:solidFill>
              </a:rPr>
              <a:t>位</a:t>
            </a:r>
            <a:r>
              <a:rPr lang="en-US" altLang="zh-CN" sz="1400" dirty="0">
                <a:solidFill>
                  <a:srgbClr val="000000"/>
                </a:solidFill>
              </a:rPr>
              <a:t>/</a:t>
            </a:r>
            <a:r>
              <a:rPr lang="zh-CN" altLang="en-US" sz="1400" dirty="0">
                <a:solidFill>
                  <a:srgbClr val="000000"/>
                </a:solidFill>
              </a:rPr>
              <a:t>字符的信息容量。当将平均覆盖率随机下采样到 </a:t>
            </a:r>
            <a:r>
              <a:rPr lang="en-US" altLang="zh-CN" sz="1400" dirty="0">
                <a:solidFill>
                  <a:srgbClr val="000000"/>
                </a:solidFill>
              </a:rPr>
              <a:t>250 </a:t>
            </a:r>
            <a:r>
              <a:rPr lang="zh-CN" altLang="en-US" sz="1400" dirty="0">
                <a:solidFill>
                  <a:srgbClr val="000000"/>
                </a:solidFill>
              </a:rPr>
              <a:t>倍时，我们恢复了 </a:t>
            </a:r>
            <a:r>
              <a:rPr lang="en-US" altLang="zh-CN" sz="1400" dirty="0">
                <a:solidFill>
                  <a:srgbClr val="000000"/>
                </a:solidFill>
              </a:rPr>
              <a:t>10 </a:t>
            </a:r>
            <a:r>
              <a:rPr lang="zh-CN" altLang="en-US" sz="1400" dirty="0">
                <a:solidFill>
                  <a:srgbClr val="000000"/>
                </a:solidFill>
              </a:rPr>
              <a:t>个案例中的 </a:t>
            </a:r>
            <a:r>
              <a:rPr lang="en-US" altLang="zh-CN" sz="1400" dirty="0">
                <a:solidFill>
                  <a:srgbClr val="000000"/>
                </a:solidFill>
              </a:rPr>
              <a:t>10 </a:t>
            </a:r>
            <a:r>
              <a:rPr lang="zh-CN" altLang="en-US" sz="1400" dirty="0">
                <a:solidFill>
                  <a:srgbClr val="000000"/>
                </a:solidFill>
              </a:rPr>
              <a:t>个。这高于无简并碱基的基于 </a:t>
            </a:r>
            <a:r>
              <a:rPr lang="en-US" altLang="zh-CN" sz="1400" dirty="0">
                <a:solidFill>
                  <a:srgbClr val="000000"/>
                </a:solidFill>
              </a:rPr>
              <a:t>DNA </a:t>
            </a:r>
            <a:r>
              <a:rPr lang="zh-CN" altLang="en-US" sz="1400" dirty="0">
                <a:solidFill>
                  <a:srgbClr val="000000"/>
                </a:solidFill>
              </a:rPr>
              <a:t>的数据存储所需的最低 </a:t>
            </a:r>
            <a:r>
              <a:rPr lang="en-US" altLang="zh-CN" sz="1400" dirty="0">
                <a:solidFill>
                  <a:srgbClr val="000000"/>
                </a:solidFill>
              </a:rPr>
              <a:t>NGS </a:t>
            </a:r>
            <a:r>
              <a:rPr lang="zh-CN" altLang="en-US" sz="1400" dirty="0">
                <a:solidFill>
                  <a:srgbClr val="000000"/>
                </a:solidFill>
              </a:rPr>
              <a:t>覆盖率，约为 </a:t>
            </a:r>
            <a:r>
              <a:rPr lang="en-US" altLang="zh-CN" sz="1400" dirty="0">
                <a:solidFill>
                  <a:srgbClr val="000000"/>
                </a:solidFill>
              </a:rPr>
              <a:t>5 </a:t>
            </a:r>
            <a:r>
              <a:rPr lang="zh-CN" altLang="en-US" sz="1400" dirty="0">
                <a:solidFill>
                  <a:srgbClr val="000000"/>
                </a:solidFill>
              </a:rPr>
              <a:t>倍。我们根据输入数据、寡核苷酸数量、最小覆盖率、物理密度和信息容量总结了我们的实验结果（图 </a:t>
            </a:r>
            <a:r>
              <a:rPr lang="en-US" altLang="zh-CN" sz="1400" dirty="0">
                <a:solidFill>
                  <a:srgbClr val="000000"/>
                </a:solidFill>
              </a:rPr>
              <a:t>2E</a:t>
            </a:r>
            <a:r>
              <a:rPr lang="zh-CN" altLang="en-US" sz="1400" dirty="0">
                <a:solidFill>
                  <a:srgbClr val="000000"/>
                </a:solidFill>
              </a:rPr>
              <a:t>）。尽管我们在单个设计片段中合成了寡核苷酸变体以掺入简并碱基，但与之前的报告相比，每个片段（数百个）更少的寡核苷酸分子足以解码数据。</a:t>
            </a:r>
          </a:p>
        </p:txBody>
      </p:sp>
      <p:pic>
        <p:nvPicPr>
          <p:cNvPr id="5" name="图片 4">
            <a:extLst>
              <a:ext uri="{FF2B5EF4-FFF2-40B4-BE49-F238E27FC236}">
                <a16:creationId xmlns:a16="http://schemas.microsoft.com/office/drawing/2014/main" id="{8858EA7D-334D-562E-180E-9E9CF69B5646}"/>
              </a:ext>
            </a:extLst>
          </p:cNvPr>
          <p:cNvPicPr>
            <a:picLocks noChangeAspect="1"/>
          </p:cNvPicPr>
          <p:nvPr/>
        </p:nvPicPr>
        <p:blipFill>
          <a:blip r:embed="rId2"/>
          <a:stretch>
            <a:fillRect/>
          </a:stretch>
        </p:blipFill>
        <p:spPr>
          <a:xfrm>
            <a:off x="7250232" y="3314825"/>
            <a:ext cx="3733013" cy="2768442"/>
          </a:xfrm>
          <a:prstGeom prst="rect">
            <a:avLst/>
          </a:prstGeom>
        </p:spPr>
      </p:pic>
      <p:pic>
        <p:nvPicPr>
          <p:cNvPr id="4" name="图片 3">
            <a:extLst>
              <a:ext uri="{FF2B5EF4-FFF2-40B4-BE49-F238E27FC236}">
                <a16:creationId xmlns:a16="http://schemas.microsoft.com/office/drawing/2014/main" id="{DAFD91C0-76F6-EC11-FF27-F198EC095FEC}"/>
              </a:ext>
            </a:extLst>
          </p:cNvPr>
          <p:cNvPicPr>
            <a:picLocks noChangeAspect="1"/>
          </p:cNvPicPr>
          <p:nvPr/>
        </p:nvPicPr>
        <p:blipFill>
          <a:blip r:embed="rId3"/>
          <a:stretch>
            <a:fillRect/>
          </a:stretch>
        </p:blipFill>
        <p:spPr>
          <a:xfrm>
            <a:off x="1040142" y="2300626"/>
            <a:ext cx="3450622" cy="3782641"/>
          </a:xfrm>
          <a:prstGeom prst="rect">
            <a:avLst/>
          </a:prstGeom>
        </p:spPr>
      </p:pic>
      <p:sp>
        <p:nvSpPr>
          <p:cNvPr id="2" name="文本框 1">
            <a:extLst>
              <a:ext uri="{FF2B5EF4-FFF2-40B4-BE49-F238E27FC236}">
                <a16:creationId xmlns:a16="http://schemas.microsoft.com/office/drawing/2014/main" id="{596D0394-39D8-813E-D57C-57EFD2ED137F}"/>
              </a:ext>
            </a:extLst>
          </p:cNvPr>
          <p:cNvSpPr txBox="1"/>
          <p:nvPr/>
        </p:nvSpPr>
        <p:spPr>
          <a:xfrm>
            <a:off x="6761439" y="5198534"/>
            <a:ext cx="939799" cy="276999"/>
          </a:xfrm>
          <a:prstGeom prst="rect">
            <a:avLst/>
          </a:prstGeom>
          <a:noFill/>
        </p:spPr>
        <p:txBody>
          <a:bodyPr wrap="square" rtlCol="0">
            <a:spAutoFit/>
          </a:bodyPr>
          <a:lstStyle/>
          <a:p>
            <a:r>
              <a:rPr lang="zh-CN" altLang="en-US" sz="1200" dirty="0"/>
              <a:t>信息密度</a:t>
            </a:r>
          </a:p>
        </p:txBody>
      </p:sp>
      <p:sp>
        <p:nvSpPr>
          <p:cNvPr id="7" name="文本框 6">
            <a:extLst>
              <a:ext uri="{FF2B5EF4-FFF2-40B4-BE49-F238E27FC236}">
                <a16:creationId xmlns:a16="http://schemas.microsoft.com/office/drawing/2014/main" id="{E1A0ED51-99FC-2F83-7C27-BF066C482D75}"/>
              </a:ext>
            </a:extLst>
          </p:cNvPr>
          <p:cNvSpPr txBox="1"/>
          <p:nvPr/>
        </p:nvSpPr>
        <p:spPr>
          <a:xfrm>
            <a:off x="6761439" y="5640900"/>
            <a:ext cx="939799" cy="276999"/>
          </a:xfrm>
          <a:prstGeom prst="rect">
            <a:avLst/>
          </a:prstGeom>
          <a:noFill/>
        </p:spPr>
        <p:txBody>
          <a:bodyPr wrap="square" rtlCol="0">
            <a:spAutoFit/>
          </a:bodyPr>
          <a:lstStyle/>
          <a:p>
            <a:r>
              <a:rPr lang="zh-CN" altLang="en-US" sz="1200" dirty="0"/>
              <a:t>物理密度</a:t>
            </a:r>
          </a:p>
        </p:txBody>
      </p:sp>
    </p:spTree>
    <p:extLst>
      <p:ext uri="{BB962C8B-B14F-4D97-AF65-F5344CB8AC3E}">
        <p14:creationId xmlns:p14="http://schemas.microsoft.com/office/powerpoint/2010/main" val="4102141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CD08AA0-B1E1-72D9-D803-0B440EEA19ED}"/>
              </a:ext>
            </a:extLst>
          </p:cNvPr>
          <p:cNvSpPr txBox="1"/>
          <p:nvPr/>
        </p:nvSpPr>
        <p:spPr>
          <a:xfrm>
            <a:off x="1088992" y="3983838"/>
            <a:ext cx="10014015" cy="2246769"/>
          </a:xfrm>
          <a:prstGeom prst="rect">
            <a:avLst/>
          </a:prstGeom>
          <a:noFill/>
        </p:spPr>
        <p:txBody>
          <a:bodyPr wrap="square">
            <a:spAutoFit/>
          </a:bodyPr>
          <a:lstStyle/>
          <a:p>
            <a:pPr indent="360000"/>
            <a:r>
              <a:rPr lang="zh-CN" altLang="en-US" sz="1400" dirty="0">
                <a:solidFill>
                  <a:srgbClr val="000000"/>
                </a:solidFill>
              </a:rPr>
              <a:t>除了实验结果，我们还模拟了大规模使用各类简并碱基时平台在数据恢复的</a:t>
            </a:r>
            <a:r>
              <a:rPr lang="en-US" altLang="zh-CN" sz="1400" dirty="0">
                <a:solidFill>
                  <a:srgbClr val="000000"/>
                </a:solidFill>
              </a:rPr>
              <a:t>NGS</a:t>
            </a:r>
            <a:r>
              <a:rPr lang="zh-CN" altLang="en-US" sz="1400" dirty="0">
                <a:solidFill>
                  <a:srgbClr val="000000"/>
                </a:solidFill>
              </a:rPr>
              <a:t>覆盖率方面的错误率。我们通过使用各种简并碱基（图</a:t>
            </a:r>
            <a:r>
              <a:rPr lang="en-US" altLang="zh-CN" sz="1400" dirty="0">
                <a:solidFill>
                  <a:srgbClr val="000000"/>
                </a:solidFill>
              </a:rPr>
              <a:t>3A</a:t>
            </a:r>
            <a:r>
              <a:rPr lang="zh-CN" altLang="en-US" sz="1400" dirty="0">
                <a:solidFill>
                  <a:srgbClr val="000000"/>
                </a:solidFill>
              </a:rPr>
              <a:t>）模拟模型的每个碱基对的错误率。模拟中使用的片段的假定长度为</a:t>
            </a:r>
            <a:r>
              <a:rPr lang="en-US" altLang="zh-CN" sz="1400" dirty="0">
                <a:solidFill>
                  <a:srgbClr val="000000"/>
                </a:solidFill>
              </a:rPr>
              <a:t>200 </a:t>
            </a:r>
            <a:r>
              <a:rPr lang="en-US" altLang="zh-CN" sz="1400" dirty="0" err="1">
                <a:solidFill>
                  <a:srgbClr val="000000"/>
                </a:solidFill>
              </a:rPr>
              <a:t>nt</a:t>
            </a:r>
            <a:r>
              <a:rPr lang="zh-CN" altLang="en-US" sz="1400" dirty="0">
                <a:solidFill>
                  <a:srgbClr val="000000"/>
                </a:solidFill>
              </a:rPr>
              <a:t>，两端为</a:t>
            </a:r>
            <a:r>
              <a:rPr lang="en-US" altLang="zh-CN" sz="1400" dirty="0">
                <a:solidFill>
                  <a:srgbClr val="000000"/>
                </a:solidFill>
              </a:rPr>
              <a:t>20 </a:t>
            </a:r>
            <a:r>
              <a:rPr lang="en-US" altLang="zh-CN" sz="1400" dirty="0" err="1">
                <a:solidFill>
                  <a:srgbClr val="000000"/>
                </a:solidFill>
              </a:rPr>
              <a:t>nt</a:t>
            </a:r>
            <a:r>
              <a:rPr lang="zh-CN" altLang="en-US" sz="1400" dirty="0">
                <a:solidFill>
                  <a:srgbClr val="000000"/>
                </a:solidFill>
              </a:rPr>
              <a:t>适配器，数据存储为</a:t>
            </a:r>
            <a:r>
              <a:rPr lang="en-US" altLang="zh-CN" sz="1400" dirty="0">
                <a:solidFill>
                  <a:srgbClr val="000000"/>
                </a:solidFill>
              </a:rPr>
              <a:t>148 </a:t>
            </a:r>
            <a:r>
              <a:rPr lang="en-US" altLang="zh-CN" sz="1400" dirty="0" err="1">
                <a:solidFill>
                  <a:srgbClr val="000000"/>
                </a:solidFill>
              </a:rPr>
              <a:t>nt</a:t>
            </a:r>
            <a:r>
              <a:rPr lang="zh-CN" altLang="en-US" sz="1400" dirty="0">
                <a:solidFill>
                  <a:srgbClr val="000000"/>
                </a:solidFill>
              </a:rPr>
              <a:t>，</a:t>
            </a:r>
            <a:r>
              <a:rPr lang="en-US" altLang="zh-CN" sz="1400" dirty="0">
                <a:solidFill>
                  <a:srgbClr val="000000"/>
                </a:solidFill>
              </a:rPr>
              <a:t>12 </a:t>
            </a:r>
            <a:r>
              <a:rPr lang="en-US" altLang="zh-CN" sz="1400" dirty="0" err="1">
                <a:solidFill>
                  <a:srgbClr val="000000"/>
                </a:solidFill>
              </a:rPr>
              <a:t>nt</a:t>
            </a:r>
            <a:r>
              <a:rPr lang="zh-CN" altLang="en-US" sz="1400" dirty="0">
                <a:solidFill>
                  <a:srgbClr val="000000"/>
                </a:solidFill>
              </a:rPr>
              <a:t>的地址。在模拟中，我们还引入了由两个不同比例的核苷酸指定的附加字符（例如，</a:t>
            </a:r>
            <a:r>
              <a:rPr lang="en-US" altLang="zh-CN" sz="1400" dirty="0">
                <a:solidFill>
                  <a:srgbClr val="000000"/>
                </a:solidFill>
              </a:rPr>
              <a:t>A:T=3:7</a:t>
            </a:r>
            <a:r>
              <a:rPr lang="zh-CN" altLang="en-US" sz="1400" dirty="0">
                <a:solidFill>
                  <a:srgbClr val="000000"/>
                </a:solidFill>
              </a:rPr>
              <a:t>为</a:t>
            </a:r>
            <a:r>
              <a:rPr lang="en-US" altLang="zh-CN" sz="1400" dirty="0">
                <a:solidFill>
                  <a:srgbClr val="000000"/>
                </a:solidFill>
              </a:rPr>
              <a:t>W1</a:t>
            </a:r>
            <a:r>
              <a:rPr lang="zh-CN" altLang="en-US" sz="1400" dirty="0">
                <a:solidFill>
                  <a:srgbClr val="000000"/>
                </a:solidFill>
              </a:rPr>
              <a:t>，</a:t>
            </a:r>
            <a:r>
              <a:rPr lang="en-US" altLang="zh-CN" sz="1400" dirty="0">
                <a:solidFill>
                  <a:srgbClr val="000000"/>
                </a:solidFill>
              </a:rPr>
              <a:t>A:T=7:3</a:t>
            </a:r>
            <a:r>
              <a:rPr lang="zh-CN" altLang="en-US" sz="1400" dirty="0">
                <a:solidFill>
                  <a:srgbClr val="000000"/>
                </a:solidFill>
              </a:rPr>
              <a:t>为</a:t>
            </a:r>
            <a:r>
              <a:rPr lang="en-US" altLang="zh-CN" sz="1400" dirty="0">
                <a:solidFill>
                  <a:srgbClr val="000000"/>
                </a:solidFill>
              </a:rPr>
              <a:t>W2</a:t>
            </a:r>
            <a:r>
              <a:rPr lang="zh-CN" altLang="en-US" sz="1400" dirty="0">
                <a:solidFill>
                  <a:srgbClr val="000000"/>
                </a:solidFill>
              </a:rPr>
              <a:t>），并将编码字符数扩展到</a:t>
            </a:r>
            <a:r>
              <a:rPr lang="en-US" altLang="zh-CN" sz="1400" dirty="0">
                <a:solidFill>
                  <a:srgbClr val="000000"/>
                </a:solidFill>
              </a:rPr>
              <a:t>21</a:t>
            </a:r>
            <a:r>
              <a:rPr lang="zh-CN" altLang="en-US" sz="1400" dirty="0">
                <a:solidFill>
                  <a:srgbClr val="000000"/>
                </a:solidFill>
              </a:rPr>
              <a:t>个。数据显示，使用各种类型的简并碱基会增加错误率，但错误率随着</a:t>
            </a:r>
            <a:r>
              <a:rPr lang="en-US" altLang="zh-CN" sz="1400" dirty="0">
                <a:solidFill>
                  <a:srgbClr val="000000"/>
                </a:solidFill>
              </a:rPr>
              <a:t>NGS</a:t>
            </a:r>
            <a:r>
              <a:rPr lang="zh-CN" altLang="en-US" sz="1400" dirty="0">
                <a:solidFill>
                  <a:srgbClr val="000000"/>
                </a:solidFill>
              </a:rPr>
              <a:t>覆盖率的增加而降低。在</a:t>
            </a:r>
            <a:r>
              <a:rPr lang="en-US" altLang="zh-CN" sz="1400" dirty="0">
                <a:solidFill>
                  <a:srgbClr val="000000"/>
                </a:solidFill>
              </a:rPr>
              <a:t>NGS</a:t>
            </a:r>
            <a:r>
              <a:rPr lang="zh-CN" altLang="en-US" sz="1400" dirty="0">
                <a:solidFill>
                  <a:srgbClr val="000000"/>
                </a:solidFill>
              </a:rPr>
              <a:t>覆盖率为</a:t>
            </a:r>
            <a:r>
              <a:rPr lang="en-US" altLang="zh-CN" sz="1400" dirty="0">
                <a:solidFill>
                  <a:srgbClr val="000000"/>
                </a:solidFill>
              </a:rPr>
              <a:t>1300x</a:t>
            </a:r>
            <a:r>
              <a:rPr lang="zh-CN" altLang="en-US" sz="1400" dirty="0">
                <a:solidFill>
                  <a:srgbClr val="000000"/>
                </a:solidFill>
              </a:rPr>
              <a:t>或更高的情况下，在所有情况下，以</a:t>
            </a:r>
            <a:r>
              <a:rPr lang="en-US" altLang="zh-CN" sz="1400" dirty="0">
                <a:solidFill>
                  <a:srgbClr val="000000"/>
                </a:solidFill>
              </a:rPr>
              <a:t>10%</a:t>
            </a:r>
            <a:r>
              <a:rPr lang="zh-CN" altLang="en-US" sz="1400" dirty="0">
                <a:solidFill>
                  <a:srgbClr val="000000"/>
                </a:solidFill>
              </a:rPr>
              <a:t>的</a:t>
            </a:r>
            <a:r>
              <a:rPr lang="en-US" altLang="zh-CN" sz="1400" dirty="0">
                <a:solidFill>
                  <a:srgbClr val="000000"/>
                </a:solidFill>
              </a:rPr>
              <a:t>Reed-Solomon</a:t>
            </a:r>
            <a:r>
              <a:rPr lang="zh-CN" altLang="en-US" sz="1400" dirty="0">
                <a:solidFill>
                  <a:srgbClr val="000000"/>
                </a:solidFill>
              </a:rPr>
              <a:t>冗余解码</a:t>
            </a:r>
            <a:r>
              <a:rPr lang="en-US" altLang="zh-CN" sz="1400" dirty="0">
                <a:solidFill>
                  <a:srgbClr val="000000"/>
                </a:solidFill>
              </a:rPr>
              <a:t>100mb</a:t>
            </a:r>
            <a:r>
              <a:rPr lang="zh-CN" altLang="en-US" sz="1400" dirty="0">
                <a:solidFill>
                  <a:srgbClr val="000000"/>
                </a:solidFill>
              </a:rPr>
              <a:t>可以毫无错误地进行。因此，我们在使用 </a:t>
            </a:r>
            <a:r>
              <a:rPr lang="en-US" altLang="zh-CN" sz="1400" dirty="0">
                <a:solidFill>
                  <a:srgbClr val="000000"/>
                </a:solidFill>
              </a:rPr>
              <a:t>15 </a:t>
            </a:r>
            <a:r>
              <a:rPr lang="zh-CN" altLang="en-US" sz="1400" dirty="0">
                <a:solidFill>
                  <a:srgbClr val="000000"/>
                </a:solidFill>
              </a:rPr>
              <a:t>个编码字符时达到了 </a:t>
            </a:r>
            <a:r>
              <a:rPr lang="en-US" altLang="zh-CN" sz="1400" dirty="0">
                <a:solidFill>
                  <a:srgbClr val="000000"/>
                </a:solidFill>
              </a:rPr>
              <a:t>2.67 </a:t>
            </a:r>
            <a:r>
              <a:rPr lang="zh-CN" altLang="en-US" sz="1400" dirty="0">
                <a:solidFill>
                  <a:srgbClr val="000000"/>
                </a:solidFill>
              </a:rPr>
              <a:t>位</a:t>
            </a:r>
            <a:r>
              <a:rPr lang="en-US" altLang="zh-CN" sz="1400" dirty="0">
                <a:solidFill>
                  <a:srgbClr val="000000"/>
                </a:solidFill>
              </a:rPr>
              <a:t>/</a:t>
            </a:r>
            <a:r>
              <a:rPr lang="zh-CN" altLang="en-US" sz="1400" dirty="0">
                <a:solidFill>
                  <a:srgbClr val="000000"/>
                </a:solidFill>
              </a:rPr>
              <a:t>字符，在使用 </a:t>
            </a:r>
            <a:r>
              <a:rPr lang="en-US" altLang="zh-CN" sz="1400" dirty="0">
                <a:solidFill>
                  <a:srgbClr val="000000"/>
                </a:solidFill>
              </a:rPr>
              <a:t>21 </a:t>
            </a:r>
            <a:r>
              <a:rPr lang="zh-CN" altLang="en-US" sz="1400" dirty="0">
                <a:solidFill>
                  <a:srgbClr val="000000"/>
                </a:solidFill>
              </a:rPr>
              <a:t>个编码字符时达到了 </a:t>
            </a:r>
            <a:r>
              <a:rPr lang="en-US" altLang="zh-CN" sz="1400" dirty="0">
                <a:solidFill>
                  <a:srgbClr val="000000"/>
                </a:solidFill>
              </a:rPr>
              <a:t>3.05 </a:t>
            </a:r>
            <a:r>
              <a:rPr lang="zh-CN" altLang="en-US" sz="1400" dirty="0">
                <a:solidFill>
                  <a:srgbClr val="000000"/>
                </a:solidFill>
              </a:rPr>
              <a:t>位</a:t>
            </a:r>
            <a:r>
              <a:rPr lang="en-US" altLang="zh-CN" sz="1400" dirty="0">
                <a:solidFill>
                  <a:srgbClr val="000000"/>
                </a:solidFill>
              </a:rPr>
              <a:t>/</a:t>
            </a:r>
            <a:r>
              <a:rPr lang="zh-CN" altLang="en-US" sz="1400" dirty="0">
                <a:solidFill>
                  <a:srgbClr val="000000"/>
                </a:solidFill>
              </a:rPr>
              <a:t>字符。尽管该平台需要高 </a:t>
            </a:r>
            <a:r>
              <a:rPr lang="en-US" altLang="zh-CN" sz="1400" dirty="0">
                <a:solidFill>
                  <a:srgbClr val="000000"/>
                </a:solidFill>
              </a:rPr>
              <a:t>NGS </a:t>
            </a:r>
            <a:r>
              <a:rPr lang="zh-CN" altLang="en-US" sz="1400" dirty="0">
                <a:solidFill>
                  <a:srgbClr val="000000"/>
                </a:solidFill>
              </a:rPr>
              <a:t>覆盖率，但测序技术发展速度很快，目前最先进的 </a:t>
            </a:r>
            <a:r>
              <a:rPr lang="en-US" altLang="zh-CN" sz="1400" dirty="0">
                <a:solidFill>
                  <a:srgbClr val="000000"/>
                </a:solidFill>
              </a:rPr>
              <a:t>DNA </a:t>
            </a:r>
            <a:r>
              <a:rPr lang="zh-CN" altLang="en-US" sz="1400" dirty="0">
                <a:solidFill>
                  <a:srgbClr val="000000"/>
                </a:solidFill>
              </a:rPr>
              <a:t>测序成本比每个碱基的合成成本</a:t>
            </a:r>
            <a:r>
              <a:rPr lang="zh-CN" altLang="en-US" sz="1400" b="0" i="0" dirty="0">
                <a:solidFill>
                  <a:srgbClr val="000000"/>
                </a:solidFill>
                <a:effectLst/>
                <a:latin typeface="Arial" panose="020B0604020202020204" pitchFamily="34" charset="0"/>
              </a:rPr>
              <a:t>低约</a:t>
            </a:r>
            <a:r>
              <a:rPr lang="en-US" altLang="zh-CN" sz="1400" b="0" i="0" dirty="0">
                <a:solidFill>
                  <a:srgbClr val="000000"/>
                </a:solidFill>
                <a:effectLst/>
                <a:latin typeface="Arial" panose="020B0604020202020204" pitchFamily="34" charset="0"/>
              </a:rPr>
              <a:t>50000</a:t>
            </a:r>
            <a:r>
              <a:rPr lang="zh-CN" altLang="en-US" sz="1400" b="0" i="0" dirty="0">
                <a:solidFill>
                  <a:srgbClr val="000000"/>
                </a:solidFill>
                <a:effectLst/>
                <a:latin typeface="Arial" panose="020B0604020202020204" pitchFamily="34" charset="0"/>
              </a:rPr>
              <a:t>倍</a:t>
            </a:r>
            <a:r>
              <a:rPr lang="zh-CN" altLang="en-US" sz="1400" dirty="0">
                <a:solidFill>
                  <a:srgbClr val="000000"/>
                </a:solidFill>
              </a:rPr>
              <a:t>。而且，由于</a:t>
            </a:r>
            <a:r>
              <a:rPr lang="en-US" altLang="zh-CN" sz="1400" dirty="0">
                <a:solidFill>
                  <a:srgbClr val="000000"/>
                </a:solidFill>
              </a:rPr>
              <a:t>DNA</a:t>
            </a:r>
            <a:r>
              <a:rPr lang="zh-CN" altLang="en-US" sz="1400" dirty="0">
                <a:solidFill>
                  <a:srgbClr val="000000"/>
                </a:solidFill>
              </a:rPr>
              <a:t>测序的成本下降速度快于摩尔定律，也快于</a:t>
            </a:r>
            <a:r>
              <a:rPr lang="en-US" altLang="zh-CN" sz="1400" dirty="0">
                <a:solidFill>
                  <a:srgbClr val="000000"/>
                </a:solidFill>
              </a:rPr>
              <a:t>DNA</a:t>
            </a:r>
            <a:r>
              <a:rPr lang="zh-CN" altLang="en-US" sz="1400" dirty="0">
                <a:solidFill>
                  <a:srgbClr val="000000"/>
                </a:solidFill>
              </a:rPr>
              <a:t>合成，如果按照目前的趋势，测序和合成之间的价格差距将会逐级增加。当应用此成本时，即使拟采用的平台有</a:t>
            </a:r>
            <a:r>
              <a:rPr lang="en-US" altLang="zh-CN" sz="1400" dirty="0">
                <a:solidFill>
                  <a:srgbClr val="000000"/>
                </a:solidFill>
              </a:rPr>
              <a:t>2000x NGS</a:t>
            </a:r>
            <a:r>
              <a:rPr lang="zh-CN" altLang="en-US" sz="1400" dirty="0">
                <a:solidFill>
                  <a:srgbClr val="000000"/>
                </a:solidFill>
              </a:rPr>
              <a:t>覆盖作为极端情况，数据读取成本也将低于写入成本的</a:t>
            </a:r>
            <a:r>
              <a:rPr lang="en-US" altLang="zh-CN" sz="1400" dirty="0">
                <a:solidFill>
                  <a:srgbClr val="000000"/>
                </a:solidFill>
              </a:rPr>
              <a:t>5%</a:t>
            </a:r>
            <a:r>
              <a:rPr lang="zh-CN" altLang="en-US" sz="1400" dirty="0">
                <a:solidFill>
                  <a:srgbClr val="000000"/>
                </a:solidFill>
              </a:rPr>
              <a:t>，且在</a:t>
            </a:r>
            <a:r>
              <a:rPr lang="en-US" altLang="zh-CN" sz="1400" dirty="0">
                <a:solidFill>
                  <a:srgbClr val="000000"/>
                </a:solidFill>
              </a:rPr>
              <a:t>5</a:t>
            </a:r>
            <a:r>
              <a:rPr lang="zh-CN" altLang="en-US" sz="1400" dirty="0">
                <a:solidFill>
                  <a:srgbClr val="000000"/>
                </a:solidFill>
              </a:rPr>
              <a:t>年内低于可以忽略不计的</a:t>
            </a:r>
            <a:r>
              <a:rPr lang="en-US" altLang="zh-CN" sz="1400" dirty="0">
                <a:solidFill>
                  <a:srgbClr val="000000"/>
                </a:solidFill>
              </a:rPr>
              <a:t>0.5%(</a:t>
            </a:r>
            <a:r>
              <a:rPr lang="zh-CN" altLang="en-US" sz="1400" dirty="0">
                <a:solidFill>
                  <a:srgbClr val="000000"/>
                </a:solidFill>
              </a:rPr>
              <a:t>图</a:t>
            </a:r>
            <a:r>
              <a:rPr lang="en-US" altLang="zh-CN" sz="1400" dirty="0">
                <a:solidFill>
                  <a:srgbClr val="000000"/>
                </a:solidFill>
              </a:rPr>
              <a:t>3B)</a:t>
            </a:r>
            <a:r>
              <a:rPr lang="zh-CN" altLang="en-US" sz="1400" dirty="0">
                <a:solidFill>
                  <a:srgbClr val="000000"/>
                </a:solidFill>
              </a:rPr>
              <a:t>。</a:t>
            </a:r>
          </a:p>
        </p:txBody>
      </p:sp>
      <p:pic>
        <p:nvPicPr>
          <p:cNvPr id="8" name="图片 7">
            <a:extLst>
              <a:ext uri="{FF2B5EF4-FFF2-40B4-BE49-F238E27FC236}">
                <a16:creationId xmlns:a16="http://schemas.microsoft.com/office/drawing/2014/main" id="{6B7600F0-2570-8964-75F6-29E9449E5231}"/>
              </a:ext>
            </a:extLst>
          </p:cNvPr>
          <p:cNvPicPr>
            <a:picLocks noChangeAspect="1"/>
          </p:cNvPicPr>
          <p:nvPr/>
        </p:nvPicPr>
        <p:blipFill>
          <a:blip r:embed="rId2"/>
          <a:stretch>
            <a:fillRect/>
          </a:stretch>
        </p:blipFill>
        <p:spPr>
          <a:xfrm>
            <a:off x="1342247" y="779316"/>
            <a:ext cx="9399058" cy="3061930"/>
          </a:xfrm>
          <a:prstGeom prst="rect">
            <a:avLst/>
          </a:prstGeom>
        </p:spPr>
      </p:pic>
    </p:spTree>
    <p:extLst>
      <p:ext uri="{BB962C8B-B14F-4D97-AF65-F5344CB8AC3E}">
        <p14:creationId xmlns:p14="http://schemas.microsoft.com/office/powerpoint/2010/main" val="11280841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1709</TotalTime>
  <Words>2505</Words>
  <Application>Microsoft Office PowerPoint</Application>
  <PresentationFormat>宽屏</PresentationFormat>
  <Paragraphs>27</Paragraphs>
  <Slides>11</Slides>
  <Notes>2</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11</vt:i4>
      </vt:variant>
    </vt:vector>
  </HeadingPairs>
  <TitlesOfParts>
    <vt:vector size="15" baseType="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邓 铭</dc:creator>
  <cp:lastModifiedBy>邓 铭</cp:lastModifiedBy>
  <cp:revision>24</cp:revision>
  <dcterms:created xsi:type="dcterms:W3CDTF">2022-08-18T08:08:41Z</dcterms:created>
  <dcterms:modified xsi:type="dcterms:W3CDTF">2022-09-02T05:52:57Z</dcterms:modified>
</cp:coreProperties>
</file>