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63" r:id="rId4"/>
    <p:sldId id="295" r:id="rId5"/>
    <p:sldId id="267" r:id="rId6"/>
    <p:sldId id="262" r:id="rId7"/>
    <p:sldId id="296" r:id="rId8"/>
    <p:sldId id="264" r:id="rId9"/>
    <p:sldId id="297" r:id="rId10"/>
    <p:sldId id="275" r:id="rId11"/>
    <p:sldId id="287" r:id="rId12"/>
    <p:sldId id="286" r:id="rId13"/>
    <p:sldId id="289" r:id="rId14"/>
    <p:sldId id="291" r:id="rId15"/>
    <p:sldId id="277" r:id="rId16"/>
    <p:sldId id="292" r:id="rId17"/>
    <p:sldId id="265" r:id="rId18"/>
    <p:sldId id="270" r:id="rId19"/>
    <p:sldId id="281" r:id="rId20"/>
    <p:sldId id="279" r:id="rId21"/>
    <p:sldId id="283" r:id="rId22"/>
    <p:sldId id="284" r:id="rId23"/>
    <p:sldId id="278" r:id="rId24"/>
    <p:sldId id="26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81191" autoAdjust="0"/>
  </p:normalViewPr>
  <p:slideViewPr>
    <p:cSldViewPr snapToGrid="0">
      <p:cViewPr varScale="1">
        <p:scale>
          <a:sx n="125" d="100"/>
          <a:sy n="125" d="100"/>
        </p:scale>
        <p:origin x="163" y="82"/>
      </p:cViewPr>
      <p:guideLst/>
    </p:cSldViewPr>
  </p:slideViewPr>
  <p:outlineViewPr>
    <p:cViewPr>
      <p:scale>
        <a:sx n="33" d="100"/>
        <a:sy n="33" d="100"/>
      </p:scale>
      <p:origin x="0" y="-173"/>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B562C-4089-42CA-B231-903D18CD3140}" type="datetimeFigureOut">
              <a:rPr lang="zh-CN" altLang="en-US" smtClean="0"/>
              <a:t>2022/7/21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09D63-707C-4F86-8553-B987F9C7B54F}" type="slidenum">
              <a:rPr lang="zh-CN" altLang="en-US" smtClean="0"/>
              <a:t>‹#›</a:t>
            </a:fld>
            <a:endParaRPr lang="zh-CN" altLang="en-US"/>
          </a:p>
        </p:txBody>
      </p:sp>
    </p:spTree>
    <p:extLst>
      <p:ext uri="{BB962C8B-B14F-4D97-AF65-F5344CB8AC3E}">
        <p14:creationId xmlns:p14="http://schemas.microsoft.com/office/powerpoint/2010/main" val="311095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F09D63-707C-4F86-8553-B987F9C7B54F}" type="slidenum">
              <a:rPr lang="zh-CN" altLang="en-US" smtClean="0"/>
              <a:t>20</a:t>
            </a:fld>
            <a:endParaRPr lang="zh-CN" altLang="en-US"/>
          </a:p>
        </p:txBody>
      </p:sp>
    </p:spTree>
    <p:extLst>
      <p:ext uri="{BB962C8B-B14F-4D97-AF65-F5344CB8AC3E}">
        <p14:creationId xmlns:p14="http://schemas.microsoft.com/office/powerpoint/2010/main" val="52331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9226-7DBA-3E4B-818A-EEE947DC8B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C3C99D-DF5F-3613-5024-3C0D88868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F2CF3-F011-41F7-F0F6-0F61FFDFEDA8}"/>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42DC5ACB-366E-7BFB-EEA4-F751EB5839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3268EC-6AAC-A9AF-22BC-B3AAB9A4728D}"/>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416294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CE413-14A0-0372-BE7F-0FE2B0764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BD9E45-BFAD-735E-7896-96B778831C9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C5F8F5-B4B1-3DAF-09F3-95ADD3B5DD64}"/>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E9365627-4C0A-F8C0-4D4B-9B0B1542C1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00E758-75D3-331F-EC59-3980452FA335}"/>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23514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5CE3E7-75AF-A007-ADCA-767A6F1168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023FDD-DD7F-2FC1-8B60-E7238BE78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73B090-F11E-B4DE-F464-74FE592F2FC5}"/>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A7F26F1D-7DEE-EFE6-31E5-F28C70D808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4C2D3-F7E5-1152-DB83-B30339376F05}"/>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92566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6047A-9911-6B32-5EA8-C18B38951D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360429-16E0-971A-4469-CD58DEB74D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D5BDB2-F483-AAA8-1960-210B2C96E0A7}"/>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2EEFD848-1790-A511-82F8-E6A6266028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F4BA7-7BA0-73CD-F4B7-6733DF97E251}"/>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281110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96206-6945-BB11-BE66-1512B3130F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EF4994-B71E-221D-5413-784BED916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02EAE8-9C26-CBFA-4DC3-C8414D800E5A}"/>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EF348760-2DEC-B97D-A8BD-CF8A9987B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381A33-7533-51CD-64E0-89FEC2A34F7B}"/>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21125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E549F-9507-2752-FDB9-7D0348F715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2EB228-DF55-8E61-9204-34F4E575E3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DE67B8-CF84-A83F-B550-A972328042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645512-4161-AB2A-236E-8B631803BEE6}"/>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6" name="页脚占位符 5">
            <a:extLst>
              <a:ext uri="{FF2B5EF4-FFF2-40B4-BE49-F238E27FC236}">
                <a16:creationId xmlns:a16="http://schemas.microsoft.com/office/drawing/2014/main" id="{516BCEC8-4377-2A18-0A4D-7D0C5A2153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C6EB1D-9E22-7B11-582C-82B8CF2E349A}"/>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00657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7666C-1178-E342-A76B-F249E4266A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83FE36-7399-0BFA-7774-73F4CA33F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ABAA02-2816-5C86-5A20-A5EAD5E40D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CCC76E-BA60-4A13-B5F6-D8EB6314D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3A2507-85DA-36DA-1122-60C00C934F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A7D4CC-51E9-2D5F-1F6E-9577C994B7A1}"/>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8" name="页脚占位符 7">
            <a:extLst>
              <a:ext uri="{FF2B5EF4-FFF2-40B4-BE49-F238E27FC236}">
                <a16:creationId xmlns:a16="http://schemas.microsoft.com/office/drawing/2014/main" id="{D6FB03F1-7155-E543-73E2-12EFE06800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53EB10-66BB-E8D2-9A81-D6D69A44743D}"/>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134481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F8F44-6D68-9AE5-7D0F-885D7C41B9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010C5-47BF-F4BE-C0F5-4F41CA1756E1}"/>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4" name="页脚占位符 3">
            <a:extLst>
              <a:ext uri="{FF2B5EF4-FFF2-40B4-BE49-F238E27FC236}">
                <a16:creationId xmlns:a16="http://schemas.microsoft.com/office/drawing/2014/main" id="{1188430F-8E85-4C2F-B394-0191DF7CA0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8ABB99-998B-D357-7E2B-A3C850EF62D3}"/>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351188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61C243-26D4-72A9-1A24-C86653B1C431}"/>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3" name="页脚占位符 2">
            <a:extLst>
              <a:ext uri="{FF2B5EF4-FFF2-40B4-BE49-F238E27FC236}">
                <a16:creationId xmlns:a16="http://schemas.microsoft.com/office/drawing/2014/main" id="{899CDB03-A90C-C964-84D3-B7BD62FD9A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A775C0-152B-D8CB-D4DB-26844D25B25C}"/>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36288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422F6-7C04-4116-9378-1824A71F29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3378A6-99A2-6799-C56D-F80625756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68167E-FC3F-9DFD-C987-F514BF216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74408D-8004-25D2-9AA0-260AB0020F1C}"/>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6" name="页脚占位符 5">
            <a:extLst>
              <a:ext uri="{FF2B5EF4-FFF2-40B4-BE49-F238E27FC236}">
                <a16:creationId xmlns:a16="http://schemas.microsoft.com/office/drawing/2014/main" id="{1837EEE0-755C-2FBB-02BB-D511E4AAF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EE3A09-D48B-1235-C0D1-729120C4FEB4}"/>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49636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E964B-F1D7-3C1B-7F01-58005586AB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D3768-EA8C-A7F3-76BF-C065D90C7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FF9559-B00C-8C66-07E3-C4205F892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39BC06-8F34-3D46-D856-43DE03EEE573}"/>
              </a:ext>
            </a:extLst>
          </p:cNvPr>
          <p:cNvSpPr>
            <a:spLocks noGrp="1"/>
          </p:cNvSpPr>
          <p:nvPr>
            <p:ph type="dt" sz="half" idx="10"/>
          </p:nvPr>
        </p:nvSpPr>
        <p:spPr/>
        <p:txBody>
          <a:bodyPr/>
          <a:lstStyle/>
          <a:p>
            <a:fld id="{C426ECCA-61D2-434E-A156-70D8B3DD3AC9}" type="datetimeFigureOut">
              <a:rPr lang="zh-CN" altLang="en-US" smtClean="0"/>
              <a:t>2022/7/21</a:t>
            </a:fld>
            <a:endParaRPr lang="zh-CN" altLang="en-US"/>
          </a:p>
        </p:txBody>
      </p:sp>
      <p:sp>
        <p:nvSpPr>
          <p:cNvPr id="6" name="页脚占位符 5">
            <a:extLst>
              <a:ext uri="{FF2B5EF4-FFF2-40B4-BE49-F238E27FC236}">
                <a16:creationId xmlns:a16="http://schemas.microsoft.com/office/drawing/2014/main" id="{56B09954-0D0B-A43B-36EF-2EC42BED00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784EA4-8CB0-B0A8-B40A-4E880426744A}"/>
              </a:ext>
            </a:extLst>
          </p:cNvPr>
          <p:cNvSpPr>
            <a:spLocks noGrp="1"/>
          </p:cNvSpPr>
          <p:nvPr>
            <p:ph type="sldNum" sz="quarter" idx="12"/>
          </p:nvPr>
        </p:nvSpPr>
        <p:spPr/>
        <p:txBody>
          <a:body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60535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8A6ED2-5F72-CAD2-8AE8-C1A131F7B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97E0B5-2C16-DC4E-45ED-A94696149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E7FC5A-3B1D-BE82-B187-13F2396B9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6ECCA-61D2-434E-A156-70D8B3DD3AC9}" type="datetimeFigureOut">
              <a:rPr lang="zh-CN" altLang="en-US" smtClean="0"/>
              <a:t>2022/7/21</a:t>
            </a:fld>
            <a:endParaRPr lang="zh-CN" altLang="en-US"/>
          </a:p>
        </p:txBody>
      </p:sp>
      <p:sp>
        <p:nvSpPr>
          <p:cNvPr id="5" name="页脚占位符 4">
            <a:extLst>
              <a:ext uri="{FF2B5EF4-FFF2-40B4-BE49-F238E27FC236}">
                <a16:creationId xmlns:a16="http://schemas.microsoft.com/office/drawing/2014/main" id="{322EDC24-383D-8228-4040-786F7D550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1204D7-B7B2-6D74-2E1E-2BA6EE48C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2EBEB-6202-4F51-8DA4-1699AFECD833}" type="slidenum">
              <a:rPr lang="zh-CN" altLang="en-US" smtClean="0"/>
              <a:t>‹#›</a:t>
            </a:fld>
            <a:endParaRPr lang="zh-CN" altLang="en-US"/>
          </a:p>
        </p:txBody>
      </p:sp>
    </p:spTree>
    <p:extLst>
      <p:ext uri="{BB962C8B-B14F-4D97-AF65-F5344CB8AC3E}">
        <p14:creationId xmlns:p14="http://schemas.microsoft.com/office/powerpoint/2010/main" val="93032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F00487-E0D5-9354-1C13-6FB0820322D1}"/>
              </a:ext>
            </a:extLst>
          </p:cNvPr>
          <p:cNvPicPr>
            <a:picLocks noChangeAspect="1"/>
          </p:cNvPicPr>
          <p:nvPr/>
        </p:nvPicPr>
        <p:blipFill>
          <a:blip r:embed="rId2"/>
          <a:stretch>
            <a:fillRect/>
          </a:stretch>
        </p:blipFill>
        <p:spPr>
          <a:xfrm>
            <a:off x="0" y="992222"/>
            <a:ext cx="12192000" cy="3489804"/>
          </a:xfrm>
          <a:prstGeom prst="rect">
            <a:avLst/>
          </a:prstGeom>
        </p:spPr>
      </p:pic>
      <p:sp>
        <p:nvSpPr>
          <p:cNvPr id="5" name="文本框 4">
            <a:extLst>
              <a:ext uri="{FF2B5EF4-FFF2-40B4-BE49-F238E27FC236}">
                <a16:creationId xmlns:a16="http://schemas.microsoft.com/office/drawing/2014/main" id="{4FCDA642-8DFC-0E4D-2FD1-85C525A3BDE6}"/>
              </a:ext>
            </a:extLst>
          </p:cNvPr>
          <p:cNvSpPr txBox="1"/>
          <p:nvPr/>
        </p:nvSpPr>
        <p:spPr>
          <a:xfrm>
            <a:off x="5420739" y="4829943"/>
            <a:ext cx="6094378" cy="400110"/>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具有高存储密度和低覆盖率的 </a:t>
            </a:r>
            <a:r>
              <a:rPr lang="en-US" altLang="zh-CN" sz="2000" b="0" i="0" dirty="0">
                <a:solidFill>
                  <a:srgbClr val="000000"/>
                </a:solidFill>
                <a:effectLst/>
                <a:latin typeface="Arial" panose="020B0604020202020204" pitchFamily="34" charset="0"/>
              </a:rPr>
              <a:t>DNA </a:t>
            </a:r>
            <a:r>
              <a:rPr lang="zh-CN" altLang="en-US" sz="2000" b="0" i="0" dirty="0">
                <a:solidFill>
                  <a:srgbClr val="000000"/>
                </a:solidFill>
                <a:effectLst/>
                <a:latin typeface="Arial" panose="020B0604020202020204" pitchFamily="34" charset="0"/>
              </a:rPr>
              <a:t>存储自适应编码</a:t>
            </a:r>
            <a:endParaRPr lang="zh-CN" altLang="en-US" sz="2000" dirty="0"/>
          </a:p>
        </p:txBody>
      </p:sp>
      <p:pic>
        <p:nvPicPr>
          <p:cNvPr id="7" name="图片 6">
            <a:extLst>
              <a:ext uri="{FF2B5EF4-FFF2-40B4-BE49-F238E27FC236}">
                <a16:creationId xmlns:a16="http://schemas.microsoft.com/office/drawing/2014/main" id="{C404AE6D-E97F-0B23-B6EC-BABD691F09E3}"/>
              </a:ext>
            </a:extLst>
          </p:cNvPr>
          <p:cNvPicPr>
            <a:picLocks noChangeAspect="1"/>
          </p:cNvPicPr>
          <p:nvPr/>
        </p:nvPicPr>
        <p:blipFill>
          <a:blip r:embed="rId3"/>
          <a:stretch>
            <a:fillRect/>
          </a:stretch>
        </p:blipFill>
        <p:spPr>
          <a:xfrm>
            <a:off x="289398" y="5865778"/>
            <a:ext cx="4325569" cy="671209"/>
          </a:xfrm>
          <a:prstGeom prst="rect">
            <a:avLst/>
          </a:prstGeom>
        </p:spPr>
      </p:pic>
    </p:spTree>
    <p:extLst>
      <p:ext uri="{BB962C8B-B14F-4D97-AF65-F5344CB8AC3E}">
        <p14:creationId xmlns:p14="http://schemas.microsoft.com/office/powerpoint/2010/main" val="352073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左大括号 1">
            <a:extLst>
              <a:ext uri="{FF2B5EF4-FFF2-40B4-BE49-F238E27FC236}">
                <a16:creationId xmlns:a16="http://schemas.microsoft.com/office/drawing/2014/main" id="{9D538CB8-CBC7-7CF2-257F-51360180F032}"/>
              </a:ext>
            </a:extLst>
          </p:cNvPr>
          <p:cNvSpPr/>
          <p:nvPr/>
        </p:nvSpPr>
        <p:spPr>
          <a:xfrm>
            <a:off x="2606040" y="3040902"/>
            <a:ext cx="228600" cy="923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67F2FF2-EFF1-0DCD-106C-839BDEE95FC2}"/>
              </a:ext>
            </a:extLst>
          </p:cNvPr>
          <p:cNvSpPr txBox="1"/>
          <p:nvPr/>
        </p:nvSpPr>
        <p:spPr>
          <a:xfrm>
            <a:off x="3032760" y="3040902"/>
            <a:ext cx="6332220" cy="923330"/>
          </a:xfrm>
          <a:prstGeom prst="rect">
            <a:avLst/>
          </a:prstGeom>
          <a:noFill/>
        </p:spPr>
        <p:txBody>
          <a:bodyPr wrap="square" rtlCol="0">
            <a:spAutoFit/>
          </a:bodyPr>
          <a:lstStyle/>
          <a:p>
            <a:pPr marL="400050" indent="-400050">
              <a:buFont typeface="+mj-lt"/>
              <a:buAutoNum type="arabicPeriod"/>
            </a:pPr>
            <a:r>
              <a:rPr lang="zh-CN" altLang="en-US" b="0" i="0" dirty="0">
                <a:solidFill>
                  <a:srgbClr val="000000"/>
                </a:solidFill>
                <a:effectLst/>
              </a:rPr>
              <a:t>碱基平衡约束</a:t>
            </a:r>
            <a:endParaRPr lang="en-US" altLang="zh-CN" b="0" i="0" dirty="0">
              <a:solidFill>
                <a:srgbClr val="000000"/>
              </a:solidFill>
              <a:effectLst/>
            </a:endParaRPr>
          </a:p>
          <a:p>
            <a:pPr marL="400050" indent="-400050">
              <a:buFont typeface="+mj-lt"/>
              <a:buAutoNum type="arabicPeriod"/>
            </a:pPr>
            <a:r>
              <a:rPr lang="zh-CN" altLang="en-US" b="0" i="0" dirty="0">
                <a:solidFill>
                  <a:srgbClr val="000000"/>
                </a:solidFill>
                <a:effectLst/>
              </a:rPr>
              <a:t>用自适应编码阈值方法来改善不同编码位置之间的耦合</a:t>
            </a:r>
            <a:endParaRPr lang="en-US" altLang="zh-CN" b="0" i="0" dirty="0">
              <a:solidFill>
                <a:srgbClr val="000000"/>
              </a:solidFill>
              <a:effectLst/>
            </a:endParaRPr>
          </a:p>
          <a:p>
            <a:pPr marL="400050" indent="-400050">
              <a:buFont typeface="+mj-lt"/>
              <a:buAutoNum type="arabicPeriod"/>
            </a:pPr>
            <a:r>
              <a:rPr lang="zh-CN" altLang="en-US" b="0" i="0" dirty="0">
                <a:solidFill>
                  <a:srgbClr val="000000"/>
                </a:solidFill>
                <a:effectLst/>
              </a:rPr>
              <a:t>独立随机访问实验</a:t>
            </a:r>
            <a:endParaRPr lang="en-US" altLang="zh-CN" b="0" i="0" dirty="0">
              <a:solidFill>
                <a:srgbClr val="000000"/>
              </a:solidFill>
              <a:effectLst/>
            </a:endParaRPr>
          </a:p>
        </p:txBody>
      </p:sp>
      <p:sp>
        <p:nvSpPr>
          <p:cNvPr id="10" name="文本框 9">
            <a:extLst>
              <a:ext uri="{FF2B5EF4-FFF2-40B4-BE49-F238E27FC236}">
                <a16:creationId xmlns:a16="http://schemas.microsoft.com/office/drawing/2014/main" id="{A04F6E37-0E1D-7AF6-29F1-B2827934B350}"/>
              </a:ext>
            </a:extLst>
          </p:cNvPr>
          <p:cNvSpPr txBox="1"/>
          <p:nvPr/>
        </p:nvSpPr>
        <p:spPr>
          <a:xfrm>
            <a:off x="1882140" y="3317901"/>
            <a:ext cx="6096000" cy="369332"/>
          </a:xfrm>
          <a:prstGeom prst="rect">
            <a:avLst/>
          </a:prstGeom>
          <a:noFill/>
        </p:spPr>
        <p:txBody>
          <a:bodyPr wrap="square">
            <a:spAutoFit/>
          </a:bodyPr>
          <a:lstStyle/>
          <a:p>
            <a:r>
              <a:rPr lang="zh-CN" altLang="en-US" b="0" i="0" dirty="0">
                <a:solidFill>
                  <a:srgbClr val="000000"/>
                </a:solidFill>
                <a:effectLst/>
              </a:rPr>
              <a:t>本节</a:t>
            </a:r>
            <a:endParaRPr lang="zh-CN" altLang="en-US" dirty="0"/>
          </a:p>
        </p:txBody>
      </p:sp>
    </p:spTree>
    <p:extLst>
      <p:ext uri="{BB962C8B-B14F-4D97-AF65-F5344CB8AC3E}">
        <p14:creationId xmlns:p14="http://schemas.microsoft.com/office/powerpoint/2010/main" val="202018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BFFA36-3DF1-C589-6C93-6DD72FA9CB99}"/>
              </a:ext>
            </a:extLst>
          </p:cNvPr>
          <p:cNvSpPr txBox="1"/>
          <p:nvPr/>
        </p:nvSpPr>
        <p:spPr>
          <a:xfrm>
            <a:off x="669304" y="538055"/>
            <a:ext cx="1892430" cy="369332"/>
          </a:xfrm>
          <a:prstGeom prst="rect">
            <a:avLst/>
          </a:prstGeom>
          <a:noFill/>
        </p:spPr>
        <p:txBody>
          <a:bodyPr wrap="square">
            <a:spAutoFit/>
          </a:bodyPr>
          <a:lstStyle/>
          <a:p>
            <a:r>
              <a:rPr lang="zh-CN" altLang="en-US" dirty="0">
                <a:solidFill>
                  <a:srgbClr val="000000"/>
                </a:solidFill>
              </a:rPr>
              <a:t>碱基</a:t>
            </a:r>
            <a:r>
              <a:rPr lang="zh-CN" altLang="en-US" b="0" i="0" dirty="0">
                <a:solidFill>
                  <a:srgbClr val="000000"/>
                </a:solidFill>
                <a:effectLst/>
              </a:rPr>
              <a:t>平衡度约束：</a:t>
            </a:r>
            <a:endParaRPr lang="zh-CN" altLang="en-US" dirty="0"/>
          </a:p>
        </p:txBody>
      </p:sp>
      <p:sp>
        <p:nvSpPr>
          <p:cNvPr id="5" name="文本框 4">
            <a:extLst>
              <a:ext uri="{FF2B5EF4-FFF2-40B4-BE49-F238E27FC236}">
                <a16:creationId xmlns:a16="http://schemas.microsoft.com/office/drawing/2014/main" id="{8AD61C2E-65E6-7E79-F3B2-964FF7391BD3}"/>
              </a:ext>
            </a:extLst>
          </p:cNvPr>
          <p:cNvSpPr txBox="1"/>
          <p:nvPr/>
        </p:nvSpPr>
        <p:spPr>
          <a:xfrm>
            <a:off x="1199954" y="1097327"/>
            <a:ext cx="9792092" cy="1077218"/>
          </a:xfrm>
          <a:prstGeom prst="rect">
            <a:avLst/>
          </a:prstGeom>
          <a:noFill/>
        </p:spPr>
        <p:txBody>
          <a:bodyPr wrap="square">
            <a:spAutoFit/>
          </a:bodyPr>
          <a:lstStyle/>
          <a:p>
            <a:pPr indent="457200"/>
            <a:r>
              <a:rPr lang="zh-CN" altLang="en-US" sz="1600" b="0" i="0" dirty="0">
                <a:solidFill>
                  <a:srgbClr val="000000"/>
                </a:solidFill>
                <a:effectLst/>
              </a:rPr>
              <a:t>为了在对存储在 </a:t>
            </a:r>
            <a:r>
              <a:rPr lang="en-US" altLang="zh-CN" sz="1600" b="0" i="0" dirty="0">
                <a:solidFill>
                  <a:srgbClr val="000000"/>
                </a:solidFill>
                <a:effectLst/>
              </a:rPr>
              <a:t>DNA </a:t>
            </a:r>
            <a:r>
              <a:rPr lang="zh-CN" altLang="en-US" sz="1600" b="0" i="0" dirty="0">
                <a:solidFill>
                  <a:srgbClr val="000000"/>
                </a:solidFill>
                <a:effectLst/>
              </a:rPr>
              <a:t>中的信息进行低错误率读取时</a:t>
            </a:r>
            <a:r>
              <a:rPr lang="zh-CN" altLang="en-US" sz="1600" b="0" i="0" u="sng" dirty="0">
                <a:solidFill>
                  <a:srgbClr val="000000"/>
                </a:solidFill>
                <a:effectLst/>
                <a:uFill>
                  <a:solidFill>
                    <a:srgbClr val="FF0000"/>
                  </a:solidFill>
                </a:uFill>
              </a:rPr>
              <a:t>降低 </a:t>
            </a:r>
            <a:r>
              <a:rPr lang="en-US" altLang="zh-CN" sz="1600" b="0" i="0" u="sng" dirty="0">
                <a:solidFill>
                  <a:srgbClr val="000000"/>
                </a:solidFill>
                <a:effectLst/>
                <a:uFill>
                  <a:solidFill>
                    <a:srgbClr val="FF0000"/>
                  </a:solidFill>
                </a:uFill>
              </a:rPr>
              <a:t>DNA </a:t>
            </a:r>
            <a:r>
              <a:rPr lang="zh-CN" altLang="en-US" sz="1600" b="0" i="0" u="sng" dirty="0">
                <a:solidFill>
                  <a:srgbClr val="000000"/>
                </a:solidFill>
                <a:effectLst/>
                <a:uFill>
                  <a:solidFill>
                    <a:srgbClr val="FF0000"/>
                  </a:solidFill>
                </a:uFill>
              </a:rPr>
              <a:t>测序覆盖率</a:t>
            </a:r>
            <a:r>
              <a:rPr lang="zh-CN" altLang="en-US" sz="1600" b="0" i="0" dirty="0">
                <a:solidFill>
                  <a:srgbClr val="000000"/>
                </a:solidFill>
                <a:effectLst/>
              </a:rPr>
              <a:t>，本节提出了在自适应编码方案的</a:t>
            </a:r>
            <a:r>
              <a:rPr lang="zh-CN" altLang="en-US" sz="1600" b="0" i="0" u="sng" dirty="0">
                <a:solidFill>
                  <a:srgbClr val="000000"/>
                </a:solidFill>
                <a:effectLst/>
                <a:uFill>
                  <a:solidFill>
                    <a:srgbClr val="FF0000"/>
                  </a:solidFill>
                </a:uFill>
              </a:rPr>
              <a:t>有效载荷编码阶段应用的碱基平衡度约束</a:t>
            </a:r>
            <a:r>
              <a:rPr lang="zh-CN" altLang="en-US" sz="1600" b="0" i="0" dirty="0">
                <a:solidFill>
                  <a:srgbClr val="000000"/>
                </a:solidFill>
                <a:effectLst/>
              </a:rPr>
              <a:t>。虽然</a:t>
            </a:r>
            <a:r>
              <a:rPr lang="en-US" altLang="zh-CN" sz="1600" b="0" i="0" dirty="0">
                <a:solidFill>
                  <a:srgbClr val="000000"/>
                </a:solidFill>
                <a:effectLst/>
              </a:rPr>
              <a:t>GC</a:t>
            </a:r>
            <a:r>
              <a:rPr lang="zh-CN" altLang="en-US" sz="1600" b="0" i="0" dirty="0">
                <a:solidFill>
                  <a:srgbClr val="000000"/>
                </a:solidFill>
                <a:effectLst/>
              </a:rPr>
              <a:t>含量和均聚物约束可以应用于喷泉码编码，但碱基平衡度约束比</a:t>
            </a:r>
            <a:r>
              <a:rPr lang="en-US" altLang="zh-CN" sz="1600" b="0" i="0" dirty="0">
                <a:solidFill>
                  <a:srgbClr val="000000"/>
                </a:solidFill>
                <a:effectLst/>
              </a:rPr>
              <a:t>GC</a:t>
            </a:r>
            <a:r>
              <a:rPr lang="zh-CN" altLang="en-US" sz="1600" b="0" i="0" dirty="0">
                <a:solidFill>
                  <a:srgbClr val="000000"/>
                </a:solidFill>
                <a:effectLst/>
              </a:rPr>
              <a:t>含量约束具有独特的优势。如图 </a:t>
            </a:r>
            <a:r>
              <a:rPr lang="en-US" altLang="zh-CN" sz="1600" b="0" i="0" dirty="0">
                <a:solidFill>
                  <a:srgbClr val="000000"/>
                </a:solidFill>
                <a:effectLst/>
              </a:rPr>
              <a:t>7 </a:t>
            </a:r>
            <a:r>
              <a:rPr lang="zh-CN" altLang="en-US" sz="1600" b="0" i="0" dirty="0">
                <a:solidFill>
                  <a:srgbClr val="000000"/>
                </a:solidFill>
                <a:effectLst/>
              </a:rPr>
              <a:t>所示，在 </a:t>
            </a:r>
            <a:r>
              <a:rPr lang="en-US" altLang="zh-CN" sz="1600" b="0" i="0" dirty="0">
                <a:solidFill>
                  <a:srgbClr val="000000"/>
                </a:solidFill>
                <a:effectLst/>
              </a:rPr>
              <a:t>DNA </a:t>
            </a:r>
            <a:r>
              <a:rPr lang="zh-CN" altLang="en-US" sz="1600" b="0" i="0" dirty="0">
                <a:solidFill>
                  <a:srgbClr val="000000"/>
                </a:solidFill>
                <a:effectLst/>
              </a:rPr>
              <a:t>序列较长的情况下，只编码约束 </a:t>
            </a:r>
            <a:r>
              <a:rPr lang="en-US" altLang="zh-CN" sz="1600" b="0" i="0" dirty="0">
                <a:solidFill>
                  <a:srgbClr val="000000"/>
                </a:solidFill>
                <a:effectLst/>
              </a:rPr>
              <a:t>GC </a:t>
            </a:r>
            <a:r>
              <a:rPr lang="zh-CN" altLang="en-US" sz="1600" dirty="0">
                <a:solidFill>
                  <a:srgbClr val="000000"/>
                </a:solidFill>
              </a:rPr>
              <a:t>含量</a:t>
            </a:r>
            <a:r>
              <a:rPr lang="zh-CN" altLang="en-US" sz="1600" b="0" i="0" dirty="0">
                <a:solidFill>
                  <a:srgbClr val="000000"/>
                </a:solidFill>
                <a:effectLst/>
              </a:rPr>
              <a:t>不再适用。</a:t>
            </a:r>
            <a:endParaRPr lang="zh-CN" altLang="en-US" sz="1600" dirty="0"/>
          </a:p>
        </p:txBody>
      </p:sp>
      <p:pic>
        <p:nvPicPr>
          <p:cNvPr id="7" name="图片 6">
            <a:extLst>
              <a:ext uri="{FF2B5EF4-FFF2-40B4-BE49-F238E27FC236}">
                <a16:creationId xmlns:a16="http://schemas.microsoft.com/office/drawing/2014/main" id="{D10B2045-F560-FFA4-62D8-AC45187008D3}"/>
              </a:ext>
            </a:extLst>
          </p:cNvPr>
          <p:cNvPicPr>
            <a:picLocks noChangeAspect="1"/>
          </p:cNvPicPr>
          <p:nvPr/>
        </p:nvPicPr>
        <p:blipFill>
          <a:blip r:embed="rId2"/>
          <a:stretch>
            <a:fillRect/>
          </a:stretch>
        </p:blipFill>
        <p:spPr>
          <a:xfrm>
            <a:off x="2686087" y="2777340"/>
            <a:ext cx="8515311" cy="3332375"/>
          </a:xfrm>
          <a:prstGeom prst="rect">
            <a:avLst/>
          </a:prstGeom>
        </p:spPr>
      </p:pic>
      <p:sp>
        <p:nvSpPr>
          <p:cNvPr id="6" name="文本框 5">
            <a:extLst>
              <a:ext uri="{FF2B5EF4-FFF2-40B4-BE49-F238E27FC236}">
                <a16:creationId xmlns:a16="http://schemas.microsoft.com/office/drawing/2014/main" id="{B052E6F4-07EC-994B-CD3E-D4971D947C17}"/>
              </a:ext>
            </a:extLst>
          </p:cNvPr>
          <p:cNvSpPr txBox="1"/>
          <p:nvPr/>
        </p:nvSpPr>
        <p:spPr>
          <a:xfrm>
            <a:off x="7116248" y="4896903"/>
            <a:ext cx="1447800" cy="246221"/>
          </a:xfrm>
          <a:prstGeom prst="rect">
            <a:avLst/>
          </a:prstGeom>
          <a:noFill/>
        </p:spPr>
        <p:txBody>
          <a:bodyPr wrap="square">
            <a:spAutoFit/>
          </a:bodyPr>
          <a:lstStyle/>
          <a:p>
            <a:r>
              <a:rPr lang="zh-CN" altLang="en-US" sz="1000" dirty="0"/>
              <a:t>循环滑动确保</a:t>
            </a:r>
            <a:r>
              <a:rPr lang="en-US" altLang="zh-CN" sz="1000" dirty="0"/>
              <a:t>GC</a:t>
            </a:r>
            <a:r>
              <a:rPr lang="zh-CN" altLang="en-US" sz="1000" dirty="0"/>
              <a:t>含量</a:t>
            </a:r>
          </a:p>
        </p:txBody>
      </p:sp>
      <p:sp>
        <p:nvSpPr>
          <p:cNvPr id="8" name="文本框 7">
            <a:extLst>
              <a:ext uri="{FF2B5EF4-FFF2-40B4-BE49-F238E27FC236}">
                <a16:creationId xmlns:a16="http://schemas.microsoft.com/office/drawing/2014/main" id="{5B84CB08-929B-C26E-24FE-0C367274BC62}"/>
              </a:ext>
            </a:extLst>
          </p:cNvPr>
          <p:cNvSpPr txBox="1"/>
          <p:nvPr/>
        </p:nvSpPr>
        <p:spPr>
          <a:xfrm>
            <a:off x="982148" y="2810032"/>
            <a:ext cx="3123508" cy="646331"/>
          </a:xfrm>
          <a:prstGeom prst="rect">
            <a:avLst/>
          </a:prstGeom>
          <a:noFill/>
        </p:spPr>
        <p:txBody>
          <a:bodyPr wrap="square">
            <a:spAutoFit/>
          </a:bodyPr>
          <a:lstStyle/>
          <a:p>
            <a:r>
              <a:rPr lang="zh-CN" altLang="en-US" sz="1200" b="0" i="0" dirty="0">
                <a:solidFill>
                  <a:srgbClr val="000000"/>
                </a:solidFill>
                <a:effectLst/>
              </a:rPr>
              <a:t>序列中 </a:t>
            </a:r>
            <a:r>
              <a:rPr lang="en-US" altLang="zh-CN" sz="1200" b="0" i="0" dirty="0">
                <a:solidFill>
                  <a:srgbClr val="000000"/>
                </a:solidFill>
                <a:effectLst/>
              </a:rPr>
              <a:t>G </a:t>
            </a:r>
            <a:r>
              <a:rPr lang="zh-CN" altLang="en-US" sz="1200" b="0" i="0" dirty="0">
                <a:solidFill>
                  <a:srgbClr val="000000"/>
                </a:solidFill>
                <a:effectLst/>
              </a:rPr>
              <a:t>和 </a:t>
            </a:r>
            <a:r>
              <a:rPr lang="en-US" altLang="zh-CN" sz="1200" b="0" i="0" dirty="0">
                <a:solidFill>
                  <a:srgbClr val="000000"/>
                </a:solidFill>
                <a:effectLst/>
              </a:rPr>
              <a:t>C </a:t>
            </a:r>
            <a:r>
              <a:rPr lang="zh-CN" altLang="en-US" sz="1200" b="0" i="0" dirty="0">
                <a:solidFill>
                  <a:srgbClr val="000000"/>
                </a:solidFill>
                <a:effectLst/>
              </a:rPr>
              <a:t>的数量作为一个整体可能是令人满意的，但某一个片段中的碱基非常不平衡。</a:t>
            </a:r>
            <a:endParaRPr lang="zh-CN" altLang="en-US" sz="1200" dirty="0"/>
          </a:p>
        </p:txBody>
      </p:sp>
      <p:cxnSp>
        <p:nvCxnSpPr>
          <p:cNvPr id="9" name="直接箭头连接符 8">
            <a:extLst>
              <a:ext uri="{FF2B5EF4-FFF2-40B4-BE49-F238E27FC236}">
                <a16:creationId xmlns:a16="http://schemas.microsoft.com/office/drawing/2014/main" id="{464B9377-9272-D3BF-E6C1-71CDDB25D775}"/>
              </a:ext>
            </a:extLst>
          </p:cNvPr>
          <p:cNvCxnSpPr>
            <a:cxnSpLocks/>
          </p:cNvCxnSpPr>
          <p:nvPr/>
        </p:nvCxnSpPr>
        <p:spPr>
          <a:xfrm>
            <a:off x="4105656" y="3095098"/>
            <a:ext cx="48006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5C442C22-4621-DA41-914E-80D4A527F1D7}"/>
              </a:ext>
            </a:extLst>
          </p:cNvPr>
          <p:cNvSpPr txBox="1"/>
          <p:nvPr/>
        </p:nvSpPr>
        <p:spPr>
          <a:xfrm>
            <a:off x="982148" y="4398431"/>
            <a:ext cx="3123508" cy="830997"/>
          </a:xfrm>
          <a:prstGeom prst="rect">
            <a:avLst/>
          </a:prstGeom>
          <a:noFill/>
        </p:spPr>
        <p:txBody>
          <a:bodyPr wrap="square">
            <a:spAutoFit/>
          </a:bodyPr>
          <a:lstStyle/>
          <a:p>
            <a:r>
              <a:rPr lang="zh-CN" altLang="en-US" sz="1200" b="0" i="0" dirty="0">
                <a:solidFill>
                  <a:srgbClr val="000000"/>
                </a:solidFill>
                <a:effectLst/>
              </a:rPr>
              <a:t>碱基平衡度约束克服了这一缺陷，满足了任何</a:t>
            </a:r>
            <a:r>
              <a:rPr lang="en-US" altLang="zh-CN" sz="1200" b="0" i="0" dirty="0">
                <a:solidFill>
                  <a:srgbClr val="000000"/>
                </a:solidFill>
                <a:effectLst/>
              </a:rPr>
              <a:t>DNA</a:t>
            </a:r>
            <a:r>
              <a:rPr lang="zh-CN" altLang="en-US" sz="1200" b="0" i="0" dirty="0">
                <a:solidFill>
                  <a:srgbClr val="000000"/>
                </a:solidFill>
                <a:effectLst/>
              </a:rPr>
              <a:t>片段的碱基平衡。满足约束的序列是在编码过程中通过连续循环得到的，同时会增加了计算量和时间。</a:t>
            </a:r>
            <a:endParaRPr lang="zh-CN" altLang="en-US" sz="1200" dirty="0"/>
          </a:p>
        </p:txBody>
      </p:sp>
      <p:cxnSp>
        <p:nvCxnSpPr>
          <p:cNvPr id="14" name="直接箭头连接符 13">
            <a:extLst>
              <a:ext uri="{FF2B5EF4-FFF2-40B4-BE49-F238E27FC236}">
                <a16:creationId xmlns:a16="http://schemas.microsoft.com/office/drawing/2014/main" id="{26114AE4-44C8-670B-E281-0E730F9BA710}"/>
              </a:ext>
            </a:extLst>
          </p:cNvPr>
          <p:cNvCxnSpPr/>
          <p:nvPr/>
        </p:nvCxnSpPr>
        <p:spPr>
          <a:xfrm>
            <a:off x="4166616" y="4721352"/>
            <a:ext cx="419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80E10F67-6126-82FE-C6FF-EFD0B9F56682}"/>
              </a:ext>
            </a:extLst>
          </p:cNvPr>
          <p:cNvSpPr txBox="1"/>
          <p:nvPr/>
        </p:nvSpPr>
        <p:spPr>
          <a:xfrm>
            <a:off x="6022848" y="5952927"/>
            <a:ext cx="6096000" cy="261610"/>
          </a:xfrm>
          <a:prstGeom prst="rect">
            <a:avLst/>
          </a:prstGeom>
          <a:noFill/>
        </p:spPr>
        <p:txBody>
          <a:bodyPr wrap="square">
            <a:spAutoFit/>
          </a:bodyPr>
          <a:lstStyle/>
          <a:p>
            <a:r>
              <a:rPr lang="zh-CN" altLang="zh-CN" sz="1100" dirty="0">
                <a:effectLst/>
                <a:ea typeface="等线" panose="02010600030101010101" pitchFamily="2" charset="-122"/>
                <a:cs typeface="Times New Roman" panose="02020603050405020304" pitchFamily="18" charset="0"/>
              </a:rPr>
              <a:t>区分基础平衡度约束和常规</a:t>
            </a:r>
            <a:r>
              <a:rPr lang="en-US" altLang="zh-CN" sz="1100" dirty="0">
                <a:effectLst/>
                <a:ea typeface="等线" panose="02010600030101010101" pitchFamily="2" charset="-122"/>
                <a:cs typeface="Times New Roman" panose="02020603050405020304" pitchFamily="18" charset="0"/>
              </a:rPr>
              <a:t>GC</a:t>
            </a:r>
            <a:r>
              <a:rPr lang="zh-CN" altLang="zh-CN" sz="1100" dirty="0">
                <a:effectLst/>
                <a:ea typeface="等线" panose="02010600030101010101" pitchFamily="2" charset="-122"/>
                <a:cs typeface="Times New Roman" panose="02020603050405020304" pitchFamily="18" charset="0"/>
              </a:rPr>
              <a:t>含量约束</a:t>
            </a:r>
            <a:endParaRPr lang="zh-CN" altLang="en-US" sz="1100" dirty="0"/>
          </a:p>
        </p:txBody>
      </p:sp>
    </p:spTree>
    <p:extLst>
      <p:ext uri="{BB962C8B-B14F-4D97-AF65-F5344CB8AC3E}">
        <p14:creationId xmlns:p14="http://schemas.microsoft.com/office/powerpoint/2010/main" val="45051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BF1F15-87C6-D9C8-9FF5-6C0824275E99}"/>
              </a:ext>
            </a:extLst>
          </p:cNvPr>
          <p:cNvSpPr txBox="1"/>
          <p:nvPr/>
        </p:nvSpPr>
        <p:spPr>
          <a:xfrm>
            <a:off x="860197" y="1747337"/>
            <a:ext cx="10602797" cy="1323439"/>
          </a:xfrm>
          <a:prstGeom prst="rect">
            <a:avLst/>
          </a:prstGeom>
          <a:noFill/>
        </p:spPr>
        <p:txBody>
          <a:bodyPr wrap="square">
            <a:spAutoFit/>
          </a:bodyPr>
          <a:lstStyle/>
          <a:p>
            <a:pPr indent="457200"/>
            <a:r>
              <a:rPr lang="zh-CN" altLang="en-US" sz="1600" b="0" i="0" dirty="0">
                <a:solidFill>
                  <a:srgbClr val="000000"/>
                </a:solidFill>
                <a:effectLst/>
              </a:rPr>
              <a:t>具有高碱基平衡的</a:t>
            </a:r>
            <a:r>
              <a:rPr lang="en-US" altLang="zh-CN" sz="1600" b="0" i="0" dirty="0">
                <a:solidFill>
                  <a:srgbClr val="000000"/>
                </a:solidFill>
                <a:effectLst/>
              </a:rPr>
              <a:t>DNA</a:t>
            </a:r>
            <a:r>
              <a:rPr lang="zh-CN" altLang="en-US" sz="1600" b="0" i="0" dirty="0">
                <a:solidFill>
                  <a:srgbClr val="000000"/>
                </a:solidFill>
                <a:effectLst/>
              </a:rPr>
              <a:t>序列具有高度多样性的碱基。多样化的平衡库对于生成高质量的测序数据很重要，这可以减少重复测序的数量，从而降低覆盖率。在整个测序过程中，具有高碱基平衡的文库在每个循环中所有四个碱基的比例大致相同。在对高度多样化的文库进行测序时，高通量测序系统可以保持焦点并轻松将图像注册到聚类图，从而实现提供高质量数据的目标。</a:t>
            </a:r>
            <a:endParaRPr lang="en-US" altLang="zh-CN" sz="1600" b="0" i="0" dirty="0">
              <a:solidFill>
                <a:srgbClr val="000000"/>
              </a:solidFill>
              <a:effectLst/>
            </a:endParaRPr>
          </a:p>
          <a:p>
            <a:pPr indent="457200"/>
            <a:r>
              <a:rPr lang="zh-CN" altLang="en-US" sz="1600" b="0" i="0" dirty="0">
                <a:solidFill>
                  <a:srgbClr val="000000"/>
                </a:solidFill>
                <a:effectLst/>
              </a:rPr>
              <a:t>碱基平衡约束定义为长度为</a:t>
            </a:r>
            <a:r>
              <a:rPr lang="en-US" altLang="zh-CN" sz="1600" b="0" i="0" dirty="0">
                <a:solidFill>
                  <a:srgbClr val="000000"/>
                </a:solidFill>
                <a:effectLst/>
              </a:rPr>
              <a:t>l</a:t>
            </a:r>
            <a:r>
              <a:rPr lang="zh-CN" altLang="en-US" sz="1600" b="0" i="0" dirty="0">
                <a:solidFill>
                  <a:srgbClr val="000000"/>
                </a:solidFill>
                <a:effectLst/>
              </a:rPr>
              <a:t>的 </a:t>
            </a:r>
            <a:r>
              <a:rPr lang="en-US" altLang="zh-CN" sz="1600" b="0" i="0" dirty="0">
                <a:solidFill>
                  <a:srgbClr val="000000"/>
                </a:solidFill>
                <a:effectLst/>
              </a:rPr>
              <a:t>DNA </a:t>
            </a:r>
            <a:r>
              <a:rPr lang="zh-CN" altLang="en-US" sz="1600" b="0" i="0" dirty="0">
                <a:solidFill>
                  <a:srgbClr val="000000"/>
                </a:solidFill>
                <a:effectLst/>
              </a:rPr>
              <a:t>序列</a:t>
            </a:r>
            <a:r>
              <a:rPr lang="en-US" altLang="zh-CN" sz="1600" b="0" i="0" dirty="0">
                <a:solidFill>
                  <a:srgbClr val="000000"/>
                </a:solidFill>
                <a:effectLst/>
              </a:rPr>
              <a:t>X</a:t>
            </a:r>
            <a:r>
              <a:rPr lang="zh-CN" altLang="en-US" sz="1600" b="0" i="0" dirty="0">
                <a:solidFill>
                  <a:srgbClr val="000000"/>
                </a:solidFill>
                <a:effectLst/>
              </a:rPr>
              <a:t>，对于任意</a:t>
            </a:r>
            <a:r>
              <a:rPr lang="en-US" altLang="zh-CN" sz="1600" b="0" i="0" dirty="0">
                <a:solidFill>
                  <a:srgbClr val="000000"/>
                </a:solidFill>
                <a:effectLst/>
              </a:rPr>
              <a:t>i∈(1,l-a)</a:t>
            </a:r>
            <a:r>
              <a:rPr lang="zh-CN" altLang="en-US" sz="1600" b="0" i="0" dirty="0">
                <a:solidFill>
                  <a:srgbClr val="000000"/>
                </a:solidFill>
                <a:effectLst/>
              </a:rPr>
              <a:t>，存在子序列</a:t>
            </a:r>
            <a:r>
              <a:rPr lang="en-US" altLang="zh-CN" sz="1600" b="0" i="0" dirty="0">
                <a:solidFill>
                  <a:srgbClr val="000000"/>
                </a:solidFill>
                <a:effectLst/>
              </a:rPr>
              <a:t>X</a:t>
            </a:r>
            <a:r>
              <a:rPr lang="en-US" altLang="zh-CN" sz="1600" b="0" i="0" baseline="-25000" dirty="0">
                <a:solidFill>
                  <a:srgbClr val="000000"/>
                </a:solidFill>
                <a:effectLst/>
              </a:rPr>
              <a:t>j </a:t>
            </a:r>
            <a:r>
              <a:rPr lang="en-US" altLang="zh-CN" sz="1600" b="0" i="0" dirty="0">
                <a:solidFill>
                  <a:srgbClr val="000000"/>
                </a:solidFill>
                <a:effectLst/>
              </a:rPr>
              <a:t>(i,a+i)</a:t>
            </a:r>
            <a:r>
              <a:rPr lang="zh-CN" altLang="en-US" sz="1600" b="0" i="0" dirty="0">
                <a:solidFill>
                  <a:srgbClr val="000000"/>
                </a:solidFill>
                <a:effectLst/>
              </a:rPr>
              <a:t>满足条件：</a:t>
            </a:r>
            <a:endParaRPr lang="zh-CN" altLang="en-US" sz="1600" dirty="0"/>
          </a:p>
        </p:txBody>
      </p:sp>
      <p:pic>
        <p:nvPicPr>
          <p:cNvPr id="5" name="图片 4">
            <a:extLst>
              <a:ext uri="{FF2B5EF4-FFF2-40B4-BE49-F238E27FC236}">
                <a16:creationId xmlns:a16="http://schemas.microsoft.com/office/drawing/2014/main" id="{6CA86A40-86A2-05B0-3EFD-03FBFB341F90}"/>
              </a:ext>
            </a:extLst>
          </p:cNvPr>
          <p:cNvPicPr>
            <a:picLocks noChangeAspect="1"/>
          </p:cNvPicPr>
          <p:nvPr/>
        </p:nvPicPr>
        <p:blipFill>
          <a:blip r:embed="rId2"/>
          <a:stretch>
            <a:fillRect/>
          </a:stretch>
        </p:blipFill>
        <p:spPr>
          <a:xfrm>
            <a:off x="3671506" y="3284433"/>
            <a:ext cx="4638675" cy="619125"/>
          </a:xfrm>
          <a:prstGeom prst="rect">
            <a:avLst/>
          </a:prstGeom>
        </p:spPr>
      </p:pic>
      <p:sp>
        <p:nvSpPr>
          <p:cNvPr id="7" name="文本框 6">
            <a:extLst>
              <a:ext uri="{FF2B5EF4-FFF2-40B4-BE49-F238E27FC236}">
                <a16:creationId xmlns:a16="http://schemas.microsoft.com/office/drawing/2014/main" id="{4735BD62-FE3D-2346-CCF0-A911DFC2A25F}"/>
              </a:ext>
            </a:extLst>
          </p:cNvPr>
          <p:cNvSpPr txBox="1"/>
          <p:nvPr/>
        </p:nvSpPr>
        <p:spPr>
          <a:xfrm>
            <a:off x="860196" y="3963326"/>
            <a:ext cx="10602797" cy="584775"/>
          </a:xfrm>
          <a:prstGeom prst="rect">
            <a:avLst/>
          </a:prstGeom>
          <a:noFill/>
        </p:spPr>
        <p:txBody>
          <a:bodyPr wrap="square">
            <a:spAutoFit/>
          </a:bodyPr>
          <a:lstStyle/>
          <a:p>
            <a:pPr indent="457200"/>
            <a:r>
              <a:rPr lang="zh-CN" altLang="en-US" sz="1600" b="0" i="0" dirty="0">
                <a:solidFill>
                  <a:srgbClr val="000000"/>
                </a:solidFill>
                <a:effectLst/>
              </a:rPr>
              <a:t>高碱基平衡对于</a:t>
            </a:r>
            <a:r>
              <a:rPr lang="zh-CN" altLang="en-US" sz="1600" b="0" i="0" u="sng" dirty="0">
                <a:solidFill>
                  <a:srgbClr val="000000"/>
                </a:solidFill>
                <a:effectLst/>
                <a:uFill>
                  <a:solidFill>
                    <a:srgbClr val="FF0000"/>
                  </a:solidFill>
                </a:uFill>
              </a:rPr>
              <a:t>优化运行性能和生成高质量数据</a:t>
            </a:r>
            <a:r>
              <a:rPr lang="zh-CN" altLang="en-US" sz="1600" b="0" i="0" dirty="0">
                <a:solidFill>
                  <a:srgbClr val="000000"/>
                </a:solidFill>
                <a:effectLst/>
              </a:rPr>
              <a:t>至关重要，在测序运行的前 </a:t>
            </a:r>
            <a:r>
              <a:rPr lang="en-US" altLang="zh-CN" sz="1600" b="0" i="0" dirty="0">
                <a:solidFill>
                  <a:srgbClr val="000000"/>
                </a:solidFill>
                <a:effectLst/>
              </a:rPr>
              <a:t>25 </a:t>
            </a:r>
            <a:r>
              <a:rPr lang="zh-CN" altLang="en-US" sz="1600" b="0" i="0" dirty="0">
                <a:solidFill>
                  <a:srgbClr val="000000"/>
                </a:solidFill>
                <a:effectLst/>
              </a:rPr>
              <a:t>个循环中尤为重要，因为这是通过过滤器、相位</a:t>
            </a:r>
            <a:r>
              <a:rPr lang="en-US" altLang="zh-CN" sz="1600" b="0" i="0" dirty="0">
                <a:solidFill>
                  <a:srgbClr val="000000"/>
                </a:solidFill>
                <a:effectLst/>
              </a:rPr>
              <a:t>/</a:t>
            </a:r>
            <a:r>
              <a:rPr lang="zh-CN" altLang="en-US" sz="1600" b="0" i="0" dirty="0">
                <a:solidFill>
                  <a:srgbClr val="000000"/>
                </a:solidFill>
                <a:effectLst/>
              </a:rPr>
              <a:t>前相位和颜色矩阵校正计算进行聚类的时间。</a:t>
            </a:r>
            <a:endParaRPr lang="zh-CN" altLang="en-US" sz="1600" dirty="0"/>
          </a:p>
        </p:txBody>
      </p:sp>
    </p:spTree>
    <p:extLst>
      <p:ext uri="{BB962C8B-B14F-4D97-AF65-F5344CB8AC3E}">
        <p14:creationId xmlns:p14="http://schemas.microsoft.com/office/powerpoint/2010/main" val="26679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1CEE7-9D00-D913-13C1-96DE51026FB2}"/>
              </a:ext>
            </a:extLst>
          </p:cNvPr>
          <p:cNvSpPr txBox="1"/>
          <p:nvPr/>
        </p:nvSpPr>
        <p:spPr>
          <a:xfrm>
            <a:off x="548609" y="346644"/>
            <a:ext cx="1948991" cy="369332"/>
          </a:xfrm>
          <a:prstGeom prst="rect">
            <a:avLst/>
          </a:prstGeom>
          <a:noFill/>
        </p:spPr>
        <p:txBody>
          <a:bodyPr wrap="square">
            <a:spAutoFit/>
          </a:bodyPr>
          <a:lstStyle/>
          <a:p>
            <a:r>
              <a:rPr lang="zh-CN" altLang="en-US" dirty="0">
                <a:solidFill>
                  <a:srgbClr val="000000"/>
                </a:solidFill>
              </a:rPr>
              <a:t>自适应编码过程：</a:t>
            </a:r>
          </a:p>
        </p:txBody>
      </p:sp>
      <p:sp>
        <p:nvSpPr>
          <p:cNvPr id="5" name="文本框 4">
            <a:extLst>
              <a:ext uri="{FF2B5EF4-FFF2-40B4-BE49-F238E27FC236}">
                <a16:creationId xmlns:a16="http://schemas.microsoft.com/office/drawing/2014/main" id="{A5433B9A-B448-56F9-49E3-FE1B48416976}"/>
              </a:ext>
            </a:extLst>
          </p:cNvPr>
          <p:cNvSpPr txBox="1"/>
          <p:nvPr/>
        </p:nvSpPr>
        <p:spPr>
          <a:xfrm>
            <a:off x="707136" y="850848"/>
            <a:ext cx="10835851" cy="1815882"/>
          </a:xfrm>
          <a:prstGeom prst="rect">
            <a:avLst/>
          </a:prstGeom>
          <a:noFill/>
        </p:spPr>
        <p:txBody>
          <a:bodyPr wrap="square">
            <a:spAutoFit/>
          </a:bodyPr>
          <a:lstStyle/>
          <a:p>
            <a:pPr indent="457200"/>
            <a:r>
              <a:rPr lang="zh-CN" altLang="en-US" sz="1600" b="0" i="0" dirty="0">
                <a:solidFill>
                  <a:srgbClr val="000000"/>
                </a:solidFill>
                <a:effectLst/>
              </a:rPr>
              <a:t>现有的</a:t>
            </a:r>
            <a:r>
              <a:rPr lang="en-US" altLang="zh-CN" sz="1600" b="0" i="0" dirty="0">
                <a:solidFill>
                  <a:srgbClr val="000000"/>
                </a:solidFill>
                <a:effectLst/>
              </a:rPr>
              <a:t>DNA</a:t>
            </a:r>
            <a:r>
              <a:rPr lang="zh-CN" altLang="en-US" sz="1600" b="0" i="0" dirty="0">
                <a:solidFill>
                  <a:srgbClr val="000000"/>
                </a:solidFill>
                <a:effectLst/>
              </a:rPr>
              <a:t>存储系统对碱基利用不足，存储密度与理论值存在一定差距。此外，不同编码位置之间的完整性较差。本文提出的自适应编码方案的</a:t>
            </a:r>
            <a:r>
              <a:rPr lang="zh-CN" altLang="en-US" sz="1600" b="0" i="0" u="sng" dirty="0">
                <a:solidFill>
                  <a:srgbClr val="000000"/>
                </a:solidFill>
                <a:effectLst/>
                <a:uFill>
                  <a:solidFill>
                    <a:srgbClr val="FF0000"/>
                  </a:solidFill>
                </a:uFill>
              </a:rPr>
              <a:t>自适应过程体现在通过有效载荷比特自适应生成非有效载荷编码约束的阈值</a:t>
            </a:r>
            <a:r>
              <a:rPr lang="zh-CN" altLang="en-US" sz="1600" b="0" i="0" dirty="0">
                <a:solidFill>
                  <a:srgbClr val="000000"/>
                </a:solidFill>
                <a:effectLst/>
              </a:rPr>
              <a:t>。由于</a:t>
            </a:r>
            <a:r>
              <a:rPr lang="en-US" altLang="zh-CN" sz="1600" b="0" i="0" dirty="0">
                <a:solidFill>
                  <a:srgbClr val="000000"/>
                </a:solidFill>
                <a:effectLst/>
              </a:rPr>
              <a:t>DNA</a:t>
            </a:r>
            <a:r>
              <a:rPr lang="zh-CN" altLang="en-US" sz="1600" b="0" i="0" dirty="0">
                <a:solidFill>
                  <a:srgbClr val="000000"/>
                </a:solidFill>
                <a:effectLst/>
              </a:rPr>
              <a:t>序列在</a:t>
            </a:r>
            <a:r>
              <a:rPr lang="en-US" altLang="zh-CN" sz="1600" b="0" i="0" dirty="0">
                <a:solidFill>
                  <a:srgbClr val="000000"/>
                </a:solidFill>
                <a:effectLst/>
              </a:rPr>
              <a:t>DNA</a:t>
            </a:r>
            <a:r>
              <a:rPr lang="zh-CN" altLang="en-US" sz="1600" b="0" i="0" dirty="0">
                <a:solidFill>
                  <a:srgbClr val="000000"/>
                </a:solidFill>
                <a:effectLst/>
              </a:rPr>
              <a:t>存储中的不同位置发挥不同的功能，具有不同的容错能力，因此在不同的编码位置采用不同的编码方法。</a:t>
            </a:r>
            <a:endParaRPr lang="en-US" altLang="zh-CN" sz="1600" b="0" i="0" dirty="0">
              <a:solidFill>
                <a:srgbClr val="000000"/>
              </a:solidFill>
              <a:effectLst/>
            </a:endParaRPr>
          </a:p>
          <a:p>
            <a:pPr indent="457200"/>
            <a:r>
              <a:rPr lang="zh-CN" altLang="en-US" sz="1600" b="0" i="0" dirty="0">
                <a:solidFill>
                  <a:srgbClr val="000000"/>
                </a:solidFill>
                <a:effectLst/>
              </a:rPr>
              <a:t>为进一步提高存储密度，有效载荷编码采用满足</a:t>
            </a:r>
            <a:r>
              <a:rPr lang="en-US" altLang="zh-CN" sz="1600" b="0" i="0" dirty="0">
                <a:solidFill>
                  <a:srgbClr val="000000"/>
                </a:solidFill>
                <a:effectLst/>
              </a:rPr>
              <a:t>GC</a:t>
            </a:r>
            <a:r>
              <a:rPr lang="zh-CN" altLang="en-US" sz="1600" b="0" i="0" dirty="0">
                <a:solidFill>
                  <a:srgbClr val="000000"/>
                </a:solidFill>
                <a:effectLst/>
              </a:rPr>
              <a:t>内容、连续性和碱基平衡度约束的喷泉码编码方法，内部编码采用</a:t>
            </a:r>
            <a:r>
              <a:rPr lang="en-US" altLang="zh-CN" sz="1600" b="0" i="0" dirty="0">
                <a:solidFill>
                  <a:srgbClr val="000000"/>
                </a:solidFill>
                <a:effectLst/>
              </a:rPr>
              <a:t>RS</a:t>
            </a:r>
            <a:r>
              <a:rPr lang="zh-CN" altLang="en-US" sz="1600" b="0" i="0" dirty="0">
                <a:solidFill>
                  <a:srgbClr val="000000"/>
                </a:solidFill>
                <a:effectLst/>
              </a:rPr>
              <a:t>码和</a:t>
            </a:r>
            <a:r>
              <a:rPr lang="en-US" altLang="zh-CN" sz="1600" b="0" i="0" dirty="0">
                <a:solidFill>
                  <a:srgbClr val="000000"/>
                </a:solidFill>
                <a:effectLst/>
              </a:rPr>
              <a:t>LT</a:t>
            </a:r>
            <a:r>
              <a:rPr lang="zh-CN" altLang="en-US" sz="1600" b="0" i="0" dirty="0">
                <a:solidFill>
                  <a:srgbClr val="000000"/>
                </a:solidFill>
                <a:effectLst/>
              </a:rPr>
              <a:t>码。编码过程首先在多个点对多项式进行冗余求值，然后传输或存储多项式。当接收器正确接收到足够多的点时，即使有很多噪声点干扰接收到的多项式，它也可以恢复原始多项式。</a:t>
            </a:r>
            <a:endParaRPr lang="en-US" altLang="zh-CN" sz="1600" b="0" i="0" dirty="0">
              <a:solidFill>
                <a:srgbClr val="000000"/>
              </a:solidFill>
              <a:effectLst/>
            </a:endParaRPr>
          </a:p>
          <a:p>
            <a:pPr indent="457200"/>
            <a:r>
              <a:rPr lang="en-US" altLang="zh-CN" sz="1600" b="0" i="0" dirty="0">
                <a:solidFill>
                  <a:srgbClr val="000000"/>
                </a:solidFill>
                <a:effectLst/>
              </a:rPr>
              <a:t>LT</a:t>
            </a:r>
            <a:r>
              <a:rPr lang="zh-CN" altLang="en-US" sz="1600" b="0" i="0" dirty="0">
                <a:solidFill>
                  <a:srgbClr val="000000"/>
                </a:solidFill>
                <a:effectLst/>
              </a:rPr>
              <a:t>码是第一个实用的喷泉码，它最接近于完美的纠删码。</a:t>
            </a:r>
            <a:r>
              <a:rPr lang="en-US" altLang="zh-CN" sz="1600" b="0" i="0" dirty="0">
                <a:solidFill>
                  <a:srgbClr val="000000"/>
                </a:solidFill>
                <a:effectLst/>
              </a:rPr>
              <a:t>LT</a:t>
            </a:r>
            <a:r>
              <a:rPr lang="zh-CN" altLang="en-US" sz="1600" b="0" i="0" dirty="0">
                <a:solidFill>
                  <a:srgbClr val="000000"/>
                </a:solidFill>
                <a:effectLst/>
              </a:rPr>
              <a:t>编码和解码如等式所示</a:t>
            </a:r>
            <a:endParaRPr lang="zh-CN" altLang="en-US" sz="1600" dirty="0"/>
          </a:p>
        </p:txBody>
      </p:sp>
      <p:pic>
        <p:nvPicPr>
          <p:cNvPr id="13" name="图片 12">
            <a:extLst>
              <a:ext uri="{FF2B5EF4-FFF2-40B4-BE49-F238E27FC236}">
                <a16:creationId xmlns:a16="http://schemas.microsoft.com/office/drawing/2014/main" id="{7E906915-8E72-4424-CD2F-A2B872A877F5}"/>
              </a:ext>
            </a:extLst>
          </p:cNvPr>
          <p:cNvPicPr>
            <a:picLocks noChangeAspect="1"/>
          </p:cNvPicPr>
          <p:nvPr/>
        </p:nvPicPr>
        <p:blipFill>
          <a:blip r:embed="rId2"/>
          <a:stretch>
            <a:fillRect/>
          </a:stretch>
        </p:blipFill>
        <p:spPr>
          <a:xfrm>
            <a:off x="2564659" y="2666730"/>
            <a:ext cx="3171825" cy="533400"/>
          </a:xfrm>
          <a:prstGeom prst="rect">
            <a:avLst/>
          </a:prstGeom>
        </p:spPr>
      </p:pic>
      <p:sp>
        <p:nvSpPr>
          <p:cNvPr id="15" name="文本框 14">
            <a:extLst>
              <a:ext uri="{FF2B5EF4-FFF2-40B4-BE49-F238E27FC236}">
                <a16:creationId xmlns:a16="http://schemas.microsoft.com/office/drawing/2014/main" id="{D8938839-C3E9-F004-7C58-07AB9971F94E}"/>
              </a:ext>
            </a:extLst>
          </p:cNvPr>
          <p:cNvSpPr txBox="1"/>
          <p:nvPr/>
        </p:nvSpPr>
        <p:spPr>
          <a:xfrm>
            <a:off x="5456756" y="2853244"/>
            <a:ext cx="6094428" cy="246221"/>
          </a:xfrm>
          <a:prstGeom prst="rect">
            <a:avLst/>
          </a:prstGeom>
          <a:noFill/>
        </p:spPr>
        <p:txBody>
          <a:bodyPr wrap="square">
            <a:spAutoFit/>
          </a:bodyPr>
          <a:lstStyle/>
          <a:p>
            <a:r>
              <a:rPr lang="zh-CN" altLang="en-US" sz="1000" b="0" i="0" dirty="0">
                <a:solidFill>
                  <a:srgbClr val="000000"/>
                </a:solidFill>
                <a:effectLst/>
              </a:rPr>
              <a:t>（其中</a:t>
            </a:r>
            <a:r>
              <a:rPr lang="en-US" altLang="zh-CN" sz="1000" b="0" i="0" dirty="0">
                <a:solidFill>
                  <a:srgbClr val="000000"/>
                </a:solidFill>
                <a:effectLst/>
              </a:rPr>
              <a:t>M</a:t>
            </a:r>
            <a:r>
              <a:rPr lang="en-US" altLang="zh-CN" sz="1000" b="0" i="0" baseline="-25000" dirty="0">
                <a:solidFill>
                  <a:srgbClr val="000000"/>
                </a:solidFill>
                <a:effectLst/>
              </a:rPr>
              <a:t>1</a:t>
            </a:r>
            <a:r>
              <a:rPr lang="en-US" altLang="zh-CN" sz="1000" b="0" i="0" dirty="0">
                <a:solidFill>
                  <a:srgbClr val="000000"/>
                </a:solidFill>
                <a:effectLst/>
              </a:rPr>
              <a:t>, M</a:t>
            </a:r>
            <a:r>
              <a:rPr lang="en-US" altLang="zh-CN" sz="1000" b="0" i="0" baseline="-25000" dirty="0">
                <a:solidFill>
                  <a:srgbClr val="000000"/>
                </a:solidFill>
                <a:effectLst/>
              </a:rPr>
              <a:t>2</a:t>
            </a:r>
            <a:r>
              <a:rPr lang="zh-CN" altLang="en-US" sz="1000" b="0" i="0" dirty="0">
                <a:solidFill>
                  <a:srgbClr val="000000"/>
                </a:solidFill>
                <a:effectLst/>
              </a:rPr>
              <a:t>，</a:t>
            </a:r>
            <a:r>
              <a:rPr lang="en-US" altLang="zh-CN" sz="1000" b="0" i="0" dirty="0">
                <a:solidFill>
                  <a:srgbClr val="000000"/>
                </a:solidFill>
                <a:effectLst/>
              </a:rPr>
              <a:t>…</a:t>
            </a:r>
            <a:r>
              <a:rPr lang="zh-CN" altLang="en-US" sz="1000" b="0" i="0" dirty="0">
                <a:solidFill>
                  <a:srgbClr val="000000"/>
                </a:solidFill>
                <a:effectLst/>
              </a:rPr>
              <a:t>， </a:t>
            </a:r>
            <a:r>
              <a:rPr lang="en-US" altLang="zh-CN" sz="1000" b="0" i="0" dirty="0">
                <a:solidFill>
                  <a:srgbClr val="000000"/>
                </a:solidFill>
                <a:effectLst/>
              </a:rPr>
              <a:t>M</a:t>
            </a:r>
            <a:r>
              <a:rPr lang="en-US" altLang="zh-CN" sz="1000" b="0" i="0" baseline="-25000" dirty="0">
                <a:solidFill>
                  <a:srgbClr val="000000"/>
                </a:solidFill>
                <a:effectLst/>
              </a:rPr>
              <a:t>d</a:t>
            </a:r>
            <a:r>
              <a:rPr lang="zh-CN" altLang="en-US" sz="1000" b="0" i="0" dirty="0">
                <a:solidFill>
                  <a:srgbClr val="000000"/>
                </a:solidFill>
                <a:effectLst/>
              </a:rPr>
              <a:t>表示从</a:t>
            </a:r>
            <a:r>
              <a:rPr lang="en-US" altLang="zh-CN" sz="1000" b="0" i="0" dirty="0">
                <a:solidFill>
                  <a:srgbClr val="000000"/>
                </a:solidFill>
                <a:effectLst/>
              </a:rPr>
              <a:t>n</a:t>
            </a:r>
            <a:r>
              <a:rPr lang="zh-CN" altLang="en-US" sz="1000" b="0" i="0" dirty="0">
                <a:solidFill>
                  <a:srgbClr val="000000"/>
                </a:solidFill>
                <a:effectLst/>
              </a:rPr>
              <a:t>组报文中选择</a:t>
            </a:r>
            <a:r>
              <a:rPr lang="en-US" altLang="zh-CN" sz="1000" b="0" i="0" dirty="0">
                <a:solidFill>
                  <a:srgbClr val="000000"/>
                </a:solidFill>
                <a:effectLst/>
              </a:rPr>
              <a:t>d</a:t>
            </a:r>
            <a:r>
              <a:rPr lang="zh-CN" altLang="en-US" sz="1000" b="0" i="0" dirty="0">
                <a:solidFill>
                  <a:srgbClr val="000000"/>
                </a:solidFill>
                <a:effectLst/>
              </a:rPr>
              <a:t>组。）</a:t>
            </a:r>
            <a:endParaRPr lang="zh-CN" altLang="en-US" sz="1000" dirty="0"/>
          </a:p>
        </p:txBody>
      </p:sp>
      <p:pic>
        <p:nvPicPr>
          <p:cNvPr id="8" name="图片 7">
            <a:extLst>
              <a:ext uri="{FF2B5EF4-FFF2-40B4-BE49-F238E27FC236}">
                <a16:creationId xmlns:a16="http://schemas.microsoft.com/office/drawing/2014/main" id="{325AF5D7-DDED-785B-B5F4-D694B55181AE}"/>
              </a:ext>
            </a:extLst>
          </p:cNvPr>
          <p:cNvPicPr>
            <a:picLocks noChangeAspect="1"/>
          </p:cNvPicPr>
          <p:nvPr/>
        </p:nvPicPr>
        <p:blipFill>
          <a:blip r:embed="rId3"/>
          <a:stretch>
            <a:fillRect/>
          </a:stretch>
        </p:blipFill>
        <p:spPr>
          <a:xfrm>
            <a:off x="1944963" y="3250407"/>
            <a:ext cx="6924675" cy="1381125"/>
          </a:xfrm>
          <a:prstGeom prst="rect">
            <a:avLst/>
          </a:prstGeom>
        </p:spPr>
      </p:pic>
      <p:sp>
        <p:nvSpPr>
          <p:cNvPr id="12" name="文本框 11">
            <a:extLst>
              <a:ext uri="{FF2B5EF4-FFF2-40B4-BE49-F238E27FC236}">
                <a16:creationId xmlns:a16="http://schemas.microsoft.com/office/drawing/2014/main" id="{54512863-A9CF-71FA-DE9C-8A07710C1331}"/>
              </a:ext>
            </a:extLst>
          </p:cNvPr>
          <p:cNvSpPr txBox="1"/>
          <p:nvPr/>
        </p:nvSpPr>
        <p:spPr>
          <a:xfrm>
            <a:off x="548609" y="4631532"/>
            <a:ext cx="10835851" cy="1077218"/>
          </a:xfrm>
          <a:prstGeom prst="rect">
            <a:avLst/>
          </a:prstGeom>
          <a:noFill/>
        </p:spPr>
        <p:txBody>
          <a:bodyPr wrap="square">
            <a:spAutoFit/>
          </a:bodyPr>
          <a:lstStyle/>
          <a:p>
            <a:pPr indent="457200"/>
            <a:r>
              <a:rPr lang="zh-CN" altLang="en-US" sz="1600" b="0" i="0" dirty="0">
                <a:solidFill>
                  <a:srgbClr val="000000"/>
                </a:solidFill>
                <a:effectLst/>
              </a:rPr>
              <a:t>同样，为了提高编码质量，对构造的非载荷进行约束，可以保证非载荷在存储过程中的稳定性，减少错误发生的概率，同时降低覆盖率。非有效载荷的约束编码可以近似为</a:t>
            </a:r>
            <a:r>
              <a:rPr lang="zh-CN" altLang="en-US" sz="1600" b="0" i="0" u="sng" dirty="0">
                <a:solidFill>
                  <a:srgbClr val="000000"/>
                </a:solidFill>
                <a:effectLst/>
                <a:uFill>
                  <a:solidFill>
                    <a:srgbClr val="FF0000"/>
                  </a:solidFill>
                </a:uFill>
              </a:rPr>
              <a:t>一个多目标组合优化问题</a:t>
            </a:r>
            <a:r>
              <a:rPr lang="zh-CN" altLang="en-US" sz="1600" b="0" i="0" dirty="0">
                <a:solidFill>
                  <a:srgbClr val="000000"/>
                </a:solidFill>
                <a:effectLst/>
              </a:rPr>
              <a:t>，并使用启发式类算法构造。因此，在非载荷编码过程中采用启发式类算法和组合约束构造方案相结合的方法。非有效载荷编码集合 </a:t>
            </a:r>
            <a:r>
              <a:rPr lang="en-US" altLang="zh-CN" sz="1600" b="0" i="0" dirty="0">
                <a:solidFill>
                  <a:srgbClr val="000000"/>
                </a:solidFill>
                <a:effectLst/>
              </a:rPr>
              <a:t>S </a:t>
            </a:r>
            <a:r>
              <a:rPr lang="zh-CN" altLang="en-US" sz="1600" b="0" i="0" dirty="0">
                <a:solidFill>
                  <a:srgbClr val="000000"/>
                </a:solidFill>
                <a:effectLst/>
              </a:rPr>
              <a:t>中的所有子集都需要满足给定的编码约束，使得子集 </a:t>
            </a:r>
            <a:r>
              <a:rPr lang="en-US" altLang="zh-CN" sz="1600" b="0" i="0" dirty="0">
                <a:solidFill>
                  <a:srgbClr val="000000"/>
                </a:solidFill>
                <a:effectLst/>
              </a:rPr>
              <a:t>C </a:t>
            </a:r>
            <a:r>
              <a:rPr lang="zh-CN" altLang="en-US" sz="1600" b="0" i="0" dirty="0">
                <a:solidFill>
                  <a:srgbClr val="000000"/>
                </a:solidFill>
                <a:effectLst/>
              </a:rPr>
              <a:t>中的任何两个编码 </a:t>
            </a:r>
            <a:r>
              <a:rPr lang="en-US" altLang="zh-CN" sz="1600" b="0" i="0" dirty="0">
                <a:solidFill>
                  <a:srgbClr val="000000"/>
                </a:solidFill>
                <a:effectLst/>
              </a:rPr>
              <a:t>ci </a:t>
            </a:r>
            <a:r>
              <a:rPr lang="zh-CN" altLang="en-US" sz="1600" b="0" i="0" dirty="0">
                <a:solidFill>
                  <a:srgbClr val="000000"/>
                </a:solidFill>
                <a:effectLst/>
              </a:rPr>
              <a:t>和 </a:t>
            </a:r>
            <a:r>
              <a:rPr lang="en-US" altLang="zh-CN" sz="1600" b="0" i="0" dirty="0">
                <a:solidFill>
                  <a:srgbClr val="000000"/>
                </a:solidFill>
                <a:effectLst/>
              </a:rPr>
              <a:t>cj </a:t>
            </a:r>
            <a:r>
              <a:rPr lang="zh-CN" altLang="en-US" sz="1600" b="0" i="0" dirty="0">
                <a:solidFill>
                  <a:srgbClr val="000000"/>
                </a:solidFill>
                <a:effectLst/>
              </a:rPr>
              <a:t>满足：</a:t>
            </a:r>
            <a:endParaRPr lang="zh-CN" altLang="en-US" sz="1600" dirty="0"/>
          </a:p>
        </p:txBody>
      </p:sp>
      <p:pic>
        <p:nvPicPr>
          <p:cNvPr id="14" name="图片 13">
            <a:extLst>
              <a:ext uri="{FF2B5EF4-FFF2-40B4-BE49-F238E27FC236}">
                <a16:creationId xmlns:a16="http://schemas.microsoft.com/office/drawing/2014/main" id="{74713122-B60E-689D-0AB4-6085B37DADDF}"/>
              </a:ext>
            </a:extLst>
          </p:cNvPr>
          <p:cNvPicPr>
            <a:picLocks noChangeAspect="1"/>
          </p:cNvPicPr>
          <p:nvPr/>
        </p:nvPicPr>
        <p:blipFill>
          <a:blip r:embed="rId4"/>
          <a:stretch>
            <a:fillRect/>
          </a:stretch>
        </p:blipFill>
        <p:spPr>
          <a:xfrm>
            <a:off x="4113490" y="5811829"/>
            <a:ext cx="1622994" cy="409575"/>
          </a:xfrm>
          <a:prstGeom prst="rect">
            <a:avLst/>
          </a:prstGeom>
        </p:spPr>
      </p:pic>
      <p:sp>
        <p:nvSpPr>
          <p:cNvPr id="16" name="文本框 15">
            <a:extLst>
              <a:ext uri="{FF2B5EF4-FFF2-40B4-BE49-F238E27FC236}">
                <a16:creationId xmlns:a16="http://schemas.microsoft.com/office/drawing/2014/main" id="{C580BB31-A569-F679-ACCD-BA11C76FCFC4}"/>
              </a:ext>
            </a:extLst>
          </p:cNvPr>
          <p:cNvSpPr txBox="1"/>
          <p:nvPr/>
        </p:nvSpPr>
        <p:spPr>
          <a:xfrm>
            <a:off x="5606750" y="5811829"/>
            <a:ext cx="5156709" cy="400110"/>
          </a:xfrm>
          <a:prstGeom prst="rect">
            <a:avLst/>
          </a:prstGeom>
          <a:noFill/>
        </p:spPr>
        <p:txBody>
          <a:bodyPr wrap="square">
            <a:spAutoFit/>
          </a:bodyPr>
          <a:lstStyle/>
          <a:p>
            <a:r>
              <a:rPr lang="zh-CN" altLang="en-US" sz="1000" b="0" i="0" dirty="0">
                <a:solidFill>
                  <a:srgbClr val="000000"/>
                </a:solidFill>
                <a:effectLst/>
              </a:rPr>
              <a:t>（</a:t>
            </a:r>
            <a:r>
              <a:rPr lang="en-US" altLang="zh-CN" sz="1000" b="0" i="0" dirty="0">
                <a:solidFill>
                  <a:srgbClr val="000000"/>
                </a:solidFill>
                <a:effectLst/>
              </a:rPr>
              <a:t>k</a:t>
            </a:r>
            <a:r>
              <a:rPr lang="zh-CN" altLang="en-US" sz="1000" dirty="0">
                <a:solidFill>
                  <a:srgbClr val="000000"/>
                </a:solidFill>
              </a:rPr>
              <a:t>为</a:t>
            </a:r>
            <a:r>
              <a:rPr lang="zh-CN" altLang="en-US" sz="1000" b="0" i="0" dirty="0">
                <a:solidFill>
                  <a:srgbClr val="000000"/>
                </a:solidFill>
                <a:effectLst/>
              </a:rPr>
              <a:t>特定的正整数，符号</a:t>
            </a:r>
            <a:r>
              <a:rPr lang="en-US" altLang="zh-CN" sz="1000" b="0" i="0" dirty="0">
                <a:solidFill>
                  <a:srgbClr val="000000"/>
                </a:solidFill>
                <a:effectLst/>
              </a:rPr>
              <a:t>τ</a:t>
            </a:r>
            <a:r>
              <a:rPr lang="zh-CN" altLang="en-US" sz="1000" b="0" i="0" dirty="0">
                <a:solidFill>
                  <a:srgbClr val="000000"/>
                </a:solidFill>
                <a:effectLst/>
              </a:rPr>
              <a:t>表示两个编码</a:t>
            </a:r>
            <a:r>
              <a:rPr lang="en-US" altLang="zh-CN" sz="1000" b="0" i="0" dirty="0">
                <a:solidFill>
                  <a:srgbClr val="000000"/>
                </a:solidFill>
                <a:effectLst/>
              </a:rPr>
              <a:t>c</a:t>
            </a:r>
            <a:r>
              <a:rPr lang="en-US" altLang="zh-CN" sz="1000" b="0" i="0" baseline="-25000" dirty="0">
                <a:solidFill>
                  <a:srgbClr val="000000"/>
                </a:solidFill>
                <a:effectLst/>
              </a:rPr>
              <a:t>i</a:t>
            </a:r>
            <a:r>
              <a:rPr lang="zh-CN" altLang="en-US" sz="1000" b="0" i="0" dirty="0">
                <a:solidFill>
                  <a:srgbClr val="000000"/>
                </a:solidFill>
                <a:effectLst/>
              </a:rPr>
              <a:t>和</a:t>
            </a:r>
            <a:r>
              <a:rPr lang="en-US" altLang="zh-CN" sz="1000" b="0" i="0" dirty="0">
                <a:solidFill>
                  <a:srgbClr val="000000"/>
                </a:solidFill>
                <a:effectLst/>
              </a:rPr>
              <a:t>c</a:t>
            </a:r>
            <a:r>
              <a:rPr lang="en-US" altLang="zh-CN" sz="1000" b="0" i="0" baseline="-25000" dirty="0">
                <a:solidFill>
                  <a:srgbClr val="000000"/>
                </a:solidFill>
                <a:effectLst/>
              </a:rPr>
              <a:t>j</a:t>
            </a:r>
            <a:r>
              <a:rPr lang="zh-CN" altLang="en-US" sz="1000" b="0" i="0" dirty="0">
                <a:solidFill>
                  <a:srgbClr val="000000"/>
                </a:solidFill>
                <a:effectLst/>
              </a:rPr>
              <a:t>应该满足的编码约束，例如汉明距离、存储编辑距离、</a:t>
            </a:r>
            <a:r>
              <a:rPr lang="en-US" altLang="zh-CN" sz="1000" b="0" i="0" dirty="0">
                <a:solidFill>
                  <a:srgbClr val="000000"/>
                </a:solidFill>
                <a:effectLst/>
              </a:rPr>
              <a:t>GC</a:t>
            </a:r>
            <a:r>
              <a:rPr lang="zh-CN" altLang="en-US" sz="1000" b="0" i="0" dirty="0">
                <a:solidFill>
                  <a:srgbClr val="000000"/>
                </a:solidFill>
                <a:effectLst/>
              </a:rPr>
              <a:t>内容和</a:t>
            </a:r>
            <a:r>
              <a:rPr lang="en-US" altLang="zh-CN" sz="1000" b="0" i="0" dirty="0">
                <a:solidFill>
                  <a:srgbClr val="000000"/>
                </a:solidFill>
                <a:effectLst/>
              </a:rPr>
              <a:t>MFE</a:t>
            </a:r>
            <a:r>
              <a:rPr lang="zh-CN" altLang="en-US" sz="1000" b="0" i="0" dirty="0">
                <a:solidFill>
                  <a:srgbClr val="000000"/>
                </a:solidFill>
                <a:effectLst/>
              </a:rPr>
              <a:t>约束。）</a:t>
            </a:r>
            <a:endParaRPr lang="zh-CN" altLang="en-US" sz="1000" dirty="0"/>
          </a:p>
        </p:txBody>
      </p:sp>
    </p:spTree>
    <p:extLst>
      <p:ext uri="{BB962C8B-B14F-4D97-AF65-F5344CB8AC3E}">
        <p14:creationId xmlns:p14="http://schemas.microsoft.com/office/powerpoint/2010/main" val="426123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68EAA1-8ADD-2BFA-42A0-5A9D651609C0}"/>
              </a:ext>
            </a:extLst>
          </p:cNvPr>
          <p:cNvSpPr txBox="1"/>
          <p:nvPr/>
        </p:nvSpPr>
        <p:spPr>
          <a:xfrm>
            <a:off x="700333" y="574706"/>
            <a:ext cx="10791333" cy="830997"/>
          </a:xfrm>
          <a:prstGeom prst="rect">
            <a:avLst/>
          </a:prstGeom>
          <a:noFill/>
        </p:spPr>
        <p:txBody>
          <a:bodyPr wrap="square">
            <a:spAutoFit/>
          </a:bodyPr>
          <a:lstStyle/>
          <a:p>
            <a:pPr indent="457200"/>
            <a:r>
              <a:rPr lang="zh-CN" altLang="en-US" sz="1600" b="0" i="0" dirty="0">
                <a:solidFill>
                  <a:srgbClr val="000000"/>
                </a:solidFill>
                <a:effectLst/>
              </a:rPr>
              <a:t>针对现有存储系统中</a:t>
            </a:r>
            <a:r>
              <a:rPr lang="en-US" altLang="zh-CN" sz="1600" b="0" i="0" dirty="0">
                <a:solidFill>
                  <a:srgbClr val="000000"/>
                </a:solidFill>
                <a:effectLst/>
              </a:rPr>
              <a:t>DNA</a:t>
            </a:r>
            <a:r>
              <a:rPr lang="zh-CN" altLang="en-US" sz="1600" b="0" i="0" dirty="0">
                <a:solidFill>
                  <a:srgbClr val="000000"/>
                </a:solidFill>
                <a:effectLst/>
              </a:rPr>
              <a:t>序列不同位置的功能不同，各不同编码位置之间耦合较差的问题，采用自适应生成非有效载荷编码阈值来加强不同编码位置之间的连接。编码阈值自适应方法可以根据有效载荷的结果如</a:t>
            </a:r>
            <a:r>
              <a:rPr lang="en-US" altLang="zh-CN" sz="1600" b="0" i="0" dirty="0">
                <a:solidFill>
                  <a:srgbClr val="000000"/>
                </a:solidFill>
                <a:effectLst/>
              </a:rPr>
              <a:t>GC</a:t>
            </a:r>
            <a:r>
              <a:rPr lang="zh-CN" altLang="en-US" sz="1600" b="0" i="0" dirty="0">
                <a:solidFill>
                  <a:srgbClr val="000000"/>
                </a:solidFill>
                <a:effectLst/>
              </a:rPr>
              <a:t>内容、连续碱基等自适应地生成非有效载荷组合约束中的阈值，如图</a:t>
            </a:r>
            <a:r>
              <a:rPr lang="en-US" altLang="zh-CN" sz="1600" b="0" i="0" dirty="0">
                <a:solidFill>
                  <a:srgbClr val="000000"/>
                </a:solidFill>
                <a:effectLst/>
              </a:rPr>
              <a:t>8</a:t>
            </a:r>
            <a:r>
              <a:rPr lang="zh-CN" altLang="en-US" sz="1600" b="0" i="0" dirty="0">
                <a:solidFill>
                  <a:srgbClr val="000000"/>
                </a:solidFill>
                <a:effectLst/>
              </a:rPr>
              <a:t>所示。</a:t>
            </a:r>
            <a:endParaRPr lang="zh-CN" altLang="en-US" sz="1600" dirty="0"/>
          </a:p>
        </p:txBody>
      </p:sp>
      <p:pic>
        <p:nvPicPr>
          <p:cNvPr id="5" name="图片 4">
            <a:extLst>
              <a:ext uri="{FF2B5EF4-FFF2-40B4-BE49-F238E27FC236}">
                <a16:creationId xmlns:a16="http://schemas.microsoft.com/office/drawing/2014/main" id="{5E7ED2EC-6BEB-2E1B-B912-03AB66E83C4D}"/>
              </a:ext>
            </a:extLst>
          </p:cNvPr>
          <p:cNvPicPr>
            <a:picLocks noChangeAspect="1"/>
          </p:cNvPicPr>
          <p:nvPr/>
        </p:nvPicPr>
        <p:blipFill>
          <a:blip r:embed="rId2"/>
          <a:stretch>
            <a:fillRect/>
          </a:stretch>
        </p:blipFill>
        <p:spPr>
          <a:xfrm>
            <a:off x="3052441" y="1518030"/>
            <a:ext cx="5938494" cy="4700532"/>
          </a:xfrm>
          <a:prstGeom prst="rect">
            <a:avLst/>
          </a:prstGeom>
        </p:spPr>
      </p:pic>
      <p:sp>
        <p:nvSpPr>
          <p:cNvPr id="6" name="文本框 5">
            <a:extLst>
              <a:ext uri="{FF2B5EF4-FFF2-40B4-BE49-F238E27FC236}">
                <a16:creationId xmlns:a16="http://schemas.microsoft.com/office/drawing/2014/main" id="{06771D76-CB17-3E59-F39C-188F910ECBED}"/>
              </a:ext>
            </a:extLst>
          </p:cNvPr>
          <p:cNvSpPr txBox="1"/>
          <p:nvPr/>
        </p:nvSpPr>
        <p:spPr>
          <a:xfrm>
            <a:off x="4913375" y="6087757"/>
            <a:ext cx="3279648" cy="261610"/>
          </a:xfrm>
          <a:prstGeom prst="rect">
            <a:avLst/>
          </a:prstGeom>
          <a:noFill/>
        </p:spPr>
        <p:txBody>
          <a:bodyPr wrap="square">
            <a:spAutoFit/>
          </a:bodyPr>
          <a:lstStyle/>
          <a:p>
            <a:r>
              <a:rPr lang="zh-CN" altLang="en-US" sz="1050" b="0" i="0" dirty="0">
                <a:solidFill>
                  <a:srgbClr val="000000"/>
                </a:solidFill>
                <a:effectLst/>
              </a:rPr>
              <a:t>约束和算法均为可选阈值自适应非有效载荷编码算法</a:t>
            </a:r>
            <a:endParaRPr lang="zh-CN" altLang="en-US" sz="1050" dirty="0"/>
          </a:p>
        </p:txBody>
      </p:sp>
      <p:sp>
        <p:nvSpPr>
          <p:cNvPr id="9" name="文本框 8">
            <a:extLst>
              <a:ext uri="{FF2B5EF4-FFF2-40B4-BE49-F238E27FC236}">
                <a16:creationId xmlns:a16="http://schemas.microsoft.com/office/drawing/2014/main" id="{F0B94768-D8BD-FBBC-87DF-F04391E4390B}"/>
              </a:ext>
            </a:extLst>
          </p:cNvPr>
          <p:cNvSpPr txBox="1"/>
          <p:nvPr/>
        </p:nvSpPr>
        <p:spPr>
          <a:xfrm>
            <a:off x="6553199" y="1598414"/>
            <a:ext cx="981456" cy="246221"/>
          </a:xfrm>
          <a:prstGeom prst="rect">
            <a:avLst/>
          </a:prstGeom>
          <a:noFill/>
        </p:spPr>
        <p:txBody>
          <a:bodyPr wrap="square">
            <a:spAutoFit/>
          </a:bodyPr>
          <a:lstStyle/>
          <a:p>
            <a:r>
              <a:rPr lang="zh-CN" altLang="en-US" sz="1000" dirty="0"/>
              <a:t>输入地址要求</a:t>
            </a:r>
          </a:p>
        </p:txBody>
      </p:sp>
      <p:sp>
        <p:nvSpPr>
          <p:cNvPr id="11" name="文本框 10">
            <a:extLst>
              <a:ext uri="{FF2B5EF4-FFF2-40B4-BE49-F238E27FC236}">
                <a16:creationId xmlns:a16="http://schemas.microsoft.com/office/drawing/2014/main" id="{7326904C-0DFF-3D5D-C697-8846DAA7EA40}"/>
              </a:ext>
            </a:extLst>
          </p:cNvPr>
          <p:cNvSpPr txBox="1"/>
          <p:nvPr/>
        </p:nvSpPr>
        <p:spPr>
          <a:xfrm>
            <a:off x="4431792" y="1708886"/>
            <a:ext cx="1658112" cy="246221"/>
          </a:xfrm>
          <a:prstGeom prst="rect">
            <a:avLst/>
          </a:prstGeom>
          <a:noFill/>
        </p:spPr>
        <p:txBody>
          <a:bodyPr wrap="square">
            <a:spAutoFit/>
          </a:bodyPr>
          <a:lstStyle/>
          <a:p>
            <a:r>
              <a:rPr lang="zh-CN" altLang="en-US" sz="1000" dirty="0"/>
              <a:t>接收有效载荷代码结果</a:t>
            </a:r>
          </a:p>
        </p:txBody>
      </p:sp>
      <p:sp>
        <p:nvSpPr>
          <p:cNvPr id="13" name="文本框 12">
            <a:extLst>
              <a:ext uri="{FF2B5EF4-FFF2-40B4-BE49-F238E27FC236}">
                <a16:creationId xmlns:a16="http://schemas.microsoft.com/office/drawing/2014/main" id="{C8F0D1ED-68C1-EC10-AC04-796C4A349850}"/>
              </a:ext>
            </a:extLst>
          </p:cNvPr>
          <p:cNvSpPr txBox="1"/>
          <p:nvPr/>
        </p:nvSpPr>
        <p:spPr>
          <a:xfrm>
            <a:off x="4431792" y="2598158"/>
            <a:ext cx="1658112" cy="246221"/>
          </a:xfrm>
          <a:prstGeom prst="rect">
            <a:avLst/>
          </a:prstGeom>
          <a:noFill/>
        </p:spPr>
        <p:txBody>
          <a:bodyPr wrap="square">
            <a:spAutoFit/>
          </a:bodyPr>
          <a:lstStyle/>
          <a:p>
            <a:r>
              <a:rPr lang="zh-CN" altLang="en-US" sz="1000" dirty="0"/>
              <a:t>计算非有效载荷约束阈值</a:t>
            </a:r>
          </a:p>
        </p:txBody>
      </p:sp>
      <p:sp>
        <p:nvSpPr>
          <p:cNvPr id="15" name="文本框 14">
            <a:extLst>
              <a:ext uri="{FF2B5EF4-FFF2-40B4-BE49-F238E27FC236}">
                <a16:creationId xmlns:a16="http://schemas.microsoft.com/office/drawing/2014/main" id="{43621744-C901-CC3C-32CA-3E40DF69C054}"/>
              </a:ext>
            </a:extLst>
          </p:cNvPr>
          <p:cNvSpPr txBox="1"/>
          <p:nvPr/>
        </p:nvSpPr>
        <p:spPr>
          <a:xfrm>
            <a:off x="6644640" y="2598158"/>
            <a:ext cx="1109472" cy="246221"/>
          </a:xfrm>
          <a:prstGeom prst="rect">
            <a:avLst/>
          </a:prstGeom>
          <a:noFill/>
        </p:spPr>
        <p:txBody>
          <a:bodyPr wrap="square">
            <a:spAutoFit/>
          </a:bodyPr>
          <a:lstStyle/>
          <a:p>
            <a:r>
              <a:rPr lang="zh-CN" altLang="en-US" sz="1000" dirty="0"/>
              <a:t>检查输入有效性</a:t>
            </a:r>
          </a:p>
        </p:txBody>
      </p:sp>
      <p:sp>
        <p:nvSpPr>
          <p:cNvPr id="17" name="文本框 16">
            <a:extLst>
              <a:ext uri="{FF2B5EF4-FFF2-40B4-BE49-F238E27FC236}">
                <a16:creationId xmlns:a16="http://schemas.microsoft.com/office/drawing/2014/main" id="{AB0A5810-C3CB-6774-7B90-3E7E35D81252}"/>
              </a:ext>
            </a:extLst>
          </p:cNvPr>
          <p:cNvSpPr txBox="1"/>
          <p:nvPr/>
        </p:nvSpPr>
        <p:spPr>
          <a:xfrm>
            <a:off x="8536783" y="2475047"/>
            <a:ext cx="1463040" cy="246221"/>
          </a:xfrm>
          <a:prstGeom prst="rect">
            <a:avLst/>
          </a:prstGeom>
          <a:noFill/>
        </p:spPr>
        <p:txBody>
          <a:bodyPr wrap="square">
            <a:spAutoFit/>
          </a:bodyPr>
          <a:lstStyle/>
          <a:p>
            <a:r>
              <a:rPr lang="zh-CN" altLang="en-US" sz="1000" dirty="0"/>
              <a:t>推荐合理的格式</a:t>
            </a:r>
          </a:p>
        </p:txBody>
      </p:sp>
      <p:sp>
        <p:nvSpPr>
          <p:cNvPr id="19" name="文本框 18">
            <a:extLst>
              <a:ext uri="{FF2B5EF4-FFF2-40B4-BE49-F238E27FC236}">
                <a16:creationId xmlns:a16="http://schemas.microsoft.com/office/drawing/2014/main" id="{7F0C0510-CB8A-8063-D5DE-139127CD0C35}"/>
              </a:ext>
            </a:extLst>
          </p:cNvPr>
          <p:cNvSpPr txBox="1"/>
          <p:nvPr/>
        </p:nvSpPr>
        <p:spPr>
          <a:xfrm>
            <a:off x="7199376" y="2938333"/>
            <a:ext cx="1225296" cy="246221"/>
          </a:xfrm>
          <a:prstGeom prst="rect">
            <a:avLst/>
          </a:prstGeom>
          <a:noFill/>
        </p:spPr>
        <p:txBody>
          <a:bodyPr wrap="square">
            <a:spAutoFit/>
          </a:bodyPr>
          <a:lstStyle/>
          <a:p>
            <a:r>
              <a:rPr lang="zh-CN" altLang="en-US" sz="1000" dirty="0"/>
              <a:t>选择启发式算法</a:t>
            </a:r>
          </a:p>
        </p:txBody>
      </p:sp>
      <p:sp>
        <p:nvSpPr>
          <p:cNvPr id="21" name="文本框 20">
            <a:extLst>
              <a:ext uri="{FF2B5EF4-FFF2-40B4-BE49-F238E27FC236}">
                <a16:creationId xmlns:a16="http://schemas.microsoft.com/office/drawing/2014/main" id="{D97159FC-77BC-9C54-09ED-081BAB372169}"/>
              </a:ext>
            </a:extLst>
          </p:cNvPr>
          <p:cNvSpPr txBox="1"/>
          <p:nvPr/>
        </p:nvSpPr>
        <p:spPr>
          <a:xfrm>
            <a:off x="6181343" y="4266824"/>
            <a:ext cx="743712" cy="246221"/>
          </a:xfrm>
          <a:prstGeom prst="rect">
            <a:avLst/>
          </a:prstGeom>
          <a:noFill/>
        </p:spPr>
        <p:txBody>
          <a:bodyPr wrap="square">
            <a:spAutoFit/>
          </a:bodyPr>
          <a:lstStyle/>
          <a:p>
            <a:r>
              <a:rPr lang="zh-CN" altLang="en-US" sz="1000" dirty="0"/>
              <a:t>选择约束</a:t>
            </a:r>
          </a:p>
        </p:txBody>
      </p:sp>
      <p:sp>
        <p:nvSpPr>
          <p:cNvPr id="23" name="文本框 22">
            <a:extLst>
              <a:ext uri="{FF2B5EF4-FFF2-40B4-BE49-F238E27FC236}">
                <a16:creationId xmlns:a16="http://schemas.microsoft.com/office/drawing/2014/main" id="{73C91DBD-156F-AD48-6AAA-D0B2B8C429EB}"/>
              </a:ext>
            </a:extLst>
          </p:cNvPr>
          <p:cNvSpPr txBox="1"/>
          <p:nvPr/>
        </p:nvSpPr>
        <p:spPr>
          <a:xfrm>
            <a:off x="7851648" y="4422267"/>
            <a:ext cx="1146048" cy="246221"/>
          </a:xfrm>
          <a:prstGeom prst="rect">
            <a:avLst/>
          </a:prstGeom>
          <a:noFill/>
        </p:spPr>
        <p:txBody>
          <a:bodyPr wrap="square">
            <a:spAutoFit/>
          </a:bodyPr>
          <a:lstStyle/>
          <a:p>
            <a:r>
              <a:rPr lang="zh-CN" altLang="en-US" sz="1000" dirty="0"/>
              <a:t>检查约束有效性</a:t>
            </a:r>
          </a:p>
        </p:txBody>
      </p:sp>
      <p:sp>
        <p:nvSpPr>
          <p:cNvPr id="25" name="文本框 24">
            <a:extLst>
              <a:ext uri="{FF2B5EF4-FFF2-40B4-BE49-F238E27FC236}">
                <a16:creationId xmlns:a16="http://schemas.microsoft.com/office/drawing/2014/main" id="{4E72EADE-DFC5-12B9-2AFF-9E347A653610}"/>
              </a:ext>
            </a:extLst>
          </p:cNvPr>
          <p:cNvSpPr txBox="1"/>
          <p:nvPr/>
        </p:nvSpPr>
        <p:spPr>
          <a:xfrm>
            <a:off x="4757928" y="4683122"/>
            <a:ext cx="1005840" cy="246221"/>
          </a:xfrm>
          <a:prstGeom prst="rect">
            <a:avLst/>
          </a:prstGeom>
          <a:noFill/>
        </p:spPr>
        <p:txBody>
          <a:bodyPr wrap="square">
            <a:spAutoFit/>
          </a:bodyPr>
          <a:lstStyle/>
          <a:p>
            <a:r>
              <a:rPr lang="zh-CN" altLang="en-US" sz="1000" dirty="0"/>
              <a:t>推荐合理约束</a:t>
            </a:r>
          </a:p>
        </p:txBody>
      </p:sp>
      <p:sp>
        <p:nvSpPr>
          <p:cNvPr id="27" name="文本框 26">
            <a:extLst>
              <a:ext uri="{FF2B5EF4-FFF2-40B4-BE49-F238E27FC236}">
                <a16:creationId xmlns:a16="http://schemas.microsoft.com/office/drawing/2014/main" id="{019804F2-FB12-57D2-966B-F1CFCE5D023C}"/>
              </a:ext>
            </a:extLst>
          </p:cNvPr>
          <p:cNvSpPr txBox="1"/>
          <p:nvPr/>
        </p:nvSpPr>
        <p:spPr>
          <a:xfrm>
            <a:off x="7959187" y="5000242"/>
            <a:ext cx="1536192" cy="246221"/>
          </a:xfrm>
          <a:prstGeom prst="rect">
            <a:avLst/>
          </a:prstGeom>
          <a:noFill/>
        </p:spPr>
        <p:txBody>
          <a:bodyPr wrap="square">
            <a:spAutoFit/>
          </a:bodyPr>
          <a:lstStyle/>
          <a:p>
            <a:r>
              <a:rPr lang="zh-CN" altLang="en-US" sz="1000" dirty="0"/>
              <a:t>算法运行并输出结果</a:t>
            </a:r>
          </a:p>
        </p:txBody>
      </p:sp>
      <p:sp>
        <p:nvSpPr>
          <p:cNvPr id="29" name="文本框 28">
            <a:extLst>
              <a:ext uri="{FF2B5EF4-FFF2-40B4-BE49-F238E27FC236}">
                <a16:creationId xmlns:a16="http://schemas.microsoft.com/office/drawing/2014/main" id="{AC5DEB3A-2D66-6835-315A-25750F0E6214}"/>
              </a:ext>
            </a:extLst>
          </p:cNvPr>
          <p:cNvSpPr txBox="1"/>
          <p:nvPr/>
        </p:nvSpPr>
        <p:spPr>
          <a:xfrm>
            <a:off x="6089904" y="5739102"/>
            <a:ext cx="1109472" cy="246221"/>
          </a:xfrm>
          <a:prstGeom prst="rect">
            <a:avLst/>
          </a:prstGeom>
          <a:noFill/>
        </p:spPr>
        <p:txBody>
          <a:bodyPr wrap="square">
            <a:spAutoFit/>
          </a:bodyPr>
          <a:lstStyle/>
          <a:p>
            <a:r>
              <a:rPr lang="zh-CN" altLang="en-US" sz="1000" dirty="0"/>
              <a:t>检查结果有效性</a:t>
            </a:r>
          </a:p>
        </p:txBody>
      </p:sp>
    </p:spTree>
    <p:extLst>
      <p:ext uri="{BB962C8B-B14F-4D97-AF65-F5344CB8AC3E}">
        <p14:creationId xmlns:p14="http://schemas.microsoft.com/office/powerpoint/2010/main" val="275914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95154A-5E69-37CC-DF0F-33B70767C86F}"/>
              </a:ext>
            </a:extLst>
          </p:cNvPr>
          <p:cNvSpPr txBox="1"/>
          <p:nvPr/>
        </p:nvSpPr>
        <p:spPr>
          <a:xfrm>
            <a:off x="832732" y="483722"/>
            <a:ext cx="10499103" cy="1077218"/>
          </a:xfrm>
          <a:prstGeom prst="rect">
            <a:avLst/>
          </a:prstGeom>
          <a:noFill/>
        </p:spPr>
        <p:txBody>
          <a:bodyPr wrap="square">
            <a:spAutoFit/>
          </a:bodyPr>
          <a:lstStyle/>
          <a:p>
            <a:pPr indent="457200"/>
            <a:r>
              <a:rPr lang="zh-CN" altLang="en-US" sz="1600" b="0" i="0" dirty="0">
                <a:solidFill>
                  <a:srgbClr val="000000"/>
                </a:solidFill>
                <a:effectLst/>
              </a:rPr>
              <a:t>此外，通过自适应生成编码阈值来降低 </a:t>
            </a:r>
            <a:r>
              <a:rPr lang="en-US" altLang="zh-CN" sz="1600" b="0" i="0" dirty="0">
                <a:solidFill>
                  <a:srgbClr val="000000"/>
                </a:solidFill>
                <a:effectLst/>
              </a:rPr>
              <a:t>DNA </a:t>
            </a:r>
            <a:r>
              <a:rPr lang="zh-CN" altLang="en-US" sz="1600" b="0" i="0" dirty="0">
                <a:solidFill>
                  <a:srgbClr val="000000"/>
                </a:solidFill>
                <a:effectLst/>
              </a:rPr>
              <a:t>数据存储中的协调错误率可以提高吞吐量并降低测序覆盖率</a:t>
            </a:r>
            <a:r>
              <a:rPr lang="zh-CN" altLang="en-US" sz="1600" dirty="0">
                <a:solidFill>
                  <a:srgbClr val="000000"/>
                </a:solidFill>
              </a:rPr>
              <a:t>。</a:t>
            </a:r>
            <a:r>
              <a:rPr lang="zh-CN" altLang="en-US" sz="1600" b="0" i="0" dirty="0">
                <a:solidFill>
                  <a:srgbClr val="000000"/>
                </a:solidFill>
                <a:effectLst/>
              </a:rPr>
              <a:t>例如，在 </a:t>
            </a:r>
            <a:r>
              <a:rPr lang="en-US" altLang="zh-CN" sz="1600" b="0" i="0" dirty="0">
                <a:solidFill>
                  <a:srgbClr val="000000"/>
                </a:solidFill>
                <a:effectLst/>
              </a:rPr>
              <a:t>DNA </a:t>
            </a:r>
            <a:r>
              <a:rPr lang="zh-CN" altLang="en-US" sz="1600" b="0" i="0" dirty="0">
                <a:solidFill>
                  <a:srgbClr val="000000"/>
                </a:solidFill>
                <a:effectLst/>
              </a:rPr>
              <a:t>合成和测序中，</a:t>
            </a:r>
            <a:r>
              <a:rPr lang="en-US" altLang="zh-CN" sz="1600" b="0" i="0" dirty="0">
                <a:solidFill>
                  <a:srgbClr val="000000"/>
                </a:solidFill>
                <a:effectLst/>
              </a:rPr>
              <a:t>GC </a:t>
            </a:r>
            <a:r>
              <a:rPr lang="zh-CN" altLang="en-US" sz="1600" b="0" i="0" dirty="0">
                <a:solidFill>
                  <a:srgbClr val="000000"/>
                </a:solidFill>
                <a:effectLst/>
              </a:rPr>
              <a:t>含量在 </a:t>
            </a:r>
            <a:r>
              <a:rPr lang="en-US" altLang="zh-CN" sz="1600" b="0" i="0" dirty="0">
                <a:solidFill>
                  <a:srgbClr val="000000"/>
                </a:solidFill>
                <a:effectLst/>
              </a:rPr>
              <a:t>50% </a:t>
            </a:r>
            <a:r>
              <a:rPr lang="zh-CN" altLang="en-US" sz="1600" b="0" i="0" dirty="0">
                <a:solidFill>
                  <a:srgbClr val="000000"/>
                </a:solidFill>
                <a:effectLst/>
              </a:rPr>
              <a:t>左右时效果最好，但之前的工作只关注部分编码的 </a:t>
            </a:r>
            <a:r>
              <a:rPr lang="en-US" altLang="zh-CN" sz="1600" b="0" i="0" dirty="0">
                <a:solidFill>
                  <a:srgbClr val="000000"/>
                </a:solidFill>
                <a:effectLst/>
              </a:rPr>
              <a:t>GC </a:t>
            </a:r>
            <a:r>
              <a:rPr lang="zh-CN" altLang="en-US" sz="1600" b="0" i="0" dirty="0">
                <a:solidFill>
                  <a:srgbClr val="000000"/>
                </a:solidFill>
                <a:effectLst/>
              </a:rPr>
              <a:t>含量。在本文提出的非有效载荷比特自适应编码算法中，可以根据有效载荷比特编码的</a:t>
            </a:r>
            <a:r>
              <a:rPr lang="en-US" altLang="zh-CN" sz="1600" b="0" i="0" dirty="0">
                <a:solidFill>
                  <a:srgbClr val="000000"/>
                </a:solidFill>
                <a:effectLst/>
              </a:rPr>
              <a:t>GC</a:t>
            </a:r>
            <a:r>
              <a:rPr lang="zh-CN" altLang="en-US" sz="1600" b="0" i="0" dirty="0">
                <a:solidFill>
                  <a:srgbClr val="000000"/>
                </a:solidFill>
                <a:effectLst/>
              </a:rPr>
              <a:t>内容在</a:t>
            </a:r>
            <a:r>
              <a:rPr lang="en-US" altLang="zh-CN" sz="1600" b="0" i="0" dirty="0">
                <a:solidFill>
                  <a:srgbClr val="000000"/>
                </a:solidFill>
                <a:effectLst/>
              </a:rPr>
              <a:t>DNA</a:t>
            </a:r>
            <a:r>
              <a:rPr lang="zh-CN" altLang="en-US" sz="1600" b="0" i="0" dirty="0">
                <a:solidFill>
                  <a:srgbClr val="000000"/>
                </a:solidFill>
                <a:effectLst/>
              </a:rPr>
              <a:t>存储系统中设置非有效载荷编码时的</a:t>
            </a:r>
            <a:r>
              <a:rPr lang="en-US" altLang="zh-CN" sz="1600" b="0" i="0" dirty="0">
                <a:solidFill>
                  <a:srgbClr val="000000"/>
                </a:solidFill>
                <a:effectLst/>
              </a:rPr>
              <a:t>GC</a:t>
            </a:r>
            <a:r>
              <a:rPr lang="zh-CN" altLang="en-US" sz="1600" b="0" i="0" dirty="0">
                <a:solidFill>
                  <a:srgbClr val="000000"/>
                </a:solidFill>
                <a:effectLst/>
              </a:rPr>
              <a:t>含量阈值，计算公式如下式所示。</a:t>
            </a:r>
            <a:endParaRPr lang="zh-CN" altLang="en-US" sz="1600" dirty="0"/>
          </a:p>
        </p:txBody>
      </p:sp>
      <p:pic>
        <p:nvPicPr>
          <p:cNvPr id="5" name="图片 4">
            <a:extLst>
              <a:ext uri="{FF2B5EF4-FFF2-40B4-BE49-F238E27FC236}">
                <a16:creationId xmlns:a16="http://schemas.microsoft.com/office/drawing/2014/main" id="{5A80D4C0-BB58-9DB2-A100-6D0701B37A26}"/>
              </a:ext>
            </a:extLst>
          </p:cNvPr>
          <p:cNvPicPr>
            <a:picLocks noChangeAspect="1"/>
          </p:cNvPicPr>
          <p:nvPr/>
        </p:nvPicPr>
        <p:blipFill>
          <a:blip r:embed="rId2"/>
          <a:stretch>
            <a:fillRect/>
          </a:stretch>
        </p:blipFill>
        <p:spPr>
          <a:xfrm>
            <a:off x="2503931" y="1573132"/>
            <a:ext cx="4850129" cy="656467"/>
          </a:xfrm>
          <a:prstGeom prst="rect">
            <a:avLst/>
          </a:prstGeom>
        </p:spPr>
      </p:pic>
      <p:sp>
        <p:nvSpPr>
          <p:cNvPr id="7" name="文本框 6">
            <a:extLst>
              <a:ext uri="{FF2B5EF4-FFF2-40B4-BE49-F238E27FC236}">
                <a16:creationId xmlns:a16="http://schemas.microsoft.com/office/drawing/2014/main" id="{F05A2265-4813-1AA1-E9E6-9283C1C448D6}"/>
              </a:ext>
            </a:extLst>
          </p:cNvPr>
          <p:cNvSpPr txBox="1"/>
          <p:nvPr/>
        </p:nvSpPr>
        <p:spPr>
          <a:xfrm>
            <a:off x="7294493" y="1790959"/>
            <a:ext cx="3634111" cy="400110"/>
          </a:xfrm>
          <a:prstGeom prst="rect">
            <a:avLst/>
          </a:prstGeom>
          <a:noFill/>
        </p:spPr>
        <p:txBody>
          <a:bodyPr wrap="square">
            <a:spAutoFit/>
          </a:bodyPr>
          <a:lstStyle/>
          <a:p>
            <a:r>
              <a:rPr lang="zh-CN" altLang="en-US" sz="1000" b="0" i="0" dirty="0">
                <a:solidFill>
                  <a:srgbClr val="000000"/>
                </a:solidFill>
                <a:effectLst/>
              </a:rPr>
              <a:t>（</a:t>
            </a:r>
            <a:r>
              <a:rPr lang="en-US" altLang="zh-CN" sz="1000" b="0" i="0" dirty="0">
                <a:solidFill>
                  <a:srgbClr val="000000"/>
                </a:solidFill>
                <a:effectLst/>
              </a:rPr>
              <a:t>GC(nopay)</a:t>
            </a:r>
            <a:r>
              <a:rPr lang="zh-CN" altLang="en-US" sz="1000" b="0" i="0" dirty="0">
                <a:solidFill>
                  <a:srgbClr val="000000"/>
                </a:solidFill>
                <a:effectLst/>
              </a:rPr>
              <a:t>是需要自适应生成的</a:t>
            </a:r>
            <a:r>
              <a:rPr lang="en-US" altLang="zh-CN" sz="1000" b="0" i="0" dirty="0">
                <a:solidFill>
                  <a:srgbClr val="000000"/>
                </a:solidFill>
                <a:effectLst/>
              </a:rPr>
              <a:t>non-payload</a:t>
            </a:r>
            <a:r>
              <a:rPr lang="zh-CN" altLang="en-US" sz="1000" b="0" i="0" dirty="0">
                <a:solidFill>
                  <a:srgbClr val="000000"/>
                </a:solidFill>
                <a:effectLst/>
              </a:rPr>
              <a:t>的</a:t>
            </a:r>
            <a:r>
              <a:rPr lang="en-US" altLang="zh-CN" sz="1000" b="0" i="0" dirty="0">
                <a:solidFill>
                  <a:srgbClr val="000000"/>
                </a:solidFill>
                <a:effectLst/>
              </a:rPr>
              <a:t>GC</a:t>
            </a:r>
            <a:r>
              <a:rPr lang="zh-CN" altLang="en-US" sz="1000" b="0" i="0" dirty="0">
                <a:solidFill>
                  <a:srgbClr val="000000"/>
                </a:solidFill>
                <a:effectLst/>
              </a:rPr>
              <a:t>内容的阈值； </a:t>
            </a:r>
            <a:r>
              <a:rPr lang="en-US" altLang="zh-CN" sz="1000" b="0" i="0" dirty="0">
                <a:solidFill>
                  <a:srgbClr val="000000"/>
                </a:solidFill>
                <a:effectLst/>
              </a:rPr>
              <a:t>payGC </a:t>
            </a:r>
            <a:r>
              <a:rPr lang="zh-CN" altLang="en-US" sz="1000" b="0" i="0" dirty="0">
                <a:solidFill>
                  <a:srgbClr val="000000"/>
                </a:solidFill>
                <a:effectLst/>
              </a:rPr>
              <a:t>是有效载荷中 </a:t>
            </a:r>
            <a:r>
              <a:rPr lang="en-US" altLang="zh-CN" sz="1000" b="0" i="0" dirty="0">
                <a:solidFill>
                  <a:srgbClr val="000000"/>
                </a:solidFill>
                <a:effectLst/>
              </a:rPr>
              <a:t>G </a:t>
            </a:r>
            <a:r>
              <a:rPr lang="zh-CN" altLang="en-US" sz="1000" b="0" i="0" dirty="0">
                <a:solidFill>
                  <a:srgbClr val="000000"/>
                </a:solidFill>
                <a:effectLst/>
              </a:rPr>
              <a:t>和 </a:t>
            </a:r>
            <a:r>
              <a:rPr lang="en-US" altLang="zh-CN" sz="1000" b="0" i="0" dirty="0">
                <a:solidFill>
                  <a:srgbClr val="000000"/>
                </a:solidFill>
                <a:effectLst/>
              </a:rPr>
              <a:t>C </a:t>
            </a:r>
            <a:r>
              <a:rPr lang="zh-CN" altLang="en-US" sz="1000" b="0" i="0" dirty="0">
                <a:solidFill>
                  <a:srgbClr val="000000"/>
                </a:solidFill>
                <a:effectLst/>
              </a:rPr>
              <a:t>的碱基数。）</a:t>
            </a:r>
            <a:endParaRPr lang="en-US" altLang="zh-CN" sz="1000" b="0" i="0" dirty="0">
              <a:solidFill>
                <a:srgbClr val="000000"/>
              </a:solidFill>
              <a:effectLst/>
            </a:endParaRPr>
          </a:p>
        </p:txBody>
      </p:sp>
      <p:sp>
        <p:nvSpPr>
          <p:cNvPr id="6" name="文本框 5">
            <a:extLst>
              <a:ext uri="{FF2B5EF4-FFF2-40B4-BE49-F238E27FC236}">
                <a16:creationId xmlns:a16="http://schemas.microsoft.com/office/drawing/2014/main" id="{62D33A6D-0EFB-0804-CA6D-49B3A49B09A1}"/>
              </a:ext>
            </a:extLst>
          </p:cNvPr>
          <p:cNvSpPr txBox="1"/>
          <p:nvPr/>
        </p:nvSpPr>
        <p:spPr>
          <a:xfrm>
            <a:off x="748284" y="2421088"/>
            <a:ext cx="10583551" cy="1323439"/>
          </a:xfrm>
          <a:prstGeom prst="rect">
            <a:avLst/>
          </a:prstGeom>
          <a:noFill/>
        </p:spPr>
        <p:txBody>
          <a:bodyPr wrap="square">
            <a:spAutoFit/>
          </a:bodyPr>
          <a:lstStyle/>
          <a:p>
            <a:pPr indent="457200"/>
            <a:r>
              <a:rPr lang="zh-CN" altLang="en-US" sz="1600" b="0" i="0" dirty="0">
                <a:solidFill>
                  <a:srgbClr val="000000"/>
                </a:solidFill>
                <a:effectLst/>
              </a:rPr>
              <a:t>通过自适应生成有效载荷位的非有效载荷编码阈值，实现了它们之间的强耦合，从而降低了</a:t>
            </a:r>
            <a:r>
              <a:rPr lang="en-US" altLang="zh-CN" sz="1600" b="0" i="0" dirty="0">
                <a:solidFill>
                  <a:srgbClr val="000000"/>
                </a:solidFill>
                <a:effectLst/>
              </a:rPr>
              <a:t>DNA</a:t>
            </a:r>
            <a:r>
              <a:rPr lang="zh-CN" altLang="en-US" sz="1600" b="0" i="0" dirty="0">
                <a:solidFill>
                  <a:srgbClr val="000000"/>
                </a:solidFill>
                <a:effectLst/>
              </a:rPr>
              <a:t>装配过程中的错误概率。为了更合理地使用碱基，该非有效载荷编码方案支持启发式类算法和选择性使用约束，可根据不同的存储条件、不同的存储内容、不同的实验环境和不同的存储开销合理选择。目前支持的启发式类算法有</a:t>
            </a:r>
            <a:r>
              <a:rPr lang="en-US" altLang="zh-CN" sz="1600" b="0" i="0" u="sng" dirty="0">
                <a:effectLst/>
                <a:uFill>
                  <a:solidFill>
                    <a:srgbClr val="FF0000"/>
                  </a:solidFill>
                </a:uFill>
              </a:rPr>
              <a:t>KMVO</a:t>
            </a:r>
            <a:r>
              <a:rPr lang="zh-CN" altLang="en-US" sz="1600" b="0" i="0" u="sng" dirty="0">
                <a:effectLst/>
                <a:uFill>
                  <a:solidFill>
                    <a:srgbClr val="FF0000"/>
                  </a:solidFill>
                </a:uFill>
              </a:rPr>
              <a:t>、</a:t>
            </a:r>
            <a:r>
              <a:rPr lang="en-US" altLang="zh-CN" sz="1600" b="0" i="0" u="sng" dirty="0">
                <a:effectLst/>
                <a:uFill>
                  <a:solidFill>
                    <a:srgbClr val="FF0000"/>
                  </a:solidFill>
                </a:uFill>
              </a:rPr>
              <a:t>DMVO</a:t>
            </a:r>
            <a:r>
              <a:rPr lang="zh-CN" altLang="en-US" sz="1600" b="0" i="0" u="sng" dirty="0">
                <a:effectLst/>
                <a:uFill>
                  <a:solidFill>
                    <a:srgbClr val="FF0000"/>
                  </a:solidFill>
                </a:uFill>
              </a:rPr>
              <a:t>、</a:t>
            </a:r>
            <a:r>
              <a:rPr lang="en-US" altLang="zh-CN" sz="1600" b="0" i="0" u="sng" dirty="0">
                <a:effectLst/>
                <a:uFill>
                  <a:solidFill>
                    <a:srgbClr val="FF0000"/>
                  </a:solidFill>
                </a:uFill>
              </a:rPr>
              <a:t>BMVO</a:t>
            </a:r>
            <a:r>
              <a:rPr lang="zh-CN" altLang="en-US" sz="1600" b="0" i="0" u="sng" dirty="0">
                <a:effectLst/>
                <a:uFill>
                  <a:solidFill>
                    <a:srgbClr val="FF0000"/>
                  </a:solidFill>
                </a:uFill>
              </a:rPr>
              <a:t>和</a:t>
            </a:r>
            <a:r>
              <a:rPr lang="en-US" altLang="zh-CN" sz="1600" b="0" i="0" u="sng" dirty="0">
                <a:effectLst/>
                <a:uFill>
                  <a:solidFill>
                    <a:srgbClr val="FF0000"/>
                  </a:solidFill>
                </a:uFill>
              </a:rPr>
              <a:t>CLGBO</a:t>
            </a:r>
            <a:r>
              <a:rPr lang="zh-CN" altLang="en-US" sz="1600" b="0" i="0" dirty="0">
                <a:effectLst/>
                <a:uFill>
                  <a:solidFill>
                    <a:srgbClr val="FF0000"/>
                  </a:solidFill>
                </a:uFill>
              </a:rPr>
              <a:t>，支持的约束有</a:t>
            </a:r>
            <a:r>
              <a:rPr lang="zh-CN" altLang="en-US" sz="1600" b="0" i="0" u="sng" dirty="0">
                <a:effectLst/>
                <a:uFill>
                  <a:solidFill>
                    <a:srgbClr val="FF0000"/>
                  </a:solidFill>
                </a:uFill>
              </a:rPr>
              <a:t>汉明距离约束、存储编辑距离约束、</a:t>
            </a:r>
            <a:r>
              <a:rPr lang="en-US" altLang="zh-CN" sz="1600" b="0" i="0" u="sng" dirty="0">
                <a:effectLst/>
                <a:uFill>
                  <a:solidFill>
                    <a:srgbClr val="FF0000"/>
                  </a:solidFill>
                </a:uFill>
              </a:rPr>
              <a:t>GC</a:t>
            </a:r>
            <a:r>
              <a:rPr lang="zh-CN" altLang="en-US" sz="1600" b="0" i="0" u="sng" dirty="0">
                <a:effectLst/>
                <a:uFill>
                  <a:solidFill>
                    <a:srgbClr val="FF0000"/>
                  </a:solidFill>
                </a:uFill>
              </a:rPr>
              <a:t>含量约束、无游程长度约束和最小值自由能约束。</a:t>
            </a:r>
            <a:r>
              <a:rPr lang="zh-CN" altLang="en-US" sz="1600" b="0" i="0" dirty="0">
                <a:solidFill>
                  <a:srgbClr val="000000"/>
                </a:solidFill>
                <a:effectLst/>
              </a:rPr>
              <a:t>不同约束条件下候选解的重叠如图 </a:t>
            </a:r>
            <a:r>
              <a:rPr lang="en-US" altLang="zh-CN" sz="1600" b="0" i="0" dirty="0">
                <a:solidFill>
                  <a:srgbClr val="000000"/>
                </a:solidFill>
                <a:effectLst/>
              </a:rPr>
              <a:t>9 </a:t>
            </a:r>
            <a:r>
              <a:rPr lang="zh-CN" altLang="en-US" sz="1600" b="0" i="0" dirty="0">
                <a:solidFill>
                  <a:srgbClr val="000000"/>
                </a:solidFill>
                <a:effectLst/>
              </a:rPr>
              <a:t>所示。</a:t>
            </a:r>
            <a:endParaRPr lang="zh-CN" altLang="en-US" sz="1600" dirty="0"/>
          </a:p>
        </p:txBody>
      </p:sp>
      <p:pic>
        <p:nvPicPr>
          <p:cNvPr id="17" name="图片 16">
            <a:extLst>
              <a:ext uri="{FF2B5EF4-FFF2-40B4-BE49-F238E27FC236}">
                <a16:creationId xmlns:a16="http://schemas.microsoft.com/office/drawing/2014/main" id="{F1BF5418-5365-4654-76FB-62F08ECEEC1D}"/>
              </a:ext>
            </a:extLst>
          </p:cNvPr>
          <p:cNvPicPr>
            <a:picLocks noChangeAspect="1"/>
          </p:cNvPicPr>
          <p:nvPr/>
        </p:nvPicPr>
        <p:blipFill>
          <a:blip r:embed="rId3"/>
          <a:stretch>
            <a:fillRect/>
          </a:stretch>
        </p:blipFill>
        <p:spPr>
          <a:xfrm>
            <a:off x="2181586" y="3702867"/>
            <a:ext cx="6810155" cy="2774917"/>
          </a:xfrm>
          <a:prstGeom prst="rect">
            <a:avLst/>
          </a:prstGeom>
        </p:spPr>
      </p:pic>
      <p:sp>
        <p:nvSpPr>
          <p:cNvPr id="18" name="文本框 17">
            <a:extLst>
              <a:ext uri="{FF2B5EF4-FFF2-40B4-BE49-F238E27FC236}">
                <a16:creationId xmlns:a16="http://schemas.microsoft.com/office/drawing/2014/main" id="{01DFB805-6585-6D3D-F634-8D724DAC09FD}"/>
              </a:ext>
            </a:extLst>
          </p:cNvPr>
          <p:cNvSpPr txBox="1"/>
          <p:nvPr/>
        </p:nvSpPr>
        <p:spPr>
          <a:xfrm>
            <a:off x="5586663" y="6191939"/>
            <a:ext cx="1591781" cy="246221"/>
          </a:xfrm>
          <a:prstGeom prst="rect">
            <a:avLst/>
          </a:prstGeom>
          <a:noFill/>
        </p:spPr>
        <p:txBody>
          <a:bodyPr wrap="square">
            <a:spAutoFit/>
          </a:bodyPr>
          <a:lstStyle/>
          <a:p>
            <a:r>
              <a:rPr lang="zh-CN" altLang="en-US" sz="1000" dirty="0"/>
              <a:t>编码约束的分类和重叠</a:t>
            </a:r>
          </a:p>
        </p:txBody>
      </p:sp>
      <p:sp>
        <p:nvSpPr>
          <p:cNvPr id="19" name="文本框 18">
            <a:extLst>
              <a:ext uri="{FF2B5EF4-FFF2-40B4-BE49-F238E27FC236}">
                <a16:creationId xmlns:a16="http://schemas.microsoft.com/office/drawing/2014/main" id="{A03DE30E-E0B4-D007-37AC-92BDE6B1D1D2}"/>
              </a:ext>
            </a:extLst>
          </p:cNvPr>
          <p:cNvSpPr txBox="1"/>
          <p:nvPr/>
        </p:nvSpPr>
        <p:spPr>
          <a:xfrm>
            <a:off x="5017008" y="4389440"/>
            <a:ext cx="1028700" cy="246221"/>
          </a:xfrm>
          <a:prstGeom prst="rect">
            <a:avLst/>
          </a:prstGeom>
          <a:noFill/>
        </p:spPr>
        <p:txBody>
          <a:bodyPr wrap="square">
            <a:spAutoFit/>
          </a:bodyPr>
          <a:lstStyle/>
          <a:p>
            <a:r>
              <a:rPr lang="en-US" altLang="zh-CN" sz="1000" dirty="0"/>
              <a:t>GC</a:t>
            </a:r>
            <a:r>
              <a:rPr lang="zh-CN" altLang="en-US" sz="1000" dirty="0"/>
              <a:t>含量约束</a:t>
            </a:r>
          </a:p>
        </p:txBody>
      </p:sp>
      <p:sp>
        <p:nvSpPr>
          <p:cNvPr id="20" name="文本框 19">
            <a:extLst>
              <a:ext uri="{FF2B5EF4-FFF2-40B4-BE49-F238E27FC236}">
                <a16:creationId xmlns:a16="http://schemas.microsoft.com/office/drawing/2014/main" id="{ED812E0A-3C4C-744C-0764-D3CFBEBB7EA3}"/>
              </a:ext>
            </a:extLst>
          </p:cNvPr>
          <p:cNvSpPr txBox="1"/>
          <p:nvPr/>
        </p:nvSpPr>
        <p:spPr>
          <a:xfrm>
            <a:off x="3835908" y="5727506"/>
            <a:ext cx="838200" cy="246221"/>
          </a:xfrm>
          <a:prstGeom prst="rect">
            <a:avLst/>
          </a:prstGeom>
          <a:noFill/>
        </p:spPr>
        <p:txBody>
          <a:bodyPr wrap="square">
            <a:spAutoFit/>
          </a:bodyPr>
          <a:lstStyle/>
          <a:p>
            <a:r>
              <a:rPr lang="zh-CN" altLang="en-US" sz="1000" dirty="0"/>
              <a:t>熔点温度</a:t>
            </a:r>
          </a:p>
        </p:txBody>
      </p:sp>
      <p:sp>
        <p:nvSpPr>
          <p:cNvPr id="21" name="文本框 20">
            <a:extLst>
              <a:ext uri="{FF2B5EF4-FFF2-40B4-BE49-F238E27FC236}">
                <a16:creationId xmlns:a16="http://schemas.microsoft.com/office/drawing/2014/main" id="{C27BB341-F916-5FE2-3590-196909D8EC53}"/>
              </a:ext>
            </a:extLst>
          </p:cNvPr>
          <p:cNvSpPr txBox="1"/>
          <p:nvPr/>
        </p:nvSpPr>
        <p:spPr>
          <a:xfrm>
            <a:off x="4826508" y="5924436"/>
            <a:ext cx="1409700" cy="246221"/>
          </a:xfrm>
          <a:prstGeom prst="rect">
            <a:avLst/>
          </a:prstGeom>
          <a:noFill/>
        </p:spPr>
        <p:txBody>
          <a:bodyPr wrap="square">
            <a:spAutoFit/>
          </a:bodyPr>
          <a:lstStyle/>
          <a:p>
            <a:r>
              <a:rPr lang="zh-CN" altLang="en-US" sz="1000" dirty="0"/>
              <a:t>最小自由能约束。</a:t>
            </a:r>
          </a:p>
        </p:txBody>
      </p:sp>
      <p:sp>
        <p:nvSpPr>
          <p:cNvPr id="22" name="文本框 21">
            <a:extLst>
              <a:ext uri="{FF2B5EF4-FFF2-40B4-BE49-F238E27FC236}">
                <a16:creationId xmlns:a16="http://schemas.microsoft.com/office/drawing/2014/main" id="{C4C0BB21-4F37-E2DC-CD4B-ED1D5947F4F0}"/>
              </a:ext>
            </a:extLst>
          </p:cNvPr>
          <p:cNvSpPr txBox="1"/>
          <p:nvPr/>
        </p:nvSpPr>
        <p:spPr>
          <a:xfrm>
            <a:off x="7424928" y="3950224"/>
            <a:ext cx="1234440" cy="246221"/>
          </a:xfrm>
          <a:prstGeom prst="rect">
            <a:avLst/>
          </a:prstGeom>
          <a:noFill/>
        </p:spPr>
        <p:txBody>
          <a:bodyPr wrap="square">
            <a:spAutoFit/>
          </a:bodyPr>
          <a:lstStyle/>
          <a:p>
            <a:r>
              <a:rPr lang="zh-CN" altLang="en-US" sz="1000" dirty="0"/>
              <a:t>存储编辑距离约束</a:t>
            </a:r>
          </a:p>
        </p:txBody>
      </p:sp>
      <p:sp>
        <p:nvSpPr>
          <p:cNvPr id="23" name="文本框 22">
            <a:extLst>
              <a:ext uri="{FF2B5EF4-FFF2-40B4-BE49-F238E27FC236}">
                <a16:creationId xmlns:a16="http://schemas.microsoft.com/office/drawing/2014/main" id="{237A865B-F0DF-D192-CC67-44691A46877E}"/>
              </a:ext>
            </a:extLst>
          </p:cNvPr>
          <p:cNvSpPr txBox="1"/>
          <p:nvPr/>
        </p:nvSpPr>
        <p:spPr>
          <a:xfrm>
            <a:off x="7848741" y="4844104"/>
            <a:ext cx="1143000" cy="246221"/>
          </a:xfrm>
          <a:prstGeom prst="rect">
            <a:avLst/>
          </a:prstGeom>
          <a:noFill/>
        </p:spPr>
        <p:txBody>
          <a:bodyPr wrap="square">
            <a:spAutoFit/>
          </a:bodyPr>
          <a:lstStyle/>
          <a:p>
            <a:r>
              <a:rPr lang="zh-CN" altLang="en-US" sz="1000" dirty="0"/>
              <a:t>汉明距离约束</a:t>
            </a:r>
          </a:p>
        </p:txBody>
      </p:sp>
      <p:sp>
        <p:nvSpPr>
          <p:cNvPr id="24" name="文本框 23">
            <a:extLst>
              <a:ext uri="{FF2B5EF4-FFF2-40B4-BE49-F238E27FC236}">
                <a16:creationId xmlns:a16="http://schemas.microsoft.com/office/drawing/2014/main" id="{002AC214-C30D-4A91-025D-E6B4BB4A4A1C}"/>
              </a:ext>
            </a:extLst>
          </p:cNvPr>
          <p:cNvSpPr txBox="1"/>
          <p:nvPr/>
        </p:nvSpPr>
        <p:spPr>
          <a:xfrm>
            <a:off x="6509074" y="5727505"/>
            <a:ext cx="1104900" cy="246221"/>
          </a:xfrm>
          <a:prstGeom prst="rect">
            <a:avLst/>
          </a:prstGeom>
          <a:noFill/>
        </p:spPr>
        <p:txBody>
          <a:bodyPr wrap="square">
            <a:spAutoFit/>
          </a:bodyPr>
          <a:lstStyle/>
          <a:p>
            <a:r>
              <a:rPr lang="zh-CN" altLang="en-US" sz="1000" dirty="0"/>
              <a:t>无游程约束</a:t>
            </a:r>
          </a:p>
        </p:txBody>
      </p:sp>
      <p:sp>
        <p:nvSpPr>
          <p:cNvPr id="25" name="文本框 24">
            <a:extLst>
              <a:ext uri="{FF2B5EF4-FFF2-40B4-BE49-F238E27FC236}">
                <a16:creationId xmlns:a16="http://schemas.microsoft.com/office/drawing/2014/main" id="{3D9E6606-81E8-E7B6-AE4C-0842F1323AF5}"/>
              </a:ext>
            </a:extLst>
          </p:cNvPr>
          <p:cNvSpPr txBox="1"/>
          <p:nvPr/>
        </p:nvSpPr>
        <p:spPr>
          <a:xfrm>
            <a:off x="7673481" y="5919550"/>
            <a:ext cx="1318260" cy="246221"/>
          </a:xfrm>
          <a:prstGeom prst="rect">
            <a:avLst/>
          </a:prstGeom>
          <a:noFill/>
        </p:spPr>
        <p:txBody>
          <a:bodyPr wrap="square">
            <a:spAutoFit/>
          </a:bodyPr>
          <a:lstStyle/>
          <a:p>
            <a:r>
              <a:rPr lang="zh-CN" altLang="en-US" sz="1000" dirty="0"/>
              <a:t>不相关的地址约束</a:t>
            </a:r>
          </a:p>
        </p:txBody>
      </p:sp>
      <p:sp>
        <p:nvSpPr>
          <p:cNvPr id="26" name="文本框 25">
            <a:extLst>
              <a:ext uri="{FF2B5EF4-FFF2-40B4-BE49-F238E27FC236}">
                <a16:creationId xmlns:a16="http://schemas.microsoft.com/office/drawing/2014/main" id="{A6FA0F67-3719-C70D-2977-585DC391E325}"/>
              </a:ext>
            </a:extLst>
          </p:cNvPr>
          <p:cNvSpPr txBox="1"/>
          <p:nvPr/>
        </p:nvSpPr>
        <p:spPr>
          <a:xfrm>
            <a:off x="9509901" y="4306513"/>
            <a:ext cx="1909713" cy="1323439"/>
          </a:xfrm>
          <a:prstGeom prst="rect">
            <a:avLst/>
          </a:prstGeom>
          <a:noFill/>
        </p:spPr>
        <p:txBody>
          <a:bodyPr wrap="square">
            <a:spAutoFit/>
          </a:bodyPr>
          <a:lstStyle/>
          <a:p>
            <a:r>
              <a:rPr lang="zh-CN" altLang="en-US" sz="1000" b="0" i="0" dirty="0">
                <a:solidFill>
                  <a:srgbClr val="000000"/>
                </a:solidFill>
                <a:effectLst/>
              </a:rPr>
              <a:t>例如，</a:t>
            </a:r>
            <a:r>
              <a:rPr lang="en-US" altLang="zh-CN" sz="1000" b="0" i="0" dirty="0">
                <a:solidFill>
                  <a:srgbClr val="000000"/>
                </a:solidFill>
                <a:effectLst/>
              </a:rPr>
              <a:t>GC </a:t>
            </a:r>
            <a:r>
              <a:rPr lang="zh-CN" altLang="en-US" sz="1000" b="0" i="0" dirty="0">
                <a:solidFill>
                  <a:srgbClr val="000000"/>
                </a:solidFill>
                <a:effectLst/>
              </a:rPr>
              <a:t>内容约束和 </a:t>
            </a:r>
            <a:r>
              <a:rPr lang="en-US" altLang="zh-CN" sz="1000" b="0" i="0" dirty="0">
                <a:solidFill>
                  <a:srgbClr val="000000"/>
                </a:solidFill>
                <a:effectLst/>
              </a:rPr>
              <a:t>TM </a:t>
            </a:r>
            <a:r>
              <a:rPr lang="zh-CN" altLang="en-US" sz="1000" b="0" i="0" dirty="0">
                <a:solidFill>
                  <a:srgbClr val="000000"/>
                </a:solidFill>
                <a:effectLst/>
              </a:rPr>
              <a:t>约束意味着碱基利用率较低。需要有选择性地对约束进行分类和使用，可以根据不同的需求选择不同的约束组合，去降低计算复杂度</a:t>
            </a:r>
            <a:r>
              <a:rPr lang="zh-CN" altLang="en-US" sz="1000" dirty="0">
                <a:solidFill>
                  <a:srgbClr val="000000"/>
                </a:solidFill>
              </a:rPr>
              <a:t>和</a:t>
            </a:r>
            <a:r>
              <a:rPr lang="zh-CN" altLang="en-US" sz="1000" b="0" i="0" dirty="0">
                <a:solidFill>
                  <a:srgbClr val="000000"/>
                </a:solidFill>
                <a:effectLst/>
              </a:rPr>
              <a:t>提高碱基利用率。同时组合约束可以是图中任何约束的组合。</a:t>
            </a:r>
            <a:endParaRPr lang="zh-CN" altLang="en-US" sz="1000" dirty="0"/>
          </a:p>
        </p:txBody>
      </p:sp>
      <p:cxnSp>
        <p:nvCxnSpPr>
          <p:cNvPr id="28" name="直接箭头连接符 27">
            <a:extLst>
              <a:ext uri="{FF2B5EF4-FFF2-40B4-BE49-F238E27FC236}">
                <a16:creationId xmlns:a16="http://schemas.microsoft.com/office/drawing/2014/main" id="{0A763F7A-C932-9BA2-784C-DC2AFE8F8980}"/>
              </a:ext>
            </a:extLst>
          </p:cNvPr>
          <p:cNvCxnSpPr>
            <a:stCxn id="26" idx="1"/>
            <a:endCxn id="23" idx="3"/>
          </p:cNvCxnSpPr>
          <p:nvPr/>
        </p:nvCxnSpPr>
        <p:spPr>
          <a:xfrm flipH="1" flipV="1">
            <a:off x="8991741" y="4967215"/>
            <a:ext cx="518160" cy="1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154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3E7ABC-76CE-52BA-C43F-44B301EEFD43}"/>
              </a:ext>
            </a:extLst>
          </p:cNvPr>
          <p:cNvPicPr>
            <a:picLocks noChangeAspect="1"/>
          </p:cNvPicPr>
          <p:nvPr/>
        </p:nvPicPr>
        <p:blipFill>
          <a:blip r:embed="rId2"/>
          <a:stretch>
            <a:fillRect/>
          </a:stretch>
        </p:blipFill>
        <p:spPr>
          <a:xfrm>
            <a:off x="2362236" y="2404217"/>
            <a:ext cx="6935723" cy="3328271"/>
          </a:xfrm>
          <a:prstGeom prst="rect">
            <a:avLst/>
          </a:prstGeom>
        </p:spPr>
      </p:pic>
      <p:sp>
        <p:nvSpPr>
          <p:cNvPr id="3" name="文本框 2">
            <a:extLst>
              <a:ext uri="{FF2B5EF4-FFF2-40B4-BE49-F238E27FC236}">
                <a16:creationId xmlns:a16="http://schemas.microsoft.com/office/drawing/2014/main" id="{61600CF5-DEC2-FBF1-F1C8-34C89E3B30BE}"/>
              </a:ext>
            </a:extLst>
          </p:cNvPr>
          <p:cNvSpPr txBox="1"/>
          <p:nvPr/>
        </p:nvSpPr>
        <p:spPr>
          <a:xfrm>
            <a:off x="480768" y="395239"/>
            <a:ext cx="1652832" cy="369332"/>
          </a:xfrm>
          <a:prstGeom prst="rect">
            <a:avLst/>
          </a:prstGeom>
          <a:noFill/>
        </p:spPr>
        <p:txBody>
          <a:bodyPr wrap="square">
            <a:spAutoFit/>
          </a:bodyPr>
          <a:lstStyle/>
          <a:p>
            <a:r>
              <a:rPr lang="zh-CN" altLang="en-US" b="0" i="0" dirty="0">
                <a:solidFill>
                  <a:srgbClr val="000000"/>
                </a:solidFill>
                <a:effectLst/>
              </a:rPr>
              <a:t>独立随机访问：</a:t>
            </a:r>
            <a:endParaRPr lang="zh-CN" altLang="en-US" dirty="0"/>
          </a:p>
        </p:txBody>
      </p:sp>
      <p:sp>
        <p:nvSpPr>
          <p:cNvPr id="7" name="文本框 6">
            <a:extLst>
              <a:ext uri="{FF2B5EF4-FFF2-40B4-BE49-F238E27FC236}">
                <a16:creationId xmlns:a16="http://schemas.microsoft.com/office/drawing/2014/main" id="{D7EF0FF4-FC4C-1572-AE28-9D4299C40C1D}"/>
              </a:ext>
            </a:extLst>
          </p:cNvPr>
          <p:cNvSpPr txBox="1"/>
          <p:nvPr/>
        </p:nvSpPr>
        <p:spPr>
          <a:xfrm>
            <a:off x="693813" y="1125512"/>
            <a:ext cx="10637127" cy="830997"/>
          </a:xfrm>
          <a:prstGeom prst="rect">
            <a:avLst/>
          </a:prstGeom>
          <a:noFill/>
        </p:spPr>
        <p:txBody>
          <a:bodyPr wrap="square">
            <a:spAutoFit/>
          </a:bodyPr>
          <a:lstStyle/>
          <a:p>
            <a:pPr indent="457200"/>
            <a:r>
              <a:rPr lang="zh-CN" altLang="en-US" sz="1600" b="0" i="0" dirty="0">
                <a:solidFill>
                  <a:srgbClr val="000000"/>
                </a:solidFill>
                <a:effectLst/>
              </a:rPr>
              <a:t>为了更好地说明自适应</a:t>
            </a:r>
            <a:r>
              <a:rPr lang="en-US" altLang="zh-CN" sz="1600" b="0" i="0" dirty="0">
                <a:solidFill>
                  <a:srgbClr val="000000"/>
                </a:solidFill>
                <a:effectLst/>
              </a:rPr>
              <a:t>DNA</a:t>
            </a:r>
            <a:r>
              <a:rPr lang="zh-CN" altLang="en-US" sz="1600" b="0" i="0" dirty="0">
                <a:solidFill>
                  <a:srgbClr val="000000"/>
                </a:solidFill>
                <a:effectLst/>
              </a:rPr>
              <a:t>存储系统的性能，本节进行了一个独立的随机存储测试。存储样品摘自</a:t>
            </a:r>
            <a:r>
              <a:rPr lang="en-US" altLang="zh-CN" sz="1600" b="0" i="0" dirty="0">
                <a:solidFill>
                  <a:srgbClr val="000000"/>
                </a:solidFill>
                <a:effectLst/>
              </a:rPr>
              <a:t>《</a:t>
            </a:r>
            <a:r>
              <a:rPr lang="zh-CN" altLang="en-US" sz="1600" b="0" i="0" dirty="0">
                <a:solidFill>
                  <a:srgbClr val="000000"/>
                </a:solidFill>
                <a:effectLst/>
              </a:rPr>
              <a:t>哈利波特</a:t>
            </a:r>
            <a:r>
              <a:rPr lang="en-US" altLang="zh-CN" sz="1600" b="0" i="0" dirty="0">
                <a:solidFill>
                  <a:srgbClr val="000000"/>
                </a:solidFill>
                <a:effectLst/>
              </a:rPr>
              <a:t>》</a:t>
            </a:r>
            <a:r>
              <a:rPr lang="zh-CN" altLang="en-US" sz="1600" b="0" i="0" dirty="0">
                <a:solidFill>
                  <a:srgbClr val="000000"/>
                </a:solidFill>
                <a:effectLst/>
              </a:rPr>
              <a:t>。在这一节中，</a:t>
            </a:r>
            <a:r>
              <a:rPr lang="zh-CN" altLang="en-US" sz="1600" b="0" i="0" u="sng" dirty="0">
                <a:effectLst/>
                <a:uFill>
                  <a:solidFill>
                    <a:srgbClr val="FF0000"/>
                  </a:solidFill>
                </a:uFill>
              </a:rPr>
              <a:t>随机访问中需要用到的所有信息都存储在</a:t>
            </a:r>
            <a:r>
              <a:rPr lang="en-US" altLang="zh-CN" sz="1600" b="0" i="0" u="sng" dirty="0">
                <a:effectLst/>
                <a:uFill>
                  <a:solidFill>
                    <a:srgbClr val="FF0000"/>
                  </a:solidFill>
                </a:uFill>
              </a:rPr>
              <a:t>DNA</a:t>
            </a:r>
            <a:r>
              <a:rPr lang="zh-CN" altLang="en-US" sz="1600" b="0" i="0" u="sng" dirty="0">
                <a:effectLst/>
                <a:uFill>
                  <a:solidFill>
                    <a:srgbClr val="FF0000"/>
                  </a:solidFill>
                </a:uFill>
              </a:rPr>
              <a:t>中</a:t>
            </a:r>
            <a:r>
              <a:rPr lang="zh-CN" altLang="en-US" sz="1600" b="0" i="0" dirty="0">
                <a:solidFill>
                  <a:srgbClr val="000000"/>
                </a:solidFill>
                <a:effectLst/>
              </a:rPr>
              <a:t>。虽然这可能会降低存储密度，但这对于随机访问</a:t>
            </a:r>
            <a:r>
              <a:rPr lang="en-US" altLang="zh-CN" sz="1600" b="0" i="0" dirty="0">
                <a:solidFill>
                  <a:srgbClr val="000000"/>
                </a:solidFill>
                <a:effectLst/>
              </a:rPr>
              <a:t>DNA</a:t>
            </a:r>
            <a:r>
              <a:rPr lang="zh-CN" altLang="en-US" sz="1600" b="0" i="0" dirty="0">
                <a:solidFill>
                  <a:srgbClr val="000000"/>
                </a:solidFill>
                <a:effectLst/>
              </a:rPr>
              <a:t>存储系统是必要的，具体过程如图</a:t>
            </a:r>
            <a:r>
              <a:rPr lang="en-US" altLang="zh-CN" sz="1600" b="0" i="0" dirty="0">
                <a:solidFill>
                  <a:srgbClr val="000000"/>
                </a:solidFill>
                <a:effectLst/>
              </a:rPr>
              <a:t>10</a:t>
            </a:r>
            <a:r>
              <a:rPr lang="zh-CN" altLang="en-US" sz="1600" b="0" i="0" dirty="0">
                <a:solidFill>
                  <a:srgbClr val="000000"/>
                </a:solidFill>
                <a:effectLst/>
              </a:rPr>
              <a:t>所示。</a:t>
            </a:r>
            <a:endParaRPr lang="zh-CN" altLang="en-US" sz="1600" dirty="0"/>
          </a:p>
        </p:txBody>
      </p:sp>
      <p:sp>
        <p:nvSpPr>
          <p:cNvPr id="6" name="文本框 5">
            <a:extLst>
              <a:ext uri="{FF2B5EF4-FFF2-40B4-BE49-F238E27FC236}">
                <a16:creationId xmlns:a16="http://schemas.microsoft.com/office/drawing/2014/main" id="{457841DC-B1BF-CC1E-2A98-AC821BA60E1B}"/>
              </a:ext>
            </a:extLst>
          </p:cNvPr>
          <p:cNvSpPr txBox="1"/>
          <p:nvPr/>
        </p:nvSpPr>
        <p:spPr>
          <a:xfrm>
            <a:off x="4114800" y="3027271"/>
            <a:ext cx="1043940" cy="246221"/>
          </a:xfrm>
          <a:prstGeom prst="rect">
            <a:avLst/>
          </a:prstGeom>
          <a:noFill/>
        </p:spPr>
        <p:txBody>
          <a:bodyPr wrap="square">
            <a:spAutoFit/>
          </a:bodyPr>
          <a:lstStyle/>
          <a:p>
            <a:r>
              <a:rPr lang="zh-CN" altLang="en-US" sz="1000" dirty="0"/>
              <a:t>自适应阈值</a:t>
            </a:r>
          </a:p>
        </p:txBody>
      </p:sp>
      <p:sp>
        <p:nvSpPr>
          <p:cNvPr id="8" name="文本框 7">
            <a:extLst>
              <a:ext uri="{FF2B5EF4-FFF2-40B4-BE49-F238E27FC236}">
                <a16:creationId xmlns:a16="http://schemas.microsoft.com/office/drawing/2014/main" id="{48D00BC4-126B-11F9-B857-C06E476E0EE3}"/>
              </a:ext>
            </a:extLst>
          </p:cNvPr>
          <p:cNvSpPr txBox="1"/>
          <p:nvPr/>
        </p:nvSpPr>
        <p:spPr>
          <a:xfrm>
            <a:off x="8435340" y="4358598"/>
            <a:ext cx="129540" cy="707886"/>
          </a:xfrm>
          <a:prstGeom prst="rect">
            <a:avLst/>
          </a:prstGeom>
          <a:noFill/>
        </p:spPr>
        <p:txBody>
          <a:bodyPr wrap="square">
            <a:spAutoFit/>
          </a:bodyPr>
          <a:lstStyle/>
          <a:p>
            <a:r>
              <a:rPr lang="zh-CN" altLang="en-US" sz="1000" dirty="0"/>
              <a:t>互补序列</a:t>
            </a:r>
          </a:p>
        </p:txBody>
      </p:sp>
    </p:spTree>
    <p:extLst>
      <p:ext uri="{BB962C8B-B14F-4D97-AF65-F5344CB8AC3E}">
        <p14:creationId xmlns:p14="http://schemas.microsoft.com/office/powerpoint/2010/main" val="155909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34FB3E-8198-1C9C-B734-BC43CF22F2B4}"/>
              </a:ext>
            </a:extLst>
          </p:cNvPr>
          <p:cNvPicPr>
            <a:picLocks noChangeAspect="1"/>
          </p:cNvPicPr>
          <p:nvPr/>
        </p:nvPicPr>
        <p:blipFill>
          <a:blip r:embed="rId2"/>
          <a:stretch>
            <a:fillRect/>
          </a:stretch>
        </p:blipFill>
        <p:spPr>
          <a:xfrm>
            <a:off x="624637" y="3793648"/>
            <a:ext cx="6435868" cy="1197254"/>
          </a:xfrm>
          <a:prstGeom prst="rect">
            <a:avLst/>
          </a:prstGeom>
        </p:spPr>
      </p:pic>
      <p:pic>
        <p:nvPicPr>
          <p:cNvPr id="6" name="图片 5">
            <a:extLst>
              <a:ext uri="{FF2B5EF4-FFF2-40B4-BE49-F238E27FC236}">
                <a16:creationId xmlns:a16="http://schemas.microsoft.com/office/drawing/2014/main" id="{C237084B-1FCD-0E92-F719-26336F659606}"/>
              </a:ext>
            </a:extLst>
          </p:cNvPr>
          <p:cNvPicPr>
            <a:picLocks noChangeAspect="1"/>
          </p:cNvPicPr>
          <p:nvPr/>
        </p:nvPicPr>
        <p:blipFill>
          <a:blip r:embed="rId3"/>
          <a:stretch>
            <a:fillRect/>
          </a:stretch>
        </p:blipFill>
        <p:spPr>
          <a:xfrm>
            <a:off x="6047232" y="4029049"/>
            <a:ext cx="4902897" cy="1578899"/>
          </a:xfrm>
          <a:prstGeom prst="rect">
            <a:avLst/>
          </a:prstGeom>
        </p:spPr>
      </p:pic>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结果</a:t>
            </a:r>
          </a:p>
        </p:txBody>
      </p:sp>
      <p:sp>
        <p:nvSpPr>
          <p:cNvPr id="5" name="文本框 4">
            <a:extLst>
              <a:ext uri="{FF2B5EF4-FFF2-40B4-BE49-F238E27FC236}">
                <a16:creationId xmlns:a16="http://schemas.microsoft.com/office/drawing/2014/main" id="{118B4C65-DEC9-F037-FA30-3621DF388EB4}"/>
              </a:ext>
            </a:extLst>
          </p:cNvPr>
          <p:cNvSpPr txBox="1"/>
          <p:nvPr/>
        </p:nvSpPr>
        <p:spPr>
          <a:xfrm>
            <a:off x="776341" y="1539814"/>
            <a:ext cx="10639318" cy="1477328"/>
          </a:xfrm>
          <a:prstGeom prst="rect">
            <a:avLst/>
          </a:prstGeom>
          <a:noFill/>
        </p:spPr>
        <p:txBody>
          <a:bodyPr wrap="square">
            <a:spAutoFit/>
          </a:bodyPr>
          <a:lstStyle/>
          <a:p>
            <a:pPr indent="457200"/>
            <a:r>
              <a:rPr lang="zh-CN" altLang="en-US" dirty="0">
                <a:uFill>
                  <a:solidFill>
                    <a:srgbClr val="FF0000"/>
                  </a:solidFill>
                </a:uFill>
              </a:rPr>
              <a:t>存储密度低、测序覆盖率高、编码耦合低是</a:t>
            </a:r>
            <a:r>
              <a:rPr lang="en-US" altLang="zh-CN" dirty="0">
                <a:uFill>
                  <a:solidFill>
                    <a:srgbClr val="FF0000"/>
                  </a:solidFill>
                </a:uFill>
              </a:rPr>
              <a:t>DNA</a:t>
            </a:r>
            <a:r>
              <a:rPr lang="zh-CN" altLang="en-US" dirty="0">
                <a:uFill>
                  <a:solidFill>
                    <a:srgbClr val="FF0000"/>
                  </a:solidFill>
                </a:uFill>
              </a:rPr>
              <a:t>存储中常见的问题。耦合度在</a:t>
            </a:r>
            <a:r>
              <a:rPr lang="en-US" altLang="zh-CN" dirty="0">
                <a:uFill>
                  <a:solidFill>
                    <a:srgbClr val="FF0000"/>
                  </a:solidFill>
                </a:uFill>
              </a:rPr>
              <a:t>DNA</a:t>
            </a:r>
            <a:r>
              <a:rPr lang="zh-CN" altLang="en-US" dirty="0">
                <a:uFill>
                  <a:solidFill>
                    <a:srgbClr val="FF0000"/>
                  </a:solidFill>
                </a:uFill>
              </a:rPr>
              <a:t>存储编码中是非常重要的，在</a:t>
            </a:r>
            <a:r>
              <a:rPr lang="en-US" altLang="zh-CN" dirty="0">
                <a:uFill>
                  <a:solidFill>
                    <a:srgbClr val="FF0000"/>
                  </a:solidFill>
                </a:uFill>
              </a:rPr>
              <a:t>DNA</a:t>
            </a:r>
            <a:r>
              <a:rPr lang="zh-CN" altLang="en-US" dirty="0">
                <a:uFill>
                  <a:solidFill>
                    <a:srgbClr val="FF0000"/>
                  </a:solidFill>
                </a:uFill>
              </a:rPr>
              <a:t>存储中，需要根据不同的条件和约束分别对有效载荷位和非有效载荷位进行编码，保证不同编码位置之间的耦合度可以保证最终合成的</a:t>
            </a:r>
            <a:r>
              <a:rPr lang="en-US" altLang="zh-CN" dirty="0">
                <a:uFill>
                  <a:solidFill>
                    <a:srgbClr val="FF0000"/>
                  </a:solidFill>
                </a:uFill>
              </a:rPr>
              <a:t>DNA</a:t>
            </a:r>
            <a:r>
              <a:rPr lang="zh-CN" altLang="en-US" dirty="0">
                <a:uFill>
                  <a:solidFill>
                    <a:srgbClr val="FF0000"/>
                  </a:solidFill>
                </a:uFill>
              </a:rPr>
              <a:t>序列的鲁棒性。</a:t>
            </a:r>
            <a:endParaRPr lang="en-US" altLang="zh-CN" dirty="0">
              <a:uFill>
                <a:solidFill>
                  <a:srgbClr val="FF0000"/>
                </a:solidFill>
              </a:uFill>
            </a:endParaRPr>
          </a:p>
          <a:p>
            <a:pPr indent="457200"/>
            <a:r>
              <a:rPr lang="zh-CN" altLang="en-US" dirty="0">
                <a:uFill>
                  <a:solidFill>
                    <a:srgbClr val="FF0000"/>
                  </a:solidFill>
                </a:uFill>
              </a:rPr>
              <a:t>在本节中，我们通过比较碱基分布、</a:t>
            </a:r>
            <a:r>
              <a:rPr lang="en-US" altLang="zh-CN" dirty="0">
                <a:uFill>
                  <a:solidFill>
                    <a:srgbClr val="FF0000"/>
                  </a:solidFill>
                </a:uFill>
              </a:rPr>
              <a:t>DNA</a:t>
            </a:r>
            <a:r>
              <a:rPr lang="zh-CN" altLang="en-US" dirty="0">
                <a:uFill>
                  <a:solidFill>
                    <a:srgbClr val="FF0000"/>
                  </a:solidFill>
                </a:uFill>
              </a:rPr>
              <a:t>编码的组装和</a:t>
            </a:r>
            <a:r>
              <a:rPr lang="en-US" altLang="zh-CN" dirty="0">
                <a:uFill>
                  <a:solidFill>
                    <a:srgbClr val="FF0000"/>
                  </a:solidFill>
                </a:uFill>
              </a:rPr>
              <a:t>DNA</a:t>
            </a:r>
            <a:r>
              <a:rPr lang="zh-CN" altLang="en-US" dirty="0">
                <a:uFill>
                  <a:solidFill>
                    <a:srgbClr val="FF0000"/>
                  </a:solidFill>
                </a:uFill>
              </a:rPr>
              <a:t>存储结果，说明本文提出的自适应编码</a:t>
            </a:r>
            <a:r>
              <a:rPr lang="en-US" altLang="zh-CN" dirty="0">
                <a:uFill>
                  <a:solidFill>
                    <a:srgbClr val="FF0000"/>
                  </a:solidFill>
                </a:uFill>
              </a:rPr>
              <a:t>DNA</a:t>
            </a:r>
            <a:r>
              <a:rPr lang="zh-CN" altLang="en-US" dirty="0">
                <a:uFill>
                  <a:solidFill>
                    <a:srgbClr val="FF0000"/>
                  </a:solidFill>
                </a:uFill>
              </a:rPr>
              <a:t>存储系统可以降低常见问题对系统性能的影响。</a:t>
            </a:r>
          </a:p>
        </p:txBody>
      </p:sp>
    </p:spTree>
    <p:extLst>
      <p:ext uri="{BB962C8B-B14F-4D97-AF65-F5344CB8AC3E}">
        <p14:creationId xmlns:p14="http://schemas.microsoft.com/office/powerpoint/2010/main" val="2720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2664AC-9C0D-BBC5-B143-007CD2E13F6D}"/>
              </a:ext>
            </a:extLst>
          </p:cNvPr>
          <p:cNvSpPr txBox="1"/>
          <p:nvPr/>
        </p:nvSpPr>
        <p:spPr>
          <a:xfrm>
            <a:off x="831916" y="597758"/>
            <a:ext cx="6094428" cy="369332"/>
          </a:xfrm>
          <a:prstGeom prst="rect">
            <a:avLst/>
          </a:prstGeom>
          <a:noFill/>
        </p:spPr>
        <p:txBody>
          <a:bodyPr wrap="square">
            <a:spAutoFit/>
          </a:bodyPr>
          <a:lstStyle/>
          <a:p>
            <a:r>
              <a:rPr lang="zh-CN" altLang="en-US" b="0" i="0" dirty="0">
                <a:effectLst/>
                <a:latin typeface="Arial" panose="020B0604020202020204" pitchFamily="34" charset="0"/>
              </a:rPr>
              <a:t>对比碱基分布：</a:t>
            </a:r>
            <a:endParaRPr lang="zh-CN" altLang="en-US" dirty="0"/>
          </a:p>
        </p:txBody>
      </p:sp>
      <p:sp>
        <p:nvSpPr>
          <p:cNvPr id="5" name="文本框 4">
            <a:extLst>
              <a:ext uri="{FF2B5EF4-FFF2-40B4-BE49-F238E27FC236}">
                <a16:creationId xmlns:a16="http://schemas.microsoft.com/office/drawing/2014/main" id="{519E8DC9-A9CD-610B-947E-F43A975B383A}"/>
              </a:ext>
            </a:extLst>
          </p:cNvPr>
          <p:cNvSpPr txBox="1"/>
          <p:nvPr/>
        </p:nvSpPr>
        <p:spPr>
          <a:xfrm>
            <a:off x="756893" y="1208604"/>
            <a:ext cx="10847895" cy="584775"/>
          </a:xfrm>
          <a:prstGeom prst="rect">
            <a:avLst/>
          </a:prstGeom>
          <a:noFill/>
        </p:spPr>
        <p:txBody>
          <a:bodyPr wrap="square">
            <a:spAutoFit/>
          </a:bodyPr>
          <a:lstStyle/>
          <a:p>
            <a:pPr indent="457200"/>
            <a:r>
              <a:rPr lang="zh-CN" altLang="en-US" sz="1600" b="0" i="0" dirty="0">
                <a:solidFill>
                  <a:srgbClr val="000000"/>
                </a:solidFill>
                <a:effectLst/>
              </a:rPr>
              <a:t>为了验证碱基平衡约束的有效性，添加</a:t>
            </a:r>
            <a:r>
              <a:rPr lang="zh-CN" altLang="en-US" sz="1600" b="0" i="0" u="sng" dirty="0">
                <a:effectLst/>
                <a:uFill>
                  <a:solidFill>
                    <a:srgbClr val="FF0000"/>
                  </a:solidFill>
                </a:uFill>
              </a:rPr>
              <a:t>碱基平衡约束</a:t>
            </a:r>
            <a:r>
              <a:rPr lang="zh-CN" altLang="en-US" sz="1600" b="0" i="0" dirty="0">
                <a:solidFill>
                  <a:srgbClr val="000000"/>
                </a:solidFill>
                <a:effectLst/>
              </a:rPr>
              <a:t>对编码结果中碱基分布的影响的结果如图</a:t>
            </a:r>
            <a:r>
              <a:rPr lang="en-US" altLang="zh-CN" sz="1600" b="0" i="0" dirty="0">
                <a:solidFill>
                  <a:srgbClr val="000000"/>
                </a:solidFill>
                <a:effectLst/>
              </a:rPr>
              <a:t>3</a:t>
            </a:r>
            <a:r>
              <a:rPr lang="zh-CN" altLang="en-US" sz="1600" b="0" i="0" dirty="0">
                <a:solidFill>
                  <a:srgbClr val="000000"/>
                </a:solidFill>
                <a:effectLst/>
              </a:rPr>
              <a:t>和图</a:t>
            </a:r>
            <a:r>
              <a:rPr lang="en-US" altLang="zh-CN" sz="1600" b="0" i="0" dirty="0">
                <a:solidFill>
                  <a:srgbClr val="000000"/>
                </a:solidFill>
                <a:effectLst/>
              </a:rPr>
              <a:t>4</a:t>
            </a:r>
            <a:r>
              <a:rPr lang="zh-CN" altLang="en-US" sz="1600" b="0" i="0" dirty="0">
                <a:solidFill>
                  <a:srgbClr val="000000"/>
                </a:solidFill>
                <a:effectLst/>
              </a:rPr>
              <a:t>所示，其中蓝线表示本文编码结果，橙线表示</a:t>
            </a:r>
            <a:r>
              <a:rPr lang="en-US" altLang="zh-CN" sz="1600" b="0" i="0" dirty="0">
                <a:solidFill>
                  <a:srgbClr val="000000"/>
                </a:solidFill>
                <a:effectLst/>
              </a:rPr>
              <a:t>Jeong</a:t>
            </a:r>
            <a:r>
              <a:rPr lang="zh-CN" altLang="en-US" sz="1600" b="0" i="0" dirty="0">
                <a:solidFill>
                  <a:srgbClr val="000000"/>
                </a:solidFill>
                <a:effectLst/>
              </a:rPr>
              <a:t>等人的结果。</a:t>
            </a:r>
            <a:endParaRPr lang="zh-CN" altLang="en-US" sz="1600" dirty="0"/>
          </a:p>
        </p:txBody>
      </p:sp>
      <p:pic>
        <p:nvPicPr>
          <p:cNvPr id="7" name="图片 6">
            <a:extLst>
              <a:ext uri="{FF2B5EF4-FFF2-40B4-BE49-F238E27FC236}">
                <a16:creationId xmlns:a16="http://schemas.microsoft.com/office/drawing/2014/main" id="{D2C6D287-04DC-032E-9B8E-46EB032D35B3}"/>
              </a:ext>
            </a:extLst>
          </p:cNvPr>
          <p:cNvPicPr>
            <a:picLocks noChangeAspect="1"/>
          </p:cNvPicPr>
          <p:nvPr/>
        </p:nvPicPr>
        <p:blipFill>
          <a:blip r:embed="rId2"/>
          <a:stretch>
            <a:fillRect/>
          </a:stretch>
        </p:blipFill>
        <p:spPr>
          <a:xfrm>
            <a:off x="313645" y="2500129"/>
            <a:ext cx="5594070" cy="3430820"/>
          </a:xfrm>
          <a:prstGeom prst="rect">
            <a:avLst/>
          </a:prstGeom>
        </p:spPr>
      </p:pic>
      <p:pic>
        <p:nvPicPr>
          <p:cNvPr id="9" name="图片 8">
            <a:extLst>
              <a:ext uri="{FF2B5EF4-FFF2-40B4-BE49-F238E27FC236}">
                <a16:creationId xmlns:a16="http://schemas.microsoft.com/office/drawing/2014/main" id="{EE75CB9D-F301-B26A-018A-82AB2082A3D3}"/>
              </a:ext>
            </a:extLst>
          </p:cNvPr>
          <p:cNvPicPr>
            <a:picLocks noChangeAspect="1"/>
          </p:cNvPicPr>
          <p:nvPr/>
        </p:nvPicPr>
        <p:blipFill>
          <a:blip r:embed="rId3"/>
          <a:stretch>
            <a:fillRect/>
          </a:stretch>
        </p:blipFill>
        <p:spPr>
          <a:xfrm>
            <a:off x="5907715" y="2428423"/>
            <a:ext cx="5891471" cy="3574232"/>
          </a:xfrm>
          <a:prstGeom prst="rect">
            <a:avLst/>
          </a:prstGeom>
        </p:spPr>
      </p:pic>
    </p:spTree>
    <p:extLst>
      <p:ext uri="{BB962C8B-B14F-4D97-AF65-F5344CB8AC3E}">
        <p14:creationId xmlns:p14="http://schemas.microsoft.com/office/powerpoint/2010/main" val="54470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4FBCA7-6F74-3377-24C5-07B1A0C41275}"/>
              </a:ext>
            </a:extLst>
          </p:cNvPr>
          <p:cNvSpPr txBox="1"/>
          <p:nvPr/>
        </p:nvSpPr>
        <p:spPr>
          <a:xfrm>
            <a:off x="1138680" y="1370537"/>
            <a:ext cx="9914640" cy="830997"/>
          </a:xfrm>
          <a:prstGeom prst="rect">
            <a:avLst/>
          </a:prstGeom>
          <a:noFill/>
        </p:spPr>
        <p:txBody>
          <a:bodyPr wrap="square">
            <a:spAutoFit/>
          </a:bodyPr>
          <a:lstStyle/>
          <a:p>
            <a:pPr indent="457200"/>
            <a:r>
              <a:rPr lang="zh-CN" altLang="en-US" sz="1600" b="0" i="0" dirty="0">
                <a:solidFill>
                  <a:srgbClr val="000000"/>
                </a:solidFill>
                <a:effectLst/>
              </a:rPr>
              <a:t>此外，为了更有效地说明本文有效载荷编码方案具有良好的碱基平衡性，我们还对所有编码结果进行了随机抽样，每次取的碱基数量相同。表</a:t>
            </a:r>
            <a:r>
              <a:rPr lang="en-US" altLang="zh-CN" sz="1600" b="0" i="0" dirty="0">
                <a:solidFill>
                  <a:srgbClr val="000000"/>
                </a:solidFill>
                <a:effectLst/>
              </a:rPr>
              <a:t>1</a:t>
            </a:r>
            <a:r>
              <a:rPr lang="zh-CN" altLang="en-US" sz="1600" b="0" i="0" dirty="0">
                <a:solidFill>
                  <a:srgbClr val="000000"/>
                </a:solidFill>
                <a:effectLst/>
              </a:rPr>
              <a:t>比较了样本碱基片段的方差和、均值和中位数，并将本文工作与</a:t>
            </a:r>
            <a:r>
              <a:rPr lang="en-US" altLang="zh-CN" sz="1600" b="0" i="0" dirty="0">
                <a:solidFill>
                  <a:srgbClr val="000000"/>
                </a:solidFill>
                <a:effectLst/>
              </a:rPr>
              <a:t>Jeong</a:t>
            </a:r>
            <a:r>
              <a:rPr lang="zh-CN" altLang="en-US" sz="1600" b="0" i="0" dirty="0">
                <a:solidFill>
                  <a:srgbClr val="000000"/>
                </a:solidFill>
                <a:effectLst/>
              </a:rPr>
              <a:t>等人的原始编码方案以及</a:t>
            </a:r>
            <a:r>
              <a:rPr lang="en-US" altLang="zh-CN" sz="1600" b="0" i="0" dirty="0">
                <a:solidFill>
                  <a:srgbClr val="000000"/>
                </a:solidFill>
                <a:effectLst/>
              </a:rPr>
              <a:t>Jeong</a:t>
            </a:r>
            <a:r>
              <a:rPr lang="zh-CN" altLang="en-US" sz="1600" b="0" i="0" dirty="0">
                <a:solidFill>
                  <a:srgbClr val="000000"/>
                </a:solidFill>
                <a:effectLst/>
              </a:rPr>
              <a:t>在碱基平衡约束下的结果进行了比较。</a:t>
            </a:r>
            <a:endParaRPr lang="zh-CN" altLang="en-US" sz="1600" dirty="0"/>
          </a:p>
        </p:txBody>
      </p:sp>
      <p:pic>
        <p:nvPicPr>
          <p:cNvPr id="5" name="图片 4">
            <a:extLst>
              <a:ext uri="{FF2B5EF4-FFF2-40B4-BE49-F238E27FC236}">
                <a16:creationId xmlns:a16="http://schemas.microsoft.com/office/drawing/2014/main" id="{26CB9A7E-2E79-797C-C1F3-F0593CD55737}"/>
              </a:ext>
            </a:extLst>
          </p:cNvPr>
          <p:cNvPicPr>
            <a:picLocks noChangeAspect="1"/>
          </p:cNvPicPr>
          <p:nvPr/>
        </p:nvPicPr>
        <p:blipFill>
          <a:blip r:embed="rId2"/>
          <a:stretch>
            <a:fillRect/>
          </a:stretch>
        </p:blipFill>
        <p:spPr>
          <a:xfrm>
            <a:off x="2922221" y="2201534"/>
            <a:ext cx="6219825" cy="2286000"/>
          </a:xfrm>
          <a:prstGeom prst="rect">
            <a:avLst/>
          </a:prstGeom>
        </p:spPr>
      </p:pic>
      <p:sp>
        <p:nvSpPr>
          <p:cNvPr id="7" name="文本框 6">
            <a:extLst>
              <a:ext uri="{FF2B5EF4-FFF2-40B4-BE49-F238E27FC236}">
                <a16:creationId xmlns:a16="http://schemas.microsoft.com/office/drawing/2014/main" id="{4000FF0D-D04A-821C-B807-B8CFC191B3A9}"/>
              </a:ext>
            </a:extLst>
          </p:cNvPr>
          <p:cNvSpPr txBox="1"/>
          <p:nvPr/>
        </p:nvSpPr>
        <p:spPr>
          <a:xfrm>
            <a:off x="5776589" y="2530637"/>
            <a:ext cx="2521591" cy="400110"/>
          </a:xfrm>
          <a:prstGeom prst="rect">
            <a:avLst/>
          </a:prstGeom>
          <a:noFill/>
        </p:spPr>
        <p:txBody>
          <a:bodyPr wrap="square">
            <a:spAutoFit/>
          </a:bodyPr>
          <a:lstStyle/>
          <a:p>
            <a:r>
              <a:rPr lang="zh-CN" altLang="en-US" sz="1000" b="0" i="0" dirty="0">
                <a:solidFill>
                  <a:srgbClr val="000000"/>
                </a:solidFill>
                <a:effectLst/>
                <a:latin typeface="Arial" panose="020B0604020202020204" pitchFamily="34" charset="0"/>
              </a:rPr>
              <a:t>长度为</a:t>
            </a:r>
            <a:r>
              <a:rPr lang="en-US" altLang="zh-CN" sz="1000" b="0" i="0" dirty="0">
                <a:solidFill>
                  <a:srgbClr val="000000"/>
                </a:solidFill>
                <a:effectLst/>
                <a:latin typeface="Arial" panose="020B0604020202020204" pitchFamily="34" charset="0"/>
              </a:rPr>
              <a:t>100</a:t>
            </a:r>
            <a:r>
              <a:rPr lang="zh-CN" altLang="en-US" sz="1000" b="0" i="0" dirty="0">
                <a:solidFill>
                  <a:srgbClr val="000000"/>
                </a:solidFill>
                <a:effectLst/>
                <a:latin typeface="Arial" panose="020B0604020202020204" pitchFamily="34" charset="0"/>
              </a:rPr>
              <a:t>个碱基的片段的方差和、平均值和中位数比较</a:t>
            </a:r>
            <a:endParaRPr lang="zh-CN" altLang="en-US" sz="1000" dirty="0"/>
          </a:p>
        </p:txBody>
      </p:sp>
      <p:sp>
        <p:nvSpPr>
          <p:cNvPr id="9" name="文本框 8">
            <a:extLst>
              <a:ext uri="{FF2B5EF4-FFF2-40B4-BE49-F238E27FC236}">
                <a16:creationId xmlns:a16="http://schemas.microsoft.com/office/drawing/2014/main" id="{BBBAABD3-007B-86E8-ECAE-5CD26CCAE86B}"/>
              </a:ext>
            </a:extLst>
          </p:cNvPr>
          <p:cNvSpPr txBox="1"/>
          <p:nvPr/>
        </p:nvSpPr>
        <p:spPr>
          <a:xfrm>
            <a:off x="997747" y="4562291"/>
            <a:ext cx="10470821" cy="584775"/>
          </a:xfrm>
          <a:prstGeom prst="rect">
            <a:avLst/>
          </a:prstGeom>
          <a:noFill/>
        </p:spPr>
        <p:txBody>
          <a:bodyPr wrap="square">
            <a:spAutoFit/>
          </a:bodyPr>
          <a:lstStyle/>
          <a:p>
            <a:pPr indent="457200"/>
            <a:r>
              <a:rPr lang="zh-CN" altLang="en-US" sz="1600" b="0" i="0" dirty="0">
                <a:solidFill>
                  <a:srgbClr val="000000"/>
                </a:solidFill>
                <a:effectLst/>
              </a:rPr>
              <a:t>方差和、均值和中位数越小，碱基平衡越高，测序偏差越小，可以提高数据质量，从而减少数量和覆盖率测序。在自适应编码结果中</a:t>
            </a:r>
            <a:r>
              <a:rPr lang="en-US" altLang="zh-CN" sz="1600" b="0" i="0" dirty="0">
                <a:solidFill>
                  <a:srgbClr val="000000"/>
                </a:solidFill>
                <a:effectLst/>
              </a:rPr>
              <a:t>DNA</a:t>
            </a:r>
            <a:r>
              <a:rPr lang="zh-CN" altLang="en-US" sz="1600" b="0" i="0" dirty="0">
                <a:solidFill>
                  <a:srgbClr val="000000"/>
                </a:solidFill>
                <a:effectLst/>
              </a:rPr>
              <a:t>序列中的碱基分布更为理想。</a:t>
            </a:r>
            <a:endParaRPr lang="zh-CN" altLang="en-US" sz="1600" dirty="0"/>
          </a:p>
        </p:txBody>
      </p:sp>
    </p:spTree>
    <p:extLst>
      <p:ext uri="{BB962C8B-B14F-4D97-AF65-F5344CB8AC3E}">
        <p14:creationId xmlns:p14="http://schemas.microsoft.com/office/powerpoint/2010/main" val="375903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36A1646-A870-494B-8619-4412D05B49BA}"/>
              </a:ext>
            </a:extLst>
          </p:cNvPr>
          <p:cNvSpPr txBox="1"/>
          <p:nvPr/>
        </p:nvSpPr>
        <p:spPr>
          <a:xfrm>
            <a:off x="1164810" y="2382559"/>
            <a:ext cx="9862379" cy="2308324"/>
          </a:xfrm>
          <a:prstGeom prst="rect">
            <a:avLst/>
          </a:prstGeom>
          <a:noFill/>
        </p:spPr>
        <p:txBody>
          <a:bodyPr wrap="square">
            <a:spAutoFit/>
          </a:bodyPr>
          <a:lstStyle/>
          <a:p>
            <a:pPr indent="457200"/>
            <a:r>
              <a:rPr lang="zh-CN" altLang="en-US" b="0" i="0" dirty="0">
                <a:solidFill>
                  <a:srgbClr val="000000"/>
                </a:solidFill>
                <a:effectLst/>
              </a:rPr>
              <a:t>信息技术的飞速发展产生了大量的数据，迫切需要新的存储介质和存储方式。</a:t>
            </a:r>
            <a:r>
              <a:rPr lang="en-US" altLang="zh-CN" b="0" i="0" dirty="0">
                <a:solidFill>
                  <a:srgbClr val="000000"/>
                </a:solidFill>
                <a:effectLst/>
              </a:rPr>
              <a:t>DNA</a:t>
            </a:r>
            <a:r>
              <a:rPr lang="zh-CN" altLang="en-US" b="0" i="0" dirty="0">
                <a:solidFill>
                  <a:srgbClr val="000000"/>
                </a:solidFill>
                <a:effectLst/>
              </a:rPr>
              <a:t>作为一种具有高密度、高耐久性和超长存储时间特性的存储介质，有望成为一种潜在的解决方案。然而，</a:t>
            </a:r>
            <a:r>
              <a:rPr lang="en-US" altLang="zh-CN" b="0" i="0" dirty="0">
                <a:solidFill>
                  <a:srgbClr val="000000"/>
                </a:solidFill>
                <a:effectLst/>
              </a:rPr>
              <a:t>DNA</a:t>
            </a:r>
            <a:r>
              <a:rPr lang="zh-CN" altLang="en-US" b="0" i="0" dirty="0">
                <a:solidFill>
                  <a:srgbClr val="000000"/>
                </a:solidFill>
                <a:effectLst/>
              </a:rPr>
              <a:t>存储仍处于起步阶段，存在</a:t>
            </a:r>
            <a:r>
              <a:rPr lang="en-US" altLang="zh-CN" b="0" i="0" u="sng" dirty="0">
                <a:effectLst/>
                <a:uFill>
                  <a:solidFill>
                    <a:srgbClr val="FF0000"/>
                  </a:solidFill>
                </a:uFill>
              </a:rPr>
              <a:t>DNA</a:t>
            </a:r>
            <a:r>
              <a:rPr lang="zh-CN" altLang="en-US" b="0" i="0" u="sng" dirty="0">
                <a:effectLst/>
                <a:uFill>
                  <a:solidFill>
                    <a:srgbClr val="FF0000"/>
                  </a:solidFill>
                </a:uFill>
              </a:rPr>
              <a:t>链空间利用率低、读取覆盖率高、编码耦合差</a:t>
            </a:r>
            <a:r>
              <a:rPr lang="zh-CN" altLang="en-US" b="0" i="0" dirty="0">
                <a:solidFill>
                  <a:srgbClr val="000000"/>
                </a:solidFill>
                <a:effectLst/>
              </a:rPr>
              <a:t>等问题。因此，在本工作中，提出了</a:t>
            </a:r>
            <a:r>
              <a:rPr lang="zh-CN" altLang="en-US" b="0" i="0" u="sng" dirty="0">
                <a:solidFill>
                  <a:srgbClr val="000000"/>
                </a:solidFill>
                <a:effectLst/>
                <a:uFill>
                  <a:solidFill>
                    <a:srgbClr val="FF0000"/>
                  </a:solidFill>
                </a:uFill>
              </a:rPr>
              <a:t>一种自适应编码</a:t>
            </a:r>
            <a:r>
              <a:rPr lang="en-US" altLang="zh-CN" b="0" i="0" u="sng" dirty="0">
                <a:solidFill>
                  <a:srgbClr val="000000"/>
                </a:solidFill>
                <a:effectLst/>
                <a:uFill>
                  <a:solidFill>
                    <a:srgbClr val="FF0000"/>
                  </a:solidFill>
                </a:uFill>
              </a:rPr>
              <a:t>DNA</a:t>
            </a:r>
            <a:r>
              <a:rPr lang="zh-CN" altLang="en-US" b="0" i="0" u="sng" dirty="0">
                <a:solidFill>
                  <a:srgbClr val="000000"/>
                </a:solidFill>
                <a:effectLst/>
                <a:uFill>
                  <a:solidFill>
                    <a:srgbClr val="FF0000"/>
                  </a:solidFill>
                </a:uFill>
              </a:rPr>
              <a:t>存储系统，针对不同的编码区域位置采用不同的</a:t>
            </a:r>
            <a:r>
              <a:rPr lang="zh-CN" altLang="en-US" i="0" u="sng" dirty="0">
                <a:solidFill>
                  <a:srgbClr val="000000"/>
                </a:solidFill>
                <a:effectLst/>
                <a:uFill>
                  <a:solidFill>
                    <a:srgbClr val="FF0000"/>
                  </a:solidFill>
                </a:uFill>
              </a:rPr>
              <a:t>编码方案</a:t>
            </a:r>
            <a:r>
              <a:rPr lang="zh-CN" altLang="en-US" b="0" i="0" u="sng" dirty="0">
                <a:solidFill>
                  <a:srgbClr val="000000"/>
                </a:solidFill>
                <a:effectLst/>
                <a:uFill>
                  <a:solidFill>
                    <a:srgbClr val="FF0000"/>
                  </a:solidFill>
                </a:uFill>
              </a:rPr>
              <a:t>，并采用自适应生成编码约束阈值的方法在系统层面进行优化，保证各环节的高效运行</a:t>
            </a:r>
            <a:r>
              <a:rPr lang="zh-CN" altLang="en-US" b="0" i="0" dirty="0">
                <a:solidFill>
                  <a:srgbClr val="000000"/>
                </a:solidFill>
                <a:effectLst/>
              </a:rPr>
              <a:t>。使用自适应编码算法将大小为 </a:t>
            </a:r>
            <a:r>
              <a:rPr lang="en-US" altLang="zh-CN" b="0" i="0" dirty="0">
                <a:solidFill>
                  <a:srgbClr val="000000"/>
                </a:solidFill>
                <a:effectLst/>
              </a:rPr>
              <a:t>698 KB </a:t>
            </a:r>
            <a:r>
              <a:rPr lang="zh-CN" altLang="en-US" b="0" i="0" dirty="0">
                <a:solidFill>
                  <a:srgbClr val="000000"/>
                </a:solidFill>
                <a:effectLst/>
              </a:rPr>
              <a:t>的图像、视频和 </a:t>
            </a:r>
            <a:r>
              <a:rPr lang="en-US" altLang="zh-CN" b="0" i="0" dirty="0">
                <a:solidFill>
                  <a:srgbClr val="000000"/>
                </a:solidFill>
                <a:effectLst/>
              </a:rPr>
              <a:t>PDF </a:t>
            </a:r>
            <a:r>
              <a:rPr lang="zh-CN" altLang="en-US" b="0" i="0" dirty="0">
                <a:solidFill>
                  <a:srgbClr val="000000"/>
                </a:solidFill>
                <a:effectLst/>
              </a:rPr>
              <a:t>文件存储在 </a:t>
            </a:r>
            <a:r>
              <a:rPr lang="en-US" altLang="zh-CN" b="0" i="0" dirty="0">
                <a:solidFill>
                  <a:srgbClr val="000000"/>
                </a:solidFill>
                <a:effectLst/>
              </a:rPr>
              <a:t>DNA </a:t>
            </a:r>
            <a:r>
              <a:rPr lang="zh-CN" altLang="en-US" b="0" i="0" dirty="0">
                <a:solidFill>
                  <a:srgbClr val="000000"/>
                </a:solidFill>
                <a:effectLst/>
              </a:rPr>
              <a:t>中。对数据进行排序并无损解码为原始数据。与以往工作相比，本文提出的自适应编码实现的</a:t>
            </a:r>
            <a:r>
              <a:rPr lang="en-US" altLang="zh-CN" b="0" i="0" dirty="0">
                <a:solidFill>
                  <a:srgbClr val="000000"/>
                </a:solidFill>
                <a:effectLst/>
              </a:rPr>
              <a:t>DNA</a:t>
            </a:r>
            <a:r>
              <a:rPr lang="zh-CN" altLang="en-US" b="0" i="0" dirty="0">
                <a:solidFill>
                  <a:srgbClr val="000000"/>
                </a:solidFill>
                <a:effectLst/>
              </a:rPr>
              <a:t>存储系统存储密度高，读取覆盖率低，促进了碳基存储系统的发展。</a:t>
            </a:r>
            <a:endParaRPr lang="zh-CN" altLang="en-US" dirty="0"/>
          </a:p>
        </p:txBody>
      </p:sp>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摘要</a:t>
            </a:r>
          </a:p>
        </p:txBody>
      </p:sp>
    </p:spTree>
    <p:extLst>
      <p:ext uri="{BB962C8B-B14F-4D97-AF65-F5344CB8AC3E}">
        <p14:creationId xmlns:p14="http://schemas.microsoft.com/office/powerpoint/2010/main" val="265145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ACC1A3A-3AB5-51DD-4F62-7A7F27B90CB2}"/>
              </a:ext>
            </a:extLst>
          </p:cNvPr>
          <p:cNvPicPr>
            <a:picLocks noChangeAspect="1"/>
          </p:cNvPicPr>
          <p:nvPr/>
        </p:nvPicPr>
        <p:blipFill>
          <a:blip r:embed="rId3"/>
          <a:stretch>
            <a:fillRect/>
          </a:stretch>
        </p:blipFill>
        <p:spPr>
          <a:xfrm>
            <a:off x="5197318" y="1208744"/>
            <a:ext cx="6994682" cy="4972639"/>
          </a:xfrm>
          <a:prstGeom prst="rect">
            <a:avLst/>
          </a:prstGeom>
        </p:spPr>
      </p:pic>
      <p:sp>
        <p:nvSpPr>
          <p:cNvPr id="5" name="文本框 4">
            <a:extLst>
              <a:ext uri="{FF2B5EF4-FFF2-40B4-BE49-F238E27FC236}">
                <a16:creationId xmlns:a16="http://schemas.microsoft.com/office/drawing/2014/main" id="{24F6E9EE-BBC1-1D4F-4CC7-BAD6CC048C03}"/>
              </a:ext>
            </a:extLst>
          </p:cNvPr>
          <p:cNvSpPr txBox="1"/>
          <p:nvPr/>
        </p:nvSpPr>
        <p:spPr>
          <a:xfrm>
            <a:off x="637410" y="544814"/>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编码完整性比较：</a:t>
            </a:r>
            <a:endParaRPr lang="zh-CN" altLang="en-US" dirty="0"/>
          </a:p>
        </p:txBody>
      </p:sp>
      <p:sp>
        <p:nvSpPr>
          <p:cNvPr id="7" name="文本框 6">
            <a:extLst>
              <a:ext uri="{FF2B5EF4-FFF2-40B4-BE49-F238E27FC236}">
                <a16:creationId xmlns:a16="http://schemas.microsoft.com/office/drawing/2014/main" id="{7D1CA3B0-B9D0-9FC2-02F5-C074C316766B}"/>
              </a:ext>
            </a:extLst>
          </p:cNvPr>
          <p:cNvSpPr txBox="1"/>
          <p:nvPr/>
        </p:nvSpPr>
        <p:spPr>
          <a:xfrm>
            <a:off x="719847" y="1832827"/>
            <a:ext cx="4993457" cy="3570208"/>
          </a:xfrm>
          <a:prstGeom prst="rect">
            <a:avLst/>
          </a:prstGeom>
          <a:noFill/>
        </p:spPr>
        <p:txBody>
          <a:bodyPr wrap="square">
            <a:spAutoFit/>
          </a:bodyPr>
          <a:lstStyle/>
          <a:p>
            <a:pPr indent="457200" algn="just"/>
            <a:r>
              <a:rPr lang="zh-CN" altLang="en-US" sz="1600" b="0" i="0" dirty="0">
                <a:solidFill>
                  <a:srgbClr val="000000"/>
                </a:solidFill>
                <a:effectLst/>
              </a:rPr>
              <a:t>为了说明自适应编码算法可以减少以往工作中不同编码位置之间耦合不良的问题，本节将对编码的完整性进行比较。通过</a:t>
            </a:r>
            <a:r>
              <a:rPr lang="zh-CN" altLang="en-US" sz="1600" b="0" i="0" u="sng" dirty="0">
                <a:solidFill>
                  <a:srgbClr val="000000"/>
                </a:solidFill>
                <a:effectLst/>
                <a:uFill>
                  <a:solidFill>
                    <a:srgbClr val="FF0000"/>
                  </a:solidFill>
                </a:uFill>
              </a:rPr>
              <a:t>对</a:t>
            </a:r>
            <a:r>
              <a:rPr lang="en-US" altLang="zh-CN" sz="1600" b="0" i="0" u="sng" dirty="0">
                <a:solidFill>
                  <a:srgbClr val="000000"/>
                </a:solidFill>
                <a:effectLst/>
                <a:uFill>
                  <a:solidFill>
                    <a:srgbClr val="FF0000"/>
                  </a:solidFill>
                </a:uFill>
              </a:rPr>
              <a:t>DNA</a:t>
            </a:r>
            <a:r>
              <a:rPr lang="zh-CN" altLang="en-US" sz="1600" b="0" i="0" u="sng" dirty="0">
                <a:solidFill>
                  <a:srgbClr val="000000"/>
                </a:solidFill>
                <a:effectLst/>
                <a:uFill>
                  <a:solidFill>
                    <a:srgbClr val="FF0000"/>
                  </a:solidFill>
                </a:uFill>
              </a:rPr>
              <a:t>单链组装过程中的稳定性和热力学性质的研究，评价了地址位和数据位编码的耦合</a:t>
            </a:r>
            <a:r>
              <a:rPr lang="zh-CN" altLang="en-US" sz="1600" b="0" i="0" dirty="0">
                <a:solidFill>
                  <a:srgbClr val="000000"/>
                </a:solidFill>
                <a:effectLst/>
              </a:rPr>
              <a:t>。当每个部分编码完成，进行</a:t>
            </a:r>
            <a:r>
              <a:rPr lang="en-US" altLang="zh-CN" sz="1600" b="0" i="0" dirty="0">
                <a:solidFill>
                  <a:srgbClr val="000000"/>
                </a:solidFill>
                <a:effectLst/>
              </a:rPr>
              <a:t>DNA</a:t>
            </a:r>
            <a:r>
              <a:rPr lang="zh-CN" altLang="en-US" sz="1600" b="0" i="0" dirty="0">
                <a:solidFill>
                  <a:srgbClr val="000000"/>
                </a:solidFill>
                <a:effectLst/>
              </a:rPr>
              <a:t>合成时，需要对</a:t>
            </a:r>
            <a:r>
              <a:rPr lang="en-US" altLang="zh-CN" sz="1600" b="0" i="0" dirty="0">
                <a:solidFill>
                  <a:srgbClr val="000000"/>
                </a:solidFill>
                <a:effectLst/>
              </a:rPr>
              <a:t>DNA</a:t>
            </a:r>
            <a:r>
              <a:rPr lang="zh-CN" altLang="en-US" sz="1600" b="0" i="0" dirty="0">
                <a:solidFill>
                  <a:srgbClr val="000000"/>
                </a:solidFill>
                <a:effectLst/>
              </a:rPr>
              <a:t>序列不同部分的编码结果进行组装。在本文中，</a:t>
            </a:r>
            <a:r>
              <a:rPr lang="zh-CN" altLang="en-US" sz="1600" b="0" i="0" u="sng" dirty="0">
                <a:solidFill>
                  <a:srgbClr val="000000"/>
                </a:solidFill>
                <a:effectLst/>
                <a:uFill>
                  <a:solidFill>
                    <a:srgbClr val="FF0000"/>
                  </a:solidFill>
                </a:uFill>
              </a:rPr>
              <a:t>通过地址和数据位的有效筛选和自适应编码，改进了耦合并减少了引物和有效载荷之间的冲突</a:t>
            </a:r>
            <a:r>
              <a:rPr lang="zh-CN" altLang="en-US" sz="1600" b="0" i="0" dirty="0">
                <a:solidFill>
                  <a:srgbClr val="000000"/>
                </a:solidFill>
                <a:effectLst/>
              </a:rPr>
              <a:t>。</a:t>
            </a:r>
            <a:endParaRPr lang="en-US" altLang="zh-CN" sz="1600" b="0" i="0" dirty="0">
              <a:solidFill>
                <a:srgbClr val="000000"/>
              </a:solidFill>
              <a:effectLst/>
            </a:endParaRPr>
          </a:p>
          <a:p>
            <a:pPr indent="457200" algn="just"/>
            <a:r>
              <a:rPr lang="zh-CN" altLang="en-US" sz="1600" b="0" i="0" dirty="0">
                <a:solidFill>
                  <a:srgbClr val="000000"/>
                </a:solidFill>
                <a:effectLst/>
              </a:rPr>
              <a:t>在图</a:t>
            </a:r>
            <a:r>
              <a:rPr lang="en-US" altLang="zh-CN" sz="1600" b="0" i="0" dirty="0">
                <a:solidFill>
                  <a:srgbClr val="000000"/>
                </a:solidFill>
                <a:effectLst/>
              </a:rPr>
              <a:t>5</a:t>
            </a:r>
            <a:r>
              <a:rPr lang="zh-CN" altLang="en-US" sz="1600" b="0" i="0" dirty="0">
                <a:solidFill>
                  <a:srgbClr val="000000"/>
                </a:solidFill>
                <a:effectLst/>
              </a:rPr>
              <a:t>的组装过程中，显示了使用核酸外切酶来消融</a:t>
            </a:r>
            <a:r>
              <a:rPr lang="en-US" altLang="zh-CN" sz="1600" b="0" i="0" dirty="0">
                <a:solidFill>
                  <a:srgbClr val="000000"/>
                </a:solidFill>
                <a:effectLst/>
              </a:rPr>
              <a:t>5</a:t>
            </a:r>
            <a:r>
              <a:rPr lang="zh-CN" altLang="en-US" sz="1600" dirty="0">
                <a:solidFill>
                  <a:srgbClr val="000000"/>
                </a:solidFill>
              </a:rPr>
              <a:t>’</a:t>
            </a:r>
            <a:r>
              <a:rPr lang="en-US" altLang="zh-CN" sz="1600" b="0" i="0" dirty="0">
                <a:solidFill>
                  <a:srgbClr val="000000"/>
                </a:solidFill>
                <a:effectLst/>
              </a:rPr>
              <a:t>-3’</a:t>
            </a:r>
            <a:r>
              <a:rPr lang="zh-CN" altLang="en-US" sz="1600" b="0" i="0" dirty="0">
                <a:solidFill>
                  <a:srgbClr val="000000"/>
                </a:solidFill>
                <a:effectLst/>
              </a:rPr>
              <a:t>，该过程导致互补链的暴露；因此，可以通过测量该</a:t>
            </a:r>
            <a:r>
              <a:rPr lang="en-US" altLang="zh-CN" sz="1600" b="0" i="0" dirty="0">
                <a:solidFill>
                  <a:srgbClr val="000000"/>
                </a:solidFill>
                <a:effectLst/>
              </a:rPr>
              <a:t>DNA</a:t>
            </a:r>
            <a:r>
              <a:rPr lang="zh-CN" altLang="en-US" sz="1600" b="0" i="0" dirty="0">
                <a:solidFill>
                  <a:srgbClr val="000000"/>
                </a:solidFill>
                <a:effectLst/>
              </a:rPr>
              <a:t>片段的稳定性和热力学特性来评估地址和数据位之间的耦合</a:t>
            </a:r>
            <a:r>
              <a:rPr lang="zh-CN" altLang="en-US" sz="1600" dirty="0">
                <a:solidFill>
                  <a:srgbClr val="000000"/>
                </a:solidFill>
              </a:rPr>
              <a:t>，</a:t>
            </a:r>
            <a:r>
              <a:rPr lang="zh-CN" altLang="en-US" sz="1600" b="0" i="0" dirty="0">
                <a:solidFill>
                  <a:srgbClr val="000000"/>
                </a:solidFill>
                <a:effectLst/>
              </a:rPr>
              <a:t>而非有效载荷和有效载荷之间的强耦合减少了地址</a:t>
            </a:r>
            <a:r>
              <a:rPr lang="en-US" altLang="zh-CN" sz="1600" b="0" i="0" dirty="0">
                <a:solidFill>
                  <a:srgbClr val="000000"/>
                </a:solidFill>
                <a:effectLst/>
              </a:rPr>
              <a:t>-</a:t>
            </a:r>
            <a:r>
              <a:rPr lang="zh-CN" altLang="en-US" sz="1600" b="0" i="0" dirty="0">
                <a:solidFill>
                  <a:srgbClr val="000000"/>
                </a:solidFill>
                <a:effectLst/>
              </a:rPr>
              <a:t>内存串扰的产生。</a:t>
            </a:r>
            <a:endParaRPr lang="en-US" altLang="zh-CN" sz="1600" b="0" i="0" dirty="0">
              <a:solidFill>
                <a:srgbClr val="000000"/>
              </a:solidFill>
              <a:effectLst/>
            </a:endParaRPr>
          </a:p>
          <a:p>
            <a:pPr indent="457200" algn="just"/>
            <a:endParaRPr lang="zh-CN" altLang="en-US" b="0" i="0" dirty="0">
              <a:solidFill>
                <a:srgbClr val="000000"/>
              </a:solidFill>
              <a:effectLst/>
            </a:endParaRPr>
          </a:p>
        </p:txBody>
      </p:sp>
      <p:sp>
        <p:nvSpPr>
          <p:cNvPr id="2" name="文本框 1">
            <a:extLst>
              <a:ext uri="{FF2B5EF4-FFF2-40B4-BE49-F238E27FC236}">
                <a16:creationId xmlns:a16="http://schemas.microsoft.com/office/drawing/2014/main" id="{266FBF82-B931-3392-8D06-334C3EDD4D3C}"/>
              </a:ext>
            </a:extLst>
          </p:cNvPr>
          <p:cNvSpPr txBox="1"/>
          <p:nvPr/>
        </p:nvSpPr>
        <p:spPr>
          <a:xfrm>
            <a:off x="10038945" y="3552266"/>
            <a:ext cx="1433208" cy="261610"/>
          </a:xfrm>
          <a:prstGeom prst="rect">
            <a:avLst/>
          </a:prstGeom>
          <a:noFill/>
        </p:spPr>
        <p:txBody>
          <a:bodyPr wrap="square" rtlCol="0">
            <a:spAutoFit/>
          </a:bodyPr>
          <a:lstStyle/>
          <a:p>
            <a:r>
              <a:rPr lang="en-US" altLang="zh-CN" sz="1100" dirty="0"/>
              <a:t>DNA</a:t>
            </a:r>
            <a:r>
              <a:rPr lang="zh-CN" altLang="en-US" sz="1100" dirty="0"/>
              <a:t>片段退火</a:t>
            </a:r>
          </a:p>
        </p:txBody>
      </p:sp>
      <p:sp>
        <p:nvSpPr>
          <p:cNvPr id="8" name="文本框 7">
            <a:extLst>
              <a:ext uri="{FF2B5EF4-FFF2-40B4-BE49-F238E27FC236}">
                <a16:creationId xmlns:a16="http://schemas.microsoft.com/office/drawing/2014/main" id="{9866E84B-D1E8-D08A-6C47-5FDCC08921E5}"/>
              </a:ext>
            </a:extLst>
          </p:cNvPr>
          <p:cNvSpPr txBox="1"/>
          <p:nvPr/>
        </p:nvSpPr>
        <p:spPr>
          <a:xfrm>
            <a:off x="7263318" y="3440447"/>
            <a:ext cx="1621277" cy="261610"/>
          </a:xfrm>
          <a:prstGeom prst="rect">
            <a:avLst/>
          </a:prstGeom>
          <a:noFill/>
        </p:spPr>
        <p:txBody>
          <a:bodyPr wrap="square">
            <a:spAutoFit/>
          </a:bodyPr>
          <a:lstStyle/>
          <a:p>
            <a:r>
              <a:rPr lang="zh-CN" altLang="en-US" sz="1100" dirty="0"/>
              <a:t>简单的非特异性杂交</a:t>
            </a:r>
          </a:p>
        </p:txBody>
      </p:sp>
      <p:sp>
        <p:nvSpPr>
          <p:cNvPr id="10" name="文本框 9">
            <a:extLst>
              <a:ext uri="{FF2B5EF4-FFF2-40B4-BE49-F238E27FC236}">
                <a16:creationId xmlns:a16="http://schemas.microsoft.com/office/drawing/2014/main" id="{714E5A06-A773-AB4B-5CDB-9C7836DF58BE}"/>
              </a:ext>
            </a:extLst>
          </p:cNvPr>
          <p:cNvSpPr txBox="1"/>
          <p:nvPr/>
        </p:nvSpPr>
        <p:spPr>
          <a:xfrm>
            <a:off x="9719953" y="4296542"/>
            <a:ext cx="1621277" cy="261610"/>
          </a:xfrm>
          <a:prstGeom prst="rect">
            <a:avLst/>
          </a:prstGeom>
          <a:noFill/>
        </p:spPr>
        <p:txBody>
          <a:bodyPr wrap="square">
            <a:spAutoFit/>
          </a:bodyPr>
          <a:lstStyle/>
          <a:p>
            <a:r>
              <a:rPr lang="en-US" altLang="zh-CN" sz="1100" dirty="0"/>
              <a:t>DNA</a:t>
            </a:r>
            <a:r>
              <a:rPr lang="zh-CN" altLang="en-US" sz="1100" dirty="0"/>
              <a:t>聚合酶补全缺口</a:t>
            </a:r>
          </a:p>
        </p:txBody>
      </p:sp>
      <p:sp>
        <p:nvSpPr>
          <p:cNvPr id="11" name="文本框 10">
            <a:extLst>
              <a:ext uri="{FF2B5EF4-FFF2-40B4-BE49-F238E27FC236}">
                <a16:creationId xmlns:a16="http://schemas.microsoft.com/office/drawing/2014/main" id="{61886EA0-B65B-9E51-0ACE-B53A1241013D}"/>
              </a:ext>
            </a:extLst>
          </p:cNvPr>
          <p:cNvSpPr txBox="1"/>
          <p:nvPr/>
        </p:nvSpPr>
        <p:spPr>
          <a:xfrm>
            <a:off x="9974093" y="5086213"/>
            <a:ext cx="1562911" cy="267678"/>
          </a:xfrm>
          <a:prstGeom prst="rect">
            <a:avLst/>
          </a:prstGeom>
          <a:noFill/>
        </p:spPr>
        <p:txBody>
          <a:bodyPr wrap="square">
            <a:spAutoFit/>
          </a:bodyPr>
          <a:lstStyle/>
          <a:p>
            <a:r>
              <a:rPr lang="zh-CN" altLang="en-US" sz="1100" dirty="0"/>
              <a:t>dna连接酶完成连接</a:t>
            </a:r>
          </a:p>
        </p:txBody>
      </p:sp>
    </p:spTree>
    <p:extLst>
      <p:ext uri="{BB962C8B-B14F-4D97-AF65-F5344CB8AC3E}">
        <p14:creationId xmlns:p14="http://schemas.microsoft.com/office/powerpoint/2010/main" val="2886549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9E1C3F-328D-2214-699D-7A20B087ABFA}"/>
              </a:ext>
            </a:extLst>
          </p:cNvPr>
          <p:cNvSpPr txBox="1"/>
          <p:nvPr/>
        </p:nvSpPr>
        <p:spPr>
          <a:xfrm>
            <a:off x="786667" y="630730"/>
            <a:ext cx="10725346" cy="338554"/>
          </a:xfrm>
          <a:prstGeom prst="rect">
            <a:avLst/>
          </a:prstGeom>
          <a:noFill/>
        </p:spPr>
        <p:txBody>
          <a:bodyPr wrap="square">
            <a:spAutoFit/>
          </a:bodyPr>
          <a:lstStyle/>
          <a:p>
            <a:pPr indent="457200"/>
            <a:r>
              <a:rPr lang="zh-CN" altLang="en-US" sz="1600" b="0" i="0" dirty="0">
                <a:solidFill>
                  <a:srgbClr val="000000"/>
                </a:solidFill>
                <a:effectLst/>
              </a:rPr>
              <a:t>为了反映装配结果的优点，表</a:t>
            </a:r>
            <a:r>
              <a:rPr lang="en-US" altLang="zh-CN" sz="1600" b="0" i="0" dirty="0">
                <a:solidFill>
                  <a:srgbClr val="000000"/>
                </a:solidFill>
                <a:effectLst/>
              </a:rPr>
              <a:t>2</a:t>
            </a:r>
            <a:r>
              <a:rPr lang="zh-CN" altLang="en-US" sz="1600" b="0" i="0" dirty="0">
                <a:solidFill>
                  <a:srgbClr val="000000"/>
                </a:solidFill>
                <a:effectLst/>
              </a:rPr>
              <a:t>给出了</a:t>
            </a:r>
            <a:r>
              <a:rPr lang="en-US" altLang="zh-CN" sz="1600" b="0" i="0" dirty="0">
                <a:solidFill>
                  <a:srgbClr val="000000"/>
                </a:solidFill>
                <a:effectLst/>
              </a:rPr>
              <a:t>Jeong</a:t>
            </a:r>
            <a:r>
              <a:rPr lang="zh-CN" altLang="en-US" sz="1600" b="0" i="0" dirty="0">
                <a:solidFill>
                  <a:srgbClr val="000000"/>
                </a:solidFill>
                <a:effectLst/>
              </a:rPr>
              <a:t>等人和本文工作中</a:t>
            </a:r>
            <a:r>
              <a:rPr lang="zh-CN" altLang="en-US" sz="1600" b="0" i="0" u="sng" dirty="0">
                <a:solidFill>
                  <a:srgbClr val="000000"/>
                </a:solidFill>
                <a:effectLst/>
                <a:uFill>
                  <a:solidFill>
                    <a:srgbClr val="FF0000"/>
                  </a:solidFill>
                </a:uFill>
              </a:rPr>
              <a:t>暴露的单链装配过程中的性能比较</a:t>
            </a:r>
            <a:r>
              <a:rPr lang="zh-CN" altLang="en-US" sz="1600" b="0" i="0" dirty="0">
                <a:solidFill>
                  <a:srgbClr val="000000"/>
                </a:solidFill>
                <a:effectLst/>
              </a:rPr>
              <a:t>。</a:t>
            </a:r>
            <a:endParaRPr lang="zh-CN" altLang="en-US" sz="1600" dirty="0"/>
          </a:p>
        </p:txBody>
      </p:sp>
      <p:pic>
        <p:nvPicPr>
          <p:cNvPr id="5" name="图片 4">
            <a:extLst>
              <a:ext uri="{FF2B5EF4-FFF2-40B4-BE49-F238E27FC236}">
                <a16:creationId xmlns:a16="http://schemas.microsoft.com/office/drawing/2014/main" id="{868F6554-23ED-48FC-0B77-1F26000095E1}"/>
              </a:ext>
            </a:extLst>
          </p:cNvPr>
          <p:cNvPicPr>
            <a:picLocks noChangeAspect="1"/>
          </p:cNvPicPr>
          <p:nvPr/>
        </p:nvPicPr>
        <p:blipFill>
          <a:blip r:embed="rId2"/>
          <a:stretch>
            <a:fillRect/>
          </a:stretch>
        </p:blipFill>
        <p:spPr>
          <a:xfrm>
            <a:off x="3189234" y="991944"/>
            <a:ext cx="5308201" cy="2173757"/>
          </a:xfrm>
          <a:prstGeom prst="rect">
            <a:avLst/>
          </a:prstGeom>
        </p:spPr>
      </p:pic>
      <p:sp>
        <p:nvSpPr>
          <p:cNvPr id="7" name="文本框 6">
            <a:extLst>
              <a:ext uri="{FF2B5EF4-FFF2-40B4-BE49-F238E27FC236}">
                <a16:creationId xmlns:a16="http://schemas.microsoft.com/office/drawing/2014/main" id="{4698F4E0-E7D5-DF82-9376-EE856B2E3653}"/>
              </a:ext>
            </a:extLst>
          </p:cNvPr>
          <p:cNvSpPr txBox="1"/>
          <p:nvPr/>
        </p:nvSpPr>
        <p:spPr>
          <a:xfrm>
            <a:off x="786667" y="5372713"/>
            <a:ext cx="10725346" cy="1323439"/>
          </a:xfrm>
          <a:prstGeom prst="rect">
            <a:avLst/>
          </a:prstGeom>
          <a:noFill/>
        </p:spPr>
        <p:txBody>
          <a:bodyPr wrap="square">
            <a:spAutoFit/>
          </a:bodyPr>
          <a:lstStyle/>
          <a:p>
            <a:pPr indent="457200"/>
            <a:r>
              <a:rPr lang="zh-CN" altLang="en-US" sz="1600" b="0" i="0" dirty="0">
                <a:solidFill>
                  <a:srgbClr val="000000"/>
                </a:solidFill>
                <a:effectLst/>
              </a:rPr>
              <a:t>生化反应涉及</a:t>
            </a:r>
            <a:r>
              <a:rPr lang="en-US" altLang="zh-CN" sz="1600" b="0" i="0" dirty="0">
                <a:solidFill>
                  <a:srgbClr val="000000"/>
                </a:solidFill>
                <a:effectLst/>
              </a:rPr>
              <a:t>DNA</a:t>
            </a:r>
            <a:r>
              <a:rPr lang="zh-CN" altLang="en-US" sz="1600" b="0" i="0" dirty="0">
                <a:solidFill>
                  <a:srgbClr val="000000"/>
                </a:solidFill>
                <a:effectLst/>
              </a:rPr>
              <a:t>的解链和合成，生化反应的本质是能量的变化。最小自由能</a:t>
            </a:r>
            <a:r>
              <a:rPr lang="en-US" altLang="zh-CN" sz="1600" b="0" i="0" dirty="0">
                <a:solidFill>
                  <a:srgbClr val="000000"/>
                </a:solidFill>
                <a:effectLst/>
              </a:rPr>
              <a:t>(MFE)</a:t>
            </a:r>
            <a:r>
              <a:rPr lang="zh-CN" altLang="en-US" sz="1600" b="0" i="0" dirty="0">
                <a:solidFill>
                  <a:srgbClr val="000000"/>
                </a:solidFill>
                <a:effectLst/>
              </a:rPr>
              <a:t>的大小在一定程度上可以反映</a:t>
            </a:r>
            <a:r>
              <a:rPr lang="en-US" altLang="zh-CN" sz="1600" b="0" i="0" dirty="0">
                <a:solidFill>
                  <a:srgbClr val="000000"/>
                </a:solidFill>
                <a:effectLst/>
              </a:rPr>
              <a:t>DNA</a:t>
            </a:r>
            <a:r>
              <a:rPr lang="zh-CN" altLang="en-US" sz="1600" b="0" i="0" dirty="0">
                <a:solidFill>
                  <a:srgbClr val="000000"/>
                </a:solidFill>
                <a:effectLst/>
              </a:rPr>
              <a:t>单链的稳定性以及</a:t>
            </a:r>
            <a:r>
              <a:rPr lang="en-US" altLang="zh-CN" sz="1600" b="0" i="0" dirty="0">
                <a:solidFill>
                  <a:srgbClr val="000000"/>
                </a:solidFill>
                <a:effectLst/>
              </a:rPr>
              <a:t>PCR</a:t>
            </a:r>
            <a:r>
              <a:rPr lang="zh-CN" altLang="en-US" sz="1600" b="0" i="0" dirty="0">
                <a:solidFill>
                  <a:srgbClr val="000000"/>
                </a:solidFill>
                <a:effectLst/>
              </a:rPr>
              <a:t>和测序的错误率。因此，本文通过比较</a:t>
            </a:r>
            <a:r>
              <a:rPr lang="en-US" altLang="zh-CN" sz="1600" b="0" i="0" dirty="0">
                <a:solidFill>
                  <a:srgbClr val="000000"/>
                </a:solidFill>
                <a:effectLst/>
              </a:rPr>
              <a:t>MFE</a:t>
            </a:r>
            <a:r>
              <a:rPr lang="zh-CN" altLang="en-US" sz="1600" b="0" i="0" dirty="0">
                <a:solidFill>
                  <a:srgbClr val="000000"/>
                </a:solidFill>
                <a:effectLst/>
              </a:rPr>
              <a:t>来说明编码算法的优势，将</a:t>
            </a:r>
            <a:r>
              <a:rPr lang="en-US" altLang="zh-CN" sz="1600" b="0" i="0" dirty="0">
                <a:solidFill>
                  <a:srgbClr val="000000"/>
                </a:solidFill>
                <a:effectLst/>
              </a:rPr>
              <a:t>Jeong</a:t>
            </a:r>
            <a:r>
              <a:rPr lang="zh-CN" altLang="en-US" sz="1600" b="0" i="0" dirty="0">
                <a:solidFill>
                  <a:srgbClr val="000000"/>
                </a:solidFill>
                <a:effectLst/>
              </a:rPr>
              <a:t>等人的编码结果与本文</a:t>
            </a:r>
            <a:r>
              <a:rPr lang="zh-CN" altLang="en-US" sz="1600" b="0" i="0" dirty="0">
                <a:solidFill>
                  <a:srgbClr val="000000"/>
                </a:solidFill>
                <a:effectLst/>
                <a:uFill>
                  <a:solidFill>
                    <a:srgbClr val="FF0000"/>
                  </a:solidFill>
                </a:uFill>
              </a:rPr>
              <a:t>的</a:t>
            </a:r>
            <a:r>
              <a:rPr lang="zh-CN" altLang="en-US" sz="1600" b="0" i="0" u="sng" dirty="0">
                <a:solidFill>
                  <a:srgbClr val="000000"/>
                </a:solidFill>
                <a:effectLst/>
                <a:uFill>
                  <a:solidFill>
                    <a:srgbClr val="FF0000"/>
                  </a:solidFill>
                </a:uFill>
              </a:rPr>
              <a:t>四种代表性方案</a:t>
            </a:r>
            <a:r>
              <a:rPr lang="zh-CN" altLang="en-US" sz="1600" b="0" i="0" dirty="0">
                <a:solidFill>
                  <a:srgbClr val="000000"/>
                </a:solidFill>
                <a:effectLst/>
                <a:uFill>
                  <a:solidFill>
                    <a:srgbClr val="FF0000"/>
                  </a:solidFill>
                </a:uFill>
              </a:rPr>
              <a:t>进行了比较，</a:t>
            </a:r>
            <a:r>
              <a:rPr lang="en-US" altLang="zh-CN" sz="1600" b="0" i="0" dirty="0">
                <a:solidFill>
                  <a:srgbClr val="000000"/>
                </a:solidFill>
                <a:effectLst/>
                <a:uFill>
                  <a:solidFill>
                    <a:srgbClr val="FF0000"/>
                  </a:solidFill>
                </a:uFill>
              </a:rPr>
              <a:t> TM</a:t>
            </a:r>
            <a:r>
              <a:rPr lang="zh-CN" altLang="en-US" sz="1600" b="0" i="0" dirty="0">
                <a:solidFill>
                  <a:srgbClr val="000000"/>
                </a:solidFill>
                <a:effectLst/>
                <a:uFill>
                  <a:solidFill>
                    <a:srgbClr val="FF0000"/>
                  </a:solidFill>
                </a:uFill>
              </a:rPr>
              <a:t>方差和</a:t>
            </a:r>
            <a:r>
              <a:rPr lang="en-US" altLang="zh-CN" sz="1600" b="0" i="0" dirty="0">
                <a:solidFill>
                  <a:srgbClr val="000000"/>
                </a:solidFill>
                <a:effectLst/>
                <a:uFill>
                  <a:solidFill>
                    <a:srgbClr val="FF0000"/>
                  </a:solidFill>
                </a:uFill>
              </a:rPr>
              <a:t>MFE</a:t>
            </a:r>
            <a:r>
              <a:rPr lang="zh-CN" altLang="en-US" sz="1600" b="0" i="0" dirty="0">
                <a:solidFill>
                  <a:srgbClr val="000000"/>
                </a:solidFill>
                <a:effectLst/>
                <a:uFill>
                  <a:solidFill>
                    <a:srgbClr val="FF0000"/>
                  </a:solidFill>
                </a:uFill>
              </a:rPr>
              <a:t>越小，序列</a:t>
            </a:r>
            <a:r>
              <a:rPr lang="zh-CN" altLang="en-US" sz="1600" b="0" i="0" dirty="0">
                <a:solidFill>
                  <a:srgbClr val="000000"/>
                </a:solidFill>
                <a:effectLst/>
              </a:rPr>
              <a:t>稳定性越强，</a:t>
            </a:r>
            <a:r>
              <a:rPr lang="en-US" altLang="zh-CN" sz="1600" b="0" i="0" dirty="0">
                <a:solidFill>
                  <a:srgbClr val="000000"/>
                </a:solidFill>
                <a:effectLst/>
              </a:rPr>
              <a:t> DNA</a:t>
            </a:r>
            <a:r>
              <a:rPr lang="zh-CN" altLang="en-US" sz="1600" b="0" i="0" dirty="0">
                <a:solidFill>
                  <a:srgbClr val="000000"/>
                </a:solidFill>
                <a:effectLst/>
              </a:rPr>
              <a:t>序列的</a:t>
            </a:r>
            <a:r>
              <a:rPr lang="en-US" altLang="zh-CN" sz="1600" b="0" i="0" dirty="0">
                <a:solidFill>
                  <a:srgbClr val="000000"/>
                </a:solidFill>
                <a:effectLst/>
              </a:rPr>
              <a:t>TM</a:t>
            </a:r>
            <a:r>
              <a:rPr lang="zh-CN" altLang="en-US" sz="1600" b="0" i="0" dirty="0">
                <a:solidFill>
                  <a:srgbClr val="000000"/>
                </a:solidFill>
                <a:effectLst/>
              </a:rPr>
              <a:t>在</a:t>
            </a:r>
            <a:r>
              <a:rPr lang="en-US" altLang="zh-CN" sz="1600" b="0" i="0" dirty="0">
                <a:solidFill>
                  <a:srgbClr val="000000"/>
                </a:solidFill>
                <a:effectLst/>
              </a:rPr>
              <a:t>PCR</a:t>
            </a:r>
            <a:r>
              <a:rPr lang="zh-CN" altLang="en-US" sz="1600" b="0" i="0" dirty="0">
                <a:solidFill>
                  <a:srgbClr val="000000"/>
                </a:solidFill>
                <a:effectLst/>
              </a:rPr>
              <a:t>等过程中越相似，误差越小。</a:t>
            </a:r>
            <a:endParaRPr lang="en-US" altLang="zh-CN" sz="1600" b="0" i="0" dirty="0">
              <a:solidFill>
                <a:srgbClr val="000000"/>
              </a:solidFill>
              <a:effectLst/>
            </a:endParaRPr>
          </a:p>
          <a:p>
            <a:pPr indent="457200"/>
            <a:endParaRPr lang="zh-CN" altLang="en-US" sz="1600" dirty="0"/>
          </a:p>
        </p:txBody>
      </p:sp>
      <p:pic>
        <p:nvPicPr>
          <p:cNvPr id="8" name="图片 7">
            <a:extLst>
              <a:ext uri="{FF2B5EF4-FFF2-40B4-BE49-F238E27FC236}">
                <a16:creationId xmlns:a16="http://schemas.microsoft.com/office/drawing/2014/main" id="{1796310D-5740-6311-F1D7-B0D66D1D0F57}"/>
              </a:ext>
            </a:extLst>
          </p:cNvPr>
          <p:cNvPicPr>
            <a:picLocks noChangeAspect="1"/>
          </p:cNvPicPr>
          <p:nvPr/>
        </p:nvPicPr>
        <p:blipFill>
          <a:blip r:embed="rId3"/>
          <a:stretch>
            <a:fillRect/>
          </a:stretch>
        </p:blipFill>
        <p:spPr>
          <a:xfrm>
            <a:off x="1432636" y="3247926"/>
            <a:ext cx="9646763" cy="1993860"/>
          </a:xfrm>
          <a:prstGeom prst="rect">
            <a:avLst/>
          </a:prstGeom>
        </p:spPr>
      </p:pic>
      <p:sp>
        <p:nvSpPr>
          <p:cNvPr id="9" name="文本框 8">
            <a:extLst>
              <a:ext uri="{FF2B5EF4-FFF2-40B4-BE49-F238E27FC236}">
                <a16:creationId xmlns:a16="http://schemas.microsoft.com/office/drawing/2014/main" id="{22E842A8-39E6-4802-5827-570869DA19B0}"/>
              </a:ext>
            </a:extLst>
          </p:cNvPr>
          <p:cNvSpPr txBox="1"/>
          <p:nvPr/>
        </p:nvSpPr>
        <p:spPr>
          <a:xfrm>
            <a:off x="6359782" y="3383085"/>
            <a:ext cx="2023353" cy="261610"/>
          </a:xfrm>
          <a:prstGeom prst="rect">
            <a:avLst/>
          </a:prstGeom>
          <a:noFill/>
        </p:spPr>
        <p:txBody>
          <a:bodyPr wrap="square">
            <a:spAutoFit/>
          </a:bodyPr>
          <a:lstStyle/>
          <a:p>
            <a:r>
              <a:rPr lang="zh-CN" altLang="en-US" sz="1100" dirty="0"/>
              <a:t>约束编码条件缩写与全名对比</a:t>
            </a:r>
          </a:p>
        </p:txBody>
      </p:sp>
      <p:sp>
        <p:nvSpPr>
          <p:cNvPr id="10" name="文本框 9">
            <a:extLst>
              <a:ext uri="{FF2B5EF4-FFF2-40B4-BE49-F238E27FC236}">
                <a16:creationId xmlns:a16="http://schemas.microsoft.com/office/drawing/2014/main" id="{687DC8F8-4752-9868-68E2-370E758BCDB9}"/>
              </a:ext>
            </a:extLst>
          </p:cNvPr>
          <p:cNvSpPr txBox="1"/>
          <p:nvPr/>
        </p:nvSpPr>
        <p:spPr>
          <a:xfrm>
            <a:off x="7215815" y="3972452"/>
            <a:ext cx="1543455" cy="369332"/>
          </a:xfrm>
          <a:prstGeom prst="rect">
            <a:avLst/>
          </a:prstGeom>
          <a:noFill/>
        </p:spPr>
        <p:txBody>
          <a:bodyPr wrap="square">
            <a:spAutoFit/>
          </a:bodyPr>
          <a:lstStyle/>
          <a:p>
            <a:r>
              <a:rPr lang="zh-CN" altLang="en-US" sz="900" dirty="0"/>
              <a:t>汉明距离约束、</a:t>
            </a:r>
            <a:r>
              <a:rPr lang="en-US" altLang="zh-CN" sz="900" dirty="0"/>
              <a:t>GC </a:t>
            </a:r>
            <a:r>
              <a:rPr lang="zh-CN" altLang="en-US" sz="900" dirty="0"/>
              <a:t>内容约束、无游程约束</a:t>
            </a:r>
          </a:p>
        </p:txBody>
      </p:sp>
      <p:sp>
        <p:nvSpPr>
          <p:cNvPr id="11" name="文本框 10">
            <a:extLst>
              <a:ext uri="{FF2B5EF4-FFF2-40B4-BE49-F238E27FC236}">
                <a16:creationId xmlns:a16="http://schemas.microsoft.com/office/drawing/2014/main" id="{4C959183-5FF6-0441-6930-225F87D69DE2}"/>
              </a:ext>
            </a:extLst>
          </p:cNvPr>
          <p:cNvSpPr txBox="1"/>
          <p:nvPr/>
        </p:nvSpPr>
        <p:spPr>
          <a:xfrm>
            <a:off x="9009880" y="4163937"/>
            <a:ext cx="1653702" cy="369332"/>
          </a:xfrm>
          <a:prstGeom prst="rect">
            <a:avLst/>
          </a:prstGeom>
          <a:noFill/>
        </p:spPr>
        <p:txBody>
          <a:bodyPr wrap="square">
            <a:spAutoFit/>
          </a:bodyPr>
          <a:lstStyle/>
          <a:p>
            <a:r>
              <a:rPr lang="zh-CN" altLang="en-US" sz="900" dirty="0"/>
              <a:t>汉明距离约束、</a:t>
            </a:r>
            <a:r>
              <a:rPr lang="en-US" altLang="zh-CN" sz="900" dirty="0"/>
              <a:t>GC </a:t>
            </a:r>
            <a:r>
              <a:rPr lang="zh-CN" altLang="en-US" sz="900" dirty="0"/>
              <a:t>内容约束、无游程约束、非相邻子序列</a:t>
            </a:r>
          </a:p>
        </p:txBody>
      </p:sp>
      <p:sp>
        <p:nvSpPr>
          <p:cNvPr id="12" name="文本框 11">
            <a:extLst>
              <a:ext uri="{FF2B5EF4-FFF2-40B4-BE49-F238E27FC236}">
                <a16:creationId xmlns:a16="http://schemas.microsoft.com/office/drawing/2014/main" id="{02005156-404C-0054-2817-F7CD6131A10C}"/>
              </a:ext>
            </a:extLst>
          </p:cNvPr>
          <p:cNvSpPr txBox="1"/>
          <p:nvPr/>
        </p:nvSpPr>
        <p:spPr>
          <a:xfrm>
            <a:off x="3812069" y="4593594"/>
            <a:ext cx="5509097" cy="230832"/>
          </a:xfrm>
          <a:prstGeom prst="rect">
            <a:avLst/>
          </a:prstGeom>
          <a:noFill/>
        </p:spPr>
        <p:txBody>
          <a:bodyPr wrap="square">
            <a:spAutoFit/>
          </a:bodyPr>
          <a:lstStyle/>
          <a:p>
            <a:r>
              <a:rPr lang="zh-CN" altLang="en-US" sz="900" dirty="0"/>
              <a:t>存储编辑距离约束、</a:t>
            </a:r>
            <a:r>
              <a:rPr lang="en-US" altLang="zh-CN" sz="900" dirty="0"/>
              <a:t>GC-content </a:t>
            </a:r>
            <a:r>
              <a:rPr lang="zh-CN" altLang="en-US" sz="900" dirty="0"/>
              <a:t>约束、</a:t>
            </a:r>
            <a:r>
              <a:rPr lang="en-US" altLang="zh-CN" sz="900" dirty="0"/>
              <a:t>No-runlength </a:t>
            </a:r>
            <a:r>
              <a:rPr lang="zh-CN" altLang="en-US" sz="900" dirty="0"/>
              <a:t>约束、不相关的地址约束</a:t>
            </a:r>
          </a:p>
        </p:txBody>
      </p:sp>
      <p:sp>
        <p:nvSpPr>
          <p:cNvPr id="13" name="文本框 12">
            <a:extLst>
              <a:ext uri="{FF2B5EF4-FFF2-40B4-BE49-F238E27FC236}">
                <a16:creationId xmlns:a16="http://schemas.microsoft.com/office/drawing/2014/main" id="{91D33AFF-7B46-422F-1EBF-88039CEF16C8}"/>
              </a:ext>
            </a:extLst>
          </p:cNvPr>
          <p:cNvSpPr txBox="1"/>
          <p:nvPr/>
        </p:nvSpPr>
        <p:spPr>
          <a:xfrm>
            <a:off x="3739800" y="4846739"/>
            <a:ext cx="6096000" cy="230832"/>
          </a:xfrm>
          <a:prstGeom prst="rect">
            <a:avLst/>
          </a:prstGeom>
          <a:noFill/>
        </p:spPr>
        <p:txBody>
          <a:bodyPr wrap="square">
            <a:spAutoFit/>
          </a:bodyPr>
          <a:lstStyle/>
          <a:p>
            <a:r>
              <a:rPr lang="zh-CN" altLang="en-US" sz="900" dirty="0"/>
              <a:t>存储编辑距离约束、</a:t>
            </a:r>
            <a:r>
              <a:rPr lang="en-US" altLang="zh-CN" sz="900" dirty="0"/>
              <a:t>GC </a:t>
            </a:r>
            <a:r>
              <a:rPr lang="zh-CN" altLang="en-US" sz="900" dirty="0"/>
              <a:t>内容约束、无游程约束、地址不相关约束、最小自由能 </a:t>
            </a:r>
            <a:r>
              <a:rPr lang="en-US" altLang="zh-CN" sz="900" dirty="0"/>
              <a:t>(MFE) </a:t>
            </a:r>
            <a:r>
              <a:rPr lang="zh-CN" altLang="en-US" sz="900" dirty="0"/>
              <a:t>约束</a:t>
            </a:r>
          </a:p>
        </p:txBody>
      </p:sp>
      <p:sp>
        <p:nvSpPr>
          <p:cNvPr id="14" name="文本框 13">
            <a:extLst>
              <a:ext uri="{FF2B5EF4-FFF2-40B4-BE49-F238E27FC236}">
                <a16:creationId xmlns:a16="http://schemas.microsoft.com/office/drawing/2014/main" id="{F8CD665F-7870-14F2-579B-09CE5BC04634}"/>
              </a:ext>
            </a:extLst>
          </p:cNvPr>
          <p:cNvSpPr txBox="1"/>
          <p:nvPr/>
        </p:nvSpPr>
        <p:spPr>
          <a:xfrm>
            <a:off x="4651402" y="1616214"/>
            <a:ext cx="4043018" cy="246221"/>
          </a:xfrm>
          <a:prstGeom prst="rect">
            <a:avLst/>
          </a:prstGeom>
          <a:noFill/>
        </p:spPr>
        <p:txBody>
          <a:bodyPr wrap="square">
            <a:spAutoFit/>
          </a:bodyPr>
          <a:lstStyle/>
          <a:p>
            <a:r>
              <a:rPr lang="zh-CN" altLang="en-US" sz="1000" b="0" i="0" dirty="0">
                <a:solidFill>
                  <a:srgbClr val="000000"/>
                </a:solidFill>
                <a:effectLst/>
              </a:rPr>
              <a:t>最小自由能的平均值、最大值和最小值         熔化温度的方差</a:t>
            </a:r>
            <a:r>
              <a:rPr lang="en-US" altLang="zh-CN" sz="1000" b="0" i="0" dirty="0">
                <a:solidFill>
                  <a:srgbClr val="000000"/>
                </a:solidFill>
                <a:effectLst/>
              </a:rPr>
              <a:t>(TM)</a:t>
            </a:r>
            <a:endParaRPr lang="zh-CN" altLang="en-US" sz="1000" dirty="0"/>
          </a:p>
        </p:txBody>
      </p:sp>
    </p:spTree>
    <p:extLst>
      <p:ext uri="{BB962C8B-B14F-4D97-AF65-F5344CB8AC3E}">
        <p14:creationId xmlns:p14="http://schemas.microsoft.com/office/powerpoint/2010/main" val="169636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B3EAFA-80B2-6448-A89B-4BB9BC6F90F3}"/>
              </a:ext>
            </a:extLst>
          </p:cNvPr>
          <p:cNvSpPr txBox="1"/>
          <p:nvPr/>
        </p:nvSpPr>
        <p:spPr>
          <a:xfrm>
            <a:off x="436619" y="390579"/>
            <a:ext cx="6094428" cy="369332"/>
          </a:xfrm>
          <a:prstGeom prst="rect">
            <a:avLst/>
          </a:prstGeom>
          <a:noFill/>
        </p:spPr>
        <p:txBody>
          <a:bodyPr wrap="square">
            <a:spAutoFit/>
          </a:bodyPr>
          <a:lstStyle/>
          <a:p>
            <a:r>
              <a:rPr lang="zh-CN" altLang="en-US" b="0" i="0" dirty="0">
                <a:solidFill>
                  <a:srgbClr val="000000"/>
                </a:solidFill>
                <a:effectLst/>
              </a:rPr>
              <a:t>存储完整性比较：</a:t>
            </a:r>
            <a:endParaRPr lang="zh-CN" altLang="en-US" dirty="0"/>
          </a:p>
        </p:txBody>
      </p:sp>
      <p:sp>
        <p:nvSpPr>
          <p:cNvPr id="5" name="文本框 4">
            <a:extLst>
              <a:ext uri="{FF2B5EF4-FFF2-40B4-BE49-F238E27FC236}">
                <a16:creationId xmlns:a16="http://schemas.microsoft.com/office/drawing/2014/main" id="{3C6CDF29-62D8-7336-593C-4DB597C060DD}"/>
              </a:ext>
            </a:extLst>
          </p:cNvPr>
          <p:cNvSpPr txBox="1"/>
          <p:nvPr/>
        </p:nvSpPr>
        <p:spPr>
          <a:xfrm>
            <a:off x="635760" y="954221"/>
            <a:ext cx="10546236" cy="584775"/>
          </a:xfrm>
          <a:prstGeom prst="rect">
            <a:avLst/>
          </a:prstGeom>
          <a:noFill/>
        </p:spPr>
        <p:txBody>
          <a:bodyPr wrap="square">
            <a:spAutoFit/>
          </a:bodyPr>
          <a:lstStyle/>
          <a:p>
            <a:pPr indent="457200"/>
            <a:r>
              <a:rPr lang="zh-CN" altLang="en-US" sz="1600" b="0" i="0" dirty="0">
                <a:solidFill>
                  <a:srgbClr val="000000"/>
                </a:solidFill>
                <a:effectLst/>
              </a:rPr>
              <a:t>在完成数据写入和读取后，为了验证所提出的自适应编码 </a:t>
            </a:r>
            <a:r>
              <a:rPr lang="en-US" altLang="zh-CN" sz="1600" b="0" i="0" dirty="0">
                <a:solidFill>
                  <a:srgbClr val="000000"/>
                </a:solidFill>
                <a:effectLst/>
              </a:rPr>
              <a:t>DNA </a:t>
            </a:r>
            <a:r>
              <a:rPr lang="zh-CN" altLang="en-US" sz="1600" b="0" i="0" dirty="0">
                <a:solidFill>
                  <a:srgbClr val="000000"/>
                </a:solidFill>
                <a:effectLst/>
              </a:rPr>
              <a:t>存储系统的性能，</a:t>
            </a:r>
            <a:r>
              <a:rPr lang="zh-CN" altLang="en-US" sz="1600" b="0" i="0" u="sng" dirty="0">
                <a:solidFill>
                  <a:srgbClr val="000000"/>
                </a:solidFill>
                <a:effectLst/>
                <a:uFill>
                  <a:solidFill>
                    <a:srgbClr val="FF0000"/>
                  </a:solidFill>
                </a:uFill>
              </a:rPr>
              <a:t>在存储密度、覆盖范围、存储容量和编码方法等方面与之前的代表性工作进行了比较</a:t>
            </a:r>
            <a:r>
              <a:rPr lang="zh-CN" altLang="en-US" sz="1600" b="0" i="0" dirty="0">
                <a:solidFill>
                  <a:srgbClr val="000000"/>
                </a:solidFill>
                <a:effectLst/>
              </a:rPr>
              <a:t>（表 </a:t>
            </a:r>
            <a:r>
              <a:rPr lang="en-US" altLang="zh-CN" sz="1600" b="0" i="0" dirty="0">
                <a:solidFill>
                  <a:srgbClr val="000000"/>
                </a:solidFill>
                <a:effectLst/>
              </a:rPr>
              <a:t>4</a:t>
            </a:r>
            <a:r>
              <a:rPr lang="zh-CN" altLang="en-US" sz="1600" b="0" i="0" dirty="0">
                <a:solidFill>
                  <a:srgbClr val="000000"/>
                </a:solidFill>
                <a:effectLst/>
              </a:rPr>
              <a:t>）</a:t>
            </a:r>
            <a:endParaRPr lang="zh-CN" altLang="en-US" sz="1600" dirty="0"/>
          </a:p>
        </p:txBody>
      </p:sp>
      <p:pic>
        <p:nvPicPr>
          <p:cNvPr id="7" name="图片 6">
            <a:extLst>
              <a:ext uri="{FF2B5EF4-FFF2-40B4-BE49-F238E27FC236}">
                <a16:creationId xmlns:a16="http://schemas.microsoft.com/office/drawing/2014/main" id="{7C428445-15D6-BDE7-57A7-A43B9FA9B4ED}"/>
              </a:ext>
            </a:extLst>
          </p:cNvPr>
          <p:cNvPicPr>
            <a:picLocks noChangeAspect="1"/>
          </p:cNvPicPr>
          <p:nvPr/>
        </p:nvPicPr>
        <p:blipFill>
          <a:blip r:embed="rId2"/>
          <a:stretch>
            <a:fillRect/>
          </a:stretch>
        </p:blipFill>
        <p:spPr>
          <a:xfrm>
            <a:off x="1985979" y="1654384"/>
            <a:ext cx="8098122" cy="4454897"/>
          </a:xfrm>
          <a:prstGeom prst="rect">
            <a:avLst/>
          </a:prstGeom>
        </p:spPr>
      </p:pic>
      <p:sp>
        <p:nvSpPr>
          <p:cNvPr id="6" name="文本框 5">
            <a:extLst>
              <a:ext uri="{FF2B5EF4-FFF2-40B4-BE49-F238E27FC236}">
                <a16:creationId xmlns:a16="http://schemas.microsoft.com/office/drawing/2014/main" id="{77587AAB-C1E0-FB89-E334-E14C4BDB1944}"/>
              </a:ext>
            </a:extLst>
          </p:cNvPr>
          <p:cNvSpPr txBox="1"/>
          <p:nvPr/>
        </p:nvSpPr>
        <p:spPr>
          <a:xfrm>
            <a:off x="3589770" y="2379599"/>
            <a:ext cx="1011677" cy="369332"/>
          </a:xfrm>
          <a:prstGeom prst="rect">
            <a:avLst/>
          </a:prstGeom>
          <a:noFill/>
        </p:spPr>
        <p:txBody>
          <a:bodyPr wrap="square">
            <a:spAutoFit/>
          </a:bodyPr>
          <a:lstStyle/>
          <a:p>
            <a:r>
              <a:rPr lang="zh-CN" altLang="en-US" sz="900" dirty="0"/>
              <a:t>每个碱基的位数，包括引物</a:t>
            </a:r>
          </a:p>
        </p:txBody>
      </p:sp>
      <p:sp>
        <p:nvSpPr>
          <p:cNvPr id="8" name="文本框 7">
            <a:extLst>
              <a:ext uri="{FF2B5EF4-FFF2-40B4-BE49-F238E27FC236}">
                <a16:creationId xmlns:a16="http://schemas.microsoft.com/office/drawing/2014/main" id="{C1AA4D60-22D8-EA0F-D76A-76D4D4C6D706}"/>
              </a:ext>
            </a:extLst>
          </p:cNvPr>
          <p:cNvSpPr txBox="1"/>
          <p:nvPr/>
        </p:nvSpPr>
        <p:spPr>
          <a:xfrm>
            <a:off x="4624000" y="2379599"/>
            <a:ext cx="1011677" cy="369331"/>
          </a:xfrm>
          <a:prstGeom prst="rect">
            <a:avLst/>
          </a:prstGeom>
          <a:noFill/>
        </p:spPr>
        <p:txBody>
          <a:bodyPr wrap="square">
            <a:spAutoFit/>
          </a:bodyPr>
          <a:lstStyle/>
          <a:p>
            <a:r>
              <a:rPr lang="zh-CN" altLang="en-US" sz="900" dirty="0"/>
              <a:t>每个碱基的位数，不包括引物</a:t>
            </a:r>
          </a:p>
        </p:txBody>
      </p:sp>
      <p:sp>
        <p:nvSpPr>
          <p:cNvPr id="10" name="文本框 9">
            <a:extLst>
              <a:ext uri="{FF2B5EF4-FFF2-40B4-BE49-F238E27FC236}">
                <a16:creationId xmlns:a16="http://schemas.microsoft.com/office/drawing/2014/main" id="{34E43936-4E73-1BC5-D3C2-50A0F2CB5440}"/>
              </a:ext>
            </a:extLst>
          </p:cNvPr>
          <p:cNvSpPr txBox="1"/>
          <p:nvPr/>
        </p:nvSpPr>
        <p:spPr>
          <a:xfrm>
            <a:off x="5658230" y="2148767"/>
            <a:ext cx="713362" cy="230832"/>
          </a:xfrm>
          <a:prstGeom prst="rect">
            <a:avLst/>
          </a:prstGeom>
          <a:noFill/>
        </p:spPr>
        <p:txBody>
          <a:bodyPr wrap="square">
            <a:spAutoFit/>
          </a:bodyPr>
          <a:lstStyle/>
          <a:p>
            <a:r>
              <a:rPr lang="zh-CN" altLang="en-US" sz="900"/>
              <a:t>随机访问</a:t>
            </a:r>
            <a:endParaRPr lang="zh-CN" altLang="en-US" sz="900" dirty="0"/>
          </a:p>
        </p:txBody>
      </p:sp>
      <p:sp>
        <p:nvSpPr>
          <p:cNvPr id="12" name="文本框 11">
            <a:extLst>
              <a:ext uri="{FF2B5EF4-FFF2-40B4-BE49-F238E27FC236}">
                <a16:creationId xmlns:a16="http://schemas.microsoft.com/office/drawing/2014/main" id="{60BA4759-5DAF-5789-6C8B-90056D3E2204}"/>
              </a:ext>
            </a:extLst>
          </p:cNvPr>
          <p:cNvSpPr txBox="1"/>
          <p:nvPr/>
        </p:nvSpPr>
        <p:spPr>
          <a:xfrm>
            <a:off x="9285376" y="2333433"/>
            <a:ext cx="713362" cy="230832"/>
          </a:xfrm>
          <a:prstGeom prst="rect">
            <a:avLst/>
          </a:prstGeom>
          <a:noFill/>
        </p:spPr>
        <p:txBody>
          <a:bodyPr wrap="square">
            <a:spAutoFit/>
          </a:bodyPr>
          <a:lstStyle/>
          <a:p>
            <a:r>
              <a:rPr lang="zh-CN" altLang="en-US" sz="900" dirty="0"/>
              <a:t>存储容量</a:t>
            </a:r>
          </a:p>
        </p:txBody>
      </p:sp>
    </p:spTree>
    <p:extLst>
      <p:ext uri="{BB962C8B-B14F-4D97-AF65-F5344CB8AC3E}">
        <p14:creationId xmlns:p14="http://schemas.microsoft.com/office/powerpoint/2010/main" val="222163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结论：</a:t>
            </a:r>
          </a:p>
        </p:txBody>
      </p:sp>
      <p:sp>
        <p:nvSpPr>
          <p:cNvPr id="5" name="文本框 4">
            <a:extLst>
              <a:ext uri="{FF2B5EF4-FFF2-40B4-BE49-F238E27FC236}">
                <a16:creationId xmlns:a16="http://schemas.microsoft.com/office/drawing/2014/main" id="{4934DB18-4194-94B3-E892-3718D72C1865}"/>
              </a:ext>
            </a:extLst>
          </p:cNvPr>
          <p:cNvSpPr txBox="1"/>
          <p:nvPr/>
        </p:nvSpPr>
        <p:spPr>
          <a:xfrm>
            <a:off x="761293" y="1145644"/>
            <a:ext cx="10791334" cy="5016758"/>
          </a:xfrm>
          <a:prstGeom prst="rect">
            <a:avLst/>
          </a:prstGeom>
          <a:noFill/>
        </p:spPr>
        <p:txBody>
          <a:bodyPr wrap="square">
            <a:spAutoFit/>
          </a:bodyPr>
          <a:lstStyle/>
          <a:p>
            <a:pPr indent="457200"/>
            <a:r>
              <a:rPr lang="zh-CN" altLang="en-US" sz="1600" b="0" i="0" dirty="0">
                <a:solidFill>
                  <a:srgbClr val="000000"/>
                </a:solidFill>
                <a:effectLst/>
              </a:rPr>
              <a:t>本文回顾了</a:t>
            </a:r>
            <a:r>
              <a:rPr lang="en-US" altLang="zh-CN" sz="1600" b="0" i="0" dirty="0">
                <a:solidFill>
                  <a:srgbClr val="000000"/>
                </a:solidFill>
                <a:effectLst/>
              </a:rPr>
              <a:t>DNA</a:t>
            </a:r>
            <a:r>
              <a:rPr lang="zh-CN" altLang="en-US" sz="1600" b="0" i="0" dirty="0">
                <a:solidFill>
                  <a:srgbClr val="000000"/>
                </a:solidFill>
                <a:effectLst/>
              </a:rPr>
              <a:t>存储系统的发展和体系结构，重点介绍了它们的优点和缺点，详述了现有的</a:t>
            </a:r>
            <a:r>
              <a:rPr lang="en-US" altLang="zh-CN" sz="1600" b="0" i="0" dirty="0">
                <a:solidFill>
                  <a:srgbClr val="000000"/>
                </a:solidFill>
                <a:effectLst/>
              </a:rPr>
              <a:t>DNA</a:t>
            </a:r>
            <a:r>
              <a:rPr lang="zh-CN" altLang="en-US" sz="1600" b="0" i="0" dirty="0">
                <a:solidFill>
                  <a:srgbClr val="000000"/>
                </a:solidFill>
                <a:effectLst/>
              </a:rPr>
              <a:t>存储步骤，并对这些步骤的技术细节和问题进行了说明。针对传统</a:t>
            </a:r>
            <a:r>
              <a:rPr lang="en-US" altLang="zh-CN" sz="1600" b="0" i="0" dirty="0">
                <a:solidFill>
                  <a:srgbClr val="000000"/>
                </a:solidFill>
                <a:effectLst/>
              </a:rPr>
              <a:t>DNA</a:t>
            </a:r>
            <a:r>
              <a:rPr lang="zh-CN" altLang="en-US" sz="1600" b="0" i="0" dirty="0">
                <a:solidFill>
                  <a:srgbClr val="000000"/>
                </a:solidFill>
                <a:effectLst/>
              </a:rPr>
              <a:t>存储系统中存在的不足，提出了一种高存储密度、低覆盖率、高碱基平衡、高耦合的自适应编码</a:t>
            </a:r>
            <a:r>
              <a:rPr lang="en-US" altLang="zh-CN" sz="1600" b="0" i="0" dirty="0">
                <a:solidFill>
                  <a:srgbClr val="000000"/>
                </a:solidFill>
                <a:effectLst/>
              </a:rPr>
              <a:t>DNA</a:t>
            </a:r>
            <a:r>
              <a:rPr lang="zh-CN" altLang="en-US" sz="1600" b="0" i="0" dirty="0">
                <a:solidFill>
                  <a:srgbClr val="000000"/>
                </a:solidFill>
                <a:effectLst/>
              </a:rPr>
              <a:t>存储系统。</a:t>
            </a:r>
            <a:endParaRPr lang="en-US" altLang="zh-CN" sz="1600" b="0" i="0" dirty="0">
              <a:solidFill>
                <a:srgbClr val="000000"/>
              </a:solidFill>
              <a:effectLst/>
            </a:endParaRPr>
          </a:p>
          <a:p>
            <a:pPr indent="457200"/>
            <a:r>
              <a:rPr lang="zh-CN" altLang="en-US" sz="1600" b="0" i="0" dirty="0">
                <a:solidFill>
                  <a:srgbClr val="000000"/>
                </a:solidFill>
                <a:effectLst/>
              </a:rPr>
              <a:t>本文提出的 </a:t>
            </a:r>
            <a:r>
              <a:rPr lang="en-US" altLang="zh-CN" sz="1600" b="0" i="0" dirty="0">
                <a:solidFill>
                  <a:srgbClr val="000000"/>
                </a:solidFill>
                <a:effectLst/>
              </a:rPr>
              <a:t>DNA </a:t>
            </a:r>
            <a:r>
              <a:rPr lang="zh-CN" altLang="en-US" sz="1600" b="0" i="0" dirty="0">
                <a:solidFill>
                  <a:srgbClr val="000000"/>
                </a:solidFill>
                <a:effectLst/>
              </a:rPr>
              <a:t>存储系统有两个阶段。写入数据阶段主要是通过</a:t>
            </a:r>
            <a:r>
              <a:rPr lang="en-US" altLang="zh-CN" sz="1600" b="0" i="0" dirty="0">
                <a:solidFill>
                  <a:srgbClr val="000000"/>
                </a:solidFill>
                <a:effectLst/>
              </a:rPr>
              <a:t>DNA</a:t>
            </a:r>
            <a:r>
              <a:rPr lang="zh-CN" altLang="en-US" sz="1600" b="0" i="0" dirty="0">
                <a:solidFill>
                  <a:srgbClr val="000000"/>
                </a:solidFill>
                <a:effectLst/>
              </a:rPr>
              <a:t>合成技术进行编码，然后合成为</a:t>
            </a:r>
            <a:r>
              <a:rPr lang="en-US" altLang="zh-CN" sz="1600" b="0" i="0" dirty="0">
                <a:solidFill>
                  <a:srgbClr val="000000"/>
                </a:solidFill>
                <a:effectLst/>
              </a:rPr>
              <a:t>DNA</a:t>
            </a:r>
            <a:r>
              <a:rPr lang="zh-CN" altLang="en-US" sz="1600" b="0" i="0" dirty="0">
                <a:solidFill>
                  <a:srgbClr val="000000"/>
                </a:solidFill>
                <a:effectLst/>
              </a:rPr>
              <a:t>序列存储在</a:t>
            </a:r>
            <a:r>
              <a:rPr lang="en-US" altLang="zh-CN" sz="1600" b="0" i="0" dirty="0">
                <a:solidFill>
                  <a:srgbClr val="000000"/>
                </a:solidFill>
                <a:effectLst/>
              </a:rPr>
              <a:t>DNA</a:t>
            </a:r>
            <a:r>
              <a:rPr lang="zh-CN" altLang="en-US" sz="1600" b="0" i="0" dirty="0">
                <a:solidFill>
                  <a:srgbClr val="000000"/>
                </a:solidFill>
                <a:effectLst/>
              </a:rPr>
              <a:t>池中，读取数据阶段是经过</a:t>
            </a:r>
            <a:r>
              <a:rPr lang="en-US" altLang="zh-CN" sz="1600" b="0" i="0" dirty="0">
                <a:solidFill>
                  <a:srgbClr val="000000"/>
                </a:solidFill>
                <a:effectLst/>
              </a:rPr>
              <a:t>DNA</a:t>
            </a:r>
            <a:r>
              <a:rPr lang="zh-CN" altLang="en-US" sz="1600" b="0" i="0" dirty="0">
                <a:solidFill>
                  <a:srgbClr val="000000"/>
                </a:solidFill>
                <a:effectLst/>
              </a:rPr>
              <a:t>测序后进行解码。对数据进行编码是 </a:t>
            </a:r>
            <a:r>
              <a:rPr lang="en-US" altLang="zh-CN" sz="1600" b="0" i="0" dirty="0">
                <a:solidFill>
                  <a:srgbClr val="000000"/>
                </a:solidFill>
                <a:effectLst/>
              </a:rPr>
              <a:t>DNA </a:t>
            </a:r>
            <a:r>
              <a:rPr lang="zh-CN" altLang="en-US" sz="1600" b="0" i="0" dirty="0">
                <a:solidFill>
                  <a:srgbClr val="000000"/>
                </a:solidFill>
                <a:effectLst/>
              </a:rPr>
              <a:t>存储的第一步，也是最重要的一步。本文</a:t>
            </a:r>
            <a:r>
              <a:rPr lang="zh-CN" altLang="en-US" sz="1600" b="0" i="0" u="sng" dirty="0">
                <a:solidFill>
                  <a:srgbClr val="000000"/>
                </a:solidFill>
                <a:effectLst/>
                <a:uFill>
                  <a:solidFill>
                    <a:srgbClr val="FF0000"/>
                  </a:solidFill>
                </a:uFill>
              </a:rPr>
              <a:t>分别对有效载荷和非有效载荷的不同特征进行编码</a:t>
            </a:r>
            <a:r>
              <a:rPr lang="zh-CN" altLang="en-US" sz="1600" b="0" i="0" dirty="0">
                <a:solidFill>
                  <a:srgbClr val="000000"/>
                </a:solidFill>
                <a:effectLst/>
              </a:rPr>
              <a:t>。</a:t>
            </a:r>
            <a:endParaRPr lang="en-US" altLang="zh-CN" sz="1600" b="0" i="0" dirty="0">
              <a:solidFill>
                <a:srgbClr val="000000"/>
              </a:solidFill>
              <a:effectLst/>
            </a:endParaRPr>
          </a:p>
          <a:p>
            <a:pPr indent="457200"/>
            <a:r>
              <a:rPr lang="zh-CN" altLang="en-US" sz="1600" b="0" i="0" dirty="0">
                <a:solidFill>
                  <a:srgbClr val="000000"/>
                </a:solidFill>
                <a:effectLst/>
              </a:rPr>
              <a:t>利用满足约束条件的喷泉码方案对有效载荷进行编码，施加均聚物、</a:t>
            </a:r>
            <a:r>
              <a:rPr lang="en-US" altLang="zh-CN" sz="1600" b="0" i="0" dirty="0">
                <a:solidFill>
                  <a:srgbClr val="000000"/>
                </a:solidFill>
                <a:effectLst/>
              </a:rPr>
              <a:t>GC</a:t>
            </a:r>
            <a:r>
              <a:rPr lang="zh-CN" altLang="en-US" sz="1600" b="0" i="0" dirty="0">
                <a:solidFill>
                  <a:srgbClr val="000000"/>
                </a:solidFill>
                <a:effectLst/>
              </a:rPr>
              <a:t>含量和碱基平衡度约束以保证编码质量。碱基平衡对于优化运行性能和生成高质量数据至关重要，它还降低了数据读取期间的测序覆盖率。</a:t>
            </a:r>
            <a:endParaRPr lang="en-US" altLang="zh-CN" sz="1600" b="0" i="0" dirty="0">
              <a:solidFill>
                <a:srgbClr val="000000"/>
              </a:solidFill>
              <a:effectLst/>
            </a:endParaRPr>
          </a:p>
          <a:p>
            <a:pPr indent="457200"/>
            <a:r>
              <a:rPr lang="zh-CN" altLang="en-US" sz="1600" b="0" i="0" dirty="0">
                <a:solidFill>
                  <a:srgbClr val="000000"/>
                </a:solidFill>
                <a:effectLst/>
              </a:rPr>
              <a:t>对于使用在组合约束下构建的启发式类算法对非有效载荷进行编码，可以根据有效载荷的编码结果自适应地生成组合约束的阈值。启发式类算法和约束的类型可以根据不同的存储环境进行选择。通过分析裸露单链在组装过程的稳定性和热力学性质，证明了通过有效载荷的特性动态调节非有效载荷的优势。</a:t>
            </a:r>
            <a:endParaRPr lang="en-US" altLang="zh-CN" sz="1600" b="0" i="0" dirty="0">
              <a:solidFill>
                <a:srgbClr val="000000"/>
              </a:solidFill>
              <a:effectLst/>
            </a:endParaRPr>
          </a:p>
          <a:p>
            <a:pPr indent="457200"/>
            <a:r>
              <a:rPr lang="zh-CN" altLang="en-US" sz="1600" b="0" i="0" dirty="0">
                <a:solidFill>
                  <a:srgbClr val="000000"/>
                </a:solidFill>
                <a:effectLst/>
              </a:rPr>
              <a:t>此外，高质量的编码结果不仅增加了存储密度，而且降低了错误率，从而影响了读取数据时的测序覆盖率。实验结果表明，成功地将大小为</a:t>
            </a:r>
            <a:r>
              <a:rPr lang="en-US" altLang="zh-CN" sz="1600" b="0" i="0" dirty="0">
                <a:solidFill>
                  <a:srgbClr val="000000"/>
                </a:solidFill>
                <a:effectLst/>
              </a:rPr>
              <a:t>689 KB</a:t>
            </a:r>
            <a:r>
              <a:rPr lang="zh-CN" altLang="en-US" sz="1600" b="0" i="0" dirty="0">
                <a:solidFill>
                  <a:srgbClr val="000000"/>
                </a:solidFill>
                <a:effectLst/>
              </a:rPr>
              <a:t>的图像、视频和</a:t>
            </a:r>
            <a:r>
              <a:rPr lang="en-US" altLang="zh-CN" sz="1600" b="0" i="0" dirty="0">
                <a:solidFill>
                  <a:srgbClr val="000000"/>
                </a:solidFill>
                <a:effectLst/>
              </a:rPr>
              <a:t>pdf</a:t>
            </a:r>
            <a:r>
              <a:rPr lang="zh-CN" altLang="en-US" sz="1600" b="0" i="0" dirty="0">
                <a:solidFill>
                  <a:srgbClr val="000000"/>
                </a:solidFill>
                <a:effectLst/>
              </a:rPr>
              <a:t>文件存储在</a:t>
            </a:r>
            <a:r>
              <a:rPr lang="en-US" altLang="zh-CN" sz="1600" b="0" i="0" dirty="0">
                <a:solidFill>
                  <a:srgbClr val="000000"/>
                </a:solidFill>
                <a:effectLst/>
              </a:rPr>
              <a:t>DNA</a:t>
            </a:r>
            <a:r>
              <a:rPr lang="zh-CN" altLang="en-US" sz="1600" b="0" i="0" dirty="0">
                <a:solidFill>
                  <a:srgbClr val="000000"/>
                </a:solidFill>
                <a:effectLst/>
              </a:rPr>
              <a:t>中，并最终使用测序软件无损读出。在存储密度、覆盖范围、存储容量和编码方法等方面与前人的工作进行了进一步的比较，基本都取得了理想的结果。为了更好地解释本文提出的自适应</a:t>
            </a:r>
            <a:r>
              <a:rPr lang="en-US" altLang="zh-CN" sz="1600" b="0" i="0" dirty="0">
                <a:solidFill>
                  <a:srgbClr val="000000"/>
                </a:solidFill>
                <a:effectLst/>
              </a:rPr>
              <a:t>DNA</a:t>
            </a:r>
            <a:r>
              <a:rPr lang="zh-CN" altLang="en-US" sz="1600" b="0" i="0" dirty="0">
                <a:solidFill>
                  <a:srgbClr val="000000"/>
                </a:solidFill>
                <a:effectLst/>
              </a:rPr>
              <a:t>存储系统的随机存取功能还进行了一个独立的随机存储测试。</a:t>
            </a:r>
            <a:endParaRPr lang="en-US" altLang="zh-CN" sz="1600" b="0" i="0" dirty="0">
              <a:solidFill>
                <a:srgbClr val="000000"/>
              </a:solidFill>
              <a:effectLst/>
            </a:endParaRPr>
          </a:p>
          <a:p>
            <a:pPr indent="457200"/>
            <a:r>
              <a:rPr lang="zh-CN" altLang="en-US" sz="1600" b="0" i="0" dirty="0">
                <a:solidFill>
                  <a:srgbClr val="000000"/>
                </a:solidFill>
                <a:effectLst/>
              </a:rPr>
              <a:t>在未来的工作中，我们将针对测序覆盖率、存储密度、存储容量等与存储相关的指标，实现一种性能和特点更好的自适应编码</a:t>
            </a:r>
            <a:r>
              <a:rPr lang="en-US" altLang="zh-CN" sz="1600" b="0" i="0" dirty="0">
                <a:solidFill>
                  <a:srgbClr val="000000"/>
                </a:solidFill>
                <a:effectLst/>
              </a:rPr>
              <a:t>DNA</a:t>
            </a:r>
            <a:r>
              <a:rPr lang="zh-CN" altLang="en-US" sz="1600" b="0" i="0" dirty="0">
                <a:solidFill>
                  <a:srgbClr val="000000"/>
                </a:solidFill>
                <a:effectLst/>
              </a:rPr>
              <a:t>存储系统，以提高存储密度和容量，最小化覆盖以降低成本。然而，本研究尚未进行湿实验。因此，我们将在未来的工作中继续推动</a:t>
            </a:r>
            <a:r>
              <a:rPr lang="en-US" altLang="zh-CN" sz="1600" b="0" i="0" dirty="0">
                <a:solidFill>
                  <a:srgbClr val="000000"/>
                </a:solidFill>
                <a:effectLst/>
              </a:rPr>
              <a:t>DNA</a:t>
            </a:r>
            <a:r>
              <a:rPr lang="zh-CN" altLang="en-US" sz="1600" b="0" i="0" dirty="0">
                <a:solidFill>
                  <a:srgbClr val="000000"/>
                </a:solidFill>
                <a:effectLst/>
              </a:rPr>
              <a:t>存储的实际应用，从存储成本和合成生物学发展两方面开展相关工作，提高</a:t>
            </a:r>
            <a:r>
              <a:rPr lang="en-US" altLang="zh-CN" sz="1600" b="0" i="0" dirty="0">
                <a:solidFill>
                  <a:srgbClr val="000000"/>
                </a:solidFill>
                <a:effectLst/>
              </a:rPr>
              <a:t>DNA</a:t>
            </a:r>
            <a:r>
              <a:rPr lang="zh-CN" altLang="en-US" sz="1600" b="0" i="0" dirty="0">
                <a:solidFill>
                  <a:srgbClr val="000000"/>
                </a:solidFill>
                <a:effectLst/>
              </a:rPr>
              <a:t>存储的存储潜力和冷数据的可用性。</a:t>
            </a:r>
            <a:endParaRPr lang="zh-CN" altLang="en-US" sz="1600" dirty="0"/>
          </a:p>
          <a:p>
            <a:pPr indent="457200"/>
            <a:endParaRPr lang="zh-CN" altLang="en-US" sz="1600" dirty="0"/>
          </a:p>
        </p:txBody>
      </p:sp>
    </p:spTree>
    <p:extLst>
      <p:ext uri="{BB962C8B-B14F-4D97-AF65-F5344CB8AC3E}">
        <p14:creationId xmlns:p14="http://schemas.microsoft.com/office/powerpoint/2010/main" val="3516727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0DC633-C6FC-0C6F-FAF1-A70FED592CCE}"/>
              </a:ext>
            </a:extLst>
          </p:cNvPr>
          <p:cNvSpPr txBox="1"/>
          <p:nvPr/>
        </p:nvSpPr>
        <p:spPr>
          <a:xfrm>
            <a:off x="3833566" y="2828835"/>
            <a:ext cx="4524867" cy="1200329"/>
          </a:xfrm>
          <a:prstGeom prst="rect">
            <a:avLst/>
          </a:prstGeom>
          <a:noFill/>
        </p:spPr>
        <p:txBody>
          <a:bodyPr wrap="square" rtlCol="0">
            <a:spAutoFit/>
          </a:bodyPr>
          <a:lstStyle/>
          <a:p>
            <a:r>
              <a:rPr lang="en-US" altLang="zh-CN" sz="7200" dirty="0">
                <a:latin typeface="+mn-ea"/>
                <a:cs typeface="Times New Roman" panose="02020603050405020304" pitchFamily="18" charset="0"/>
              </a:rPr>
              <a:t>Thank You</a:t>
            </a:r>
            <a:r>
              <a:rPr lang="zh-CN" altLang="en-US" sz="7200" dirty="0">
                <a:latin typeface="+mn-ea"/>
                <a:cs typeface="Times New Roman" panose="02020603050405020304" pitchFamily="18" charset="0"/>
              </a:rPr>
              <a:t>！</a:t>
            </a:r>
          </a:p>
        </p:txBody>
      </p:sp>
    </p:spTree>
    <p:extLst>
      <p:ext uri="{BB962C8B-B14F-4D97-AF65-F5344CB8AC3E}">
        <p14:creationId xmlns:p14="http://schemas.microsoft.com/office/powerpoint/2010/main" val="22965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520814" y="467665"/>
            <a:ext cx="1414021" cy="461665"/>
          </a:xfrm>
          <a:prstGeom prst="rect">
            <a:avLst/>
          </a:prstGeom>
          <a:noFill/>
        </p:spPr>
        <p:txBody>
          <a:bodyPr wrap="square" rtlCol="0">
            <a:spAutoFit/>
          </a:bodyPr>
          <a:lstStyle/>
          <a:p>
            <a:r>
              <a:rPr lang="zh-CN" altLang="en-US" sz="2400" dirty="0"/>
              <a:t>引言</a:t>
            </a:r>
          </a:p>
        </p:txBody>
      </p:sp>
      <p:sp>
        <p:nvSpPr>
          <p:cNvPr id="5" name="文本框 4">
            <a:extLst>
              <a:ext uri="{FF2B5EF4-FFF2-40B4-BE49-F238E27FC236}">
                <a16:creationId xmlns:a16="http://schemas.microsoft.com/office/drawing/2014/main" id="{87C8B091-0701-2061-7EAB-4270BC1D84CC}"/>
              </a:ext>
            </a:extLst>
          </p:cNvPr>
          <p:cNvSpPr txBox="1"/>
          <p:nvPr/>
        </p:nvSpPr>
        <p:spPr>
          <a:xfrm>
            <a:off x="1181494" y="1391196"/>
            <a:ext cx="9773239" cy="1077218"/>
          </a:xfrm>
          <a:prstGeom prst="rect">
            <a:avLst/>
          </a:prstGeom>
          <a:noFill/>
        </p:spPr>
        <p:txBody>
          <a:bodyPr wrap="square">
            <a:spAutoFit/>
          </a:bodyPr>
          <a:lstStyle/>
          <a:p>
            <a:pPr indent="457200"/>
            <a:r>
              <a:rPr lang="zh-CN" altLang="en-US" sz="1600" dirty="0">
                <a:solidFill>
                  <a:srgbClr val="000000"/>
                </a:solidFill>
              </a:rPr>
              <a:t>海量数据带来便利的同时也带来了巨大的挑战。有鉴于此，如何明智地使用和存储海量数据已成为数据科学家面临的难题。现代存储系统面临着高成本、高能耗的问题，</a:t>
            </a:r>
            <a:r>
              <a:rPr lang="en-US" altLang="zh-CN" sz="1600" dirty="0">
                <a:solidFill>
                  <a:srgbClr val="000000"/>
                </a:solidFill>
              </a:rPr>
              <a:t>DNA </a:t>
            </a:r>
            <a:r>
              <a:rPr lang="zh-CN" altLang="en-US" sz="1600" dirty="0">
                <a:solidFill>
                  <a:srgbClr val="000000"/>
                </a:solidFill>
              </a:rPr>
              <a:t>作为一种高并行性的存储介质维护成本低，存储潜力大，还具有许多其他独特的潜在优势，例如与每隔几年更新一次的传统介质相比具有数十年或数百年的稳定性，并且基于分子生物学方法易于复制以防止降解。</a:t>
            </a:r>
            <a:endParaRPr lang="en-US" altLang="zh-CN" sz="1600" dirty="0">
              <a:solidFill>
                <a:srgbClr val="000000"/>
              </a:solidFill>
            </a:endParaRPr>
          </a:p>
        </p:txBody>
      </p:sp>
      <p:pic>
        <p:nvPicPr>
          <p:cNvPr id="9" name="图片 8">
            <a:extLst>
              <a:ext uri="{FF2B5EF4-FFF2-40B4-BE49-F238E27FC236}">
                <a16:creationId xmlns:a16="http://schemas.microsoft.com/office/drawing/2014/main" id="{71BD5C77-507B-5616-FA82-238850E7676D}"/>
              </a:ext>
            </a:extLst>
          </p:cNvPr>
          <p:cNvPicPr>
            <a:picLocks noChangeAspect="1"/>
          </p:cNvPicPr>
          <p:nvPr/>
        </p:nvPicPr>
        <p:blipFill>
          <a:blip r:embed="rId2"/>
          <a:stretch>
            <a:fillRect/>
          </a:stretch>
        </p:blipFill>
        <p:spPr>
          <a:xfrm>
            <a:off x="1456781" y="2697836"/>
            <a:ext cx="9142779" cy="2709497"/>
          </a:xfrm>
          <a:prstGeom prst="rect">
            <a:avLst/>
          </a:prstGeom>
        </p:spPr>
      </p:pic>
      <p:sp>
        <p:nvSpPr>
          <p:cNvPr id="6" name="文本框 5">
            <a:extLst>
              <a:ext uri="{FF2B5EF4-FFF2-40B4-BE49-F238E27FC236}">
                <a16:creationId xmlns:a16="http://schemas.microsoft.com/office/drawing/2014/main" id="{9AC93CBB-BFDD-572B-4682-1D68BEB58A33}"/>
              </a:ext>
            </a:extLst>
          </p:cNvPr>
          <p:cNvSpPr txBox="1"/>
          <p:nvPr/>
        </p:nvSpPr>
        <p:spPr>
          <a:xfrm>
            <a:off x="9852265" y="3701567"/>
            <a:ext cx="1102468" cy="261610"/>
          </a:xfrm>
          <a:prstGeom prst="rect">
            <a:avLst/>
          </a:prstGeom>
          <a:noFill/>
        </p:spPr>
        <p:txBody>
          <a:bodyPr wrap="square">
            <a:spAutoFit/>
          </a:bodyPr>
          <a:lstStyle/>
          <a:p>
            <a:r>
              <a:rPr lang="en-US" altLang="zh-CN" sz="1100" b="0" i="0" dirty="0">
                <a:solidFill>
                  <a:srgbClr val="000000"/>
                </a:solidFill>
                <a:effectLst/>
                <a:latin typeface="+mn-ea"/>
              </a:rPr>
              <a:t>DNA</a:t>
            </a:r>
            <a:r>
              <a:rPr lang="zh-CN" altLang="en-US" sz="1100" b="0" i="0" dirty="0">
                <a:solidFill>
                  <a:srgbClr val="000000"/>
                </a:solidFill>
                <a:effectLst/>
                <a:latin typeface="+mn-ea"/>
              </a:rPr>
              <a:t>存储</a:t>
            </a:r>
            <a:endParaRPr lang="zh-CN" altLang="en-US" sz="1100" dirty="0">
              <a:latin typeface="+mn-ea"/>
            </a:endParaRPr>
          </a:p>
        </p:txBody>
      </p:sp>
      <p:sp>
        <p:nvSpPr>
          <p:cNvPr id="8" name="文本框 7">
            <a:extLst>
              <a:ext uri="{FF2B5EF4-FFF2-40B4-BE49-F238E27FC236}">
                <a16:creationId xmlns:a16="http://schemas.microsoft.com/office/drawing/2014/main" id="{CFF6142B-BEFA-49AA-34E1-175FFFCEAFA1}"/>
              </a:ext>
            </a:extLst>
          </p:cNvPr>
          <p:cNvSpPr txBox="1"/>
          <p:nvPr/>
        </p:nvSpPr>
        <p:spPr>
          <a:xfrm>
            <a:off x="9717586" y="4944566"/>
            <a:ext cx="881974" cy="261610"/>
          </a:xfrm>
          <a:prstGeom prst="rect">
            <a:avLst/>
          </a:prstGeom>
          <a:noFill/>
        </p:spPr>
        <p:txBody>
          <a:bodyPr wrap="square">
            <a:spAutoFit/>
          </a:bodyPr>
          <a:lstStyle/>
          <a:p>
            <a:r>
              <a:rPr lang="zh-CN" altLang="en-US" sz="1100" dirty="0">
                <a:solidFill>
                  <a:srgbClr val="000000"/>
                </a:solidFill>
                <a:latin typeface="+mn-ea"/>
              </a:rPr>
              <a:t>传统磁存储</a:t>
            </a:r>
          </a:p>
        </p:txBody>
      </p:sp>
    </p:spTree>
    <p:extLst>
      <p:ext uri="{BB962C8B-B14F-4D97-AF65-F5344CB8AC3E}">
        <p14:creationId xmlns:p14="http://schemas.microsoft.com/office/powerpoint/2010/main" val="372529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94AEC6-EF0C-99ED-53FA-B4DA30B6CB9A}"/>
              </a:ext>
            </a:extLst>
          </p:cNvPr>
          <p:cNvSpPr txBox="1"/>
          <p:nvPr/>
        </p:nvSpPr>
        <p:spPr>
          <a:xfrm>
            <a:off x="3922605" y="666411"/>
            <a:ext cx="6096000" cy="369332"/>
          </a:xfrm>
          <a:prstGeom prst="rect">
            <a:avLst/>
          </a:prstGeom>
          <a:noFill/>
        </p:spPr>
        <p:txBody>
          <a:bodyPr wrap="square">
            <a:spAutoFit/>
          </a:bodyPr>
          <a:lstStyle/>
          <a:p>
            <a:r>
              <a:rPr lang="zh-CN" altLang="en-US" b="0" i="0" dirty="0">
                <a:solidFill>
                  <a:srgbClr val="000000"/>
                </a:solidFill>
                <a:effectLst/>
              </a:rPr>
              <a:t>使用 </a:t>
            </a:r>
            <a:r>
              <a:rPr lang="en-US" altLang="zh-CN" b="0" i="0" dirty="0">
                <a:solidFill>
                  <a:srgbClr val="000000"/>
                </a:solidFill>
                <a:effectLst/>
              </a:rPr>
              <a:t>DNA </a:t>
            </a:r>
            <a:r>
              <a:rPr lang="zh-CN" altLang="en-US" b="0" i="0" dirty="0">
                <a:solidFill>
                  <a:srgbClr val="000000"/>
                </a:solidFill>
                <a:effectLst/>
              </a:rPr>
              <a:t>存储非生物信息的发展经历：</a:t>
            </a:r>
            <a:endParaRPr lang="zh-CN" altLang="en-US" dirty="0"/>
          </a:p>
        </p:txBody>
      </p:sp>
      <p:sp>
        <p:nvSpPr>
          <p:cNvPr id="4" name="矩形: 圆角 3">
            <a:extLst>
              <a:ext uri="{FF2B5EF4-FFF2-40B4-BE49-F238E27FC236}">
                <a16:creationId xmlns:a16="http://schemas.microsoft.com/office/drawing/2014/main" id="{A266F8FD-C0BE-A412-5EA9-AB4907C64F02}"/>
              </a:ext>
            </a:extLst>
          </p:cNvPr>
          <p:cNvSpPr/>
          <p:nvPr/>
        </p:nvSpPr>
        <p:spPr>
          <a:xfrm>
            <a:off x="1036319" y="1325880"/>
            <a:ext cx="2887979"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0" i="0" dirty="0">
                <a:solidFill>
                  <a:srgbClr val="000000"/>
                </a:solidFill>
                <a:effectLst/>
              </a:rPr>
              <a:t>使用 </a:t>
            </a:r>
            <a:r>
              <a:rPr lang="en-US" altLang="zh-CN" sz="1200" b="0" i="0" dirty="0">
                <a:solidFill>
                  <a:srgbClr val="000000"/>
                </a:solidFill>
                <a:effectLst/>
              </a:rPr>
              <a:t>DNA </a:t>
            </a:r>
            <a:r>
              <a:rPr lang="zh-CN" altLang="en-US" sz="1200" b="0" i="0" dirty="0">
                <a:solidFill>
                  <a:srgbClr val="000000"/>
                </a:solidFill>
                <a:effectLst/>
              </a:rPr>
              <a:t>存储非生物信息的第一次尝试可以追溯到 </a:t>
            </a:r>
            <a:r>
              <a:rPr lang="en-US" altLang="zh-CN" sz="1200" b="0" i="0" dirty="0">
                <a:solidFill>
                  <a:srgbClr val="000000"/>
                </a:solidFill>
                <a:effectLst/>
              </a:rPr>
              <a:t>20 </a:t>
            </a:r>
            <a:r>
              <a:rPr lang="zh-CN" altLang="en-US" sz="1200" b="0" i="0" dirty="0">
                <a:solidFill>
                  <a:srgbClr val="000000"/>
                </a:solidFill>
                <a:effectLst/>
              </a:rPr>
              <a:t>世纪后期，使用细菌作为非生物信息的存储介质。但当时合成、测序等生物技术有限，该领域发展不快。</a:t>
            </a:r>
            <a:endParaRPr lang="en-US" altLang="zh-CN" sz="1200" b="0" i="0" dirty="0">
              <a:solidFill>
                <a:srgbClr val="000000"/>
              </a:solidFill>
              <a:effectLst/>
            </a:endParaRPr>
          </a:p>
        </p:txBody>
      </p:sp>
      <p:sp>
        <p:nvSpPr>
          <p:cNvPr id="8" name="箭头: 右 7">
            <a:extLst>
              <a:ext uri="{FF2B5EF4-FFF2-40B4-BE49-F238E27FC236}">
                <a16:creationId xmlns:a16="http://schemas.microsoft.com/office/drawing/2014/main" id="{AD145D5D-3060-F081-3718-08A394872CE0}"/>
              </a:ext>
            </a:extLst>
          </p:cNvPr>
          <p:cNvSpPr/>
          <p:nvPr/>
        </p:nvSpPr>
        <p:spPr>
          <a:xfrm>
            <a:off x="4047934" y="1759786"/>
            <a:ext cx="323084" cy="15283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矩形: 圆角 8">
            <a:extLst>
              <a:ext uri="{FF2B5EF4-FFF2-40B4-BE49-F238E27FC236}">
                <a16:creationId xmlns:a16="http://schemas.microsoft.com/office/drawing/2014/main" id="{C42EF74D-759E-504F-CBAF-00C25E865DD2}"/>
              </a:ext>
            </a:extLst>
          </p:cNvPr>
          <p:cNvSpPr/>
          <p:nvPr/>
        </p:nvSpPr>
        <p:spPr>
          <a:xfrm>
            <a:off x="8222365" y="1315384"/>
            <a:ext cx="2986877" cy="11191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2012 </a:t>
            </a:r>
            <a:r>
              <a:rPr lang="zh-CN" altLang="en-US" sz="1200" b="0" i="0" dirty="0">
                <a:solidFill>
                  <a:srgbClr val="000000"/>
                </a:solidFill>
                <a:effectLst/>
              </a:rPr>
              <a:t>年，将文本、</a:t>
            </a:r>
            <a:r>
              <a:rPr lang="en-US" altLang="zh-CN" sz="1200" b="0" i="0" dirty="0">
                <a:solidFill>
                  <a:srgbClr val="000000"/>
                </a:solidFill>
                <a:effectLst/>
              </a:rPr>
              <a:t>JS </a:t>
            </a:r>
            <a:r>
              <a:rPr lang="zh-CN" altLang="en-US" sz="1200" b="0" i="0" dirty="0">
                <a:solidFill>
                  <a:srgbClr val="000000"/>
                </a:solidFill>
                <a:effectLst/>
              </a:rPr>
              <a:t>程序和图像编码为相应的 </a:t>
            </a:r>
            <a:r>
              <a:rPr lang="en-US" altLang="zh-CN" sz="1200" b="0" i="0" dirty="0">
                <a:solidFill>
                  <a:srgbClr val="000000"/>
                </a:solidFill>
                <a:effectLst/>
              </a:rPr>
              <a:t>DNA </a:t>
            </a:r>
            <a:r>
              <a:rPr lang="zh-CN" altLang="en-US" sz="1200" b="0" i="0" dirty="0">
                <a:solidFill>
                  <a:srgbClr val="000000"/>
                </a:solidFill>
                <a:effectLst/>
              </a:rPr>
              <a:t>序列，这些序列最终被存储在 </a:t>
            </a:r>
            <a:r>
              <a:rPr lang="en-US" altLang="zh-CN" sz="1200" b="0" i="0" dirty="0">
                <a:solidFill>
                  <a:srgbClr val="000000"/>
                </a:solidFill>
                <a:effectLst/>
              </a:rPr>
              <a:t>DNA </a:t>
            </a:r>
            <a:r>
              <a:rPr lang="zh-CN" altLang="en-US" sz="1200" b="0" i="0" dirty="0">
                <a:solidFill>
                  <a:srgbClr val="000000"/>
                </a:solidFill>
                <a:effectLst/>
              </a:rPr>
              <a:t>中，可以处理 </a:t>
            </a:r>
            <a:r>
              <a:rPr lang="en-US" altLang="zh-CN" sz="1200" b="0" i="0" dirty="0">
                <a:solidFill>
                  <a:srgbClr val="000000"/>
                </a:solidFill>
                <a:effectLst/>
              </a:rPr>
              <a:t>DNA </a:t>
            </a:r>
            <a:r>
              <a:rPr lang="zh-CN" altLang="en-US" sz="1200" b="0" i="0" dirty="0">
                <a:solidFill>
                  <a:srgbClr val="000000"/>
                </a:solidFill>
                <a:effectLst/>
              </a:rPr>
              <a:t>测序和合成中的错误。</a:t>
            </a:r>
            <a:endParaRPr lang="en-US" altLang="zh-CN" sz="1200" b="0" i="0" dirty="0">
              <a:solidFill>
                <a:srgbClr val="000000"/>
              </a:solidFill>
              <a:effectLst/>
            </a:endParaRPr>
          </a:p>
        </p:txBody>
      </p:sp>
      <p:sp>
        <p:nvSpPr>
          <p:cNvPr id="11" name="矩形: 圆角 10">
            <a:extLst>
              <a:ext uri="{FF2B5EF4-FFF2-40B4-BE49-F238E27FC236}">
                <a16:creationId xmlns:a16="http://schemas.microsoft.com/office/drawing/2014/main" id="{716EB2C5-7E90-8366-23DA-72517A5FB323}"/>
              </a:ext>
            </a:extLst>
          </p:cNvPr>
          <p:cNvSpPr/>
          <p:nvPr/>
        </p:nvSpPr>
        <p:spPr>
          <a:xfrm>
            <a:off x="4585494" y="1315384"/>
            <a:ext cx="2887979"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2001 </a:t>
            </a:r>
            <a:r>
              <a:rPr lang="zh-CN" altLang="en-US" sz="1200" b="0" i="0" dirty="0">
                <a:solidFill>
                  <a:srgbClr val="000000"/>
                </a:solidFill>
                <a:effectLst/>
              </a:rPr>
              <a:t>年，用类似于</a:t>
            </a:r>
            <a:r>
              <a:rPr lang="en-US" altLang="zh-CN" sz="1200" b="0" i="0" dirty="0">
                <a:solidFill>
                  <a:srgbClr val="000000"/>
                </a:solidFill>
                <a:effectLst/>
              </a:rPr>
              <a:t>DNA</a:t>
            </a:r>
            <a:r>
              <a:rPr lang="zh-CN" altLang="en-US" sz="1200" b="0" i="0" dirty="0">
                <a:solidFill>
                  <a:srgbClr val="000000"/>
                </a:solidFill>
                <a:effectLst/>
              </a:rPr>
              <a:t>编码蛋白质序列的密码子方法，将</a:t>
            </a:r>
            <a:r>
              <a:rPr lang="en-US" altLang="zh-CN" sz="1200" b="0" i="0" dirty="0">
                <a:solidFill>
                  <a:srgbClr val="000000"/>
                </a:solidFill>
                <a:effectLst/>
              </a:rPr>
              <a:t>《</a:t>
            </a:r>
            <a:r>
              <a:rPr lang="zh-CN" altLang="en-US" sz="1200" b="0" i="0" dirty="0">
                <a:solidFill>
                  <a:srgbClr val="000000"/>
                </a:solidFill>
                <a:effectLst/>
              </a:rPr>
              <a:t>双城记</a:t>
            </a:r>
            <a:r>
              <a:rPr lang="en-US" altLang="zh-CN" sz="1200" b="0" i="0" dirty="0">
                <a:solidFill>
                  <a:srgbClr val="000000"/>
                </a:solidFill>
                <a:effectLst/>
              </a:rPr>
              <a:t>》</a:t>
            </a:r>
            <a:r>
              <a:rPr lang="zh-CN" altLang="en-US" sz="1200" b="0" i="0" dirty="0">
                <a:solidFill>
                  <a:srgbClr val="000000"/>
                </a:solidFill>
                <a:effectLst/>
              </a:rPr>
              <a:t>开头的两句话编码到</a:t>
            </a:r>
            <a:r>
              <a:rPr lang="en-US" altLang="zh-CN" sz="1200" b="0" i="0" dirty="0">
                <a:solidFill>
                  <a:srgbClr val="000000"/>
                </a:solidFill>
                <a:effectLst/>
              </a:rPr>
              <a:t>DNA</a:t>
            </a:r>
            <a:r>
              <a:rPr lang="zh-CN" altLang="en-US" sz="1200" b="0" i="0" dirty="0">
                <a:solidFill>
                  <a:srgbClr val="000000"/>
                </a:solidFill>
                <a:effectLst/>
              </a:rPr>
              <a:t>分子中。</a:t>
            </a:r>
            <a:endParaRPr lang="en-US" altLang="zh-CN" sz="1200" b="0" i="0" dirty="0">
              <a:solidFill>
                <a:srgbClr val="000000"/>
              </a:solidFill>
              <a:effectLst/>
            </a:endParaRPr>
          </a:p>
        </p:txBody>
      </p:sp>
      <p:sp>
        <p:nvSpPr>
          <p:cNvPr id="12" name="箭头: 右 11">
            <a:extLst>
              <a:ext uri="{FF2B5EF4-FFF2-40B4-BE49-F238E27FC236}">
                <a16:creationId xmlns:a16="http://schemas.microsoft.com/office/drawing/2014/main" id="{F5729C5D-82B9-030A-64D3-1F3D83E8DAEF}"/>
              </a:ext>
            </a:extLst>
          </p:cNvPr>
          <p:cNvSpPr/>
          <p:nvPr/>
        </p:nvSpPr>
        <p:spPr>
          <a:xfrm>
            <a:off x="7687949" y="1759786"/>
            <a:ext cx="323084" cy="15283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箭头: 下 12">
            <a:extLst>
              <a:ext uri="{FF2B5EF4-FFF2-40B4-BE49-F238E27FC236}">
                <a16:creationId xmlns:a16="http://schemas.microsoft.com/office/drawing/2014/main" id="{A0B7E4D5-A19D-BC20-93C2-C61AEC855BA4}"/>
              </a:ext>
            </a:extLst>
          </p:cNvPr>
          <p:cNvSpPr/>
          <p:nvPr/>
        </p:nvSpPr>
        <p:spPr>
          <a:xfrm>
            <a:off x="9669727" y="2598626"/>
            <a:ext cx="191213" cy="31840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圆角 13">
            <a:extLst>
              <a:ext uri="{FF2B5EF4-FFF2-40B4-BE49-F238E27FC236}">
                <a16:creationId xmlns:a16="http://schemas.microsoft.com/office/drawing/2014/main" id="{843085EF-8864-20F1-6084-7A6F7CAACC23}"/>
              </a:ext>
            </a:extLst>
          </p:cNvPr>
          <p:cNvSpPr/>
          <p:nvPr/>
        </p:nvSpPr>
        <p:spPr>
          <a:xfrm>
            <a:off x="1060514" y="4849244"/>
            <a:ext cx="2951438"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2019 </a:t>
            </a:r>
            <a:r>
              <a:rPr lang="zh-CN" altLang="en-US" sz="1200" b="0" i="0" dirty="0">
                <a:solidFill>
                  <a:srgbClr val="000000"/>
                </a:solidFill>
                <a:effectLst/>
              </a:rPr>
              <a:t>年，</a:t>
            </a:r>
            <a:r>
              <a:rPr lang="zh-CN" altLang="en-US" sz="1200" b="0" i="0" dirty="0">
                <a:solidFill>
                  <a:srgbClr val="000000"/>
                </a:solidFill>
                <a:effectLst/>
                <a:latin typeface="Arial" panose="020B0604020202020204" pitchFamily="34" charset="0"/>
              </a:rPr>
              <a:t>描述了一种用于 </a:t>
            </a:r>
            <a:r>
              <a:rPr lang="en-US" altLang="zh-CN" sz="1200" b="0" i="0" dirty="0">
                <a:solidFill>
                  <a:srgbClr val="000000"/>
                </a:solidFill>
                <a:effectLst/>
                <a:latin typeface="Arial" panose="020B0604020202020204" pitchFamily="34" charset="0"/>
              </a:rPr>
              <a:t>DNA </a:t>
            </a:r>
            <a:r>
              <a:rPr lang="zh-CN" altLang="en-US" sz="1200" b="0" i="0" dirty="0">
                <a:solidFill>
                  <a:srgbClr val="000000"/>
                </a:solidFill>
                <a:effectLst/>
                <a:latin typeface="Arial" panose="020B0604020202020204" pitchFamily="34" charset="0"/>
              </a:rPr>
              <a:t>数据存储的从头合成策略，该策略在运动控制条件下利用模板独立的聚合酶末端脱氧核苷酸转移酶。</a:t>
            </a:r>
            <a:endParaRPr lang="en-US" altLang="zh-CN" sz="1200" b="0" i="0" dirty="0">
              <a:solidFill>
                <a:srgbClr val="000000"/>
              </a:solidFill>
              <a:effectLst/>
            </a:endParaRPr>
          </a:p>
        </p:txBody>
      </p:sp>
      <p:sp>
        <p:nvSpPr>
          <p:cNvPr id="15" name="矩形: 圆角 14">
            <a:extLst>
              <a:ext uri="{FF2B5EF4-FFF2-40B4-BE49-F238E27FC236}">
                <a16:creationId xmlns:a16="http://schemas.microsoft.com/office/drawing/2014/main" id="{79B1E50F-AECF-7967-A437-94B4D9448E27}"/>
              </a:ext>
            </a:extLst>
          </p:cNvPr>
          <p:cNvSpPr/>
          <p:nvPr/>
        </p:nvSpPr>
        <p:spPr>
          <a:xfrm>
            <a:off x="1034626" y="3081758"/>
            <a:ext cx="2887979"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2018 </a:t>
            </a:r>
            <a:r>
              <a:rPr lang="zh-CN" altLang="en-US" sz="1200" b="0" i="0" dirty="0">
                <a:solidFill>
                  <a:srgbClr val="000000"/>
                </a:solidFill>
                <a:effectLst/>
              </a:rPr>
              <a:t>年，提出了一种端到端的 </a:t>
            </a:r>
            <a:r>
              <a:rPr lang="en-US" altLang="zh-CN" sz="1200" b="0" i="0" dirty="0">
                <a:solidFill>
                  <a:srgbClr val="000000"/>
                </a:solidFill>
                <a:effectLst/>
              </a:rPr>
              <a:t>DNA </a:t>
            </a:r>
            <a:r>
              <a:rPr lang="zh-CN" altLang="en-US" sz="1200" b="0" i="0" dirty="0">
                <a:solidFill>
                  <a:srgbClr val="000000"/>
                </a:solidFill>
                <a:effectLst/>
              </a:rPr>
              <a:t>数据存储，该存储在 </a:t>
            </a:r>
            <a:r>
              <a:rPr lang="en-US" altLang="zh-CN" sz="1200" b="0" i="0" dirty="0">
                <a:solidFill>
                  <a:srgbClr val="000000"/>
                </a:solidFill>
                <a:effectLst/>
              </a:rPr>
              <a:t>DNA </a:t>
            </a:r>
            <a:r>
              <a:rPr lang="zh-CN" altLang="en-US" sz="1200" b="0" i="0" dirty="0">
                <a:solidFill>
                  <a:srgbClr val="000000"/>
                </a:solidFill>
                <a:effectLst/>
              </a:rPr>
              <a:t>中实现了 </a:t>
            </a:r>
            <a:r>
              <a:rPr lang="en-US" altLang="zh-CN" sz="1200" b="0" i="0" dirty="0">
                <a:solidFill>
                  <a:srgbClr val="000000"/>
                </a:solidFill>
                <a:effectLst/>
              </a:rPr>
              <a:t>200 Mb </a:t>
            </a:r>
            <a:r>
              <a:rPr lang="zh-CN" altLang="en-US" sz="1200" b="0" i="0" dirty="0">
                <a:solidFill>
                  <a:srgbClr val="000000"/>
                </a:solidFill>
                <a:effectLst/>
              </a:rPr>
              <a:t>的数据，展示了大规模的随机访问能力。</a:t>
            </a:r>
            <a:endParaRPr lang="en-US" altLang="zh-CN" sz="1200" b="0" i="0" dirty="0">
              <a:solidFill>
                <a:srgbClr val="000000"/>
              </a:solidFill>
              <a:effectLst/>
            </a:endParaRPr>
          </a:p>
        </p:txBody>
      </p:sp>
      <p:sp>
        <p:nvSpPr>
          <p:cNvPr id="16" name="矩形: 圆角 15">
            <a:extLst>
              <a:ext uri="{FF2B5EF4-FFF2-40B4-BE49-F238E27FC236}">
                <a16:creationId xmlns:a16="http://schemas.microsoft.com/office/drawing/2014/main" id="{195858BD-AF3B-62AC-2DE8-93A2DD4DEE87}"/>
              </a:ext>
            </a:extLst>
          </p:cNvPr>
          <p:cNvSpPr/>
          <p:nvPr/>
        </p:nvSpPr>
        <p:spPr>
          <a:xfrm>
            <a:off x="4661747" y="3081085"/>
            <a:ext cx="2887979"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2015 </a:t>
            </a:r>
            <a:r>
              <a:rPr lang="zh-CN" altLang="en-US" sz="1200" b="0" i="0" dirty="0">
                <a:solidFill>
                  <a:srgbClr val="000000"/>
                </a:solidFill>
                <a:effectLst/>
              </a:rPr>
              <a:t>年，提出了一种高效的存储架构，将 </a:t>
            </a:r>
            <a:r>
              <a:rPr lang="en-US" altLang="zh-CN" sz="1200" b="0" i="0" dirty="0">
                <a:solidFill>
                  <a:srgbClr val="000000"/>
                </a:solidFill>
                <a:effectLst/>
              </a:rPr>
              <a:t>20 bps </a:t>
            </a:r>
            <a:r>
              <a:rPr lang="zh-CN" altLang="en-US" sz="1200" b="0" i="0" dirty="0">
                <a:solidFill>
                  <a:srgbClr val="000000"/>
                </a:solidFill>
                <a:effectLst/>
              </a:rPr>
              <a:t>长度的特定唯一地址位附加到 </a:t>
            </a:r>
            <a:r>
              <a:rPr lang="en-US" altLang="zh-CN" sz="1200" b="0" i="0" dirty="0">
                <a:solidFill>
                  <a:srgbClr val="000000"/>
                </a:solidFill>
                <a:effectLst/>
              </a:rPr>
              <a:t>1000 bps </a:t>
            </a:r>
            <a:r>
              <a:rPr lang="zh-CN" altLang="en-US" sz="1200" b="0" i="0" dirty="0">
                <a:solidFill>
                  <a:srgbClr val="000000"/>
                </a:solidFill>
                <a:effectLst/>
              </a:rPr>
              <a:t>数据块的末端，以存储六所大学的编码维基百科。</a:t>
            </a:r>
            <a:endParaRPr lang="en-US" altLang="zh-CN" sz="1200" b="0" i="0" dirty="0">
              <a:solidFill>
                <a:srgbClr val="000000"/>
              </a:solidFill>
              <a:effectLst/>
            </a:endParaRPr>
          </a:p>
        </p:txBody>
      </p:sp>
      <p:sp>
        <p:nvSpPr>
          <p:cNvPr id="19" name="矩形: 圆角 18">
            <a:extLst>
              <a:ext uri="{FF2B5EF4-FFF2-40B4-BE49-F238E27FC236}">
                <a16:creationId xmlns:a16="http://schemas.microsoft.com/office/drawing/2014/main" id="{7BF47D96-E1AC-9A67-3B82-1DBBF9831AA6}"/>
              </a:ext>
            </a:extLst>
          </p:cNvPr>
          <p:cNvSpPr/>
          <p:nvPr/>
        </p:nvSpPr>
        <p:spPr>
          <a:xfrm>
            <a:off x="4812414" y="4849245"/>
            <a:ext cx="3554569" cy="11191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2020</a:t>
            </a:r>
            <a:r>
              <a:rPr lang="zh-CN" altLang="en-US" sz="1200" b="0" i="0" dirty="0">
                <a:solidFill>
                  <a:srgbClr val="000000"/>
                </a:solidFill>
                <a:effectLst/>
              </a:rPr>
              <a:t>年，提出了一种分子级相似性搜索方法，可与最先进的计算机相似性搜索算法相媲美，该算法展示了一种在基于 </a:t>
            </a:r>
            <a:r>
              <a:rPr lang="en-US" altLang="zh-CN" sz="1200" b="0" i="0" dirty="0">
                <a:solidFill>
                  <a:srgbClr val="000000"/>
                </a:solidFill>
                <a:effectLst/>
              </a:rPr>
              <a:t>DNA </a:t>
            </a:r>
            <a:r>
              <a:rPr lang="zh-CN" altLang="en-US" sz="1200" b="0" i="0" dirty="0">
                <a:solidFill>
                  <a:srgbClr val="000000"/>
                </a:solidFill>
                <a:effectLst/>
              </a:rPr>
              <a:t>的 </a:t>
            </a:r>
            <a:r>
              <a:rPr lang="en-US" altLang="zh-CN" sz="1200" b="0" i="0" dirty="0">
                <a:solidFill>
                  <a:srgbClr val="000000"/>
                </a:solidFill>
                <a:effectLst/>
              </a:rPr>
              <a:t>160 </a:t>
            </a:r>
            <a:r>
              <a:rPr lang="zh-CN" altLang="en-US" sz="1200" b="0" i="0" dirty="0">
                <a:solidFill>
                  <a:srgbClr val="000000"/>
                </a:solidFill>
                <a:effectLst/>
              </a:rPr>
              <a:t>万张图像数据库上执行相似性搜索的技术。</a:t>
            </a:r>
            <a:endParaRPr lang="en-US" altLang="zh-CN" sz="1200" b="0" i="0" dirty="0">
              <a:solidFill>
                <a:srgbClr val="000000"/>
              </a:solidFill>
              <a:effectLst/>
            </a:endParaRPr>
          </a:p>
        </p:txBody>
      </p:sp>
      <p:sp>
        <p:nvSpPr>
          <p:cNvPr id="21" name="箭头: 右 20">
            <a:extLst>
              <a:ext uri="{FF2B5EF4-FFF2-40B4-BE49-F238E27FC236}">
                <a16:creationId xmlns:a16="http://schemas.microsoft.com/office/drawing/2014/main" id="{C2C3CD61-EC91-AF71-B33F-B975FF4BB50F}"/>
              </a:ext>
            </a:extLst>
          </p:cNvPr>
          <p:cNvSpPr/>
          <p:nvPr/>
        </p:nvSpPr>
        <p:spPr>
          <a:xfrm rot="10800000">
            <a:off x="4071389" y="3511437"/>
            <a:ext cx="323084" cy="15283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箭头: 右 21">
            <a:extLst>
              <a:ext uri="{FF2B5EF4-FFF2-40B4-BE49-F238E27FC236}">
                <a16:creationId xmlns:a16="http://schemas.microsoft.com/office/drawing/2014/main" id="{1755BC94-6324-BA08-815A-4AAF00FC875A}"/>
              </a:ext>
            </a:extLst>
          </p:cNvPr>
          <p:cNvSpPr/>
          <p:nvPr/>
        </p:nvSpPr>
        <p:spPr>
          <a:xfrm rot="10800000">
            <a:off x="7796813" y="3511437"/>
            <a:ext cx="323084" cy="15283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箭头: 下 22">
            <a:extLst>
              <a:ext uri="{FF2B5EF4-FFF2-40B4-BE49-F238E27FC236}">
                <a16:creationId xmlns:a16="http://schemas.microsoft.com/office/drawing/2014/main" id="{43C3A504-5B31-C689-C168-436FC84B5227}"/>
              </a:ext>
            </a:extLst>
          </p:cNvPr>
          <p:cNvSpPr/>
          <p:nvPr/>
        </p:nvSpPr>
        <p:spPr>
          <a:xfrm>
            <a:off x="2188345" y="4313628"/>
            <a:ext cx="191213" cy="31840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矩形: 圆角 24">
            <a:extLst>
              <a:ext uri="{FF2B5EF4-FFF2-40B4-BE49-F238E27FC236}">
                <a16:creationId xmlns:a16="http://schemas.microsoft.com/office/drawing/2014/main" id="{BB4F6500-E848-4BAB-E884-815A15A302C1}"/>
              </a:ext>
            </a:extLst>
          </p:cNvPr>
          <p:cNvSpPr/>
          <p:nvPr/>
        </p:nvSpPr>
        <p:spPr>
          <a:xfrm>
            <a:off x="8366983" y="3081085"/>
            <a:ext cx="2887979"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2013</a:t>
            </a:r>
            <a:r>
              <a:rPr lang="zh-CN" altLang="en-US" sz="1200" b="0" i="0" dirty="0">
                <a:solidFill>
                  <a:srgbClr val="000000"/>
                </a:solidFill>
                <a:effectLst/>
              </a:rPr>
              <a:t>年，将 </a:t>
            </a:r>
            <a:r>
              <a:rPr lang="en-US" altLang="zh-CN" sz="1200" b="0" i="0" dirty="0">
                <a:solidFill>
                  <a:srgbClr val="000000"/>
                </a:solidFill>
                <a:effectLst/>
              </a:rPr>
              <a:t>26 </a:t>
            </a:r>
            <a:r>
              <a:rPr lang="zh-CN" altLang="en-US" sz="1200" b="0" i="0" dirty="0">
                <a:solidFill>
                  <a:srgbClr val="000000"/>
                </a:solidFill>
                <a:effectLst/>
              </a:rPr>
              <a:t>秒的“我有一个梦想”语音片段放入 </a:t>
            </a:r>
            <a:r>
              <a:rPr lang="en-US" altLang="zh-CN" sz="1200" b="0" i="0" dirty="0">
                <a:solidFill>
                  <a:srgbClr val="000000"/>
                </a:solidFill>
                <a:effectLst/>
              </a:rPr>
              <a:t>DNA </a:t>
            </a:r>
            <a:r>
              <a:rPr lang="zh-CN" altLang="en-US" sz="1200" b="0" i="0" dirty="0">
                <a:solidFill>
                  <a:srgbClr val="000000"/>
                </a:solidFill>
                <a:effectLst/>
              </a:rPr>
              <a:t>序列中，并在完成合成后将其存储在 </a:t>
            </a:r>
            <a:r>
              <a:rPr lang="en-US" altLang="zh-CN" sz="1200" b="0" i="0" dirty="0">
                <a:solidFill>
                  <a:srgbClr val="000000"/>
                </a:solidFill>
                <a:effectLst/>
              </a:rPr>
              <a:t>DNA </a:t>
            </a:r>
            <a:r>
              <a:rPr lang="zh-CN" altLang="en-US" sz="1200" b="0" i="0" dirty="0">
                <a:solidFill>
                  <a:srgbClr val="000000"/>
                </a:solidFill>
                <a:effectLst/>
              </a:rPr>
              <a:t>中。</a:t>
            </a:r>
            <a:endParaRPr lang="en-US" altLang="zh-CN" sz="1200" b="0" i="0" dirty="0">
              <a:solidFill>
                <a:srgbClr val="000000"/>
              </a:solidFill>
              <a:effectLst/>
            </a:endParaRPr>
          </a:p>
        </p:txBody>
      </p:sp>
      <p:sp>
        <p:nvSpPr>
          <p:cNvPr id="26" name="箭头: 右 25">
            <a:extLst>
              <a:ext uri="{FF2B5EF4-FFF2-40B4-BE49-F238E27FC236}">
                <a16:creationId xmlns:a16="http://schemas.microsoft.com/office/drawing/2014/main" id="{B3936E2A-3C67-C0DC-A716-699BC1226BEF}"/>
              </a:ext>
            </a:extLst>
          </p:cNvPr>
          <p:cNvSpPr/>
          <p:nvPr/>
        </p:nvSpPr>
        <p:spPr>
          <a:xfrm>
            <a:off x="4250641" y="5267949"/>
            <a:ext cx="323084" cy="15283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extLst>
      <p:ext uri="{BB962C8B-B14F-4D97-AF65-F5344CB8AC3E}">
        <p14:creationId xmlns:p14="http://schemas.microsoft.com/office/powerpoint/2010/main" val="163963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A3B9B6-ED48-5101-C6DC-A0D98522EC12}"/>
              </a:ext>
            </a:extLst>
          </p:cNvPr>
          <p:cNvSpPr txBox="1"/>
          <p:nvPr/>
        </p:nvSpPr>
        <p:spPr>
          <a:xfrm>
            <a:off x="806581" y="926458"/>
            <a:ext cx="10578838" cy="1077218"/>
          </a:xfrm>
          <a:prstGeom prst="rect">
            <a:avLst/>
          </a:prstGeom>
          <a:noFill/>
        </p:spPr>
        <p:txBody>
          <a:bodyPr wrap="square">
            <a:spAutoFit/>
          </a:bodyPr>
          <a:lstStyle/>
          <a:p>
            <a:pPr indent="457200"/>
            <a:r>
              <a:rPr lang="zh-CN" altLang="en-US" sz="1600" b="0" i="0" dirty="0">
                <a:solidFill>
                  <a:srgbClr val="000000"/>
                </a:solidFill>
                <a:effectLst/>
              </a:rPr>
              <a:t>在传统磁存储介质中存储信息的第一步是对要存储的信息进行有效编码，在 </a:t>
            </a:r>
            <a:r>
              <a:rPr lang="en-US" altLang="zh-CN" sz="1600" b="0" i="0" dirty="0">
                <a:solidFill>
                  <a:srgbClr val="000000"/>
                </a:solidFill>
                <a:effectLst/>
              </a:rPr>
              <a:t>DNA </a:t>
            </a:r>
            <a:r>
              <a:rPr lang="zh-CN" altLang="en-US" sz="1600" b="0" i="0" dirty="0">
                <a:solidFill>
                  <a:srgbClr val="000000"/>
                </a:solidFill>
                <a:effectLst/>
              </a:rPr>
              <a:t>存储中也是如此，其中编码是重中之重。合理高效的 </a:t>
            </a:r>
            <a:r>
              <a:rPr lang="en-US" altLang="zh-CN" sz="1600" b="0" i="0" dirty="0">
                <a:solidFill>
                  <a:srgbClr val="000000"/>
                </a:solidFill>
                <a:effectLst/>
              </a:rPr>
              <a:t>DNA </a:t>
            </a:r>
            <a:r>
              <a:rPr lang="zh-CN" altLang="en-US" sz="1600" b="0" i="0" dirty="0">
                <a:solidFill>
                  <a:srgbClr val="000000"/>
                </a:solidFill>
                <a:effectLst/>
              </a:rPr>
              <a:t>编码不仅可以</a:t>
            </a:r>
            <a:r>
              <a:rPr lang="zh-CN" altLang="en-US" sz="1600" b="0" i="0" dirty="0">
                <a:solidFill>
                  <a:srgbClr val="000000"/>
                </a:solidFill>
                <a:effectLst/>
                <a:uFill>
                  <a:solidFill>
                    <a:srgbClr val="FF0000"/>
                  </a:solidFill>
                </a:uFill>
              </a:rPr>
              <a:t>降低覆盖率，提高碱基利用率，还可以减少错误，改善存储系统耦合，保持数据完整性。此外，合理高效的编码可以提高测序结果的准确率，从而减少重复测序循环的数量。因此，</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存储中的编码问题受到了研究人员的广泛关注。</a:t>
            </a:r>
            <a:endParaRPr lang="en-US" altLang="zh-CN" sz="1600" b="0" i="0" dirty="0">
              <a:solidFill>
                <a:srgbClr val="000000"/>
              </a:solidFill>
              <a:effectLst/>
              <a:uFill>
                <a:solidFill>
                  <a:srgbClr val="FF0000"/>
                </a:solidFill>
              </a:uFill>
            </a:endParaRPr>
          </a:p>
        </p:txBody>
      </p:sp>
      <p:sp>
        <p:nvSpPr>
          <p:cNvPr id="4" name="矩形: 圆角 3">
            <a:extLst>
              <a:ext uri="{FF2B5EF4-FFF2-40B4-BE49-F238E27FC236}">
                <a16:creationId xmlns:a16="http://schemas.microsoft.com/office/drawing/2014/main" id="{E3DAEB5E-8412-F600-4725-5E177F9AF582}"/>
              </a:ext>
            </a:extLst>
          </p:cNvPr>
          <p:cNvSpPr/>
          <p:nvPr/>
        </p:nvSpPr>
        <p:spPr>
          <a:xfrm>
            <a:off x="682489" y="2298577"/>
            <a:ext cx="3290223"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uFill>
                  <a:solidFill>
                    <a:srgbClr val="FF0000"/>
                  </a:solidFill>
                </a:uFill>
              </a:rPr>
              <a:t>Huffman</a:t>
            </a:r>
            <a:r>
              <a:rPr lang="zh-CN" altLang="en-US" sz="1200" b="0" i="0" dirty="0">
                <a:solidFill>
                  <a:srgbClr val="000000"/>
                </a:solidFill>
                <a:effectLst/>
                <a:uFill>
                  <a:solidFill>
                    <a:srgbClr val="FF0000"/>
                  </a:solidFill>
                </a:uFill>
              </a:rPr>
              <a:t>编码是一种广泛使用的数据文件压缩编码方法，常用于无损数据压缩，压缩比为</a:t>
            </a:r>
            <a:r>
              <a:rPr lang="en-US" altLang="zh-CN" sz="1200" b="0" i="0" dirty="0">
                <a:solidFill>
                  <a:srgbClr val="000000"/>
                </a:solidFill>
                <a:effectLst/>
                <a:uFill>
                  <a:solidFill>
                    <a:srgbClr val="FF0000"/>
                  </a:solidFill>
                </a:uFill>
              </a:rPr>
              <a:t>20%</a:t>
            </a:r>
            <a:r>
              <a:rPr lang="zh-CN" altLang="en-US" sz="1200" b="0" i="0" dirty="0">
                <a:solidFill>
                  <a:srgbClr val="000000"/>
                </a:solidFill>
                <a:effectLst/>
                <a:uFill>
                  <a:solidFill>
                    <a:srgbClr val="FF0000"/>
                  </a:solidFill>
                </a:uFill>
              </a:rPr>
              <a:t>～</a:t>
            </a:r>
            <a:r>
              <a:rPr lang="en-US" altLang="zh-CN" sz="1200" b="0" i="0" dirty="0">
                <a:solidFill>
                  <a:srgbClr val="000000"/>
                </a:solidFill>
                <a:effectLst/>
                <a:uFill>
                  <a:solidFill>
                    <a:srgbClr val="FF0000"/>
                  </a:solidFill>
                </a:uFill>
              </a:rPr>
              <a:t>90%</a:t>
            </a:r>
            <a:r>
              <a:rPr lang="zh-CN" altLang="en-US" sz="1200" b="0" i="0" dirty="0">
                <a:solidFill>
                  <a:srgbClr val="000000"/>
                </a:solidFill>
                <a:effectLst/>
                <a:uFill>
                  <a:solidFill>
                    <a:srgbClr val="FF0000"/>
                  </a:solidFill>
                </a:uFill>
              </a:rPr>
              <a:t>。</a:t>
            </a:r>
            <a:r>
              <a:rPr lang="en-US" altLang="zh-CN" sz="1200" b="0" i="0" dirty="0">
                <a:solidFill>
                  <a:srgbClr val="000000"/>
                </a:solidFill>
                <a:effectLst/>
                <a:uFill>
                  <a:solidFill>
                    <a:srgbClr val="FF0000"/>
                  </a:solidFill>
                </a:uFill>
              </a:rPr>
              <a:t>2013 </a:t>
            </a:r>
            <a:r>
              <a:rPr lang="zh-CN" altLang="en-US" sz="1200" b="0" i="0" dirty="0">
                <a:solidFill>
                  <a:srgbClr val="000000"/>
                </a:solidFill>
                <a:effectLst/>
                <a:uFill>
                  <a:solidFill>
                    <a:srgbClr val="FF0000"/>
                  </a:solidFill>
                </a:uFill>
              </a:rPr>
              <a:t>年，</a:t>
            </a:r>
            <a:r>
              <a:rPr lang="en-US" altLang="zh-CN" sz="1200" b="0" i="0" dirty="0">
                <a:solidFill>
                  <a:srgbClr val="000000"/>
                </a:solidFill>
                <a:effectLst/>
              </a:rPr>
              <a:t> Goldman </a:t>
            </a:r>
            <a:r>
              <a:rPr lang="zh-CN" altLang="en-US" sz="1200" b="0" i="0" dirty="0">
                <a:solidFill>
                  <a:srgbClr val="000000"/>
                </a:solidFill>
                <a:effectLst/>
              </a:rPr>
              <a:t>等人</a:t>
            </a:r>
            <a:r>
              <a:rPr lang="zh-CN" altLang="en-US" sz="1200" b="0" i="0" dirty="0">
                <a:solidFill>
                  <a:srgbClr val="000000"/>
                </a:solidFill>
                <a:effectLst/>
                <a:uFill>
                  <a:solidFill>
                    <a:srgbClr val="FF0000"/>
                  </a:solidFill>
                </a:uFill>
              </a:rPr>
              <a:t>提出了一种使用 </a:t>
            </a:r>
            <a:r>
              <a:rPr lang="en-US" altLang="zh-CN" sz="1200" b="0" i="0" dirty="0">
                <a:solidFill>
                  <a:srgbClr val="000000"/>
                </a:solidFill>
                <a:effectLst/>
                <a:uFill>
                  <a:solidFill>
                    <a:srgbClr val="FF0000"/>
                  </a:solidFill>
                </a:uFill>
              </a:rPr>
              <a:t>Huffman </a:t>
            </a:r>
            <a:r>
              <a:rPr lang="zh-CN" altLang="en-US" sz="1200" b="0" i="0" dirty="0">
                <a:solidFill>
                  <a:srgbClr val="000000"/>
                </a:solidFill>
                <a:effectLst/>
                <a:uFill>
                  <a:solidFill>
                    <a:srgbClr val="FF0000"/>
                  </a:solidFill>
                </a:uFill>
              </a:rPr>
              <a:t>编码的编码方案，将 </a:t>
            </a:r>
            <a:r>
              <a:rPr lang="en-US" altLang="zh-CN" sz="1200" b="0" i="0" dirty="0">
                <a:solidFill>
                  <a:srgbClr val="000000"/>
                </a:solidFill>
                <a:effectLst/>
                <a:uFill>
                  <a:solidFill>
                    <a:srgbClr val="FF0000"/>
                  </a:solidFill>
                </a:uFill>
              </a:rPr>
              <a:t>DNA </a:t>
            </a:r>
            <a:r>
              <a:rPr lang="zh-CN" altLang="en-US" sz="1200" b="0" i="0" dirty="0">
                <a:solidFill>
                  <a:srgbClr val="000000"/>
                </a:solidFill>
                <a:effectLst/>
                <a:uFill>
                  <a:solidFill>
                    <a:srgbClr val="FF0000"/>
                  </a:solidFill>
                </a:uFill>
              </a:rPr>
              <a:t>存储中的编码潜力提高到 </a:t>
            </a:r>
            <a:r>
              <a:rPr lang="en-US" altLang="zh-CN" sz="1200" b="0" i="0" dirty="0">
                <a:solidFill>
                  <a:srgbClr val="000000"/>
                </a:solidFill>
                <a:effectLst/>
                <a:uFill>
                  <a:solidFill>
                    <a:srgbClr val="FF0000"/>
                  </a:solidFill>
                </a:uFill>
              </a:rPr>
              <a:t>1.58 bits/nt</a:t>
            </a:r>
            <a:r>
              <a:rPr lang="zh-CN" altLang="en-US" sz="1200" b="0" i="0" dirty="0">
                <a:solidFill>
                  <a:srgbClr val="000000"/>
                </a:solidFill>
                <a:effectLst/>
                <a:uFill>
                  <a:solidFill>
                    <a:srgbClr val="FF0000"/>
                  </a:solidFill>
                </a:uFill>
              </a:rPr>
              <a:t>。</a:t>
            </a:r>
            <a:endParaRPr lang="en-US" altLang="zh-CN" sz="1200" b="0" i="0" dirty="0">
              <a:solidFill>
                <a:srgbClr val="000000"/>
              </a:solidFill>
              <a:effectLst/>
              <a:uFill>
                <a:solidFill>
                  <a:srgbClr val="FF0000"/>
                </a:solidFill>
              </a:uFill>
            </a:endParaRPr>
          </a:p>
        </p:txBody>
      </p:sp>
      <p:sp>
        <p:nvSpPr>
          <p:cNvPr id="6" name="矩形: 圆角 5">
            <a:extLst>
              <a:ext uri="{FF2B5EF4-FFF2-40B4-BE49-F238E27FC236}">
                <a16:creationId xmlns:a16="http://schemas.microsoft.com/office/drawing/2014/main" id="{16F6433D-B9F0-81D8-57CD-9F0236EB2E91}"/>
              </a:ext>
            </a:extLst>
          </p:cNvPr>
          <p:cNvSpPr/>
          <p:nvPr/>
        </p:nvSpPr>
        <p:spPr>
          <a:xfrm>
            <a:off x="4512753" y="2297621"/>
            <a:ext cx="3290223"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uFill>
                  <a:solidFill>
                    <a:srgbClr val="FF0000"/>
                  </a:solidFill>
                </a:uFill>
              </a:rPr>
              <a:t>2015</a:t>
            </a:r>
            <a:r>
              <a:rPr lang="zh-CN" altLang="en-US" sz="1200" b="0" i="0" dirty="0">
                <a:solidFill>
                  <a:srgbClr val="000000"/>
                </a:solidFill>
                <a:effectLst/>
                <a:uFill>
                  <a:solidFill>
                    <a:srgbClr val="FF0000"/>
                  </a:solidFill>
                </a:uFill>
              </a:rPr>
              <a:t>年，</a:t>
            </a:r>
            <a:r>
              <a:rPr lang="en-US" altLang="zh-CN" sz="1200" b="0" i="0" dirty="0">
                <a:solidFill>
                  <a:srgbClr val="000000"/>
                </a:solidFill>
                <a:effectLst/>
                <a:uFill>
                  <a:solidFill>
                    <a:srgbClr val="FF0000"/>
                  </a:solidFill>
                </a:uFill>
              </a:rPr>
              <a:t>Grass</a:t>
            </a:r>
            <a:r>
              <a:rPr lang="zh-CN" altLang="en-US" sz="1200" b="0" i="0" dirty="0">
                <a:solidFill>
                  <a:srgbClr val="000000"/>
                </a:solidFill>
                <a:effectLst/>
                <a:uFill>
                  <a:solidFill>
                    <a:srgbClr val="FF0000"/>
                  </a:solidFill>
                </a:uFill>
              </a:rPr>
              <a:t>等人使用</a:t>
            </a:r>
            <a:r>
              <a:rPr lang="en-US" altLang="zh-CN" sz="1200" b="0" i="0" dirty="0">
                <a:solidFill>
                  <a:srgbClr val="000000"/>
                </a:solidFill>
                <a:effectLst/>
                <a:uFill>
                  <a:solidFill>
                    <a:srgbClr val="FF0000"/>
                  </a:solidFill>
                </a:uFill>
              </a:rPr>
              <a:t>GF</a:t>
            </a:r>
            <a:r>
              <a:rPr lang="zh-CN" altLang="en-US" sz="1200" b="0" i="0" dirty="0">
                <a:solidFill>
                  <a:srgbClr val="000000"/>
                </a:solidFill>
                <a:effectLst/>
                <a:uFill>
                  <a:solidFill>
                    <a:srgbClr val="FF0000"/>
                  </a:solidFill>
                </a:uFill>
              </a:rPr>
              <a:t>和</a:t>
            </a:r>
            <a:r>
              <a:rPr lang="en-US" altLang="zh-CN" sz="1200" b="0" i="0" dirty="0">
                <a:solidFill>
                  <a:srgbClr val="000000"/>
                </a:solidFill>
                <a:effectLst/>
                <a:uFill>
                  <a:solidFill>
                    <a:srgbClr val="FF0000"/>
                  </a:solidFill>
                </a:uFill>
              </a:rPr>
              <a:t>RS</a:t>
            </a:r>
            <a:r>
              <a:rPr lang="zh-CN" altLang="en-US" sz="1200" b="0" i="0" dirty="0">
                <a:solidFill>
                  <a:srgbClr val="000000"/>
                </a:solidFill>
                <a:effectLst/>
                <a:uFill>
                  <a:solidFill>
                    <a:srgbClr val="FF0000"/>
                  </a:solidFill>
                </a:uFill>
              </a:rPr>
              <a:t>编码来纠正存储相关的错误。 </a:t>
            </a:r>
            <a:endParaRPr lang="en-US" altLang="zh-CN" sz="1200" b="0" i="0" dirty="0">
              <a:solidFill>
                <a:srgbClr val="000000"/>
              </a:solidFill>
              <a:effectLst/>
              <a:uFill>
                <a:solidFill>
                  <a:srgbClr val="FF0000"/>
                </a:solidFill>
              </a:uFill>
            </a:endParaRPr>
          </a:p>
        </p:txBody>
      </p:sp>
      <p:sp>
        <p:nvSpPr>
          <p:cNvPr id="7" name="矩形: 圆角 6">
            <a:extLst>
              <a:ext uri="{FF2B5EF4-FFF2-40B4-BE49-F238E27FC236}">
                <a16:creationId xmlns:a16="http://schemas.microsoft.com/office/drawing/2014/main" id="{FD739E97-2D1B-A3AA-E71A-AA3E69A33757}"/>
              </a:ext>
            </a:extLst>
          </p:cNvPr>
          <p:cNvSpPr/>
          <p:nvPr/>
        </p:nvSpPr>
        <p:spPr>
          <a:xfrm>
            <a:off x="8293735" y="2298577"/>
            <a:ext cx="3290223" cy="1119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uFill>
                  <a:solidFill>
                    <a:srgbClr val="FF0000"/>
                  </a:solidFill>
                </a:uFill>
              </a:rPr>
              <a:t>2016 </a:t>
            </a:r>
            <a:r>
              <a:rPr lang="zh-CN" altLang="en-US" sz="1200" b="0" i="0" dirty="0">
                <a:solidFill>
                  <a:srgbClr val="000000"/>
                </a:solidFill>
                <a:effectLst/>
                <a:uFill>
                  <a:solidFill>
                    <a:srgbClr val="FF0000"/>
                  </a:solidFill>
                </a:uFill>
              </a:rPr>
              <a:t>年，将 </a:t>
            </a:r>
            <a:r>
              <a:rPr lang="en-US" altLang="zh-CN" sz="1200" b="0" i="0" dirty="0">
                <a:solidFill>
                  <a:srgbClr val="000000"/>
                </a:solidFill>
                <a:effectLst/>
                <a:uFill>
                  <a:solidFill>
                    <a:srgbClr val="FF0000"/>
                  </a:solidFill>
                </a:uFill>
              </a:rPr>
              <a:t>XOR </a:t>
            </a:r>
            <a:r>
              <a:rPr lang="zh-CN" altLang="en-US" sz="1200" b="0" i="0" dirty="0">
                <a:solidFill>
                  <a:srgbClr val="000000"/>
                </a:solidFill>
                <a:effectLst/>
                <a:uFill>
                  <a:solidFill>
                    <a:srgbClr val="FF0000"/>
                  </a:solidFill>
                </a:uFill>
              </a:rPr>
              <a:t>编码代码与 </a:t>
            </a:r>
            <a:r>
              <a:rPr lang="en-US" altLang="zh-CN" sz="1200" b="0" i="0" dirty="0">
                <a:solidFill>
                  <a:srgbClr val="000000"/>
                </a:solidFill>
                <a:effectLst/>
                <a:uFill>
                  <a:solidFill>
                    <a:srgbClr val="FF0000"/>
                  </a:solidFill>
                </a:uFill>
              </a:rPr>
              <a:t>Goldman </a:t>
            </a:r>
            <a:r>
              <a:rPr lang="zh-CN" altLang="en-US" sz="1200" b="0" i="0" dirty="0">
                <a:solidFill>
                  <a:srgbClr val="000000"/>
                </a:solidFill>
                <a:effectLst/>
              </a:rPr>
              <a:t>的编码方案一起使用，并提出了基于 </a:t>
            </a:r>
            <a:r>
              <a:rPr lang="en-US" altLang="zh-CN" sz="1200" b="0" i="0" dirty="0">
                <a:solidFill>
                  <a:srgbClr val="000000"/>
                </a:solidFill>
                <a:effectLst/>
              </a:rPr>
              <a:t>DNA </a:t>
            </a:r>
            <a:r>
              <a:rPr lang="zh-CN" altLang="en-US" sz="1200" b="0" i="0" dirty="0">
                <a:solidFill>
                  <a:srgbClr val="000000"/>
                </a:solidFill>
                <a:effectLst/>
              </a:rPr>
              <a:t>的系统。</a:t>
            </a:r>
            <a:endParaRPr lang="en-US" altLang="zh-CN" sz="1200" b="0" i="0" dirty="0">
              <a:solidFill>
                <a:srgbClr val="000000"/>
              </a:solidFill>
              <a:effectLst/>
            </a:endParaRPr>
          </a:p>
        </p:txBody>
      </p:sp>
      <p:sp>
        <p:nvSpPr>
          <p:cNvPr id="8" name="矩形: 圆角 7">
            <a:extLst>
              <a:ext uri="{FF2B5EF4-FFF2-40B4-BE49-F238E27FC236}">
                <a16:creationId xmlns:a16="http://schemas.microsoft.com/office/drawing/2014/main" id="{1AFAA000-64E2-47B5-4D2A-8374E306F7DB}"/>
              </a:ext>
            </a:extLst>
          </p:cNvPr>
          <p:cNvSpPr/>
          <p:nvPr/>
        </p:nvSpPr>
        <p:spPr>
          <a:xfrm>
            <a:off x="8406082" y="3888604"/>
            <a:ext cx="3290223" cy="15798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0" i="0" dirty="0">
                <a:solidFill>
                  <a:srgbClr val="000000"/>
                </a:solidFill>
                <a:effectLst/>
              </a:rPr>
              <a:t>喷泉码是通信系统中广泛使用的信息编码方法。 </a:t>
            </a:r>
            <a:r>
              <a:rPr lang="en-US" altLang="zh-CN" sz="1200" b="0" i="0" dirty="0">
                <a:solidFill>
                  <a:srgbClr val="000000"/>
                </a:solidFill>
                <a:effectLst/>
              </a:rPr>
              <a:t>2017 </a:t>
            </a:r>
            <a:r>
              <a:rPr lang="zh-CN" altLang="en-US" sz="1200" b="0" i="0" dirty="0">
                <a:solidFill>
                  <a:srgbClr val="000000"/>
                </a:solidFill>
                <a:effectLst/>
              </a:rPr>
              <a:t>年，</a:t>
            </a:r>
            <a:r>
              <a:rPr lang="en-US" altLang="zh-CN" sz="1200" b="0" i="0" dirty="0">
                <a:solidFill>
                  <a:srgbClr val="000000"/>
                </a:solidFill>
                <a:effectLst/>
              </a:rPr>
              <a:t>Erlich </a:t>
            </a:r>
            <a:r>
              <a:rPr lang="zh-CN" altLang="en-US" sz="1200" b="0" i="0" dirty="0">
                <a:solidFill>
                  <a:srgbClr val="000000"/>
                </a:solidFill>
                <a:effectLst/>
              </a:rPr>
              <a:t>等人提出了基于喷泉码的</a:t>
            </a:r>
            <a:r>
              <a:rPr lang="en-US" altLang="zh-CN" sz="1200" b="0" i="0" dirty="0">
                <a:solidFill>
                  <a:srgbClr val="000000"/>
                </a:solidFill>
                <a:effectLst/>
              </a:rPr>
              <a:t>DNA</a:t>
            </a:r>
            <a:r>
              <a:rPr lang="zh-CN" altLang="en-US" sz="1200" b="0" i="0" dirty="0">
                <a:solidFill>
                  <a:srgbClr val="000000"/>
                </a:solidFill>
                <a:effectLst/>
              </a:rPr>
              <a:t>存储编码方案，防止了单核苷酸重复和</a:t>
            </a:r>
            <a:r>
              <a:rPr lang="en-US" altLang="zh-CN" sz="1200" b="0" i="0" dirty="0">
                <a:solidFill>
                  <a:srgbClr val="000000"/>
                </a:solidFill>
                <a:effectLst/>
              </a:rPr>
              <a:t>GC</a:t>
            </a:r>
            <a:r>
              <a:rPr lang="zh-CN" altLang="en-US" sz="1200" b="0" i="0" dirty="0">
                <a:solidFill>
                  <a:srgbClr val="000000"/>
                </a:solidFill>
                <a:effectLst/>
              </a:rPr>
              <a:t>含量异常。</a:t>
            </a:r>
            <a:r>
              <a:rPr lang="en-US" altLang="zh-CN" sz="1200" b="0" i="0" dirty="0">
                <a:solidFill>
                  <a:srgbClr val="000000"/>
                </a:solidFill>
                <a:effectLst/>
              </a:rPr>
              <a:t> Jeong</a:t>
            </a:r>
            <a:r>
              <a:rPr lang="zh-CN" altLang="en-US" sz="1200" dirty="0">
                <a:solidFill>
                  <a:srgbClr val="000000"/>
                </a:solidFill>
              </a:rPr>
              <a:t>发表了</a:t>
            </a:r>
            <a:r>
              <a:rPr lang="zh-CN" altLang="en-US" sz="1200" b="0" i="0" dirty="0">
                <a:solidFill>
                  <a:srgbClr val="000000"/>
                </a:solidFill>
                <a:effectLst/>
                <a:latin typeface="Arial" panose="020B0604020202020204" pitchFamily="34" charset="0"/>
              </a:rPr>
              <a:t>喷泉码</a:t>
            </a:r>
            <a:r>
              <a:rPr lang="en-US" altLang="zh-CN" sz="1200" b="0" i="0" dirty="0">
                <a:solidFill>
                  <a:srgbClr val="000000"/>
                </a:solidFill>
                <a:effectLst/>
                <a:latin typeface="Arial" panose="020B0604020202020204" pitchFamily="34" charset="0"/>
              </a:rPr>
              <a:t>DNA</a:t>
            </a:r>
            <a:r>
              <a:rPr lang="zh-CN" altLang="en-US" sz="1200" b="0" i="0" dirty="0">
                <a:solidFill>
                  <a:srgbClr val="000000"/>
                </a:solidFill>
                <a:effectLst/>
                <a:latin typeface="Arial" panose="020B0604020202020204" pitchFamily="34" charset="0"/>
              </a:rPr>
              <a:t>存储系统的协同序列聚类与解码文章</a:t>
            </a:r>
            <a:r>
              <a:rPr lang="zh-CN" altLang="en-US" sz="1200" b="0" i="0" dirty="0">
                <a:solidFill>
                  <a:srgbClr val="000000"/>
                </a:solidFill>
                <a:effectLst/>
              </a:rPr>
              <a:t>进一步改进了方案，方案中降低了读取成本。</a:t>
            </a:r>
            <a:endParaRPr lang="en-US" altLang="zh-CN" sz="1200" b="0" i="0" dirty="0">
              <a:solidFill>
                <a:srgbClr val="000000"/>
              </a:solidFill>
              <a:effectLst/>
            </a:endParaRPr>
          </a:p>
        </p:txBody>
      </p:sp>
      <p:sp>
        <p:nvSpPr>
          <p:cNvPr id="9" name="矩形: 圆角 8">
            <a:extLst>
              <a:ext uri="{FF2B5EF4-FFF2-40B4-BE49-F238E27FC236}">
                <a16:creationId xmlns:a16="http://schemas.microsoft.com/office/drawing/2014/main" id="{013FD6F0-F422-0154-FC6A-DA3C9DCBA7E8}"/>
              </a:ext>
            </a:extLst>
          </p:cNvPr>
          <p:cNvSpPr/>
          <p:nvPr/>
        </p:nvSpPr>
        <p:spPr>
          <a:xfrm>
            <a:off x="4467924" y="3888604"/>
            <a:ext cx="3404845" cy="1633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2018</a:t>
            </a:r>
            <a:r>
              <a:rPr lang="zh-CN" altLang="en-US" sz="1200" b="0" i="0" dirty="0">
                <a:solidFill>
                  <a:srgbClr val="000000"/>
                </a:solidFill>
                <a:effectLst/>
              </a:rPr>
              <a:t>年，</a:t>
            </a:r>
            <a:r>
              <a:rPr lang="en-US" altLang="zh-CN" sz="1200" b="0" i="0" dirty="0">
                <a:solidFill>
                  <a:srgbClr val="000000"/>
                </a:solidFill>
                <a:effectLst/>
              </a:rPr>
              <a:t>Immink</a:t>
            </a:r>
            <a:r>
              <a:rPr lang="zh-CN" altLang="en-US" sz="1200" b="0" i="0" dirty="0">
                <a:solidFill>
                  <a:srgbClr val="000000"/>
                </a:solidFill>
                <a:effectLst/>
              </a:rPr>
              <a:t>等人描述了一种简单有效的编码技术，以避免出现长均聚物。</a:t>
            </a:r>
            <a:r>
              <a:rPr lang="en-US" altLang="zh-CN" sz="1200" b="0" i="0" dirty="0">
                <a:solidFill>
                  <a:srgbClr val="000000"/>
                </a:solidFill>
                <a:effectLst/>
              </a:rPr>
              <a:t>Yazdi </a:t>
            </a:r>
            <a:r>
              <a:rPr lang="zh-CN" altLang="en-US" sz="1200" b="0" i="0" dirty="0">
                <a:solidFill>
                  <a:srgbClr val="000000"/>
                </a:solidFill>
                <a:effectLst/>
              </a:rPr>
              <a:t>等人使用弱互不相关编码进行引物设计 </a:t>
            </a:r>
            <a:r>
              <a:rPr lang="en-US" altLang="zh-CN" sz="1200" b="0" i="0" dirty="0">
                <a:solidFill>
                  <a:srgbClr val="000000"/>
                </a:solidFill>
                <a:effectLst/>
              </a:rPr>
              <a:t>DNA </a:t>
            </a:r>
            <a:r>
              <a:rPr lang="zh-CN" altLang="en-US" sz="1200" b="0" i="0" dirty="0">
                <a:solidFill>
                  <a:srgbClr val="000000"/>
                </a:solidFill>
                <a:effectLst/>
              </a:rPr>
              <a:t>存储编码。</a:t>
            </a:r>
            <a:r>
              <a:rPr lang="en-US" altLang="zh-CN" sz="1200" b="0" i="0" dirty="0">
                <a:solidFill>
                  <a:srgbClr val="000000"/>
                </a:solidFill>
                <a:effectLst/>
              </a:rPr>
              <a:t>Song</a:t>
            </a:r>
            <a:r>
              <a:rPr lang="zh-CN" altLang="en-US" sz="1200" b="0" i="0" dirty="0">
                <a:solidFill>
                  <a:srgbClr val="000000"/>
                </a:solidFill>
                <a:effectLst/>
              </a:rPr>
              <a:t>等人提出了一种将</a:t>
            </a:r>
            <a:r>
              <a:rPr lang="en-US" altLang="zh-CN" sz="1200" b="0" i="0" dirty="0">
                <a:solidFill>
                  <a:srgbClr val="000000"/>
                </a:solidFill>
                <a:effectLst/>
              </a:rPr>
              <a:t>0-1</a:t>
            </a:r>
            <a:r>
              <a:rPr lang="zh-CN" altLang="en-US" sz="1200" b="0" i="0" dirty="0">
                <a:solidFill>
                  <a:srgbClr val="000000"/>
                </a:solidFill>
                <a:effectLst/>
              </a:rPr>
              <a:t>序列转换为</a:t>
            </a:r>
            <a:r>
              <a:rPr lang="en-US" altLang="zh-CN" sz="1200" b="0" i="0" dirty="0">
                <a:solidFill>
                  <a:srgbClr val="000000"/>
                </a:solidFill>
                <a:effectLst/>
              </a:rPr>
              <a:t>DNA</a:t>
            </a:r>
            <a:r>
              <a:rPr lang="zh-CN" altLang="en-US" sz="1200" b="0" i="0" dirty="0">
                <a:solidFill>
                  <a:srgbClr val="000000"/>
                </a:solidFill>
                <a:effectLst/>
              </a:rPr>
              <a:t>碱基序列的方法，其编码结果满足游程长度约束和 </a:t>
            </a:r>
            <a:r>
              <a:rPr lang="en-US" altLang="zh-CN" sz="1200" b="0" i="0" dirty="0">
                <a:solidFill>
                  <a:srgbClr val="000000"/>
                </a:solidFill>
                <a:effectLst/>
              </a:rPr>
              <a:t>GC</a:t>
            </a:r>
            <a:r>
              <a:rPr lang="zh-CN" altLang="en-US" sz="1200" b="0" i="0" dirty="0">
                <a:solidFill>
                  <a:srgbClr val="000000"/>
                </a:solidFill>
                <a:effectLst/>
              </a:rPr>
              <a:t>含量约束，编码率为</a:t>
            </a:r>
            <a:r>
              <a:rPr lang="en-US" altLang="zh-CN" sz="1200" b="0" i="0" dirty="0">
                <a:solidFill>
                  <a:srgbClr val="000000"/>
                </a:solidFill>
                <a:effectLst/>
              </a:rPr>
              <a:t>1.90 bits/nt</a:t>
            </a:r>
            <a:r>
              <a:rPr lang="zh-CN" altLang="en-US" sz="1200" b="0" i="0" dirty="0">
                <a:solidFill>
                  <a:srgbClr val="000000"/>
                </a:solidFill>
                <a:effectLst/>
              </a:rPr>
              <a:t>，编码</a:t>
            </a:r>
            <a:r>
              <a:rPr lang="en-US" altLang="zh-CN" sz="1200" b="0" i="0" dirty="0">
                <a:solidFill>
                  <a:srgbClr val="000000"/>
                </a:solidFill>
                <a:effectLst/>
              </a:rPr>
              <a:t>/</a:t>
            </a:r>
            <a:r>
              <a:rPr lang="zh-CN" altLang="en-US" sz="1200" b="0" i="0" dirty="0">
                <a:solidFill>
                  <a:srgbClr val="000000"/>
                </a:solidFill>
                <a:effectLst/>
              </a:rPr>
              <a:t>解码复杂度低，错误传播有限。</a:t>
            </a:r>
            <a:endParaRPr lang="en-US" altLang="zh-CN" sz="1200" b="0" i="0" dirty="0">
              <a:solidFill>
                <a:srgbClr val="000000"/>
              </a:solidFill>
              <a:effectLst/>
            </a:endParaRPr>
          </a:p>
        </p:txBody>
      </p:sp>
      <p:sp>
        <p:nvSpPr>
          <p:cNvPr id="10" name="矩形: 圆角 9">
            <a:extLst>
              <a:ext uri="{FF2B5EF4-FFF2-40B4-BE49-F238E27FC236}">
                <a16:creationId xmlns:a16="http://schemas.microsoft.com/office/drawing/2014/main" id="{9F6D01CE-5766-254A-5811-F6FBA675E783}"/>
              </a:ext>
            </a:extLst>
          </p:cNvPr>
          <p:cNvSpPr/>
          <p:nvPr/>
        </p:nvSpPr>
        <p:spPr>
          <a:xfrm>
            <a:off x="644388" y="3888604"/>
            <a:ext cx="3290223" cy="1633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0" i="0" dirty="0">
                <a:solidFill>
                  <a:srgbClr val="000000"/>
                </a:solidFill>
                <a:effectLst/>
              </a:rPr>
              <a:t>2021 </a:t>
            </a:r>
            <a:r>
              <a:rPr lang="zh-CN" altLang="en-US" sz="1200" b="0" i="0" dirty="0">
                <a:solidFill>
                  <a:srgbClr val="000000"/>
                </a:solidFill>
                <a:effectLst/>
              </a:rPr>
              <a:t>年，</a:t>
            </a:r>
            <a:r>
              <a:rPr lang="en-US" altLang="zh-CN" sz="1200" b="0" i="0" dirty="0">
                <a:solidFill>
                  <a:srgbClr val="000000"/>
                </a:solidFill>
                <a:effectLst/>
              </a:rPr>
              <a:t>Zhu </a:t>
            </a:r>
            <a:r>
              <a:rPr lang="zh-CN" altLang="en-US" sz="1200" b="0" i="0" dirty="0">
                <a:solidFill>
                  <a:srgbClr val="000000"/>
                </a:solidFill>
                <a:effectLst/>
              </a:rPr>
              <a:t>等人使用四元条形码将图像编码为 </a:t>
            </a:r>
            <a:r>
              <a:rPr lang="en-US" altLang="zh-CN" sz="1200" b="0" i="0" dirty="0">
                <a:solidFill>
                  <a:srgbClr val="000000"/>
                </a:solidFill>
                <a:effectLst/>
              </a:rPr>
              <a:t>16 </a:t>
            </a:r>
            <a:r>
              <a:rPr lang="zh-CN" altLang="en-US" sz="1200" b="0" i="0" dirty="0">
                <a:solidFill>
                  <a:srgbClr val="000000"/>
                </a:solidFill>
                <a:effectLst/>
              </a:rPr>
              <a:t>个 </a:t>
            </a:r>
            <a:r>
              <a:rPr lang="en-US" altLang="zh-CN" sz="1200" b="0" i="0" dirty="0">
                <a:solidFill>
                  <a:srgbClr val="000000"/>
                </a:solidFill>
                <a:effectLst/>
              </a:rPr>
              <a:t>DNA </a:t>
            </a:r>
            <a:r>
              <a:rPr lang="zh-CN" altLang="en-US" sz="1200" b="0" i="0" dirty="0">
                <a:solidFill>
                  <a:srgbClr val="000000"/>
                </a:solidFill>
                <a:effectLst/>
              </a:rPr>
              <a:t>片段，最终图像成功保存、加密和恢复，同时避免了任何蛋白质或酶反应。这项工作实现了一个纳米孔平台的</a:t>
            </a:r>
            <a:r>
              <a:rPr lang="en-US" altLang="zh-CN" sz="1200" b="0" i="0" dirty="0">
                <a:solidFill>
                  <a:srgbClr val="000000"/>
                </a:solidFill>
                <a:effectLst/>
              </a:rPr>
              <a:t>DNA</a:t>
            </a:r>
            <a:r>
              <a:rPr lang="zh-CN" altLang="en-US" sz="1200" b="0" i="0" dirty="0">
                <a:solidFill>
                  <a:srgbClr val="000000"/>
                </a:solidFill>
                <a:effectLst/>
              </a:rPr>
              <a:t>存储系统，提高了容量和可编程性。此外，还有相关的 </a:t>
            </a:r>
            <a:r>
              <a:rPr lang="en-US" altLang="zh-CN" sz="1200" b="0" i="0" dirty="0">
                <a:solidFill>
                  <a:srgbClr val="000000"/>
                </a:solidFill>
                <a:effectLst/>
              </a:rPr>
              <a:t>DNA </a:t>
            </a:r>
            <a:r>
              <a:rPr lang="zh-CN" altLang="en-US" sz="1200" b="0" i="0" dirty="0">
                <a:solidFill>
                  <a:srgbClr val="000000"/>
                </a:solidFill>
                <a:effectLst/>
              </a:rPr>
              <a:t>存储方案，用于在活细胞中进行可靠和正交的信息编码。</a:t>
            </a:r>
            <a:endParaRPr lang="zh-CN" altLang="en-US" sz="1200" dirty="0"/>
          </a:p>
        </p:txBody>
      </p:sp>
      <p:sp>
        <p:nvSpPr>
          <p:cNvPr id="11" name="箭头: 右 10">
            <a:extLst>
              <a:ext uri="{FF2B5EF4-FFF2-40B4-BE49-F238E27FC236}">
                <a16:creationId xmlns:a16="http://schemas.microsoft.com/office/drawing/2014/main" id="{1FD50138-F894-22FE-C800-EB02765F0934}"/>
              </a:ext>
            </a:extLst>
          </p:cNvPr>
          <p:cNvSpPr/>
          <p:nvPr/>
        </p:nvSpPr>
        <p:spPr>
          <a:xfrm>
            <a:off x="4087333" y="2765775"/>
            <a:ext cx="310799" cy="182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D4A5BA3-9097-4C98-B101-F0437354809F}"/>
              </a:ext>
            </a:extLst>
          </p:cNvPr>
          <p:cNvSpPr/>
          <p:nvPr/>
        </p:nvSpPr>
        <p:spPr>
          <a:xfrm>
            <a:off x="7899437" y="2765775"/>
            <a:ext cx="310799" cy="182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AF2DE03D-CA59-48C3-79B3-20D165DF9905}"/>
              </a:ext>
            </a:extLst>
          </p:cNvPr>
          <p:cNvSpPr/>
          <p:nvPr/>
        </p:nvSpPr>
        <p:spPr>
          <a:xfrm>
            <a:off x="9889236" y="3481734"/>
            <a:ext cx="160020" cy="3429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0D9DB1F-CFE4-39CA-2B41-A8E821A46D6A}"/>
              </a:ext>
            </a:extLst>
          </p:cNvPr>
          <p:cNvSpPr/>
          <p:nvPr/>
        </p:nvSpPr>
        <p:spPr>
          <a:xfrm rot="10800000">
            <a:off x="7966836" y="4613764"/>
            <a:ext cx="310799" cy="182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68C9BF6E-0F54-B6FE-6E1F-00A8577237DB}"/>
              </a:ext>
            </a:extLst>
          </p:cNvPr>
          <p:cNvSpPr/>
          <p:nvPr/>
        </p:nvSpPr>
        <p:spPr>
          <a:xfrm rot="10800000">
            <a:off x="4049233" y="4525811"/>
            <a:ext cx="310799" cy="18288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83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3F700A-5CF0-23EF-2CD6-ADB064472475}"/>
              </a:ext>
            </a:extLst>
          </p:cNvPr>
          <p:cNvSpPr txBox="1"/>
          <p:nvPr/>
        </p:nvSpPr>
        <p:spPr>
          <a:xfrm>
            <a:off x="919035" y="1505720"/>
            <a:ext cx="10536810" cy="2062103"/>
          </a:xfrm>
          <a:prstGeom prst="rect">
            <a:avLst/>
          </a:prstGeom>
          <a:noFill/>
        </p:spPr>
        <p:txBody>
          <a:bodyPr wrap="square">
            <a:spAutoFit/>
          </a:bodyPr>
          <a:lstStyle/>
          <a:p>
            <a:pPr indent="457200"/>
            <a:r>
              <a:rPr lang="en-US" altLang="zh-CN" sz="1600" b="0" i="0" dirty="0">
                <a:solidFill>
                  <a:srgbClr val="000000"/>
                </a:solidFill>
                <a:effectLst/>
              </a:rPr>
              <a:t>DNA</a:t>
            </a:r>
            <a:r>
              <a:rPr lang="zh-CN" altLang="en-US" sz="1600" b="0" i="0" dirty="0">
                <a:solidFill>
                  <a:srgbClr val="000000"/>
                </a:solidFill>
                <a:effectLst/>
              </a:rPr>
              <a:t>存储具有较高的理论存储密度，但由于</a:t>
            </a:r>
            <a:r>
              <a:rPr lang="en-US" altLang="zh-CN" sz="1600" b="0" i="0" dirty="0">
                <a:solidFill>
                  <a:srgbClr val="000000"/>
                </a:solidFill>
                <a:effectLst/>
              </a:rPr>
              <a:t>DNA</a:t>
            </a:r>
            <a:r>
              <a:rPr lang="zh-CN" altLang="en-US" sz="1600" b="0" i="0" dirty="0">
                <a:solidFill>
                  <a:srgbClr val="000000"/>
                </a:solidFill>
                <a:effectLst/>
              </a:rPr>
              <a:t>存储通道固有的错误（测序和合成错误）和序列的生化限制，难以达到理论极限。因此，许多工作都集中在优化编码方法以减少信息冗余。每个 </a:t>
            </a:r>
            <a:r>
              <a:rPr lang="en-US" altLang="zh-CN" sz="1600" b="0" i="0" dirty="0">
                <a:solidFill>
                  <a:srgbClr val="000000"/>
                </a:solidFill>
                <a:effectLst/>
              </a:rPr>
              <a:t>DNA </a:t>
            </a:r>
            <a:r>
              <a:rPr lang="zh-CN" altLang="en-US" sz="1600" b="0" i="0" dirty="0">
                <a:solidFill>
                  <a:srgbClr val="000000"/>
                </a:solidFill>
                <a:effectLst/>
              </a:rPr>
              <a:t>序列除了</a:t>
            </a:r>
            <a:r>
              <a:rPr lang="zh-CN" altLang="en-US" sz="1600" b="0" i="0" u="sng" dirty="0">
                <a:solidFill>
                  <a:srgbClr val="000000"/>
                </a:solidFill>
                <a:effectLst/>
                <a:uFill>
                  <a:solidFill>
                    <a:srgbClr val="FF0000"/>
                  </a:solidFill>
                </a:uFill>
              </a:rPr>
              <a:t>编码有效载荷位（数据位）外，还需要包含相关的引物、地址位和其他非有效载荷位</a:t>
            </a:r>
            <a:r>
              <a:rPr lang="zh-CN" altLang="en-US" sz="1600" b="0" i="0" dirty="0">
                <a:solidFill>
                  <a:srgbClr val="000000"/>
                </a:solidFill>
                <a:effectLst/>
              </a:rPr>
              <a:t>，这是对 </a:t>
            </a:r>
            <a:r>
              <a:rPr lang="en-US" altLang="zh-CN" sz="1600" b="0" i="0" dirty="0">
                <a:solidFill>
                  <a:srgbClr val="000000"/>
                </a:solidFill>
                <a:effectLst/>
              </a:rPr>
              <a:t>DNA </a:t>
            </a:r>
            <a:r>
              <a:rPr lang="zh-CN" altLang="en-US" sz="1600" b="0" i="0" dirty="0">
                <a:solidFill>
                  <a:srgbClr val="000000"/>
                </a:solidFill>
                <a:effectLst/>
              </a:rPr>
              <a:t>存储数据完整性的有效保障。同时还需要</a:t>
            </a:r>
            <a:r>
              <a:rPr lang="en-US" altLang="zh-CN" sz="1600" b="0" i="0" dirty="0">
                <a:solidFill>
                  <a:srgbClr val="000000"/>
                </a:solidFill>
                <a:effectLst/>
              </a:rPr>
              <a:t>DNA</a:t>
            </a:r>
            <a:r>
              <a:rPr lang="zh-CN" altLang="en-US" sz="1600" b="0" i="0" dirty="0">
                <a:solidFill>
                  <a:srgbClr val="000000"/>
                </a:solidFill>
                <a:effectLst/>
              </a:rPr>
              <a:t>存储还需要</a:t>
            </a:r>
            <a:r>
              <a:rPr lang="zh-CN" altLang="en-US" sz="1600" b="0" i="0" u="sng" dirty="0">
                <a:solidFill>
                  <a:srgbClr val="000000"/>
                </a:solidFill>
                <a:effectLst/>
                <a:uFill>
                  <a:solidFill>
                    <a:srgbClr val="FF0000"/>
                  </a:solidFill>
                </a:uFill>
              </a:rPr>
              <a:t>实现随机访问</a:t>
            </a:r>
            <a:r>
              <a:rPr lang="zh-CN" altLang="en-US" sz="1600" b="0" i="0" dirty="0">
                <a:solidFill>
                  <a:srgbClr val="000000"/>
                </a:solidFill>
                <a:effectLst/>
              </a:rPr>
              <a:t>，广泛使用的随机访问方法是地址位寻址和磁珠提取方法。不同类型的存储信息、不同的环境、方法都会导致</a:t>
            </a:r>
            <a:r>
              <a:rPr lang="en-US" altLang="zh-CN" sz="1600" b="0" i="0" dirty="0">
                <a:solidFill>
                  <a:srgbClr val="000000"/>
                </a:solidFill>
                <a:effectLst/>
              </a:rPr>
              <a:t>DNA</a:t>
            </a:r>
            <a:r>
              <a:rPr lang="zh-CN" altLang="en-US" sz="1600" b="0" i="0" dirty="0">
                <a:solidFill>
                  <a:srgbClr val="000000"/>
                </a:solidFill>
                <a:effectLst/>
              </a:rPr>
              <a:t>存储系统模型的差异。</a:t>
            </a:r>
            <a:endParaRPr lang="en-US" altLang="zh-CN" sz="1600" b="0" i="0" dirty="0">
              <a:solidFill>
                <a:srgbClr val="000000"/>
              </a:solidFill>
              <a:effectLst/>
            </a:endParaRPr>
          </a:p>
          <a:p>
            <a:pPr indent="457200"/>
            <a:r>
              <a:rPr lang="zh-CN" altLang="en-US" sz="1600" b="0" i="0" dirty="0">
                <a:solidFill>
                  <a:srgbClr val="000000"/>
                </a:solidFill>
                <a:effectLst/>
              </a:rPr>
              <a:t>尽管提出了各种不同特性的</a:t>
            </a:r>
            <a:r>
              <a:rPr lang="en-US" altLang="zh-CN" sz="1600" b="0" i="0" dirty="0">
                <a:solidFill>
                  <a:srgbClr val="000000"/>
                </a:solidFill>
                <a:effectLst/>
              </a:rPr>
              <a:t>DNA</a:t>
            </a:r>
            <a:r>
              <a:rPr lang="zh-CN" altLang="en-US" sz="1600" b="0" i="0" dirty="0">
                <a:solidFill>
                  <a:srgbClr val="000000"/>
                </a:solidFill>
                <a:effectLst/>
              </a:rPr>
              <a:t>存储编码方案，初步验证了</a:t>
            </a:r>
            <a:r>
              <a:rPr lang="en-US" altLang="zh-CN" sz="1600" b="0" i="0" dirty="0">
                <a:solidFill>
                  <a:srgbClr val="000000"/>
                </a:solidFill>
                <a:effectLst/>
              </a:rPr>
              <a:t>DNA</a:t>
            </a:r>
            <a:r>
              <a:rPr lang="zh-CN" altLang="en-US" sz="1600" b="0" i="0" dirty="0">
                <a:solidFill>
                  <a:srgbClr val="000000"/>
                </a:solidFill>
                <a:effectLst/>
              </a:rPr>
              <a:t>存储的编码潜力和一定程度上替代硅基存储的可能性，但</a:t>
            </a:r>
            <a:r>
              <a:rPr lang="zh-CN" altLang="en-US" sz="1600" dirty="0">
                <a:solidFill>
                  <a:srgbClr val="000000"/>
                </a:solidFill>
              </a:rPr>
              <a:t>目前</a:t>
            </a:r>
            <a:r>
              <a:rPr lang="zh-CN" altLang="en-US" sz="1600" b="0" i="0" dirty="0">
                <a:solidFill>
                  <a:srgbClr val="000000"/>
                </a:solidFill>
                <a:effectLst/>
              </a:rPr>
              <a:t>提出的</a:t>
            </a:r>
            <a:r>
              <a:rPr lang="en-US" altLang="zh-CN" sz="1600" b="0" i="0" dirty="0">
                <a:solidFill>
                  <a:srgbClr val="000000"/>
                </a:solidFill>
                <a:effectLst/>
              </a:rPr>
              <a:t>DNA</a:t>
            </a:r>
            <a:r>
              <a:rPr lang="zh-CN" altLang="en-US" sz="1600" b="0" i="0" dirty="0">
                <a:solidFill>
                  <a:srgbClr val="000000"/>
                </a:solidFill>
                <a:effectLst/>
              </a:rPr>
              <a:t>存储系统仍然存在一定的问题：</a:t>
            </a:r>
            <a:endParaRPr lang="en-US" altLang="zh-CN" sz="1600" b="0" i="0" dirty="0">
              <a:solidFill>
                <a:srgbClr val="000000"/>
              </a:solidFill>
              <a:effectLst/>
            </a:endParaRPr>
          </a:p>
          <a:p>
            <a:pPr indent="457200"/>
            <a:endParaRPr lang="zh-CN" altLang="en-US" sz="1600" dirty="0"/>
          </a:p>
        </p:txBody>
      </p:sp>
      <p:sp>
        <p:nvSpPr>
          <p:cNvPr id="4" name="左大括号 3">
            <a:extLst>
              <a:ext uri="{FF2B5EF4-FFF2-40B4-BE49-F238E27FC236}">
                <a16:creationId xmlns:a16="http://schemas.microsoft.com/office/drawing/2014/main" id="{0E4BB302-8293-33F3-2E29-00CB5546B360}"/>
              </a:ext>
            </a:extLst>
          </p:cNvPr>
          <p:cNvSpPr/>
          <p:nvPr/>
        </p:nvSpPr>
        <p:spPr>
          <a:xfrm>
            <a:off x="1226058" y="3494671"/>
            <a:ext cx="266700" cy="952504"/>
          </a:xfrm>
          <a:prstGeom prst="leftBrace">
            <a:avLst>
              <a:gd name="adj1" fmla="val 8333"/>
              <a:gd name="adj2" fmla="val 5391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D6F67C6-2C69-6083-CAAA-19D92E014D49}"/>
              </a:ext>
            </a:extLst>
          </p:cNvPr>
          <p:cNvSpPr txBox="1"/>
          <p:nvPr/>
        </p:nvSpPr>
        <p:spPr>
          <a:xfrm>
            <a:off x="1588008" y="3494672"/>
            <a:ext cx="9418320" cy="954107"/>
          </a:xfrm>
          <a:prstGeom prst="rect">
            <a:avLst/>
          </a:prstGeom>
          <a:noFill/>
        </p:spPr>
        <p:txBody>
          <a:bodyPr wrap="square">
            <a:spAutoFit/>
          </a:bodyPr>
          <a:lstStyle/>
          <a:p>
            <a:r>
              <a:rPr lang="en-US" altLang="zh-CN" sz="1400" b="0" i="0" dirty="0">
                <a:solidFill>
                  <a:srgbClr val="000000"/>
                </a:solidFill>
                <a:effectLst/>
              </a:rPr>
              <a:t>(1) </a:t>
            </a:r>
            <a:r>
              <a:rPr lang="zh-CN" altLang="en-US" sz="1400" b="0" i="0" dirty="0">
                <a:solidFill>
                  <a:srgbClr val="000000"/>
                </a:solidFill>
                <a:effectLst/>
              </a:rPr>
              <a:t>现有</a:t>
            </a:r>
            <a:r>
              <a:rPr lang="en-US" altLang="zh-CN" sz="1400" b="0" i="0" dirty="0">
                <a:solidFill>
                  <a:srgbClr val="000000"/>
                </a:solidFill>
                <a:effectLst/>
              </a:rPr>
              <a:t>DNA</a:t>
            </a:r>
            <a:r>
              <a:rPr lang="zh-CN" altLang="en-US" sz="1400" b="0" i="0" dirty="0">
                <a:solidFill>
                  <a:srgbClr val="000000"/>
                </a:solidFill>
                <a:effectLst/>
              </a:rPr>
              <a:t>存储系统的存储密度与理论值相差甚远。</a:t>
            </a:r>
            <a:endParaRPr lang="en-US" altLang="zh-CN" sz="1400" b="0" i="0" dirty="0">
              <a:solidFill>
                <a:srgbClr val="000000"/>
              </a:solidFill>
              <a:effectLst/>
            </a:endParaRPr>
          </a:p>
          <a:p>
            <a:r>
              <a:rPr lang="en-US" altLang="zh-CN" sz="1400" b="0" i="0" dirty="0">
                <a:solidFill>
                  <a:srgbClr val="000000"/>
                </a:solidFill>
                <a:effectLst/>
              </a:rPr>
              <a:t>(2) DNA</a:t>
            </a:r>
            <a:r>
              <a:rPr lang="zh-CN" altLang="en-US" sz="1400" b="0" i="0" dirty="0">
                <a:solidFill>
                  <a:srgbClr val="000000"/>
                </a:solidFill>
                <a:effectLst/>
              </a:rPr>
              <a:t>存储需要添加冗余信息如纠错</a:t>
            </a:r>
            <a:r>
              <a:rPr lang="zh-CN" altLang="en-US" sz="1400" dirty="0">
                <a:solidFill>
                  <a:srgbClr val="000000"/>
                </a:solidFill>
              </a:rPr>
              <a:t>，</a:t>
            </a:r>
            <a:r>
              <a:rPr lang="zh-CN" altLang="en-US" sz="1400" b="0" i="0" dirty="0">
                <a:solidFill>
                  <a:srgbClr val="000000"/>
                </a:solidFill>
                <a:effectLst/>
              </a:rPr>
              <a:t>或者测序中必须增加测序覆盖率和双端读取以保持数据一致性，所有这些都增加了测序覆盖率。</a:t>
            </a:r>
            <a:endParaRPr lang="en-US" altLang="zh-CN" sz="1400" b="0" i="0" dirty="0">
              <a:solidFill>
                <a:srgbClr val="000000"/>
              </a:solidFill>
              <a:effectLst/>
            </a:endParaRPr>
          </a:p>
          <a:p>
            <a:r>
              <a:rPr lang="en-US" altLang="zh-CN" sz="1400" b="0" i="0" dirty="0">
                <a:solidFill>
                  <a:srgbClr val="000000"/>
                </a:solidFill>
                <a:effectLst/>
              </a:rPr>
              <a:t>(3) </a:t>
            </a:r>
            <a:r>
              <a:rPr lang="zh-CN" altLang="en-US" sz="1400" b="0" i="0" dirty="0">
                <a:solidFill>
                  <a:srgbClr val="000000"/>
                </a:solidFill>
                <a:effectLst/>
              </a:rPr>
              <a:t>缺乏从系统层面统一处理不同编码位置协调误差的方法，不同位置编码结果之间缺乏联系，系统整体耦合性差</a:t>
            </a:r>
            <a:r>
              <a:rPr lang="zh-CN" altLang="en-US" sz="1400" dirty="0">
                <a:solidFill>
                  <a:srgbClr val="000000"/>
                </a:solidFill>
              </a:rPr>
              <a:t>。</a:t>
            </a:r>
            <a:endParaRPr lang="en-US" altLang="zh-CN" sz="1400" dirty="0">
              <a:solidFill>
                <a:srgbClr val="000000"/>
              </a:solidFill>
            </a:endParaRPr>
          </a:p>
        </p:txBody>
      </p:sp>
    </p:spTree>
    <p:extLst>
      <p:ext uri="{BB962C8B-B14F-4D97-AF65-F5344CB8AC3E}">
        <p14:creationId xmlns:p14="http://schemas.microsoft.com/office/powerpoint/2010/main" val="2567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0ECDC63-EBC2-4FCC-9465-1AD5293748DC}"/>
              </a:ext>
            </a:extLst>
          </p:cNvPr>
          <p:cNvSpPr txBox="1"/>
          <p:nvPr/>
        </p:nvSpPr>
        <p:spPr>
          <a:xfrm>
            <a:off x="807720" y="696665"/>
            <a:ext cx="10172700" cy="1077218"/>
          </a:xfrm>
          <a:prstGeom prst="rect">
            <a:avLst/>
          </a:prstGeom>
          <a:noFill/>
        </p:spPr>
        <p:txBody>
          <a:bodyPr wrap="square">
            <a:spAutoFit/>
          </a:bodyPr>
          <a:lstStyle/>
          <a:p>
            <a:pPr indent="457200"/>
            <a:r>
              <a:rPr lang="zh-CN" altLang="en-US" sz="1600" dirty="0">
                <a:solidFill>
                  <a:srgbClr val="000000"/>
                </a:solidFill>
              </a:rPr>
              <a:t>尽管近年来 </a:t>
            </a:r>
            <a:r>
              <a:rPr lang="en-US" altLang="zh-CN" sz="1600" dirty="0">
                <a:solidFill>
                  <a:srgbClr val="000000"/>
                </a:solidFill>
              </a:rPr>
              <a:t>DNA </a:t>
            </a:r>
            <a:r>
              <a:rPr lang="zh-CN" altLang="en-US" sz="1600" dirty="0">
                <a:solidFill>
                  <a:srgbClr val="000000"/>
                </a:solidFill>
              </a:rPr>
              <a:t>存储研究一直在稳步发展，但缺乏一种 </a:t>
            </a:r>
            <a:r>
              <a:rPr lang="en-US" altLang="zh-CN" sz="1600" dirty="0">
                <a:solidFill>
                  <a:srgbClr val="000000"/>
                </a:solidFill>
              </a:rPr>
              <a:t>DNA </a:t>
            </a:r>
            <a:r>
              <a:rPr lang="zh-CN" altLang="en-US" sz="1600" dirty="0">
                <a:solidFill>
                  <a:srgbClr val="000000"/>
                </a:solidFill>
              </a:rPr>
              <a:t>序列利用率高、读取覆盖率低、不同编码位置之间耦合度高的 </a:t>
            </a:r>
            <a:r>
              <a:rPr lang="en-US" altLang="zh-CN" sz="1600" dirty="0">
                <a:solidFill>
                  <a:srgbClr val="000000"/>
                </a:solidFill>
              </a:rPr>
              <a:t>DNA </a:t>
            </a:r>
            <a:r>
              <a:rPr lang="zh-CN" altLang="en-US" sz="1600" dirty="0">
                <a:solidFill>
                  <a:srgbClr val="000000"/>
                </a:solidFill>
              </a:rPr>
              <a:t>存储系统。因此，在本文中提出了一种自适应编码</a:t>
            </a:r>
            <a:r>
              <a:rPr lang="en-US" altLang="zh-CN" sz="1600" dirty="0">
                <a:solidFill>
                  <a:srgbClr val="000000"/>
                </a:solidFill>
              </a:rPr>
              <a:t>DNA</a:t>
            </a:r>
            <a:r>
              <a:rPr lang="zh-CN" altLang="en-US" sz="1600" dirty="0">
                <a:solidFill>
                  <a:srgbClr val="000000"/>
                </a:solidFill>
              </a:rPr>
              <a:t>存储系统，</a:t>
            </a:r>
            <a:r>
              <a:rPr lang="zh-CN" altLang="en-US" sz="1600" u="sng" dirty="0">
                <a:solidFill>
                  <a:srgbClr val="000000"/>
                </a:solidFill>
                <a:uFill>
                  <a:solidFill>
                    <a:srgbClr val="FF0000"/>
                  </a:solidFill>
                </a:uFill>
              </a:rPr>
              <a:t>该系统具有高存储密度和低覆盖率，并且在不同编码位置之间具有高耦合度，针对不同功能区域使用不同的编码方案。我们对系统进行层级优化，保证各个环节的高效运行</a:t>
            </a:r>
            <a:r>
              <a:rPr lang="zh-CN" altLang="en-US" sz="1600" dirty="0">
                <a:solidFill>
                  <a:srgbClr val="000000"/>
                </a:solidFill>
              </a:rPr>
              <a:t>。</a:t>
            </a:r>
            <a:endParaRPr lang="en-US" altLang="zh-CN" sz="1600" dirty="0">
              <a:solidFill>
                <a:srgbClr val="000000"/>
              </a:solidFill>
            </a:endParaRPr>
          </a:p>
        </p:txBody>
      </p:sp>
      <p:sp>
        <p:nvSpPr>
          <p:cNvPr id="4" name="矩形: 圆角 3">
            <a:extLst>
              <a:ext uri="{FF2B5EF4-FFF2-40B4-BE49-F238E27FC236}">
                <a16:creationId xmlns:a16="http://schemas.microsoft.com/office/drawing/2014/main" id="{F969393A-7AF6-A0F4-0A79-B459C85A690F}"/>
              </a:ext>
            </a:extLst>
          </p:cNvPr>
          <p:cNvSpPr/>
          <p:nvPr/>
        </p:nvSpPr>
        <p:spPr>
          <a:xfrm>
            <a:off x="1798320" y="1992810"/>
            <a:ext cx="8595360" cy="8265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rPr>
              <a:t>首先，对于有效载荷位，通过相应的转换方法将存储文件转换为二进制，满足连续性、</a:t>
            </a:r>
            <a:r>
              <a:rPr lang="en-US" altLang="zh-CN" sz="1600" dirty="0">
                <a:solidFill>
                  <a:srgbClr val="000000"/>
                </a:solidFill>
              </a:rPr>
              <a:t>GC</a:t>
            </a:r>
            <a:r>
              <a:rPr lang="zh-CN" altLang="en-US" sz="1600" dirty="0">
                <a:solidFill>
                  <a:srgbClr val="000000"/>
                </a:solidFill>
              </a:rPr>
              <a:t>含量和碱基平衡度约束，编码完成后计算非有效载荷编码约束阈值的</a:t>
            </a:r>
            <a:r>
              <a:rPr lang="en-US" altLang="zh-CN" sz="1600" dirty="0">
                <a:solidFill>
                  <a:srgbClr val="000000"/>
                </a:solidFill>
              </a:rPr>
              <a:t>GC</a:t>
            </a:r>
            <a:r>
              <a:rPr lang="zh-CN" altLang="en-US" sz="1600" dirty="0">
                <a:solidFill>
                  <a:srgbClr val="000000"/>
                </a:solidFill>
              </a:rPr>
              <a:t>含量等参数。</a:t>
            </a:r>
            <a:endParaRPr lang="en-US" altLang="zh-CN" sz="1600" dirty="0">
              <a:solidFill>
                <a:srgbClr val="000000"/>
              </a:solidFill>
            </a:endParaRPr>
          </a:p>
        </p:txBody>
      </p:sp>
      <p:sp>
        <p:nvSpPr>
          <p:cNvPr id="5" name="矩形: 圆角 4">
            <a:extLst>
              <a:ext uri="{FF2B5EF4-FFF2-40B4-BE49-F238E27FC236}">
                <a16:creationId xmlns:a16="http://schemas.microsoft.com/office/drawing/2014/main" id="{CCBBD9B4-6CE5-27F1-6093-2EB782C29444}"/>
              </a:ext>
            </a:extLst>
          </p:cNvPr>
          <p:cNvSpPr/>
          <p:nvPr/>
        </p:nvSpPr>
        <p:spPr>
          <a:xfrm>
            <a:off x="1798320" y="3199455"/>
            <a:ext cx="8595360" cy="8265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rPr>
              <a:t>其次，在满足组合约束条件下，采用智能优化算法构造非有效载荷位，</a:t>
            </a:r>
            <a:r>
              <a:rPr lang="zh-CN" altLang="en-US" sz="1600" b="0" i="0" dirty="0">
                <a:solidFill>
                  <a:srgbClr val="000000"/>
                </a:solidFill>
                <a:effectLst/>
                <a:latin typeface="Arial" panose="020B0604020202020204" pitchFamily="34" charset="0"/>
              </a:rPr>
              <a:t>其</a:t>
            </a:r>
            <a:r>
              <a:rPr lang="zh-CN" altLang="en-US" sz="1600" dirty="0">
                <a:solidFill>
                  <a:srgbClr val="000000"/>
                </a:solidFill>
              </a:rPr>
              <a:t>非有效载荷</a:t>
            </a:r>
            <a:r>
              <a:rPr lang="zh-CN" altLang="en-US" sz="1600" b="0" i="0" dirty="0">
                <a:solidFill>
                  <a:srgbClr val="000000"/>
                </a:solidFill>
                <a:effectLst/>
                <a:latin typeface="Arial" panose="020B0604020202020204" pitchFamily="34" charset="0"/>
              </a:rPr>
              <a:t>的编码约束阈值是根据</a:t>
            </a:r>
            <a:r>
              <a:rPr lang="zh-CN" altLang="en-US" sz="1600" dirty="0">
                <a:solidFill>
                  <a:srgbClr val="000000"/>
                </a:solidFill>
              </a:rPr>
              <a:t>有效载荷</a:t>
            </a:r>
            <a:r>
              <a:rPr lang="zh-CN" altLang="en-US" sz="1600" b="0" i="0" dirty="0">
                <a:solidFill>
                  <a:srgbClr val="000000"/>
                </a:solidFill>
                <a:effectLst/>
                <a:latin typeface="Arial" panose="020B0604020202020204" pitchFamily="34" charset="0"/>
              </a:rPr>
              <a:t>的编码结果自适应地生成的，</a:t>
            </a:r>
            <a:r>
              <a:rPr lang="zh-CN" altLang="en-US" sz="1600" dirty="0">
                <a:solidFill>
                  <a:srgbClr val="000000"/>
                </a:solidFill>
              </a:rPr>
              <a:t>有效载荷和非有效载荷以高耦合方式组装。</a:t>
            </a:r>
            <a:endParaRPr lang="en-US" altLang="zh-CN" sz="1600" dirty="0">
              <a:solidFill>
                <a:srgbClr val="000000"/>
              </a:solidFill>
            </a:endParaRPr>
          </a:p>
        </p:txBody>
      </p:sp>
      <p:sp>
        <p:nvSpPr>
          <p:cNvPr id="6" name="矩形: 圆角 5">
            <a:extLst>
              <a:ext uri="{FF2B5EF4-FFF2-40B4-BE49-F238E27FC236}">
                <a16:creationId xmlns:a16="http://schemas.microsoft.com/office/drawing/2014/main" id="{64F57819-00C9-88A3-C0E0-6DFCEFB04CD2}"/>
              </a:ext>
            </a:extLst>
          </p:cNvPr>
          <p:cNvSpPr/>
          <p:nvPr/>
        </p:nvSpPr>
        <p:spPr>
          <a:xfrm>
            <a:off x="1798320" y="4406101"/>
            <a:ext cx="8595360" cy="10924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rPr>
              <a:t>然后，在解码阶段，从生成的</a:t>
            </a:r>
            <a:r>
              <a:rPr lang="en-US" altLang="zh-CN" sz="1600" dirty="0">
                <a:solidFill>
                  <a:srgbClr val="000000"/>
                </a:solidFill>
              </a:rPr>
              <a:t>FASTQ</a:t>
            </a:r>
            <a:r>
              <a:rPr lang="zh-CN" altLang="en-US" sz="1600" dirty="0">
                <a:solidFill>
                  <a:srgbClr val="000000"/>
                </a:solidFill>
              </a:rPr>
              <a:t>文件的每个模拟排序的读取结果中采样一定数量的读取。最后，使用序列搭配算法合并这些读数据，最后使用合并后的</a:t>
            </a:r>
            <a:r>
              <a:rPr lang="en-US" altLang="zh-CN" sz="1600" dirty="0">
                <a:solidFill>
                  <a:srgbClr val="000000"/>
                </a:solidFill>
              </a:rPr>
              <a:t>FASTQ</a:t>
            </a:r>
            <a:r>
              <a:rPr lang="zh-CN" altLang="en-US" sz="1600" dirty="0">
                <a:solidFill>
                  <a:srgbClr val="000000"/>
                </a:solidFill>
              </a:rPr>
              <a:t>文件获得原始数据，进行</a:t>
            </a:r>
            <a:r>
              <a:rPr lang="en-US" altLang="zh-CN" sz="1600" dirty="0">
                <a:solidFill>
                  <a:srgbClr val="000000"/>
                </a:solidFill>
              </a:rPr>
              <a:t>RS</a:t>
            </a:r>
            <a:r>
              <a:rPr lang="zh-CN" altLang="en-US" sz="1600" dirty="0">
                <a:solidFill>
                  <a:srgbClr val="000000"/>
                </a:solidFill>
              </a:rPr>
              <a:t>校正</a:t>
            </a:r>
            <a:r>
              <a:rPr lang="en-US" altLang="zh-CN" sz="1600" dirty="0">
                <a:solidFill>
                  <a:srgbClr val="000000"/>
                </a:solidFill>
              </a:rPr>
              <a:t>LT</a:t>
            </a:r>
            <a:r>
              <a:rPr lang="zh-CN" altLang="en-US" sz="1600" dirty="0">
                <a:solidFill>
                  <a:srgbClr val="000000"/>
                </a:solidFill>
              </a:rPr>
              <a:t>解码。</a:t>
            </a:r>
          </a:p>
        </p:txBody>
      </p:sp>
      <p:sp>
        <p:nvSpPr>
          <p:cNvPr id="8" name="文本框 7">
            <a:extLst>
              <a:ext uri="{FF2B5EF4-FFF2-40B4-BE49-F238E27FC236}">
                <a16:creationId xmlns:a16="http://schemas.microsoft.com/office/drawing/2014/main" id="{944C16AA-D127-D124-DE76-5D053F568A36}"/>
              </a:ext>
            </a:extLst>
          </p:cNvPr>
          <p:cNvSpPr txBox="1"/>
          <p:nvPr/>
        </p:nvSpPr>
        <p:spPr>
          <a:xfrm>
            <a:off x="807720" y="5765095"/>
            <a:ext cx="10172700" cy="584775"/>
          </a:xfrm>
          <a:prstGeom prst="rect">
            <a:avLst/>
          </a:prstGeom>
          <a:noFill/>
        </p:spPr>
        <p:txBody>
          <a:bodyPr wrap="square">
            <a:spAutoFit/>
          </a:bodyPr>
          <a:lstStyle/>
          <a:p>
            <a:r>
              <a:rPr lang="zh-CN" altLang="en-US" sz="1600" dirty="0">
                <a:solidFill>
                  <a:srgbClr val="000000"/>
                </a:solidFill>
              </a:rPr>
              <a:t>本文提出的自适应编码</a:t>
            </a:r>
            <a:r>
              <a:rPr lang="en-US" altLang="zh-CN" sz="1600" dirty="0">
                <a:solidFill>
                  <a:srgbClr val="000000"/>
                </a:solidFill>
              </a:rPr>
              <a:t>DNA</a:t>
            </a:r>
            <a:r>
              <a:rPr lang="zh-CN" altLang="en-US" sz="1600" dirty="0">
                <a:solidFill>
                  <a:srgbClr val="000000"/>
                </a:solidFill>
              </a:rPr>
              <a:t>存储系统在存储密度、存储容量、支持随机存储和覆盖率等方面取得了令人满意的结果。</a:t>
            </a:r>
          </a:p>
        </p:txBody>
      </p:sp>
      <p:cxnSp>
        <p:nvCxnSpPr>
          <p:cNvPr id="10" name="直接箭头连接符 9">
            <a:extLst>
              <a:ext uri="{FF2B5EF4-FFF2-40B4-BE49-F238E27FC236}">
                <a16:creationId xmlns:a16="http://schemas.microsoft.com/office/drawing/2014/main" id="{7AE996A5-72A5-49D2-AFB8-E3BAEB7DE0EE}"/>
              </a:ext>
            </a:extLst>
          </p:cNvPr>
          <p:cNvCxnSpPr/>
          <p:nvPr/>
        </p:nvCxnSpPr>
        <p:spPr>
          <a:xfrm>
            <a:off x="5894070" y="2857500"/>
            <a:ext cx="0" cy="319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1C1BEBE-BFF9-329D-52F3-41882B9E8159}"/>
              </a:ext>
            </a:extLst>
          </p:cNvPr>
          <p:cNvCxnSpPr/>
          <p:nvPr/>
        </p:nvCxnSpPr>
        <p:spPr>
          <a:xfrm>
            <a:off x="5894070" y="4041285"/>
            <a:ext cx="0" cy="32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33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A09FE5-8E62-1163-2C5D-164C75ED6B4E}"/>
              </a:ext>
            </a:extLst>
          </p:cNvPr>
          <p:cNvSpPr txBox="1"/>
          <p:nvPr/>
        </p:nvSpPr>
        <p:spPr>
          <a:xfrm>
            <a:off x="408411" y="232746"/>
            <a:ext cx="1414021" cy="461665"/>
          </a:xfrm>
          <a:prstGeom prst="rect">
            <a:avLst/>
          </a:prstGeom>
          <a:noFill/>
        </p:spPr>
        <p:txBody>
          <a:bodyPr wrap="square" rtlCol="0">
            <a:spAutoFit/>
          </a:bodyPr>
          <a:lstStyle/>
          <a:p>
            <a:r>
              <a:rPr lang="zh-CN" altLang="en-US" sz="2400" dirty="0"/>
              <a:t>方法</a:t>
            </a:r>
          </a:p>
        </p:txBody>
      </p:sp>
      <p:pic>
        <p:nvPicPr>
          <p:cNvPr id="6" name="图片 5">
            <a:extLst>
              <a:ext uri="{FF2B5EF4-FFF2-40B4-BE49-F238E27FC236}">
                <a16:creationId xmlns:a16="http://schemas.microsoft.com/office/drawing/2014/main" id="{4442558F-E2FC-8994-6FF5-8B74D2A32116}"/>
              </a:ext>
            </a:extLst>
          </p:cNvPr>
          <p:cNvPicPr>
            <a:picLocks noChangeAspect="1"/>
          </p:cNvPicPr>
          <p:nvPr/>
        </p:nvPicPr>
        <p:blipFill>
          <a:blip r:embed="rId2"/>
          <a:stretch>
            <a:fillRect/>
          </a:stretch>
        </p:blipFill>
        <p:spPr>
          <a:xfrm>
            <a:off x="2673240" y="0"/>
            <a:ext cx="6845520" cy="6858000"/>
          </a:xfrm>
          <a:prstGeom prst="rect">
            <a:avLst/>
          </a:prstGeom>
        </p:spPr>
      </p:pic>
      <p:sp>
        <p:nvSpPr>
          <p:cNvPr id="7" name="文本框 6">
            <a:extLst>
              <a:ext uri="{FF2B5EF4-FFF2-40B4-BE49-F238E27FC236}">
                <a16:creationId xmlns:a16="http://schemas.microsoft.com/office/drawing/2014/main" id="{0029DC5A-78E5-BFCF-72E1-A78073C835DF}"/>
              </a:ext>
            </a:extLst>
          </p:cNvPr>
          <p:cNvSpPr txBox="1"/>
          <p:nvPr/>
        </p:nvSpPr>
        <p:spPr>
          <a:xfrm>
            <a:off x="5681051" y="1095586"/>
            <a:ext cx="1066800" cy="246221"/>
          </a:xfrm>
          <a:prstGeom prst="rect">
            <a:avLst/>
          </a:prstGeom>
          <a:noFill/>
        </p:spPr>
        <p:txBody>
          <a:bodyPr wrap="square">
            <a:spAutoFit/>
          </a:bodyPr>
          <a:lstStyle/>
          <a:p>
            <a:r>
              <a:rPr lang="zh-CN" altLang="en-US" sz="1000" dirty="0"/>
              <a:t>转换为二进制</a:t>
            </a:r>
          </a:p>
        </p:txBody>
      </p:sp>
      <p:sp>
        <p:nvSpPr>
          <p:cNvPr id="8" name="文本框 7">
            <a:extLst>
              <a:ext uri="{FF2B5EF4-FFF2-40B4-BE49-F238E27FC236}">
                <a16:creationId xmlns:a16="http://schemas.microsoft.com/office/drawing/2014/main" id="{E33E799A-807F-7409-0712-737131D60FB6}"/>
              </a:ext>
            </a:extLst>
          </p:cNvPr>
          <p:cNvSpPr txBox="1"/>
          <p:nvPr/>
        </p:nvSpPr>
        <p:spPr>
          <a:xfrm>
            <a:off x="4607324" y="1879660"/>
            <a:ext cx="893618" cy="246221"/>
          </a:xfrm>
          <a:prstGeom prst="rect">
            <a:avLst/>
          </a:prstGeom>
          <a:noFill/>
        </p:spPr>
        <p:txBody>
          <a:bodyPr wrap="square">
            <a:spAutoFit/>
          </a:bodyPr>
          <a:lstStyle/>
          <a:p>
            <a:r>
              <a:rPr lang="zh-CN" altLang="en-US" sz="1000" dirty="0"/>
              <a:t>分割预处理</a:t>
            </a:r>
          </a:p>
        </p:txBody>
      </p:sp>
      <p:sp>
        <p:nvSpPr>
          <p:cNvPr id="10" name="文本框 9">
            <a:extLst>
              <a:ext uri="{FF2B5EF4-FFF2-40B4-BE49-F238E27FC236}">
                <a16:creationId xmlns:a16="http://schemas.microsoft.com/office/drawing/2014/main" id="{0E77DA51-0630-C1A3-C9D8-50D5C0E774A2}"/>
              </a:ext>
            </a:extLst>
          </p:cNvPr>
          <p:cNvSpPr txBox="1"/>
          <p:nvPr/>
        </p:nvSpPr>
        <p:spPr>
          <a:xfrm>
            <a:off x="5917265" y="2607025"/>
            <a:ext cx="594371" cy="246221"/>
          </a:xfrm>
          <a:prstGeom prst="rect">
            <a:avLst/>
          </a:prstGeom>
          <a:noFill/>
        </p:spPr>
        <p:txBody>
          <a:bodyPr wrap="square">
            <a:spAutoFit/>
          </a:bodyPr>
          <a:lstStyle/>
          <a:p>
            <a:r>
              <a:rPr lang="zh-CN" altLang="en-US" sz="1000" dirty="0"/>
              <a:t>筛选</a:t>
            </a:r>
          </a:p>
        </p:txBody>
      </p:sp>
      <p:sp>
        <p:nvSpPr>
          <p:cNvPr id="12" name="文本框 11">
            <a:extLst>
              <a:ext uri="{FF2B5EF4-FFF2-40B4-BE49-F238E27FC236}">
                <a16:creationId xmlns:a16="http://schemas.microsoft.com/office/drawing/2014/main" id="{8F359CAC-39AF-5150-71B4-8833DB287972}"/>
              </a:ext>
            </a:extLst>
          </p:cNvPr>
          <p:cNvSpPr txBox="1"/>
          <p:nvPr/>
        </p:nvSpPr>
        <p:spPr>
          <a:xfrm>
            <a:off x="5569527" y="3483875"/>
            <a:ext cx="1052945" cy="246221"/>
          </a:xfrm>
          <a:prstGeom prst="rect">
            <a:avLst/>
          </a:prstGeom>
          <a:noFill/>
        </p:spPr>
        <p:txBody>
          <a:bodyPr wrap="square">
            <a:spAutoFit/>
          </a:bodyPr>
          <a:lstStyle/>
          <a:p>
            <a:r>
              <a:rPr lang="zh-CN" altLang="en-US" sz="1000" dirty="0"/>
              <a:t>计算约束阈值</a:t>
            </a:r>
          </a:p>
        </p:txBody>
      </p:sp>
      <p:sp>
        <p:nvSpPr>
          <p:cNvPr id="28" name="矩形 27">
            <a:extLst>
              <a:ext uri="{FF2B5EF4-FFF2-40B4-BE49-F238E27FC236}">
                <a16:creationId xmlns:a16="http://schemas.microsoft.com/office/drawing/2014/main" id="{A418EECA-965B-2F0E-AFAF-C458135192F1}"/>
              </a:ext>
            </a:extLst>
          </p:cNvPr>
          <p:cNvSpPr/>
          <p:nvPr/>
        </p:nvSpPr>
        <p:spPr>
          <a:xfrm>
            <a:off x="307326" y="2792640"/>
            <a:ext cx="3223260" cy="150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AF187E5-F6E8-EC67-F44A-7ACDC43BA18D}"/>
              </a:ext>
            </a:extLst>
          </p:cNvPr>
          <p:cNvSpPr txBox="1"/>
          <p:nvPr/>
        </p:nvSpPr>
        <p:spPr>
          <a:xfrm>
            <a:off x="5465617" y="4170976"/>
            <a:ext cx="1156855" cy="246221"/>
          </a:xfrm>
          <a:prstGeom prst="rect">
            <a:avLst/>
          </a:prstGeom>
          <a:noFill/>
        </p:spPr>
        <p:txBody>
          <a:bodyPr wrap="square">
            <a:spAutoFit/>
          </a:bodyPr>
          <a:lstStyle/>
          <a:p>
            <a:r>
              <a:rPr lang="zh-CN" altLang="en-US" sz="1000" dirty="0"/>
              <a:t>选择启发式算法</a:t>
            </a:r>
          </a:p>
        </p:txBody>
      </p:sp>
      <p:sp>
        <p:nvSpPr>
          <p:cNvPr id="11" name="文本框 10">
            <a:extLst>
              <a:ext uri="{FF2B5EF4-FFF2-40B4-BE49-F238E27FC236}">
                <a16:creationId xmlns:a16="http://schemas.microsoft.com/office/drawing/2014/main" id="{843843E8-A79C-2A61-DE58-6F61BD2ABE8A}"/>
              </a:ext>
            </a:extLst>
          </p:cNvPr>
          <p:cNvSpPr txBox="1"/>
          <p:nvPr/>
        </p:nvSpPr>
        <p:spPr>
          <a:xfrm>
            <a:off x="9853540" y="1233328"/>
            <a:ext cx="2101348" cy="830997"/>
          </a:xfrm>
          <a:prstGeom prst="rect">
            <a:avLst/>
          </a:prstGeom>
          <a:noFill/>
        </p:spPr>
        <p:txBody>
          <a:bodyPr wrap="square">
            <a:spAutoFit/>
          </a:bodyPr>
          <a:lstStyle/>
          <a:p>
            <a:r>
              <a:rPr lang="zh-CN" altLang="en-US" sz="1200" b="0" i="0" dirty="0">
                <a:solidFill>
                  <a:srgbClr val="000000"/>
                </a:solidFill>
                <a:effectLst/>
              </a:rPr>
              <a:t>首先，使用</a:t>
            </a:r>
            <a:r>
              <a:rPr lang="zh-CN" altLang="en-US" sz="1200" b="0" i="0" u="sng" dirty="0">
                <a:effectLst/>
                <a:uFill>
                  <a:solidFill>
                    <a:srgbClr val="FF0000"/>
                  </a:solidFill>
                </a:uFill>
              </a:rPr>
              <a:t>既满足均聚物和</a:t>
            </a:r>
            <a:r>
              <a:rPr lang="en-US" altLang="zh-CN" sz="1200" b="0" i="0" u="sng" dirty="0">
                <a:effectLst/>
                <a:uFill>
                  <a:solidFill>
                    <a:srgbClr val="FF0000"/>
                  </a:solidFill>
                </a:uFill>
              </a:rPr>
              <a:t>GC</a:t>
            </a:r>
            <a:r>
              <a:rPr lang="zh-CN" altLang="en-US" sz="1200" b="0" i="0" u="sng" dirty="0">
                <a:effectLst/>
                <a:uFill>
                  <a:solidFill>
                    <a:srgbClr val="FF0000"/>
                  </a:solidFill>
                </a:uFill>
              </a:rPr>
              <a:t>含量约束又满足碱基平衡度约束</a:t>
            </a:r>
            <a:r>
              <a:rPr lang="zh-CN" altLang="en-US" sz="1200" b="0" i="0" dirty="0">
                <a:solidFill>
                  <a:srgbClr val="000000"/>
                </a:solidFill>
                <a:effectLst/>
              </a:rPr>
              <a:t>的喷泉码进行有效载荷编码。</a:t>
            </a:r>
            <a:endParaRPr lang="en-US" altLang="zh-CN" sz="1200" b="0" i="0" dirty="0">
              <a:solidFill>
                <a:srgbClr val="000000"/>
              </a:solidFill>
              <a:effectLst/>
            </a:endParaRPr>
          </a:p>
        </p:txBody>
      </p:sp>
      <p:sp>
        <p:nvSpPr>
          <p:cNvPr id="13" name="文本框 12">
            <a:extLst>
              <a:ext uri="{FF2B5EF4-FFF2-40B4-BE49-F238E27FC236}">
                <a16:creationId xmlns:a16="http://schemas.microsoft.com/office/drawing/2014/main" id="{4868D669-9457-666A-142D-35B0C86E4F4F}"/>
              </a:ext>
            </a:extLst>
          </p:cNvPr>
          <p:cNvSpPr txBox="1"/>
          <p:nvPr/>
        </p:nvSpPr>
        <p:spPr>
          <a:xfrm>
            <a:off x="9853540" y="3160709"/>
            <a:ext cx="2101348" cy="830997"/>
          </a:xfrm>
          <a:prstGeom prst="rect">
            <a:avLst/>
          </a:prstGeom>
          <a:noFill/>
        </p:spPr>
        <p:txBody>
          <a:bodyPr wrap="square">
            <a:spAutoFit/>
          </a:bodyPr>
          <a:lstStyle/>
          <a:p>
            <a:r>
              <a:rPr lang="zh-CN" altLang="en-US" sz="1200" b="0" i="0" dirty="0">
                <a:solidFill>
                  <a:srgbClr val="000000"/>
                </a:solidFill>
                <a:effectLst/>
              </a:rPr>
              <a:t>然后，对于非有效载荷编码过程，采用</a:t>
            </a:r>
            <a:r>
              <a:rPr lang="zh-CN" altLang="en-US" sz="1200" b="0" i="0" u="sng" dirty="0">
                <a:solidFill>
                  <a:srgbClr val="000000"/>
                </a:solidFill>
                <a:effectLst/>
                <a:uFill>
                  <a:solidFill>
                    <a:srgbClr val="FF0000"/>
                  </a:solidFill>
                </a:uFill>
              </a:rPr>
              <a:t>约束过滤的策略，并提供多种算法和组合约束可供选择</a:t>
            </a:r>
            <a:r>
              <a:rPr lang="zh-CN" altLang="en-US" sz="1200" b="0" i="0" dirty="0">
                <a:solidFill>
                  <a:srgbClr val="000000"/>
                </a:solidFill>
                <a:effectLst/>
              </a:rPr>
              <a:t>。</a:t>
            </a:r>
            <a:endParaRPr lang="zh-CN" altLang="en-US" sz="1200" dirty="0"/>
          </a:p>
        </p:txBody>
      </p:sp>
      <p:sp>
        <p:nvSpPr>
          <p:cNvPr id="15" name="文本框 14">
            <a:extLst>
              <a:ext uri="{FF2B5EF4-FFF2-40B4-BE49-F238E27FC236}">
                <a16:creationId xmlns:a16="http://schemas.microsoft.com/office/drawing/2014/main" id="{530E1A6B-5322-B0CB-6DAC-6EDCD947C085}"/>
              </a:ext>
            </a:extLst>
          </p:cNvPr>
          <p:cNvSpPr txBox="1"/>
          <p:nvPr/>
        </p:nvSpPr>
        <p:spPr>
          <a:xfrm>
            <a:off x="971624" y="910163"/>
            <a:ext cx="3403231" cy="646331"/>
          </a:xfrm>
          <a:prstGeom prst="rect">
            <a:avLst/>
          </a:prstGeom>
          <a:noFill/>
        </p:spPr>
        <p:txBody>
          <a:bodyPr wrap="square">
            <a:spAutoFit/>
          </a:bodyPr>
          <a:lstStyle/>
          <a:p>
            <a:r>
              <a:rPr lang="zh-CN" altLang="en-US" sz="1200" b="0" i="0" dirty="0">
                <a:solidFill>
                  <a:srgbClr val="000000"/>
                </a:solidFill>
                <a:effectLst/>
              </a:rPr>
              <a:t>自适应编码</a:t>
            </a:r>
            <a:r>
              <a:rPr lang="en-US" altLang="zh-CN" sz="1200" b="0" i="0" dirty="0">
                <a:solidFill>
                  <a:srgbClr val="000000"/>
                </a:solidFill>
                <a:effectLst/>
              </a:rPr>
              <a:t>DNA</a:t>
            </a:r>
            <a:r>
              <a:rPr lang="zh-CN" altLang="en-US" sz="1200" b="0" i="0" dirty="0">
                <a:solidFill>
                  <a:srgbClr val="000000"/>
                </a:solidFill>
                <a:effectLst/>
              </a:rPr>
              <a:t>存储系统在将原始文件转换为二进制文件后，根据编码位置的特点，对有效载荷和非有效载荷两种不同情况采用不同的编码方法。</a:t>
            </a:r>
            <a:endParaRPr lang="en-US" altLang="zh-CN" sz="1200" b="0" i="0" dirty="0">
              <a:solidFill>
                <a:srgbClr val="000000"/>
              </a:solidFill>
              <a:effectLst/>
            </a:endParaRPr>
          </a:p>
        </p:txBody>
      </p:sp>
      <p:cxnSp>
        <p:nvCxnSpPr>
          <p:cNvPr id="17" name="直接箭头连接符 16">
            <a:extLst>
              <a:ext uri="{FF2B5EF4-FFF2-40B4-BE49-F238E27FC236}">
                <a16:creationId xmlns:a16="http://schemas.microsoft.com/office/drawing/2014/main" id="{20CF88DD-5E22-8F93-CE8B-F1A9AF45369C}"/>
              </a:ext>
            </a:extLst>
          </p:cNvPr>
          <p:cNvCxnSpPr>
            <a:stCxn id="15" idx="3"/>
          </p:cNvCxnSpPr>
          <p:nvPr/>
        </p:nvCxnSpPr>
        <p:spPr>
          <a:xfrm flipV="1">
            <a:off x="4374855" y="975360"/>
            <a:ext cx="448605" cy="257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6363D66A-76C9-BCE0-6391-ACBC88EBE18C}"/>
              </a:ext>
            </a:extLst>
          </p:cNvPr>
          <p:cNvCxnSpPr/>
          <p:nvPr/>
        </p:nvCxnSpPr>
        <p:spPr>
          <a:xfrm flipH="1">
            <a:off x="9372600" y="1631367"/>
            <a:ext cx="434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BF9A179-B805-0C8A-C506-442B0E993DEB}"/>
              </a:ext>
            </a:extLst>
          </p:cNvPr>
          <p:cNvCxnSpPr/>
          <p:nvPr/>
        </p:nvCxnSpPr>
        <p:spPr>
          <a:xfrm flipH="1">
            <a:off x="9384030" y="3483874"/>
            <a:ext cx="434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490FF936-2EE0-3FC5-4D0F-B56F97863E75}"/>
              </a:ext>
            </a:extLst>
          </p:cNvPr>
          <p:cNvSpPr txBox="1"/>
          <p:nvPr/>
        </p:nvSpPr>
        <p:spPr>
          <a:xfrm>
            <a:off x="307326" y="2883654"/>
            <a:ext cx="3403231" cy="1323439"/>
          </a:xfrm>
          <a:prstGeom prst="rect">
            <a:avLst/>
          </a:prstGeom>
          <a:noFill/>
        </p:spPr>
        <p:txBody>
          <a:bodyPr wrap="square">
            <a:spAutoFit/>
          </a:bodyPr>
          <a:lstStyle/>
          <a:p>
            <a:r>
              <a:rPr lang="zh-CN" altLang="en-US" sz="1600" b="0" i="0" u="sng" dirty="0">
                <a:solidFill>
                  <a:srgbClr val="000000"/>
                </a:solidFill>
                <a:effectLst/>
                <a:uFill>
                  <a:solidFill>
                    <a:srgbClr val="FF0000"/>
                  </a:solidFill>
                </a:uFill>
              </a:rPr>
              <a:t>本文根据存储文件大小和存储场景选择</a:t>
            </a:r>
            <a:r>
              <a:rPr lang="en-US" altLang="zh-CN" sz="1600" b="0" i="0" u="sng" dirty="0">
                <a:solidFill>
                  <a:srgbClr val="000000"/>
                </a:solidFill>
                <a:effectLst/>
                <a:uFill>
                  <a:solidFill>
                    <a:srgbClr val="FF0000"/>
                  </a:solidFill>
                </a:uFill>
              </a:rPr>
              <a:t>DMVO</a:t>
            </a:r>
            <a:r>
              <a:rPr lang="zh-CN" altLang="en-US" sz="1600" b="0" i="0" u="sng" dirty="0">
                <a:solidFill>
                  <a:srgbClr val="000000"/>
                </a:solidFill>
                <a:effectLst/>
                <a:uFill>
                  <a:solidFill>
                    <a:srgbClr val="FF0000"/>
                  </a:solidFill>
                </a:uFill>
              </a:rPr>
              <a:t>算法和</a:t>
            </a:r>
            <a:r>
              <a:rPr lang="en-US" altLang="zh-CN" sz="1600" b="0" i="0" u="sng" dirty="0">
                <a:solidFill>
                  <a:srgbClr val="000000"/>
                </a:solidFill>
                <a:effectLst/>
                <a:uFill>
                  <a:solidFill>
                    <a:srgbClr val="FF0000"/>
                  </a:solidFill>
                </a:uFill>
              </a:rPr>
              <a:t>HGN</a:t>
            </a:r>
            <a:r>
              <a:rPr lang="zh-CN" altLang="en-US" sz="1600" b="0" i="0" u="sng" dirty="0">
                <a:solidFill>
                  <a:srgbClr val="000000"/>
                </a:solidFill>
                <a:effectLst/>
                <a:uFill>
                  <a:solidFill>
                    <a:srgbClr val="FF0000"/>
                  </a:solidFill>
                </a:uFill>
              </a:rPr>
              <a:t>组合约束</a:t>
            </a:r>
            <a:r>
              <a:rPr lang="zh-CN" altLang="en-US" sz="1600" b="0" i="0" dirty="0">
                <a:solidFill>
                  <a:srgbClr val="000000"/>
                </a:solidFill>
                <a:effectLst/>
              </a:rPr>
              <a:t>。并根据有效载荷的特征自适应地生成了非有效载荷的约束阈值，如</a:t>
            </a:r>
            <a:r>
              <a:rPr lang="en-US" altLang="zh-CN" sz="1600" b="0" i="0" dirty="0">
                <a:solidFill>
                  <a:srgbClr val="000000"/>
                </a:solidFill>
                <a:effectLst/>
              </a:rPr>
              <a:t>GC</a:t>
            </a:r>
            <a:r>
              <a:rPr lang="zh-CN" altLang="en-US" sz="1600" b="0" i="0" dirty="0">
                <a:solidFill>
                  <a:srgbClr val="000000"/>
                </a:solidFill>
                <a:effectLst/>
              </a:rPr>
              <a:t>含量范围和均聚物阈值。</a:t>
            </a:r>
            <a:endParaRPr lang="en-US" altLang="zh-CN" sz="1600" b="0" i="0" dirty="0">
              <a:solidFill>
                <a:srgbClr val="000000"/>
              </a:solidFill>
              <a:effectLst/>
            </a:endParaRPr>
          </a:p>
        </p:txBody>
      </p:sp>
      <p:sp>
        <p:nvSpPr>
          <p:cNvPr id="24" name="文本框 23">
            <a:extLst>
              <a:ext uri="{FF2B5EF4-FFF2-40B4-BE49-F238E27FC236}">
                <a16:creationId xmlns:a16="http://schemas.microsoft.com/office/drawing/2014/main" id="{D351177D-E094-CE32-3F0C-2A4881D020C3}"/>
              </a:ext>
            </a:extLst>
          </p:cNvPr>
          <p:cNvSpPr txBox="1"/>
          <p:nvPr/>
        </p:nvSpPr>
        <p:spPr>
          <a:xfrm>
            <a:off x="9853540" y="5581698"/>
            <a:ext cx="2101348" cy="830997"/>
          </a:xfrm>
          <a:prstGeom prst="rect">
            <a:avLst/>
          </a:prstGeom>
          <a:noFill/>
        </p:spPr>
        <p:txBody>
          <a:bodyPr wrap="square">
            <a:spAutoFit/>
          </a:bodyPr>
          <a:lstStyle/>
          <a:p>
            <a:r>
              <a:rPr lang="zh-CN" altLang="en-US" sz="1200" dirty="0">
                <a:solidFill>
                  <a:srgbClr val="000000"/>
                </a:solidFill>
              </a:rPr>
              <a:t>最后，利用测序软件对</a:t>
            </a:r>
            <a:r>
              <a:rPr lang="en-US" altLang="zh-CN" sz="1200" dirty="0">
                <a:solidFill>
                  <a:srgbClr val="000000"/>
                </a:solidFill>
              </a:rPr>
              <a:t>DNA</a:t>
            </a:r>
            <a:r>
              <a:rPr lang="zh-CN" altLang="en-US" sz="1200" dirty="0">
                <a:solidFill>
                  <a:srgbClr val="000000"/>
                </a:solidFill>
              </a:rPr>
              <a:t>池中的</a:t>
            </a:r>
            <a:r>
              <a:rPr lang="en-US" altLang="zh-CN" sz="1200" dirty="0">
                <a:solidFill>
                  <a:srgbClr val="000000"/>
                </a:solidFill>
              </a:rPr>
              <a:t>DNA</a:t>
            </a:r>
            <a:r>
              <a:rPr lang="zh-CN" altLang="en-US" sz="1200" dirty="0">
                <a:solidFill>
                  <a:srgbClr val="000000"/>
                </a:solidFill>
              </a:rPr>
              <a:t>序列进行测序，利用序列搭配算法和</a:t>
            </a:r>
            <a:r>
              <a:rPr lang="en-US" altLang="zh-CN" sz="1200" dirty="0">
                <a:solidFill>
                  <a:srgbClr val="000000"/>
                </a:solidFill>
              </a:rPr>
              <a:t>RS</a:t>
            </a:r>
            <a:r>
              <a:rPr lang="zh-CN" altLang="en-US" sz="1200" dirty="0">
                <a:solidFill>
                  <a:srgbClr val="000000"/>
                </a:solidFill>
              </a:rPr>
              <a:t>纠错算法恢复原始数据。</a:t>
            </a:r>
            <a:endParaRPr lang="en-US" altLang="zh-CN" sz="1200" dirty="0">
              <a:solidFill>
                <a:srgbClr val="000000"/>
              </a:solidFill>
            </a:endParaRPr>
          </a:p>
        </p:txBody>
      </p:sp>
      <p:cxnSp>
        <p:nvCxnSpPr>
          <p:cNvPr id="25" name="直接箭头连接符 24">
            <a:extLst>
              <a:ext uri="{FF2B5EF4-FFF2-40B4-BE49-F238E27FC236}">
                <a16:creationId xmlns:a16="http://schemas.microsoft.com/office/drawing/2014/main" id="{B272EA7A-30D8-784C-3C2D-93173BD57AAE}"/>
              </a:ext>
            </a:extLst>
          </p:cNvPr>
          <p:cNvCxnSpPr/>
          <p:nvPr/>
        </p:nvCxnSpPr>
        <p:spPr>
          <a:xfrm flipH="1">
            <a:off x="9372600" y="5997196"/>
            <a:ext cx="434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851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71F265-AA8C-6267-2A04-361BE3B232DB}"/>
              </a:ext>
            </a:extLst>
          </p:cNvPr>
          <p:cNvSpPr txBox="1"/>
          <p:nvPr/>
        </p:nvSpPr>
        <p:spPr>
          <a:xfrm>
            <a:off x="770233" y="720215"/>
            <a:ext cx="10322350" cy="1323439"/>
          </a:xfrm>
          <a:prstGeom prst="rect">
            <a:avLst/>
          </a:prstGeom>
          <a:noFill/>
        </p:spPr>
        <p:txBody>
          <a:bodyPr wrap="square">
            <a:spAutoFit/>
          </a:bodyPr>
          <a:lstStyle/>
          <a:p>
            <a:pPr indent="457200"/>
            <a:r>
              <a:rPr lang="zh-CN" altLang="en-US" sz="1600" b="0" i="0" dirty="0">
                <a:solidFill>
                  <a:srgbClr val="000000"/>
                </a:solidFill>
                <a:effectLst/>
              </a:rPr>
              <a:t>在编码过程中，针对不同的错误原因提出了</a:t>
            </a:r>
            <a:r>
              <a:rPr lang="zh-CN" altLang="en-US" sz="1600" b="0" i="0" u="sng" dirty="0">
                <a:solidFill>
                  <a:srgbClr val="000000"/>
                </a:solidFill>
                <a:effectLst/>
                <a:uFill>
                  <a:solidFill>
                    <a:srgbClr val="FF0000"/>
                  </a:solidFill>
                </a:uFill>
              </a:rPr>
              <a:t>汉明距离和存储编辑距离约束、最小自由能约束、无游程长度约束</a:t>
            </a:r>
            <a:r>
              <a:rPr lang="zh-CN" altLang="en-US" sz="1600" b="0" i="0" dirty="0">
                <a:solidFill>
                  <a:srgbClr val="000000"/>
                </a:solidFill>
                <a:effectLst/>
              </a:rPr>
              <a:t>等编码约束，以保证编码质量。设计汉明距离和存储编辑距离约束是为了降低</a:t>
            </a:r>
            <a:r>
              <a:rPr lang="en-US" altLang="zh-CN" sz="1600" b="0" i="0" dirty="0">
                <a:solidFill>
                  <a:srgbClr val="000000"/>
                </a:solidFill>
                <a:effectLst/>
              </a:rPr>
              <a:t>DNA</a:t>
            </a:r>
            <a:r>
              <a:rPr lang="zh-CN" altLang="en-US" sz="1600" b="0" i="0" dirty="0">
                <a:solidFill>
                  <a:srgbClr val="000000"/>
                </a:solidFill>
                <a:effectLst/>
              </a:rPr>
              <a:t>序列之间的相似性，避免非特异性杂交。最小自由能约束根据反应的热变化筛选热力学性质更稳定的</a:t>
            </a:r>
            <a:r>
              <a:rPr lang="en-US" altLang="zh-CN" sz="1600" b="0" i="0" dirty="0">
                <a:solidFill>
                  <a:srgbClr val="000000"/>
                </a:solidFill>
                <a:effectLst/>
              </a:rPr>
              <a:t>DNA</a:t>
            </a:r>
            <a:r>
              <a:rPr lang="zh-CN" altLang="en-US" sz="1600" b="0" i="0" dirty="0">
                <a:solidFill>
                  <a:srgbClr val="000000"/>
                </a:solidFill>
                <a:effectLst/>
              </a:rPr>
              <a:t>码字，无游程长度约束可以避免连续相同碱基。均聚物会使序列难以合成，在测序过程中增加误读的概率。</a:t>
            </a:r>
            <a:endParaRPr lang="en-US" altLang="zh-CN" sz="1600" b="0" i="0" dirty="0">
              <a:solidFill>
                <a:srgbClr val="000000"/>
              </a:solidFill>
              <a:effectLst/>
            </a:endParaRPr>
          </a:p>
          <a:p>
            <a:pPr indent="457200"/>
            <a:r>
              <a:rPr lang="zh-CN" altLang="en-US" sz="1600" b="0" i="0" dirty="0">
                <a:solidFill>
                  <a:srgbClr val="000000"/>
                </a:solidFill>
                <a:effectLst/>
              </a:rPr>
              <a:t>引入汉明距离约束为：</a:t>
            </a:r>
            <a:endParaRPr lang="zh-CN" altLang="en-US" sz="1600" dirty="0"/>
          </a:p>
        </p:txBody>
      </p:sp>
      <p:sp>
        <p:nvSpPr>
          <p:cNvPr id="3" name="文本框 2">
            <a:extLst>
              <a:ext uri="{FF2B5EF4-FFF2-40B4-BE49-F238E27FC236}">
                <a16:creationId xmlns:a16="http://schemas.microsoft.com/office/drawing/2014/main" id="{95BFC686-E15E-C11A-56E4-36C8EAACFB00}"/>
              </a:ext>
            </a:extLst>
          </p:cNvPr>
          <p:cNvSpPr txBox="1"/>
          <p:nvPr/>
        </p:nvSpPr>
        <p:spPr>
          <a:xfrm>
            <a:off x="1208580" y="2783037"/>
            <a:ext cx="5940045" cy="338554"/>
          </a:xfrm>
          <a:prstGeom prst="rect">
            <a:avLst/>
          </a:prstGeom>
          <a:noFill/>
        </p:spPr>
        <p:txBody>
          <a:bodyPr wrap="square">
            <a:spAutoFit/>
          </a:bodyPr>
          <a:lstStyle/>
          <a:p>
            <a:r>
              <a:rPr lang="zh-CN" altLang="en-US" sz="1600" b="0" i="0" dirty="0">
                <a:solidFill>
                  <a:srgbClr val="000000"/>
                </a:solidFill>
                <a:effectLst/>
              </a:rPr>
              <a:t>存储编辑距离约束为：</a:t>
            </a:r>
            <a:endParaRPr lang="zh-CN" altLang="en-US" sz="1600" dirty="0"/>
          </a:p>
        </p:txBody>
      </p:sp>
      <p:pic>
        <p:nvPicPr>
          <p:cNvPr id="4" name="图片 3">
            <a:extLst>
              <a:ext uri="{FF2B5EF4-FFF2-40B4-BE49-F238E27FC236}">
                <a16:creationId xmlns:a16="http://schemas.microsoft.com/office/drawing/2014/main" id="{4BEE2CA4-C803-E3C3-C222-E8134D2BB0B2}"/>
              </a:ext>
            </a:extLst>
          </p:cNvPr>
          <p:cNvPicPr>
            <a:picLocks noChangeAspect="1"/>
          </p:cNvPicPr>
          <p:nvPr/>
        </p:nvPicPr>
        <p:blipFill>
          <a:blip r:embed="rId2"/>
          <a:stretch>
            <a:fillRect/>
          </a:stretch>
        </p:blipFill>
        <p:spPr>
          <a:xfrm>
            <a:off x="3239546" y="1781884"/>
            <a:ext cx="4697385" cy="790469"/>
          </a:xfrm>
          <a:prstGeom prst="rect">
            <a:avLst/>
          </a:prstGeom>
        </p:spPr>
      </p:pic>
      <p:pic>
        <p:nvPicPr>
          <p:cNvPr id="5" name="图片 4">
            <a:extLst>
              <a:ext uri="{FF2B5EF4-FFF2-40B4-BE49-F238E27FC236}">
                <a16:creationId xmlns:a16="http://schemas.microsoft.com/office/drawing/2014/main" id="{37FB2E7F-0CB2-636C-D535-6D9D61E432C1}"/>
              </a:ext>
            </a:extLst>
          </p:cNvPr>
          <p:cNvPicPr>
            <a:picLocks noChangeAspect="1"/>
          </p:cNvPicPr>
          <p:nvPr/>
        </p:nvPicPr>
        <p:blipFill>
          <a:blip r:embed="rId3"/>
          <a:stretch>
            <a:fillRect/>
          </a:stretch>
        </p:blipFill>
        <p:spPr>
          <a:xfrm>
            <a:off x="3465957" y="2864101"/>
            <a:ext cx="3181350" cy="600075"/>
          </a:xfrm>
          <a:prstGeom prst="rect">
            <a:avLst/>
          </a:prstGeom>
        </p:spPr>
      </p:pic>
      <p:sp>
        <p:nvSpPr>
          <p:cNvPr id="6" name="文本框 5">
            <a:extLst>
              <a:ext uri="{FF2B5EF4-FFF2-40B4-BE49-F238E27FC236}">
                <a16:creationId xmlns:a16="http://schemas.microsoft.com/office/drawing/2014/main" id="{77A2A9E3-99AD-3AA2-CB4B-7F966AD1631B}"/>
              </a:ext>
            </a:extLst>
          </p:cNvPr>
          <p:cNvSpPr txBox="1"/>
          <p:nvPr/>
        </p:nvSpPr>
        <p:spPr>
          <a:xfrm>
            <a:off x="1919207" y="3434453"/>
            <a:ext cx="8618222" cy="246221"/>
          </a:xfrm>
          <a:prstGeom prst="rect">
            <a:avLst/>
          </a:prstGeom>
          <a:noFill/>
        </p:spPr>
        <p:txBody>
          <a:bodyPr wrap="square">
            <a:spAutoFit/>
          </a:bodyPr>
          <a:lstStyle/>
          <a:p>
            <a:r>
              <a:rPr lang="zh-CN" altLang="en-US" sz="1000" dirty="0">
                <a:solidFill>
                  <a:srgbClr val="000000"/>
                </a:solidFill>
              </a:rPr>
              <a:t>（其中</a:t>
            </a:r>
            <a:r>
              <a:rPr lang="en-US" altLang="zh-CN" sz="1000" dirty="0">
                <a:solidFill>
                  <a:srgbClr val="000000"/>
                </a:solidFill>
              </a:rPr>
              <a:t>a</a:t>
            </a:r>
            <a:r>
              <a:rPr lang="zh-CN" altLang="en-US" sz="1000" dirty="0">
                <a:solidFill>
                  <a:srgbClr val="000000"/>
                </a:solidFill>
              </a:rPr>
              <a:t>、</a:t>
            </a:r>
            <a:r>
              <a:rPr lang="en-US" altLang="zh-CN" sz="1000" dirty="0">
                <a:solidFill>
                  <a:srgbClr val="000000"/>
                </a:solidFill>
              </a:rPr>
              <a:t>b</a:t>
            </a:r>
            <a:r>
              <a:rPr lang="zh-CN" altLang="en-US" sz="1000" dirty="0">
                <a:solidFill>
                  <a:srgbClr val="000000"/>
                </a:solidFill>
              </a:rPr>
              <a:t>为长度为</a:t>
            </a:r>
            <a:r>
              <a:rPr lang="en-US" altLang="zh-CN" sz="1000" dirty="0">
                <a:solidFill>
                  <a:srgbClr val="000000"/>
                </a:solidFill>
              </a:rPr>
              <a:t>n</a:t>
            </a:r>
            <a:r>
              <a:rPr lang="zh-CN" altLang="en-US" sz="1000" dirty="0">
                <a:solidFill>
                  <a:srgbClr val="000000"/>
                </a:solidFill>
              </a:rPr>
              <a:t>的</a:t>
            </a:r>
            <a:r>
              <a:rPr lang="en-US" altLang="zh-CN" sz="1000" dirty="0">
                <a:solidFill>
                  <a:srgbClr val="000000"/>
                </a:solidFill>
              </a:rPr>
              <a:t>DNA</a:t>
            </a:r>
            <a:r>
              <a:rPr lang="zh-CN" altLang="en-US" sz="1000" dirty="0">
                <a:solidFill>
                  <a:srgbClr val="000000"/>
                </a:solidFill>
              </a:rPr>
              <a:t>码字，</a:t>
            </a:r>
            <a:r>
              <a:rPr lang="en-US" altLang="zh-CN" sz="1000" dirty="0">
                <a:solidFill>
                  <a:srgbClr val="000000"/>
                </a:solidFill>
              </a:rPr>
              <a:t>E(a, b)</a:t>
            </a:r>
            <a:r>
              <a:rPr lang="zh-CN" altLang="en-US" sz="1000" dirty="0">
                <a:solidFill>
                  <a:srgbClr val="000000"/>
                </a:solidFill>
              </a:rPr>
              <a:t>定义为</a:t>
            </a:r>
            <a:r>
              <a:rPr lang="en-US" altLang="zh-CN" sz="1000" dirty="0">
                <a:solidFill>
                  <a:srgbClr val="000000"/>
                </a:solidFill>
              </a:rPr>
              <a:t>a</a:t>
            </a:r>
            <a:r>
              <a:rPr lang="zh-CN" altLang="en-US" sz="1000" dirty="0">
                <a:solidFill>
                  <a:srgbClr val="000000"/>
                </a:solidFill>
              </a:rPr>
              <a:t>与</a:t>
            </a:r>
            <a:r>
              <a:rPr lang="en-US" altLang="zh-CN" sz="1000" dirty="0">
                <a:solidFill>
                  <a:srgbClr val="000000"/>
                </a:solidFill>
              </a:rPr>
              <a:t>b</a:t>
            </a:r>
            <a:r>
              <a:rPr lang="zh-CN" altLang="en-US" sz="1000" dirty="0">
                <a:solidFill>
                  <a:srgbClr val="000000"/>
                </a:solidFill>
              </a:rPr>
              <a:t>之间的存储编辑距离。</a:t>
            </a:r>
            <a:r>
              <a:rPr lang="en-US" altLang="zh-CN" sz="1000" dirty="0">
                <a:solidFill>
                  <a:srgbClr val="000000"/>
                </a:solidFill>
              </a:rPr>
              <a:t>SE (ai)</a:t>
            </a:r>
            <a:r>
              <a:rPr lang="zh-CN" altLang="en-US" sz="1000" dirty="0">
                <a:solidFill>
                  <a:srgbClr val="000000"/>
                </a:solidFill>
              </a:rPr>
              <a:t>定义了所有</a:t>
            </a:r>
            <a:r>
              <a:rPr lang="en-US" altLang="zh-CN" sz="1000" dirty="0">
                <a:solidFill>
                  <a:srgbClr val="000000"/>
                </a:solidFill>
              </a:rPr>
              <a:t>DNA</a:t>
            </a:r>
            <a:r>
              <a:rPr lang="zh-CN" altLang="en-US" sz="1000" dirty="0">
                <a:solidFill>
                  <a:srgbClr val="000000"/>
                </a:solidFill>
              </a:rPr>
              <a:t>编码集中最小的</a:t>
            </a:r>
            <a:r>
              <a:rPr lang="en-US" altLang="zh-CN" sz="1000" dirty="0">
                <a:solidFill>
                  <a:srgbClr val="000000"/>
                </a:solidFill>
              </a:rPr>
              <a:t>E(ai, bj)</a:t>
            </a:r>
            <a:r>
              <a:rPr lang="zh-CN" altLang="en-US" sz="1000" dirty="0">
                <a:solidFill>
                  <a:srgbClr val="000000"/>
                </a:solidFill>
              </a:rPr>
              <a:t>，不应小于元素</a:t>
            </a:r>
            <a:r>
              <a:rPr lang="en-US" altLang="zh-CN" sz="1000" dirty="0">
                <a:solidFill>
                  <a:srgbClr val="000000"/>
                </a:solidFill>
              </a:rPr>
              <a:t>d</a:t>
            </a:r>
            <a:r>
              <a:rPr lang="zh-CN" altLang="en-US" sz="1000" dirty="0">
                <a:solidFill>
                  <a:srgbClr val="000000"/>
                </a:solidFill>
              </a:rPr>
              <a:t>。）</a:t>
            </a:r>
          </a:p>
        </p:txBody>
      </p:sp>
      <p:sp>
        <p:nvSpPr>
          <p:cNvPr id="7" name="文本框 6">
            <a:extLst>
              <a:ext uri="{FF2B5EF4-FFF2-40B4-BE49-F238E27FC236}">
                <a16:creationId xmlns:a16="http://schemas.microsoft.com/office/drawing/2014/main" id="{F3C41DD1-1ACB-3D6B-6EF9-696052F2D3B2}"/>
              </a:ext>
            </a:extLst>
          </p:cNvPr>
          <p:cNvSpPr txBox="1"/>
          <p:nvPr/>
        </p:nvSpPr>
        <p:spPr>
          <a:xfrm>
            <a:off x="1919207" y="2505455"/>
            <a:ext cx="7338062" cy="246221"/>
          </a:xfrm>
          <a:prstGeom prst="rect">
            <a:avLst/>
          </a:prstGeom>
          <a:noFill/>
        </p:spPr>
        <p:txBody>
          <a:bodyPr wrap="square">
            <a:spAutoFit/>
          </a:bodyPr>
          <a:lstStyle/>
          <a:p>
            <a:r>
              <a:rPr lang="zh-CN" altLang="en-US" sz="1000" dirty="0">
                <a:solidFill>
                  <a:srgbClr val="000000"/>
                </a:solidFill>
              </a:rPr>
              <a:t>（其中</a:t>
            </a:r>
            <a:r>
              <a:rPr lang="en-US" altLang="zh-CN" sz="1000" dirty="0">
                <a:solidFill>
                  <a:srgbClr val="000000"/>
                </a:solidFill>
              </a:rPr>
              <a:t>x</a:t>
            </a:r>
            <a:r>
              <a:rPr lang="zh-CN" altLang="en-US" sz="1000" dirty="0">
                <a:solidFill>
                  <a:srgbClr val="000000"/>
                </a:solidFill>
              </a:rPr>
              <a:t>和</a:t>
            </a:r>
            <a:r>
              <a:rPr lang="en-US" altLang="zh-CN" sz="1000" dirty="0">
                <a:solidFill>
                  <a:srgbClr val="000000"/>
                </a:solidFill>
              </a:rPr>
              <a:t>y</a:t>
            </a:r>
            <a:r>
              <a:rPr lang="zh-CN" altLang="en-US" sz="1000" dirty="0">
                <a:solidFill>
                  <a:srgbClr val="000000"/>
                </a:solidFill>
              </a:rPr>
              <a:t>是一对</a:t>
            </a:r>
            <a:r>
              <a:rPr lang="en-US" altLang="zh-CN" sz="1000" dirty="0">
                <a:solidFill>
                  <a:srgbClr val="000000"/>
                </a:solidFill>
              </a:rPr>
              <a:t>DNA</a:t>
            </a:r>
            <a:r>
              <a:rPr lang="zh-CN" altLang="en-US" sz="1000" dirty="0">
                <a:solidFill>
                  <a:srgbClr val="000000"/>
                </a:solidFill>
              </a:rPr>
              <a:t>序列。定义汉明距离为</a:t>
            </a:r>
            <a:r>
              <a:rPr lang="en-US" altLang="zh-CN" sz="1000" dirty="0">
                <a:solidFill>
                  <a:srgbClr val="000000"/>
                </a:solidFill>
              </a:rPr>
              <a:t>H (x, y)≥d, H (x, y)</a:t>
            </a:r>
            <a:r>
              <a:rPr lang="zh-CN" altLang="en-US" sz="1000" dirty="0">
                <a:solidFill>
                  <a:srgbClr val="000000"/>
                </a:solidFill>
              </a:rPr>
              <a:t>表示</a:t>
            </a:r>
            <a:r>
              <a:rPr lang="en-US" altLang="zh-CN" sz="1000" dirty="0">
                <a:solidFill>
                  <a:srgbClr val="000000"/>
                </a:solidFill>
              </a:rPr>
              <a:t>x</a:t>
            </a:r>
            <a:r>
              <a:rPr lang="zh-CN" altLang="en-US" sz="1000" dirty="0">
                <a:solidFill>
                  <a:srgbClr val="000000"/>
                </a:solidFill>
              </a:rPr>
              <a:t>和</a:t>
            </a:r>
            <a:r>
              <a:rPr lang="en-US" altLang="zh-CN" sz="1000" dirty="0">
                <a:solidFill>
                  <a:srgbClr val="000000"/>
                </a:solidFill>
              </a:rPr>
              <a:t>y</a:t>
            </a:r>
            <a:r>
              <a:rPr lang="zh-CN" altLang="en-US" sz="1000" dirty="0">
                <a:solidFill>
                  <a:srgbClr val="000000"/>
                </a:solidFill>
              </a:rPr>
              <a:t>不同位置的个数。）</a:t>
            </a:r>
          </a:p>
        </p:txBody>
      </p:sp>
      <p:sp>
        <p:nvSpPr>
          <p:cNvPr id="8" name="文本框 7">
            <a:extLst>
              <a:ext uri="{FF2B5EF4-FFF2-40B4-BE49-F238E27FC236}">
                <a16:creationId xmlns:a16="http://schemas.microsoft.com/office/drawing/2014/main" id="{764997F3-C69B-713B-8E3C-0D0CE525449E}"/>
              </a:ext>
            </a:extLst>
          </p:cNvPr>
          <p:cNvSpPr txBox="1"/>
          <p:nvPr/>
        </p:nvSpPr>
        <p:spPr>
          <a:xfrm>
            <a:off x="1208580" y="3824259"/>
            <a:ext cx="6094428" cy="338554"/>
          </a:xfrm>
          <a:prstGeom prst="rect">
            <a:avLst/>
          </a:prstGeom>
          <a:noFill/>
        </p:spPr>
        <p:txBody>
          <a:bodyPr wrap="square">
            <a:spAutoFit/>
          </a:bodyPr>
          <a:lstStyle/>
          <a:p>
            <a:r>
              <a:rPr lang="en-US" altLang="zh-CN" sz="1600" b="0" i="0" dirty="0">
                <a:solidFill>
                  <a:srgbClr val="000000"/>
                </a:solidFill>
                <a:effectLst/>
              </a:rPr>
              <a:t>MFE</a:t>
            </a:r>
            <a:r>
              <a:rPr lang="zh-CN" altLang="en-US" sz="1600" b="0" i="0" dirty="0">
                <a:solidFill>
                  <a:srgbClr val="000000"/>
                </a:solidFill>
                <a:effectLst/>
              </a:rPr>
              <a:t>约束介绍为：</a:t>
            </a:r>
            <a:endParaRPr lang="zh-CN" altLang="en-US" sz="1600" dirty="0"/>
          </a:p>
        </p:txBody>
      </p:sp>
      <p:pic>
        <p:nvPicPr>
          <p:cNvPr id="9" name="图片 8">
            <a:extLst>
              <a:ext uri="{FF2B5EF4-FFF2-40B4-BE49-F238E27FC236}">
                <a16:creationId xmlns:a16="http://schemas.microsoft.com/office/drawing/2014/main" id="{28EB5D53-4F56-C4EB-544B-710C54170D1A}"/>
              </a:ext>
            </a:extLst>
          </p:cNvPr>
          <p:cNvPicPr>
            <a:picLocks noChangeAspect="1"/>
          </p:cNvPicPr>
          <p:nvPr/>
        </p:nvPicPr>
        <p:blipFill>
          <a:blip r:embed="rId4"/>
          <a:stretch>
            <a:fillRect/>
          </a:stretch>
        </p:blipFill>
        <p:spPr>
          <a:xfrm>
            <a:off x="3209664" y="3853960"/>
            <a:ext cx="1752600" cy="904875"/>
          </a:xfrm>
          <a:prstGeom prst="rect">
            <a:avLst/>
          </a:prstGeom>
        </p:spPr>
      </p:pic>
      <p:sp>
        <p:nvSpPr>
          <p:cNvPr id="10" name="文本框 9">
            <a:extLst>
              <a:ext uri="{FF2B5EF4-FFF2-40B4-BE49-F238E27FC236}">
                <a16:creationId xmlns:a16="http://schemas.microsoft.com/office/drawing/2014/main" id="{207A1211-ED46-5EEB-B2AE-979E8621434E}"/>
              </a:ext>
            </a:extLst>
          </p:cNvPr>
          <p:cNvSpPr txBox="1"/>
          <p:nvPr/>
        </p:nvSpPr>
        <p:spPr>
          <a:xfrm>
            <a:off x="1919207" y="4671363"/>
            <a:ext cx="8206249" cy="400110"/>
          </a:xfrm>
          <a:prstGeom prst="rect">
            <a:avLst/>
          </a:prstGeom>
          <a:noFill/>
        </p:spPr>
        <p:txBody>
          <a:bodyPr wrap="square">
            <a:spAutoFit/>
          </a:bodyPr>
          <a:lstStyle/>
          <a:p>
            <a:r>
              <a:rPr lang="zh-CN" altLang="en-US" sz="1000" b="0" i="0" dirty="0">
                <a:solidFill>
                  <a:srgbClr val="000000"/>
                </a:solidFill>
                <a:effectLst/>
              </a:rPr>
              <a:t>（其中</a:t>
            </a:r>
            <a:r>
              <a:rPr lang="en-US" altLang="zh-CN" sz="1000" b="0" i="0" dirty="0">
                <a:solidFill>
                  <a:srgbClr val="000000"/>
                </a:solidFill>
                <a:effectLst/>
              </a:rPr>
              <a:t>s</a:t>
            </a:r>
            <a:r>
              <a:rPr lang="zh-CN" altLang="en-US" sz="1000" b="0" i="0" dirty="0">
                <a:solidFill>
                  <a:srgbClr val="000000"/>
                </a:solidFill>
                <a:effectLst/>
              </a:rPr>
              <a:t>和</a:t>
            </a:r>
            <a:r>
              <a:rPr lang="en-US" altLang="zh-CN" sz="1000" b="0" i="0" dirty="0">
                <a:solidFill>
                  <a:srgbClr val="000000"/>
                </a:solidFill>
                <a:effectLst/>
              </a:rPr>
              <a:t>s‘</a:t>
            </a:r>
            <a:r>
              <a:rPr lang="zh-CN" altLang="en-US" sz="1000" b="0" i="0" dirty="0">
                <a:solidFill>
                  <a:srgbClr val="000000"/>
                </a:solidFill>
                <a:effectLst/>
              </a:rPr>
              <a:t>为互补</a:t>
            </a:r>
            <a:r>
              <a:rPr lang="en-US" altLang="zh-CN" sz="1000" b="0" i="0" dirty="0">
                <a:solidFill>
                  <a:srgbClr val="000000"/>
                </a:solidFill>
                <a:effectLst/>
              </a:rPr>
              <a:t>DNA</a:t>
            </a:r>
            <a:r>
              <a:rPr lang="zh-CN" altLang="en-US" sz="1000" b="0" i="0" dirty="0">
                <a:solidFill>
                  <a:srgbClr val="000000"/>
                </a:solidFill>
                <a:effectLst/>
              </a:rPr>
              <a:t>序列，</a:t>
            </a:r>
            <a:r>
              <a:rPr lang="el-GR" altLang="zh-CN" sz="1000" b="0" i="0" dirty="0">
                <a:solidFill>
                  <a:srgbClr val="000000"/>
                </a:solidFill>
                <a:effectLst/>
              </a:rPr>
              <a:t>Δ</a:t>
            </a:r>
            <a:r>
              <a:rPr lang="en-US" altLang="zh-CN" sz="1000" b="0" i="0" dirty="0">
                <a:solidFill>
                  <a:srgbClr val="000000"/>
                </a:solidFill>
                <a:effectLst/>
              </a:rPr>
              <a:t>M(s, s’)</a:t>
            </a:r>
            <a:r>
              <a:rPr lang="zh-CN" altLang="en-US" sz="1000" b="0" i="0" dirty="0">
                <a:solidFill>
                  <a:srgbClr val="000000"/>
                </a:solidFill>
                <a:effectLst/>
              </a:rPr>
              <a:t>表示</a:t>
            </a:r>
            <a:r>
              <a:rPr lang="en-US" altLang="zh-CN" sz="1000" b="0" i="0" dirty="0">
                <a:solidFill>
                  <a:srgbClr val="000000"/>
                </a:solidFill>
                <a:effectLst/>
              </a:rPr>
              <a:t>s, s‘</a:t>
            </a:r>
            <a:r>
              <a:rPr lang="zh-CN" altLang="en-US" sz="1000" b="0" i="0" dirty="0">
                <a:solidFill>
                  <a:srgbClr val="000000"/>
                </a:solidFill>
                <a:effectLst/>
              </a:rPr>
              <a:t>之间的</a:t>
            </a:r>
            <a:r>
              <a:rPr lang="en-US" altLang="zh-CN" sz="1000" b="0" i="0" dirty="0">
                <a:solidFill>
                  <a:srgbClr val="000000"/>
                </a:solidFill>
                <a:effectLst/>
              </a:rPr>
              <a:t>MFE</a:t>
            </a:r>
            <a:r>
              <a:rPr lang="zh-CN" altLang="en-US" sz="1000" b="0" i="0" dirty="0">
                <a:solidFill>
                  <a:srgbClr val="000000"/>
                </a:solidFill>
                <a:effectLst/>
              </a:rPr>
              <a:t>值，给定阈值参数</a:t>
            </a:r>
            <a:r>
              <a:rPr lang="en-US" altLang="zh-CN" sz="1000" b="0" i="0" dirty="0">
                <a:solidFill>
                  <a:srgbClr val="000000"/>
                </a:solidFill>
                <a:effectLst/>
              </a:rPr>
              <a:t>t</a:t>
            </a:r>
            <a:r>
              <a:rPr lang="zh-CN" altLang="en-US" sz="1000" b="0" i="0" dirty="0">
                <a:solidFill>
                  <a:srgbClr val="000000"/>
                </a:solidFill>
                <a:effectLst/>
              </a:rPr>
              <a:t>，根据</a:t>
            </a:r>
            <a:r>
              <a:rPr lang="en-US" altLang="zh-CN" sz="1000" b="0" i="0" dirty="0">
                <a:solidFill>
                  <a:srgbClr val="000000"/>
                </a:solidFill>
                <a:effectLst/>
              </a:rPr>
              <a:t>MFE</a:t>
            </a:r>
            <a:r>
              <a:rPr lang="zh-CN" altLang="en-US" sz="1000" b="0" i="0" dirty="0">
                <a:solidFill>
                  <a:srgbClr val="000000"/>
                </a:solidFill>
                <a:effectLst/>
              </a:rPr>
              <a:t>给出以下约束条件，对于</a:t>
            </a:r>
            <a:r>
              <a:rPr lang="en-US" altLang="zh-CN" sz="1000" dirty="0">
                <a:solidFill>
                  <a:srgbClr val="000000"/>
                </a:solidFill>
              </a:rPr>
              <a:t>S</a:t>
            </a:r>
            <a:r>
              <a:rPr lang="zh-CN" altLang="en-US" sz="1000" b="0" i="0" dirty="0">
                <a:solidFill>
                  <a:srgbClr val="000000"/>
                </a:solidFill>
                <a:effectLst/>
              </a:rPr>
              <a:t>中的所有</a:t>
            </a:r>
            <a:r>
              <a:rPr lang="en-US" altLang="zh-CN" sz="1000" b="0" i="0" dirty="0">
                <a:solidFill>
                  <a:srgbClr val="000000"/>
                </a:solidFill>
                <a:effectLst/>
              </a:rPr>
              <a:t>s</a:t>
            </a:r>
            <a:r>
              <a:rPr lang="zh-CN" altLang="en-US" sz="1000" b="0" i="0" dirty="0">
                <a:solidFill>
                  <a:srgbClr val="000000"/>
                </a:solidFill>
                <a:effectLst/>
              </a:rPr>
              <a:t>对，</a:t>
            </a:r>
            <a:r>
              <a:rPr lang="el-GR" altLang="zh-CN" sz="1000" b="0" i="0" dirty="0">
                <a:solidFill>
                  <a:srgbClr val="000000"/>
                </a:solidFill>
                <a:effectLst/>
              </a:rPr>
              <a:t>Δ</a:t>
            </a:r>
            <a:r>
              <a:rPr lang="en-US" altLang="zh-CN" sz="1000" b="0" i="0" dirty="0">
                <a:solidFill>
                  <a:srgbClr val="000000"/>
                </a:solidFill>
                <a:effectLst/>
              </a:rPr>
              <a:t>M(s, s’)≤t</a:t>
            </a:r>
            <a:r>
              <a:rPr lang="zh-CN" altLang="en-US" sz="1000" b="0" i="0" dirty="0">
                <a:solidFill>
                  <a:srgbClr val="000000"/>
                </a:solidFill>
                <a:effectLst/>
              </a:rPr>
              <a:t>，即</a:t>
            </a:r>
            <a:r>
              <a:rPr lang="el-GR" altLang="zh-CN" sz="1000" b="0" i="0" dirty="0">
                <a:solidFill>
                  <a:srgbClr val="000000"/>
                </a:solidFill>
                <a:effectLst/>
              </a:rPr>
              <a:t>Δ</a:t>
            </a:r>
            <a:r>
              <a:rPr lang="en-US" altLang="zh-CN" sz="1000" b="0" i="0" dirty="0">
                <a:solidFill>
                  <a:srgbClr val="000000"/>
                </a:solidFill>
                <a:effectLst/>
              </a:rPr>
              <a:t>M(s) = max s∈S [</a:t>
            </a:r>
            <a:r>
              <a:rPr lang="el-GR" altLang="zh-CN" sz="1000" b="0" i="0" dirty="0">
                <a:solidFill>
                  <a:srgbClr val="000000"/>
                </a:solidFill>
                <a:effectLst/>
              </a:rPr>
              <a:t>Δ</a:t>
            </a:r>
            <a:r>
              <a:rPr lang="en-US" altLang="zh-CN" sz="1000" b="0" i="0" dirty="0">
                <a:solidFill>
                  <a:srgbClr val="000000"/>
                </a:solidFill>
                <a:effectLst/>
              </a:rPr>
              <a:t>M(s, s‘)]≤t</a:t>
            </a:r>
            <a:r>
              <a:rPr lang="zh-CN" altLang="en-US" sz="1000" b="0" i="0" dirty="0">
                <a:solidFill>
                  <a:srgbClr val="000000"/>
                </a:solidFill>
                <a:effectLst/>
              </a:rPr>
              <a:t>。参数</a:t>
            </a:r>
            <a:r>
              <a:rPr lang="en-US" altLang="zh-CN" sz="1000" b="0" i="0" dirty="0">
                <a:solidFill>
                  <a:srgbClr val="000000"/>
                </a:solidFill>
                <a:effectLst/>
              </a:rPr>
              <a:t>t</a:t>
            </a:r>
            <a:r>
              <a:rPr lang="zh-CN" altLang="en-US" sz="1000" b="0" i="0" dirty="0">
                <a:solidFill>
                  <a:srgbClr val="000000"/>
                </a:solidFill>
                <a:effectLst/>
              </a:rPr>
              <a:t>可以是常数，也可以是其他值。）</a:t>
            </a:r>
            <a:endParaRPr lang="zh-CN" altLang="en-US" sz="1000" dirty="0"/>
          </a:p>
        </p:txBody>
      </p:sp>
      <p:sp>
        <p:nvSpPr>
          <p:cNvPr id="11" name="文本框 10">
            <a:extLst>
              <a:ext uri="{FF2B5EF4-FFF2-40B4-BE49-F238E27FC236}">
                <a16:creationId xmlns:a16="http://schemas.microsoft.com/office/drawing/2014/main" id="{1FD3192D-E407-0CF6-A6D9-F66431B9E756}"/>
              </a:ext>
            </a:extLst>
          </p:cNvPr>
          <p:cNvSpPr txBox="1"/>
          <p:nvPr/>
        </p:nvSpPr>
        <p:spPr>
          <a:xfrm>
            <a:off x="1208580" y="5217445"/>
            <a:ext cx="9829800" cy="338554"/>
          </a:xfrm>
          <a:prstGeom prst="rect">
            <a:avLst/>
          </a:prstGeom>
          <a:noFill/>
        </p:spPr>
        <p:txBody>
          <a:bodyPr wrap="square">
            <a:spAutoFit/>
          </a:bodyPr>
          <a:lstStyle/>
          <a:p>
            <a:r>
              <a:rPr lang="zh-CN" altLang="en-US" sz="1600" b="0" i="0" dirty="0">
                <a:solidFill>
                  <a:srgbClr val="000000"/>
                </a:solidFill>
                <a:effectLst/>
                <a:uFill>
                  <a:solidFill>
                    <a:srgbClr val="FF0000"/>
                  </a:solidFill>
                </a:uFill>
              </a:rPr>
              <a:t>无游程长度约束为：</a:t>
            </a:r>
            <a:endParaRPr lang="zh-CN" altLang="en-US" sz="1600" dirty="0"/>
          </a:p>
        </p:txBody>
      </p:sp>
      <p:pic>
        <p:nvPicPr>
          <p:cNvPr id="12" name="图片 11">
            <a:extLst>
              <a:ext uri="{FF2B5EF4-FFF2-40B4-BE49-F238E27FC236}">
                <a16:creationId xmlns:a16="http://schemas.microsoft.com/office/drawing/2014/main" id="{4D60C353-1BEC-EA6E-1021-DA53C1FA5227}"/>
              </a:ext>
            </a:extLst>
          </p:cNvPr>
          <p:cNvPicPr>
            <a:picLocks noChangeAspect="1"/>
          </p:cNvPicPr>
          <p:nvPr/>
        </p:nvPicPr>
        <p:blipFill>
          <a:blip r:embed="rId5"/>
          <a:stretch>
            <a:fillRect/>
          </a:stretch>
        </p:blipFill>
        <p:spPr>
          <a:xfrm>
            <a:off x="3155656" y="5257369"/>
            <a:ext cx="2200275" cy="476250"/>
          </a:xfrm>
          <a:prstGeom prst="rect">
            <a:avLst/>
          </a:prstGeom>
        </p:spPr>
      </p:pic>
      <p:sp>
        <p:nvSpPr>
          <p:cNvPr id="13" name="文本框 12">
            <a:extLst>
              <a:ext uri="{FF2B5EF4-FFF2-40B4-BE49-F238E27FC236}">
                <a16:creationId xmlns:a16="http://schemas.microsoft.com/office/drawing/2014/main" id="{E4BBB62C-3648-31C6-2676-973D1634CBCE}"/>
              </a:ext>
            </a:extLst>
          </p:cNvPr>
          <p:cNvSpPr txBox="1"/>
          <p:nvPr/>
        </p:nvSpPr>
        <p:spPr>
          <a:xfrm>
            <a:off x="1914264" y="5802356"/>
            <a:ext cx="6096000" cy="246221"/>
          </a:xfrm>
          <a:prstGeom prst="rect">
            <a:avLst/>
          </a:prstGeom>
          <a:noFill/>
        </p:spPr>
        <p:txBody>
          <a:bodyPr wrap="square">
            <a:spAutoFit/>
          </a:bodyPr>
          <a:lstStyle/>
          <a:p>
            <a:r>
              <a:rPr lang="zh-CN" altLang="en-US" sz="1000" dirty="0">
                <a:solidFill>
                  <a:srgbClr val="000000"/>
                </a:solidFill>
              </a:rPr>
              <a:t>（要求有一个长度为</a:t>
            </a:r>
            <a:r>
              <a:rPr lang="en-US" altLang="zh-CN" sz="1000" dirty="0">
                <a:solidFill>
                  <a:srgbClr val="000000"/>
                </a:solidFill>
              </a:rPr>
              <a:t>n</a:t>
            </a:r>
            <a:r>
              <a:rPr lang="zh-CN" altLang="en-US" sz="1000" dirty="0">
                <a:solidFill>
                  <a:srgbClr val="000000"/>
                </a:solidFill>
              </a:rPr>
              <a:t>的</a:t>
            </a:r>
            <a:r>
              <a:rPr lang="en-US" altLang="zh-CN" sz="1000" dirty="0">
                <a:solidFill>
                  <a:srgbClr val="000000"/>
                </a:solidFill>
              </a:rPr>
              <a:t>DNA</a:t>
            </a:r>
            <a:r>
              <a:rPr lang="zh-CN" altLang="en-US" sz="1000" dirty="0">
                <a:solidFill>
                  <a:srgbClr val="000000"/>
                </a:solidFill>
              </a:rPr>
              <a:t>序列</a:t>
            </a:r>
            <a:r>
              <a:rPr lang="en-US" altLang="zh-CN" sz="1000" dirty="0">
                <a:solidFill>
                  <a:srgbClr val="000000"/>
                </a:solidFill>
              </a:rPr>
              <a:t>L (l</a:t>
            </a:r>
            <a:r>
              <a:rPr lang="en-US" altLang="zh-CN" sz="1000" baseline="-25000" dirty="0">
                <a:solidFill>
                  <a:srgbClr val="000000"/>
                </a:solidFill>
              </a:rPr>
              <a:t>1</a:t>
            </a:r>
            <a:r>
              <a:rPr lang="en-US" altLang="zh-CN" sz="1000" dirty="0">
                <a:solidFill>
                  <a:srgbClr val="000000"/>
                </a:solidFill>
              </a:rPr>
              <a:t>, l</a:t>
            </a:r>
            <a:r>
              <a:rPr lang="en-US" altLang="zh-CN" sz="1000" baseline="-25000" dirty="0">
                <a:solidFill>
                  <a:srgbClr val="000000"/>
                </a:solidFill>
              </a:rPr>
              <a:t>2</a:t>
            </a:r>
            <a:r>
              <a:rPr lang="en-US" altLang="zh-CN" sz="1000" dirty="0">
                <a:solidFill>
                  <a:srgbClr val="000000"/>
                </a:solidFill>
              </a:rPr>
              <a:t>, l</a:t>
            </a:r>
            <a:r>
              <a:rPr lang="en-US" altLang="zh-CN" sz="1000" baseline="-25000" dirty="0">
                <a:solidFill>
                  <a:srgbClr val="000000"/>
                </a:solidFill>
              </a:rPr>
              <a:t>3</a:t>
            </a:r>
            <a:r>
              <a:rPr lang="en-US" altLang="zh-CN" sz="1000" dirty="0">
                <a:solidFill>
                  <a:srgbClr val="000000"/>
                </a:solidFill>
              </a:rPr>
              <a:t>…</a:t>
            </a:r>
            <a:r>
              <a:rPr lang="zh-CN" altLang="en-US" sz="1000" dirty="0">
                <a:solidFill>
                  <a:srgbClr val="000000"/>
                </a:solidFill>
              </a:rPr>
              <a:t>，</a:t>
            </a:r>
            <a:r>
              <a:rPr lang="en-US" altLang="zh-CN" sz="1000" dirty="0">
                <a:solidFill>
                  <a:srgbClr val="000000"/>
                </a:solidFill>
              </a:rPr>
              <a:t>l</a:t>
            </a:r>
            <a:r>
              <a:rPr lang="en-US" altLang="zh-CN" sz="1000" baseline="-25000" dirty="0">
                <a:solidFill>
                  <a:srgbClr val="000000"/>
                </a:solidFill>
              </a:rPr>
              <a:t>n</a:t>
            </a:r>
            <a:r>
              <a:rPr lang="en-US" altLang="zh-CN" sz="1000" dirty="0">
                <a:solidFill>
                  <a:srgbClr val="000000"/>
                </a:solidFill>
              </a:rPr>
              <a:t>)</a:t>
            </a:r>
            <a:r>
              <a:rPr lang="zh-CN" altLang="en-US" sz="1000" dirty="0">
                <a:solidFill>
                  <a:srgbClr val="000000"/>
                </a:solidFill>
              </a:rPr>
              <a:t>，对任意</a:t>
            </a:r>
            <a:r>
              <a:rPr lang="en-US" altLang="zh-CN" sz="1000" dirty="0">
                <a:solidFill>
                  <a:srgbClr val="000000"/>
                </a:solidFill>
              </a:rPr>
              <a:t>i</a:t>
            </a:r>
            <a:r>
              <a:rPr lang="zh-CN" altLang="en-US" sz="1000" dirty="0">
                <a:solidFill>
                  <a:srgbClr val="000000"/>
                </a:solidFill>
              </a:rPr>
              <a:t>满足上式。）</a:t>
            </a:r>
          </a:p>
        </p:txBody>
      </p:sp>
    </p:spTree>
    <p:extLst>
      <p:ext uri="{BB962C8B-B14F-4D97-AF65-F5344CB8AC3E}">
        <p14:creationId xmlns:p14="http://schemas.microsoft.com/office/powerpoint/2010/main" val="12126226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1936</TotalTime>
  <Words>4621</Words>
  <Application>Microsoft Office PowerPoint</Application>
  <PresentationFormat>宽屏</PresentationFormat>
  <Paragraphs>140</Paragraphs>
  <Slides>24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27</cp:revision>
  <dcterms:created xsi:type="dcterms:W3CDTF">2022-07-18T02:20:11Z</dcterms:created>
  <dcterms:modified xsi:type="dcterms:W3CDTF">2022-07-21T03:42:24Z</dcterms:modified>
</cp:coreProperties>
</file>