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9" r:id="rId8"/>
    <p:sldId id="262" r:id="rId9"/>
    <p:sldId id="270" r:id="rId10"/>
    <p:sldId id="263" r:id="rId11"/>
    <p:sldId id="264" r:id="rId12"/>
    <p:sldId id="272" r:id="rId13"/>
    <p:sldId id="265" r:id="rId14"/>
    <p:sldId id="266" r:id="rId15"/>
    <p:sldId id="279" r:id="rId16"/>
    <p:sldId id="273" r:id="rId17"/>
    <p:sldId id="267" r:id="rId18"/>
    <p:sldId id="280" r:id="rId19"/>
    <p:sldId id="268" r:id="rId20"/>
    <p:sldId id="277"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282" y="47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1275B-6DE5-46F2-89E5-75A94AF960FF}" type="datetimeFigureOut">
              <a:rPr lang="zh-CN" altLang="en-US" smtClean="0"/>
              <a:t>2022/6/2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0BC69-A19B-4468-ACE6-1B2053D3041E}" type="slidenum">
              <a:rPr lang="zh-CN" altLang="en-US" smtClean="0"/>
              <a:t>‹#›</a:t>
            </a:fld>
            <a:endParaRPr lang="zh-CN" altLang="en-US"/>
          </a:p>
        </p:txBody>
      </p:sp>
    </p:spTree>
    <p:extLst>
      <p:ext uri="{BB962C8B-B14F-4D97-AF65-F5344CB8AC3E}">
        <p14:creationId xmlns:p14="http://schemas.microsoft.com/office/powerpoint/2010/main" val="2877243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6%AF%94%E7%89%B9%E7%8E%87/1022775"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B0BC69-A19B-4468-ACE6-1B2053D3041E}" type="slidenum">
              <a:rPr lang="zh-CN" altLang="en-US" smtClean="0"/>
              <a:t>3</a:t>
            </a:fld>
            <a:endParaRPr lang="zh-CN" altLang="en-US"/>
          </a:p>
        </p:txBody>
      </p:sp>
    </p:spTree>
    <p:extLst>
      <p:ext uri="{BB962C8B-B14F-4D97-AF65-F5344CB8AC3E}">
        <p14:creationId xmlns:p14="http://schemas.microsoft.com/office/powerpoint/2010/main" val="319106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bp</a:t>
            </a:r>
            <a:r>
              <a:rPr lang="zh-CN" altLang="en-US" dirty="0"/>
              <a:t>：碱基对</a:t>
            </a:r>
            <a:endParaRPr lang="en-US" altLang="zh-CN" dirty="0"/>
          </a:p>
          <a:p>
            <a:r>
              <a:rPr lang="en-US" altLang="zh-CN" b="0" i="0" dirty="0">
                <a:solidFill>
                  <a:srgbClr val="333333"/>
                </a:solidFill>
                <a:effectLst/>
                <a:latin typeface="Helvetica Neue"/>
              </a:rPr>
              <a:t>kbps</a:t>
            </a:r>
            <a:r>
              <a:rPr lang="zh-CN" altLang="en-US" b="0" i="0" dirty="0">
                <a:solidFill>
                  <a:srgbClr val="333333"/>
                </a:solidFill>
                <a:effectLst/>
                <a:latin typeface="Helvetica Neue"/>
              </a:rPr>
              <a:t>（千比特每秒），又称千</a:t>
            </a:r>
            <a:r>
              <a:rPr lang="zh-CN" altLang="en-US" b="0" i="0" u="none" strike="noStrike" dirty="0">
                <a:solidFill>
                  <a:srgbClr val="136EC2"/>
                </a:solidFill>
                <a:effectLst/>
                <a:latin typeface="Helvetica Neue"/>
                <a:hlinkClick r:id="rId3"/>
              </a:rPr>
              <a:t>比特率</a:t>
            </a:r>
            <a:endParaRPr lang="zh-CN" altLang="en-US" dirty="0"/>
          </a:p>
        </p:txBody>
      </p:sp>
      <p:sp>
        <p:nvSpPr>
          <p:cNvPr id="4" name="灯片编号占位符 3"/>
          <p:cNvSpPr>
            <a:spLocks noGrp="1"/>
          </p:cNvSpPr>
          <p:nvPr>
            <p:ph type="sldNum" sz="quarter" idx="5"/>
          </p:nvPr>
        </p:nvSpPr>
        <p:spPr/>
        <p:txBody>
          <a:bodyPr/>
          <a:lstStyle/>
          <a:p>
            <a:fld id="{05B0BC69-A19B-4468-ACE6-1B2053D3041E}" type="slidenum">
              <a:rPr lang="zh-CN" altLang="en-US" smtClean="0"/>
              <a:t>17</a:t>
            </a:fld>
            <a:endParaRPr lang="zh-CN" altLang="en-US"/>
          </a:p>
        </p:txBody>
      </p:sp>
    </p:spTree>
    <p:extLst>
      <p:ext uri="{BB962C8B-B14F-4D97-AF65-F5344CB8AC3E}">
        <p14:creationId xmlns:p14="http://schemas.microsoft.com/office/powerpoint/2010/main" val="879181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74DCC-D07E-05FA-87BA-72869CF7E2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68E41E6-84AB-7E07-883F-24FA03E8D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496176F-1661-B93F-8DCB-52CE6EB0A511}"/>
              </a:ext>
            </a:extLst>
          </p:cNvPr>
          <p:cNvSpPr>
            <a:spLocks noGrp="1"/>
          </p:cNvSpPr>
          <p:nvPr>
            <p:ph type="dt" sz="half" idx="10"/>
          </p:nvPr>
        </p:nvSpPr>
        <p:spPr/>
        <p:txBody>
          <a:bodyPr/>
          <a:lstStyle/>
          <a:p>
            <a:fld id="{95BCE154-F9DF-4270-A95E-2FC47449935A}" type="datetimeFigureOut">
              <a:rPr lang="zh-CN" altLang="en-US" smtClean="0"/>
              <a:t>2022/6/2</a:t>
            </a:fld>
            <a:endParaRPr lang="zh-CN" altLang="en-US"/>
          </a:p>
        </p:txBody>
      </p:sp>
      <p:sp>
        <p:nvSpPr>
          <p:cNvPr id="5" name="页脚占位符 4">
            <a:extLst>
              <a:ext uri="{FF2B5EF4-FFF2-40B4-BE49-F238E27FC236}">
                <a16:creationId xmlns:a16="http://schemas.microsoft.com/office/drawing/2014/main" id="{D2D281FF-84D9-59E2-1DA8-9DDC79ABD7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D4F495-08D4-BA99-41DE-9E2E262A5855}"/>
              </a:ext>
            </a:extLst>
          </p:cNvPr>
          <p:cNvSpPr>
            <a:spLocks noGrp="1"/>
          </p:cNvSpPr>
          <p:nvPr>
            <p:ph type="sldNum" sz="quarter" idx="12"/>
          </p:nvPr>
        </p:nvSpPr>
        <p:spPr/>
        <p:txBody>
          <a:bodyPr/>
          <a:lstStyle/>
          <a:p>
            <a:fld id="{891F8859-BF3C-4F50-A9FA-3943763BC900}" type="slidenum">
              <a:rPr lang="zh-CN" altLang="en-US" smtClean="0"/>
              <a:t>‹#›</a:t>
            </a:fld>
            <a:endParaRPr lang="zh-CN" altLang="en-US"/>
          </a:p>
        </p:txBody>
      </p:sp>
    </p:spTree>
    <p:extLst>
      <p:ext uri="{BB962C8B-B14F-4D97-AF65-F5344CB8AC3E}">
        <p14:creationId xmlns:p14="http://schemas.microsoft.com/office/powerpoint/2010/main" val="11902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D9659-D27F-CC90-EA2A-680523FADC4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F49278-40E3-66E7-F53F-540409BCB30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D9C66A-9A7B-BAB7-431F-34A118921A69}"/>
              </a:ext>
            </a:extLst>
          </p:cNvPr>
          <p:cNvSpPr>
            <a:spLocks noGrp="1"/>
          </p:cNvSpPr>
          <p:nvPr>
            <p:ph type="dt" sz="half" idx="10"/>
          </p:nvPr>
        </p:nvSpPr>
        <p:spPr/>
        <p:txBody>
          <a:bodyPr/>
          <a:lstStyle/>
          <a:p>
            <a:fld id="{95BCE154-F9DF-4270-A95E-2FC47449935A}" type="datetimeFigureOut">
              <a:rPr lang="zh-CN" altLang="en-US" smtClean="0"/>
              <a:t>2022/6/2</a:t>
            </a:fld>
            <a:endParaRPr lang="zh-CN" altLang="en-US"/>
          </a:p>
        </p:txBody>
      </p:sp>
      <p:sp>
        <p:nvSpPr>
          <p:cNvPr id="5" name="页脚占位符 4">
            <a:extLst>
              <a:ext uri="{FF2B5EF4-FFF2-40B4-BE49-F238E27FC236}">
                <a16:creationId xmlns:a16="http://schemas.microsoft.com/office/drawing/2014/main" id="{49BB16C0-E637-0044-F669-6619162584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4DA84D-EA4E-F5D0-BF0F-87351A76555C}"/>
              </a:ext>
            </a:extLst>
          </p:cNvPr>
          <p:cNvSpPr>
            <a:spLocks noGrp="1"/>
          </p:cNvSpPr>
          <p:nvPr>
            <p:ph type="sldNum" sz="quarter" idx="12"/>
          </p:nvPr>
        </p:nvSpPr>
        <p:spPr/>
        <p:txBody>
          <a:bodyPr/>
          <a:lstStyle/>
          <a:p>
            <a:fld id="{891F8859-BF3C-4F50-A9FA-3943763BC900}" type="slidenum">
              <a:rPr lang="zh-CN" altLang="en-US" smtClean="0"/>
              <a:t>‹#›</a:t>
            </a:fld>
            <a:endParaRPr lang="zh-CN" altLang="en-US"/>
          </a:p>
        </p:txBody>
      </p:sp>
    </p:spTree>
    <p:extLst>
      <p:ext uri="{BB962C8B-B14F-4D97-AF65-F5344CB8AC3E}">
        <p14:creationId xmlns:p14="http://schemas.microsoft.com/office/powerpoint/2010/main" val="220927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06256C-EB5E-1D3A-4133-5A4A5797D2A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451E957-6362-62DB-1AA7-F85EAAF6E4B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3CCD0C-9E8A-0723-255E-24D66B8CE8B6}"/>
              </a:ext>
            </a:extLst>
          </p:cNvPr>
          <p:cNvSpPr>
            <a:spLocks noGrp="1"/>
          </p:cNvSpPr>
          <p:nvPr>
            <p:ph type="dt" sz="half" idx="10"/>
          </p:nvPr>
        </p:nvSpPr>
        <p:spPr/>
        <p:txBody>
          <a:bodyPr/>
          <a:lstStyle/>
          <a:p>
            <a:fld id="{95BCE154-F9DF-4270-A95E-2FC47449935A}" type="datetimeFigureOut">
              <a:rPr lang="zh-CN" altLang="en-US" smtClean="0"/>
              <a:t>2022/6/2</a:t>
            </a:fld>
            <a:endParaRPr lang="zh-CN" altLang="en-US"/>
          </a:p>
        </p:txBody>
      </p:sp>
      <p:sp>
        <p:nvSpPr>
          <p:cNvPr id="5" name="页脚占位符 4">
            <a:extLst>
              <a:ext uri="{FF2B5EF4-FFF2-40B4-BE49-F238E27FC236}">
                <a16:creationId xmlns:a16="http://schemas.microsoft.com/office/drawing/2014/main" id="{EE4FE499-B4A2-B972-B22C-FB7FFFC00D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CA595D-90DC-04C5-CF9B-32AB0D150C57}"/>
              </a:ext>
            </a:extLst>
          </p:cNvPr>
          <p:cNvSpPr>
            <a:spLocks noGrp="1"/>
          </p:cNvSpPr>
          <p:nvPr>
            <p:ph type="sldNum" sz="quarter" idx="12"/>
          </p:nvPr>
        </p:nvSpPr>
        <p:spPr/>
        <p:txBody>
          <a:bodyPr/>
          <a:lstStyle/>
          <a:p>
            <a:fld id="{891F8859-BF3C-4F50-A9FA-3943763BC900}" type="slidenum">
              <a:rPr lang="zh-CN" altLang="en-US" smtClean="0"/>
              <a:t>‹#›</a:t>
            </a:fld>
            <a:endParaRPr lang="zh-CN" altLang="en-US"/>
          </a:p>
        </p:txBody>
      </p:sp>
    </p:spTree>
    <p:extLst>
      <p:ext uri="{BB962C8B-B14F-4D97-AF65-F5344CB8AC3E}">
        <p14:creationId xmlns:p14="http://schemas.microsoft.com/office/powerpoint/2010/main" val="378386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34870-4621-FD0C-C0E5-928BCBFC77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2DADDE-E0EB-0E62-CDD0-B6833E6E5AA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198686-F9ED-BDDC-AB3D-CC863D830DD4}"/>
              </a:ext>
            </a:extLst>
          </p:cNvPr>
          <p:cNvSpPr>
            <a:spLocks noGrp="1"/>
          </p:cNvSpPr>
          <p:nvPr>
            <p:ph type="dt" sz="half" idx="10"/>
          </p:nvPr>
        </p:nvSpPr>
        <p:spPr/>
        <p:txBody>
          <a:bodyPr/>
          <a:lstStyle/>
          <a:p>
            <a:fld id="{95BCE154-F9DF-4270-A95E-2FC47449935A}" type="datetimeFigureOut">
              <a:rPr lang="zh-CN" altLang="en-US" smtClean="0"/>
              <a:t>2022/6/2</a:t>
            </a:fld>
            <a:endParaRPr lang="zh-CN" altLang="en-US"/>
          </a:p>
        </p:txBody>
      </p:sp>
      <p:sp>
        <p:nvSpPr>
          <p:cNvPr id="5" name="页脚占位符 4">
            <a:extLst>
              <a:ext uri="{FF2B5EF4-FFF2-40B4-BE49-F238E27FC236}">
                <a16:creationId xmlns:a16="http://schemas.microsoft.com/office/drawing/2014/main" id="{C3900859-E331-C27A-7B72-92FFB7259A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9EE673-28BF-ED83-256E-F6397883EE0A}"/>
              </a:ext>
            </a:extLst>
          </p:cNvPr>
          <p:cNvSpPr>
            <a:spLocks noGrp="1"/>
          </p:cNvSpPr>
          <p:nvPr>
            <p:ph type="sldNum" sz="quarter" idx="12"/>
          </p:nvPr>
        </p:nvSpPr>
        <p:spPr/>
        <p:txBody>
          <a:bodyPr/>
          <a:lstStyle/>
          <a:p>
            <a:fld id="{891F8859-BF3C-4F50-A9FA-3943763BC900}" type="slidenum">
              <a:rPr lang="zh-CN" altLang="en-US" smtClean="0"/>
              <a:t>‹#›</a:t>
            </a:fld>
            <a:endParaRPr lang="zh-CN" altLang="en-US"/>
          </a:p>
        </p:txBody>
      </p:sp>
    </p:spTree>
    <p:extLst>
      <p:ext uri="{BB962C8B-B14F-4D97-AF65-F5344CB8AC3E}">
        <p14:creationId xmlns:p14="http://schemas.microsoft.com/office/powerpoint/2010/main" val="1752626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2EC1C-FA04-D8DD-923E-652E73BBAC0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10C281D-0AC7-A672-42D7-C32F9F0A6B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EEDB02E-BE39-83EF-202A-97D864EF86F1}"/>
              </a:ext>
            </a:extLst>
          </p:cNvPr>
          <p:cNvSpPr>
            <a:spLocks noGrp="1"/>
          </p:cNvSpPr>
          <p:nvPr>
            <p:ph type="dt" sz="half" idx="10"/>
          </p:nvPr>
        </p:nvSpPr>
        <p:spPr/>
        <p:txBody>
          <a:bodyPr/>
          <a:lstStyle/>
          <a:p>
            <a:fld id="{95BCE154-F9DF-4270-A95E-2FC47449935A}" type="datetimeFigureOut">
              <a:rPr lang="zh-CN" altLang="en-US" smtClean="0"/>
              <a:t>2022/6/2</a:t>
            </a:fld>
            <a:endParaRPr lang="zh-CN" altLang="en-US"/>
          </a:p>
        </p:txBody>
      </p:sp>
      <p:sp>
        <p:nvSpPr>
          <p:cNvPr id="5" name="页脚占位符 4">
            <a:extLst>
              <a:ext uri="{FF2B5EF4-FFF2-40B4-BE49-F238E27FC236}">
                <a16:creationId xmlns:a16="http://schemas.microsoft.com/office/drawing/2014/main" id="{64D33E88-C369-61E7-85EC-8774C08B73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8445B9-AB35-B7A5-1429-DD33B63127F4}"/>
              </a:ext>
            </a:extLst>
          </p:cNvPr>
          <p:cNvSpPr>
            <a:spLocks noGrp="1"/>
          </p:cNvSpPr>
          <p:nvPr>
            <p:ph type="sldNum" sz="quarter" idx="12"/>
          </p:nvPr>
        </p:nvSpPr>
        <p:spPr/>
        <p:txBody>
          <a:bodyPr/>
          <a:lstStyle/>
          <a:p>
            <a:fld id="{891F8859-BF3C-4F50-A9FA-3943763BC900}" type="slidenum">
              <a:rPr lang="zh-CN" altLang="en-US" smtClean="0"/>
              <a:t>‹#›</a:t>
            </a:fld>
            <a:endParaRPr lang="zh-CN" altLang="en-US"/>
          </a:p>
        </p:txBody>
      </p:sp>
    </p:spTree>
    <p:extLst>
      <p:ext uri="{BB962C8B-B14F-4D97-AF65-F5344CB8AC3E}">
        <p14:creationId xmlns:p14="http://schemas.microsoft.com/office/powerpoint/2010/main" val="1176839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83FDB-61EE-2643-4F0E-42073C3CD1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24796B-731F-CA9E-146A-DEC1CBDB9F4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CAE99EE-56FD-E915-42C6-36D960DD267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91194B0-53AC-9559-0B5D-8E3FC75DDB63}"/>
              </a:ext>
            </a:extLst>
          </p:cNvPr>
          <p:cNvSpPr>
            <a:spLocks noGrp="1"/>
          </p:cNvSpPr>
          <p:nvPr>
            <p:ph type="dt" sz="half" idx="10"/>
          </p:nvPr>
        </p:nvSpPr>
        <p:spPr/>
        <p:txBody>
          <a:bodyPr/>
          <a:lstStyle/>
          <a:p>
            <a:fld id="{95BCE154-F9DF-4270-A95E-2FC47449935A}" type="datetimeFigureOut">
              <a:rPr lang="zh-CN" altLang="en-US" smtClean="0"/>
              <a:t>2022/6/2</a:t>
            </a:fld>
            <a:endParaRPr lang="zh-CN" altLang="en-US"/>
          </a:p>
        </p:txBody>
      </p:sp>
      <p:sp>
        <p:nvSpPr>
          <p:cNvPr id="6" name="页脚占位符 5">
            <a:extLst>
              <a:ext uri="{FF2B5EF4-FFF2-40B4-BE49-F238E27FC236}">
                <a16:creationId xmlns:a16="http://schemas.microsoft.com/office/drawing/2014/main" id="{859277F7-5A7A-5BD2-1C13-907B7EFB63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03B13B-16CD-4FF0-CCAD-78319672F367}"/>
              </a:ext>
            </a:extLst>
          </p:cNvPr>
          <p:cNvSpPr>
            <a:spLocks noGrp="1"/>
          </p:cNvSpPr>
          <p:nvPr>
            <p:ph type="sldNum" sz="quarter" idx="12"/>
          </p:nvPr>
        </p:nvSpPr>
        <p:spPr/>
        <p:txBody>
          <a:bodyPr/>
          <a:lstStyle/>
          <a:p>
            <a:fld id="{891F8859-BF3C-4F50-A9FA-3943763BC900}" type="slidenum">
              <a:rPr lang="zh-CN" altLang="en-US" smtClean="0"/>
              <a:t>‹#›</a:t>
            </a:fld>
            <a:endParaRPr lang="zh-CN" altLang="en-US"/>
          </a:p>
        </p:txBody>
      </p:sp>
    </p:spTree>
    <p:extLst>
      <p:ext uri="{BB962C8B-B14F-4D97-AF65-F5344CB8AC3E}">
        <p14:creationId xmlns:p14="http://schemas.microsoft.com/office/powerpoint/2010/main" val="215869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5FBBD-4FE7-FD53-D8EA-2108C963496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08A6BDE-7C5D-920A-EDAB-5C65185F6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DDA1D0D-2877-14A6-0652-F354F8F29E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34D534E-7003-75CD-CE30-DFB6C1743E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99DDCE2-214A-A3D4-3F75-D2427355BE2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127D7AF-E6A0-01F0-19EB-A1BA25740330}"/>
              </a:ext>
            </a:extLst>
          </p:cNvPr>
          <p:cNvSpPr>
            <a:spLocks noGrp="1"/>
          </p:cNvSpPr>
          <p:nvPr>
            <p:ph type="dt" sz="half" idx="10"/>
          </p:nvPr>
        </p:nvSpPr>
        <p:spPr/>
        <p:txBody>
          <a:bodyPr/>
          <a:lstStyle/>
          <a:p>
            <a:fld id="{95BCE154-F9DF-4270-A95E-2FC47449935A}" type="datetimeFigureOut">
              <a:rPr lang="zh-CN" altLang="en-US" smtClean="0"/>
              <a:t>2022/6/2</a:t>
            </a:fld>
            <a:endParaRPr lang="zh-CN" altLang="en-US"/>
          </a:p>
        </p:txBody>
      </p:sp>
      <p:sp>
        <p:nvSpPr>
          <p:cNvPr id="8" name="页脚占位符 7">
            <a:extLst>
              <a:ext uri="{FF2B5EF4-FFF2-40B4-BE49-F238E27FC236}">
                <a16:creationId xmlns:a16="http://schemas.microsoft.com/office/drawing/2014/main" id="{CBB6709B-E3E4-ACC1-B877-3F904CBF5B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F8AA00C-1849-74E4-A0B8-9FA42D6C3F21}"/>
              </a:ext>
            </a:extLst>
          </p:cNvPr>
          <p:cNvSpPr>
            <a:spLocks noGrp="1"/>
          </p:cNvSpPr>
          <p:nvPr>
            <p:ph type="sldNum" sz="quarter" idx="12"/>
          </p:nvPr>
        </p:nvSpPr>
        <p:spPr/>
        <p:txBody>
          <a:bodyPr/>
          <a:lstStyle/>
          <a:p>
            <a:fld id="{891F8859-BF3C-4F50-A9FA-3943763BC900}" type="slidenum">
              <a:rPr lang="zh-CN" altLang="en-US" smtClean="0"/>
              <a:t>‹#›</a:t>
            </a:fld>
            <a:endParaRPr lang="zh-CN" altLang="en-US"/>
          </a:p>
        </p:txBody>
      </p:sp>
    </p:spTree>
    <p:extLst>
      <p:ext uri="{BB962C8B-B14F-4D97-AF65-F5344CB8AC3E}">
        <p14:creationId xmlns:p14="http://schemas.microsoft.com/office/powerpoint/2010/main" val="361801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8B2BA-2224-A2FB-3EFB-DA6831C1BA9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840A33E-B8D5-6D7B-7E01-85EC1CDECBAF}"/>
              </a:ext>
            </a:extLst>
          </p:cNvPr>
          <p:cNvSpPr>
            <a:spLocks noGrp="1"/>
          </p:cNvSpPr>
          <p:nvPr>
            <p:ph type="dt" sz="half" idx="10"/>
          </p:nvPr>
        </p:nvSpPr>
        <p:spPr/>
        <p:txBody>
          <a:bodyPr/>
          <a:lstStyle/>
          <a:p>
            <a:fld id="{95BCE154-F9DF-4270-A95E-2FC47449935A}" type="datetimeFigureOut">
              <a:rPr lang="zh-CN" altLang="en-US" smtClean="0"/>
              <a:t>2022/6/2</a:t>
            </a:fld>
            <a:endParaRPr lang="zh-CN" altLang="en-US"/>
          </a:p>
        </p:txBody>
      </p:sp>
      <p:sp>
        <p:nvSpPr>
          <p:cNvPr id="4" name="页脚占位符 3">
            <a:extLst>
              <a:ext uri="{FF2B5EF4-FFF2-40B4-BE49-F238E27FC236}">
                <a16:creationId xmlns:a16="http://schemas.microsoft.com/office/drawing/2014/main" id="{9BA47622-2AC5-37B4-C1F7-8AD530FF83A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9A154BC-4251-3236-6A3C-8592E784ACC8}"/>
              </a:ext>
            </a:extLst>
          </p:cNvPr>
          <p:cNvSpPr>
            <a:spLocks noGrp="1"/>
          </p:cNvSpPr>
          <p:nvPr>
            <p:ph type="sldNum" sz="quarter" idx="12"/>
          </p:nvPr>
        </p:nvSpPr>
        <p:spPr/>
        <p:txBody>
          <a:bodyPr/>
          <a:lstStyle/>
          <a:p>
            <a:fld id="{891F8859-BF3C-4F50-A9FA-3943763BC900}" type="slidenum">
              <a:rPr lang="zh-CN" altLang="en-US" smtClean="0"/>
              <a:t>‹#›</a:t>
            </a:fld>
            <a:endParaRPr lang="zh-CN" altLang="en-US"/>
          </a:p>
        </p:txBody>
      </p:sp>
    </p:spTree>
    <p:extLst>
      <p:ext uri="{BB962C8B-B14F-4D97-AF65-F5344CB8AC3E}">
        <p14:creationId xmlns:p14="http://schemas.microsoft.com/office/powerpoint/2010/main" val="159500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B7CC20-0C59-6D2E-2DC6-8258A9685E80}"/>
              </a:ext>
            </a:extLst>
          </p:cNvPr>
          <p:cNvSpPr>
            <a:spLocks noGrp="1"/>
          </p:cNvSpPr>
          <p:nvPr>
            <p:ph type="dt" sz="half" idx="10"/>
          </p:nvPr>
        </p:nvSpPr>
        <p:spPr/>
        <p:txBody>
          <a:bodyPr/>
          <a:lstStyle/>
          <a:p>
            <a:fld id="{95BCE154-F9DF-4270-A95E-2FC47449935A}" type="datetimeFigureOut">
              <a:rPr lang="zh-CN" altLang="en-US" smtClean="0"/>
              <a:t>2022/6/2</a:t>
            </a:fld>
            <a:endParaRPr lang="zh-CN" altLang="en-US"/>
          </a:p>
        </p:txBody>
      </p:sp>
      <p:sp>
        <p:nvSpPr>
          <p:cNvPr id="3" name="页脚占位符 2">
            <a:extLst>
              <a:ext uri="{FF2B5EF4-FFF2-40B4-BE49-F238E27FC236}">
                <a16:creationId xmlns:a16="http://schemas.microsoft.com/office/drawing/2014/main" id="{B417741C-A7AB-8208-E675-9555120841A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3D40317-41BF-CA7C-F9C7-96C43B9F3DAA}"/>
              </a:ext>
            </a:extLst>
          </p:cNvPr>
          <p:cNvSpPr>
            <a:spLocks noGrp="1"/>
          </p:cNvSpPr>
          <p:nvPr>
            <p:ph type="sldNum" sz="quarter" idx="12"/>
          </p:nvPr>
        </p:nvSpPr>
        <p:spPr/>
        <p:txBody>
          <a:bodyPr/>
          <a:lstStyle/>
          <a:p>
            <a:fld id="{891F8859-BF3C-4F50-A9FA-3943763BC900}" type="slidenum">
              <a:rPr lang="zh-CN" altLang="en-US" smtClean="0"/>
              <a:t>‹#›</a:t>
            </a:fld>
            <a:endParaRPr lang="zh-CN" altLang="en-US"/>
          </a:p>
        </p:txBody>
      </p:sp>
    </p:spTree>
    <p:extLst>
      <p:ext uri="{BB962C8B-B14F-4D97-AF65-F5344CB8AC3E}">
        <p14:creationId xmlns:p14="http://schemas.microsoft.com/office/powerpoint/2010/main" val="2068119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CBB77-3DC4-31C7-DF35-E632E9B9F5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176FCF-DDCD-660D-5EFD-8529804A87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1589883-142D-BD6D-C09D-4B87F8E7C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B7451E3-E3C8-3D2E-B019-3BD8292E8A57}"/>
              </a:ext>
            </a:extLst>
          </p:cNvPr>
          <p:cNvSpPr>
            <a:spLocks noGrp="1"/>
          </p:cNvSpPr>
          <p:nvPr>
            <p:ph type="dt" sz="half" idx="10"/>
          </p:nvPr>
        </p:nvSpPr>
        <p:spPr/>
        <p:txBody>
          <a:bodyPr/>
          <a:lstStyle/>
          <a:p>
            <a:fld id="{95BCE154-F9DF-4270-A95E-2FC47449935A}" type="datetimeFigureOut">
              <a:rPr lang="zh-CN" altLang="en-US" smtClean="0"/>
              <a:t>2022/6/2</a:t>
            </a:fld>
            <a:endParaRPr lang="zh-CN" altLang="en-US"/>
          </a:p>
        </p:txBody>
      </p:sp>
      <p:sp>
        <p:nvSpPr>
          <p:cNvPr id="6" name="页脚占位符 5">
            <a:extLst>
              <a:ext uri="{FF2B5EF4-FFF2-40B4-BE49-F238E27FC236}">
                <a16:creationId xmlns:a16="http://schemas.microsoft.com/office/drawing/2014/main" id="{BC20149B-06DC-573D-8C69-A5F4B92155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1E253C-9C06-F11E-3150-88FF06B0F567}"/>
              </a:ext>
            </a:extLst>
          </p:cNvPr>
          <p:cNvSpPr>
            <a:spLocks noGrp="1"/>
          </p:cNvSpPr>
          <p:nvPr>
            <p:ph type="sldNum" sz="quarter" idx="12"/>
          </p:nvPr>
        </p:nvSpPr>
        <p:spPr/>
        <p:txBody>
          <a:bodyPr/>
          <a:lstStyle/>
          <a:p>
            <a:fld id="{891F8859-BF3C-4F50-A9FA-3943763BC900}" type="slidenum">
              <a:rPr lang="zh-CN" altLang="en-US" smtClean="0"/>
              <a:t>‹#›</a:t>
            </a:fld>
            <a:endParaRPr lang="zh-CN" altLang="en-US"/>
          </a:p>
        </p:txBody>
      </p:sp>
    </p:spTree>
    <p:extLst>
      <p:ext uri="{BB962C8B-B14F-4D97-AF65-F5344CB8AC3E}">
        <p14:creationId xmlns:p14="http://schemas.microsoft.com/office/powerpoint/2010/main" val="4214330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EFBDC-1294-27D9-BDE9-942DF7F819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F1B68A-EC87-023A-93BD-90995EE2C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A1CBE1-1960-D79A-0D70-F6BDE3435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189D9E-35B5-B695-28B3-9FA5CCC4EC57}"/>
              </a:ext>
            </a:extLst>
          </p:cNvPr>
          <p:cNvSpPr>
            <a:spLocks noGrp="1"/>
          </p:cNvSpPr>
          <p:nvPr>
            <p:ph type="dt" sz="half" idx="10"/>
          </p:nvPr>
        </p:nvSpPr>
        <p:spPr/>
        <p:txBody>
          <a:bodyPr/>
          <a:lstStyle/>
          <a:p>
            <a:fld id="{95BCE154-F9DF-4270-A95E-2FC47449935A}" type="datetimeFigureOut">
              <a:rPr lang="zh-CN" altLang="en-US" smtClean="0"/>
              <a:t>2022/6/2</a:t>
            </a:fld>
            <a:endParaRPr lang="zh-CN" altLang="en-US"/>
          </a:p>
        </p:txBody>
      </p:sp>
      <p:sp>
        <p:nvSpPr>
          <p:cNvPr id="6" name="页脚占位符 5">
            <a:extLst>
              <a:ext uri="{FF2B5EF4-FFF2-40B4-BE49-F238E27FC236}">
                <a16:creationId xmlns:a16="http://schemas.microsoft.com/office/drawing/2014/main" id="{517EFDA7-578B-166D-0698-AD7021460A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449C50-7460-02F6-44F6-F381280AF108}"/>
              </a:ext>
            </a:extLst>
          </p:cNvPr>
          <p:cNvSpPr>
            <a:spLocks noGrp="1"/>
          </p:cNvSpPr>
          <p:nvPr>
            <p:ph type="sldNum" sz="quarter" idx="12"/>
          </p:nvPr>
        </p:nvSpPr>
        <p:spPr/>
        <p:txBody>
          <a:bodyPr/>
          <a:lstStyle/>
          <a:p>
            <a:fld id="{891F8859-BF3C-4F50-A9FA-3943763BC900}" type="slidenum">
              <a:rPr lang="zh-CN" altLang="en-US" smtClean="0"/>
              <a:t>‹#›</a:t>
            </a:fld>
            <a:endParaRPr lang="zh-CN" altLang="en-US"/>
          </a:p>
        </p:txBody>
      </p:sp>
    </p:spTree>
    <p:extLst>
      <p:ext uri="{BB962C8B-B14F-4D97-AF65-F5344CB8AC3E}">
        <p14:creationId xmlns:p14="http://schemas.microsoft.com/office/powerpoint/2010/main" val="10151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743376-0785-F0AD-D9BF-AACA5A957F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9B5FFD0-9966-4347-32BF-1A47A5FDD0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9EA2DC-E73C-82B9-0063-824C188AA0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CE154-F9DF-4270-A95E-2FC47449935A}" type="datetimeFigureOut">
              <a:rPr lang="zh-CN" altLang="en-US" smtClean="0"/>
              <a:t>2022/6/2</a:t>
            </a:fld>
            <a:endParaRPr lang="zh-CN" altLang="en-US"/>
          </a:p>
        </p:txBody>
      </p:sp>
      <p:sp>
        <p:nvSpPr>
          <p:cNvPr id="5" name="页脚占位符 4">
            <a:extLst>
              <a:ext uri="{FF2B5EF4-FFF2-40B4-BE49-F238E27FC236}">
                <a16:creationId xmlns:a16="http://schemas.microsoft.com/office/drawing/2014/main" id="{91493971-DD3A-46F3-3321-E49462380F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258860-3F04-8496-8028-280B86F53E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F8859-BF3C-4F50-A9FA-3943763BC900}" type="slidenum">
              <a:rPr lang="zh-CN" altLang="en-US" smtClean="0"/>
              <a:t>‹#›</a:t>
            </a:fld>
            <a:endParaRPr lang="zh-CN" altLang="en-US"/>
          </a:p>
        </p:txBody>
      </p:sp>
    </p:spTree>
    <p:extLst>
      <p:ext uri="{BB962C8B-B14F-4D97-AF65-F5344CB8AC3E}">
        <p14:creationId xmlns:p14="http://schemas.microsoft.com/office/powerpoint/2010/main" val="783028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6485B12-D9E4-D034-A3BD-992A28C6B058}"/>
              </a:ext>
            </a:extLst>
          </p:cNvPr>
          <p:cNvSpPr txBox="1"/>
          <p:nvPr/>
        </p:nvSpPr>
        <p:spPr>
          <a:xfrm>
            <a:off x="1468615" y="1835098"/>
            <a:ext cx="9556423" cy="1200329"/>
          </a:xfrm>
          <a:prstGeom prst="rect">
            <a:avLst/>
          </a:prstGeom>
          <a:noFill/>
        </p:spPr>
        <p:txBody>
          <a:bodyPr wrap="square">
            <a:spAutoFit/>
          </a:bodyPr>
          <a:lstStyle/>
          <a:p>
            <a:r>
              <a:rPr lang="en-US" altLang="zh-CN" sz="3600" dirty="0">
                <a:latin typeface="+mn-lt"/>
              </a:rPr>
              <a:t>Towards practical and robust DNA-based data </a:t>
            </a:r>
            <a:br>
              <a:rPr lang="en-US" altLang="zh-CN" sz="3600" dirty="0">
                <a:latin typeface="+mn-lt"/>
              </a:rPr>
            </a:br>
            <a:r>
              <a:rPr lang="en-US" altLang="zh-CN" sz="3600" dirty="0">
                <a:latin typeface="+mn-lt"/>
              </a:rPr>
              <a:t>archiving using the yin–yang codec system</a:t>
            </a:r>
            <a:endParaRPr lang="zh-CN" altLang="en-US" sz="3600" dirty="0"/>
          </a:p>
        </p:txBody>
      </p:sp>
      <p:sp>
        <p:nvSpPr>
          <p:cNvPr id="7" name="文本框 6">
            <a:extLst>
              <a:ext uri="{FF2B5EF4-FFF2-40B4-BE49-F238E27FC236}">
                <a16:creationId xmlns:a16="http://schemas.microsoft.com/office/drawing/2014/main" id="{ECECEA8A-9DF8-F08D-9049-E51CF779A9BE}"/>
              </a:ext>
            </a:extLst>
          </p:cNvPr>
          <p:cNvSpPr txBox="1"/>
          <p:nvPr/>
        </p:nvSpPr>
        <p:spPr>
          <a:xfrm>
            <a:off x="2156969" y="3429000"/>
            <a:ext cx="8179717" cy="400110"/>
          </a:xfrm>
          <a:prstGeom prst="rect">
            <a:avLst/>
          </a:prstGeom>
          <a:noFill/>
        </p:spPr>
        <p:txBody>
          <a:bodyPr wrap="square">
            <a:spAutoFit/>
          </a:bodyPr>
          <a:lstStyle/>
          <a:p>
            <a:r>
              <a:rPr lang="zh-CN" altLang="en-US" sz="2000" dirty="0"/>
              <a:t>使用 yin-yang 编解码器系统实现实用且强大的基于 DNA 的数据归档</a:t>
            </a:r>
          </a:p>
        </p:txBody>
      </p:sp>
      <p:sp>
        <p:nvSpPr>
          <p:cNvPr id="9" name="文本框 8">
            <a:extLst>
              <a:ext uri="{FF2B5EF4-FFF2-40B4-BE49-F238E27FC236}">
                <a16:creationId xmlns:a16="http://schemas.microsoft.com/office/drawing/2014/main" id="{77BD2A52-F683-A268-9885-261B31B2D763}"/>
              </a:ext>
            </a:extLst>
          </p:cNvPr>
          <p:cNvSpPr txBox="1"/>
          <p:nvPr/>
        </p:nvSpPr>
        <p:spPr>
          <a:xfrm>
            <a:off x="9834514" y="5955086"/>
            <a:ext cx="1562492" cy="369332"/>
          </a:xfrm>
          <a:prstGeom prst="rect">
            <a:avLst/>
          </a:prstGeom>
          <a:noFill/>
        </p:spPr>
        <p:txBody>
          <a:bodyPr wrap="square">
            <a:spAutoFit/>
          </a:bodyPr>
          <a:lstStyle/>
          <a:p>
            <a:r>
              <a:rPr lang="zh-CN" altLang="en-US" dirty="0"/>
              <a:t>汇报人：邓铭</a:t>
            </a:r>
          </a:p>
        </p:txBody>
      </p:sp>
      <p:sp>
        <p:nvSpPr>
          <p:cNvPr id="11" name="文本框 10">
            <a:extLst>
              <a:ext uri="{FF2B5EF4-FFF2-40B4-BE49-F238E27FC236}">
                <a16:creationId xmlns:a16="http://schemas.microsoft.com/office/drawing/2014/main" id="{5DA918C6-F1F3-6283-698E-888E3D7B771E}"/>
              </a:ext>
            </a:extLst>
          </p:cNvPr>
          <p:cNvSpPr txBox="1"/>
          <p:nvPr/>
        </p:nvSpPr>
        <p:spPr>
          <a:xfrm>
            <a:off x="426563" y="5881437"/>
            <a:ext cx="7765329" cy="646331"/>
          </a:xfrm>
          <a:prstGeom prst="rect">
            <a:avLst/>
          </a:prstGeom>
          <a:noFill/>
        </p:spPr>
        <p:txBody>
          <a:bodyPr wrap="square">
            <a:spAutoFit/>
          </a:bodyPr>
          <a:lstStyle/>
          <a:p>
            <a:r>
              <a:rPr lang="zh-CN" altLang="en-US" sz="1200" dirty="0"/>
              <a:t>Zhi Ping</a:t>
            </a:r>
            <a:r>
              <a:rPr lang="zh-CN" altLang="en-US" sz="1200" baseline="30000" dirty="0"/>
              <a:t>1,2,3,4,11</a:t>
            </a:r>
            <a:r>
              <a:rPr lang="zh-CN" altLang="en-US" sz="1200" dirty="0"/>
              <a:t>, Shihong Chen</a:t>
            </a:r>
            <a:r>
              <a:rPr lang="zh-CN" altLang="en-US" sz="1200" baseline="30000" dirty="0"/>
              <a:t>2,3,5,11</a:t>
            </a:r>
            <a:r>
              <a:rPr lang="zh-CN" altLang="en-US" sz="1200" dirty="0"/>
              <a:t>, Guangyu Zhou</a:t>
            </a:r>
            <a:r>
              <a:rPr lang="zh-CN" altLang="en-US" sz="1200" baseline="30000" dirty="0"/>
              <a:t>6,7,11</a:t>
            </a:r>
            <a:r>
              <a:rPr lang="zh-CN" altLang="en-US" sz="1200" dirty="0"/>
              <a:t>, Xiaoluo Huang</a:t>
            </a:r>
            <a:r>
              <a:rPr lang="zh-CN" altLang="en-US" sz="1200" baseline="30000" dirty="0"/>
              <a:t>1,11</a:t>
            </a:r>
            <a:r>
              <a:rPr lang="zh-CN" altLang="en-US" sz="1200" dirty="0"/>
              <a:t>, Sha Joe Zhu</a:t>
            </a:r>
            <a:r>
              <a:rPr lang="zh-CN" altLang="en-US" sz="1200" baseline="30000" dirty="0"/>
              <a:t>8</a:t>
            </a:r>
            <a:r>
              <a:rPr lang="zh-CN" altLang="en-US" sz="1200" dirty="0"/>
              <a:t>, </a:t>
            </a:r>
          </a:p>
          <a:p>
            <a:r>
              <a:rPr lang="zh-CN" altLang="en-US" sz="1200" dirty="0"/>
              <a:t>Haoling Zhang</a:t>
            </a:r>
            <a:r>
              <a:rPr lang="zh-CN" altLang="en-US" sz="1200" baseline="30000" dirty="0"/>
              <a:t>1,2,3,4</a:t>
            </a:r>
            <a:r>
              <a:rPr lang="zh-CN" altLang="en-US" sz="1200" dirty="0"/>
              <a:t>, Henry H. Lee</a:t>
            </a:r>
            <a:r>
              <a:rPr lang="zh-CN" altLang="en-US" sz="1200" baseline="30000" dirty="0"/>
              <a:t>6</a:t>
            </a:r>
            <a:r>
              <a:rPr lang="zh-CN" altLang="en-US" sz="1200" dirty="0"/>
              <a:t>, Zhaojun Lan</a:t>
            </a:r>
            <a:r>
              <a:rPr lang="zh-CN" altLang="en-US" sz="1200" baseline="30000" dirty="0"/>
              <a:t>9</a:t>
            </a:r>
            <a:r>
              <a:rPr lang="zh-CN" altLang="en-US" sz="1200" dirty="0"/>
              <a:t>, Jie Cui</a:t>
            </a:r>
            <a:r>
              <a:rPr lang="zh-CN" altLang="en-US" sz="1200" baseline="30000" dirty="0"/>
              <a:t>2,3,5</a:t>
            </a:r>
            <a:r>
              <a:rPr lang="zh-CN" altLang="en-US" sz="1200" dirty="0"/>
              <a:t>, T ai Chen</a:t>
            </a:r>
            <a:r>
              <a:rPr lang="zh-CN" altLang="en-US" sz="1200" baseline="30000" dirty="0"/>
              <a:t>2,3,5</a:t>
            </a:r>
            <a:r>
              <a:rPr lang="zh-CN" altLang="en-US" sz="1200" dirty="0"/>
              <a:t>, Wenwei Zhang</a:t>
            </a:r>
            <a:r>
              <a:rPr lang="zh-CN" altLang="en-US" sz="1200" baseline="30000" dirty="0"/>
              <a:t>1,2</a:t>
            </a:r>
            <a:r>
              <a:rPr lang="zh-CN" altLang="en-US" sz="1200" dirty="0"/>
              <a:t>, </a:t>
            </a:r>
          </a:p>
          <a:p>
            <a:r>
              <a:rPr lang="zh-CN" altLang="en-US" sz="1200" dirty="0"/>
              <a:t>Huanming Y ang</a:t>
            </a:r>
            <a:r>
              <a:rPr lang="zh-CN" altLang="en-US" sz="1200" baseline="30000" dirty="0"/>
              <a:t>1,2,3</a:t>
            </a:r>
            <a:r>
              <a:rPr lang="zh-CN" altLang="en-US" sz="1200" dirty="0"/>
              <a:t>, Xun Xu</a:t>
            </a:r>
            <a:r>
              <a:rPr lang="zh-CN" altLang="en-US" sz="1200" baseline="30000" dirty="0"/>
              <a:t>1,2,4,5</a:t>
            </a:r>
            <a:r>
              <a:rPr lang="zh-CN" altLang="en-US" sz="1200" dirty="0"/>
              <a:t>, George M. Church</a:t>
            </a:r>
            <a:r>
              <a:rPr lang="zh-CN" altLang="en-US" sz="1200" baseline="30000" dirty="0"/>
              <a:t>3,6,10</a:t>
            </a:r>
            <a:r>
              <a:rPr lang="zh-CN" altLang="en-US" sz="1200" dirty="0"/>
              <a:t> and Yue Shen</a:t>
            </a:r>
            <a:r>
              <a:rPr lang="zh-CN" altLang="en-US" sz="1200" baseline="30000" dirty="0"/>
              <a:t>1,2,3,4 </a:t>
            </a:r>
          </a:p>
        </p:txBody>
      </p:sp>
      <p:pic>
        <p:nvPicPr>
          <p:cNvPr id="3" name="图片 2">
            <a:extLst>
              <a:ext uri="{FF2B5EF4-FFF2-40B4-BE49-F238E27FC236}">
                <a16:creationId xmlns:a16="http://schemas.microsoft.com/office/drawing/2014/main" id="{D610AE77-07B4-2B73-C9C6-F2B68521CEA5}"/>
              </a:ext>
            </a:extLst>
          </p:cNvPr>
          <p:cNvPicPr>
            <a:picLocks noChangeAspect="1"/>
          </p:cNvPicPr>
          <p:nvPr/>
        </p:nvPicPr>
        <p:blipFill>
          <a:blip r:embed="rId2"/>
          <a:stretch>
            <a:fillRect/>
          </a:stretch>
        </p:blipFill>
        <p:spPr>
          <a:xfrm>
            <a:off x="413289" y="6527768"/>
            <a:ext cx="5833537" cy="255653"/>
          </a:xfrm>
          <a:prstGeom prst="rect">
            <a:avLst/>
          </a:prstGeom>
        </p:spPr>
      </p:pic>
    </p:spTree>
    <p:extLst>
      <p:ext uri="{BB962C8B-B14F-4D97-AF65-F5344CB8AC3E}">
        <p14:creationId xmlns:p14="http://schemas.microsoft.com/office/powerpoint/2010/main" val="382689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B9D5936-0738-AAE5-EF11-3ACA5F9F2E07}"/>
              </a:ext>
            </a:extLst>
          </p:cNvPr>
          <p:cNvSpPr txBox="1"/>
          <p:nvPr/>
        </p:nvSpPr>
        <p:spPr>
          <a:xfrm>
            <a:off x="1265941" y="2690336"/>
            <a:ext cx="9660117" cy="1477328"/>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鉴于这些结果，</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提供了生成高度适合“写入”（合成）和“读取”（测序）过程，同时保持相对较高的信息密度</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序列的机会。这对于提高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数据存储的实用性和稳健性至关重要。 </a:t>
            </a:r>
            <a:r>
              <a:rPr lang="en-US" altLang="zh-CN" b="0" i="0" dirty="0">
                <a:solidFill>
                  <a:srgbClr val="000000"/>
                </a:solidFill>
                <a:effectLst/>
                <a:latin typeface="Arial" panose="020B0604020202020204" pitchFamily="34" charset="0"/>
              </a:rPr>
              <a:t>DNA Fountain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算法是仅有的两种已知的将转码规则和筛选结合到一个过程中，以确保生成的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序列满足生化约束的编码方案。由于编码策略的相似性，因此接下来的比较集中在 </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DNA Fountain </a:t>
            </a:r>
            <a:r>
              <a:rPr lang="zh-CN" altLang="en-US" b="0" i="0" dirty="0">
                <a:solidFill>
                  <a:srgbClr val="000000"/>
                </a:solidFill>
                <a:effectLst/>
                <a:latin typeface="Arial" panose="020B0604020202020204" pitchFamily="34" charset="0"/>
              </a:rPr>
              <a:t>算法上。</a:t>
            </a:r>
            <a:endParaRPr lang="zh-CN" altLang="en-US" dirty="0"/>
          </a:p>
        </p:txBody>
      </p:sp>
      <p:sp>
        <p:nvSpPr>
          <p:cNvPr id="4" name="文本框 3">
            <a:extLst>
              <a:ext uri="{FF2B5EF4-FFF2-40B4-BE49-F238E27FC236}">
                <a16:creationId xmlns:a16="http://schemas.microsoft.com/office/drawing/2014/main" id="{4E7DFD30-83E2-E427-518B-089CB4A72A89}"/>
              </a:ext>
            </a:extLst>
          </p:cNvPr>
          <p:cNvSpPr txBox="1"/>
          <p:nvPr/>
        </p:nvSpPr>
        <p:spPr>
          <a:xfrm>
            <a:off x="1576632" y="1605707"/>
            <a:ext cx="6094428" cy="369332"/>
          </a:xfrm>
          <a:prstGeom prst="rect">
            <a:avLst/>
          </a:prstGeom>
          <a:noFill/>
        </p:spPr>
        <p:txBody>
          <a:bodyPr wrap="square">
            <a:spAutoFit/>
          </a:bodyPr>
          <a:lstStyle/>
          <a:p>
            <a:pPr indent="457200"/>
            <a:endParaRPr lang="en-US" altLang="zh-CN"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16196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47A8E49-C900-8229-5CB2-6B662225E481}"/>
              </a:ext>
            </a:extLst>
          </p:cNvPr>
          <p:cNvSpPr txBox="1"/>
          <p:nvPr/>
        </p:nvSpPr>
        <p:spPr>
          <a:xfrm>
            <a:off x="596246" y="428075"/>
            <a:ext cx="6094428" cy="400110"/>
          </a:xfrm>
          <a:prstGeom prst="rect">
            <a:avLst/>
          </a:prstGeom>
          <a:noFill/>
        </p:spPr>
        <p:txBody>
          <a:bodyPr wrap="square">
            <a:spAutoFit/>
          </a:bodyPr>
          <a:lstStyle/>
          <a:p>
            <a:r>
              <a:rPr lang="zh-CN" altLang="en-US" sz="2000" dirty="0">
                <a:solidFill>
                  <a:srgbClr val="000000"/>
                </a:solidFill>
                <a:latin typeface="Arial" panose="020B0604020202020204" pitchFamily="34" charset="0"/>
              </a:rPr>
              <a:t>用于存储数据恢复的 </a:t>
            </a:r>
            <a:r>
              <a:rPr lang="en-US" altLang="zh-CN" sz="2000" dirty="0">
                <a:solidFill>
                  <a:srgbClr val="000000"/>
                </a:solidFill>
                <a:latin typeface="Arial" panose="020B0604020202020204" pitchFamily="34" charset="0"/>
              </a:rPr>
              <a:t>YYC </a:t>
            </a:r>
            <a:r>
              <a:rPr lang="zh-CN" altLang="en-US" sz="2000" dirty="0">
                <a:solidFill>
                  <a:srgbClr val="000000"/>
                </a:solidFill>
                <a:latin typeface="Arial" panose="020B0604020202020204" pitchFamily="34" charset="0"/>
              </a:rPr>
              <a:t>计算机稳健性分析：</a:t>
            </a:r>
          </a:p>
        </p:txBody>
      </p:sp>
      <p:sp>
        <p:nvSpPr>
          <p:cNvPr id="5" name="文本框 4">
            <a:extLst>
              <a:ext uri="{FF2B5EF4-FFF2-40B4-BE49-F238E27FC236}">
                <a16:creationId xmlns:a16="http://schemas.microsoft.com/office/drawing/2014/main" id="{004AD397-46A1-784D-4EA4-F1B4D89A060A}"/>
              </a:ext>
            </a:extLst>
          </p:cNvPr>
          <p:cNvSpPr txBox="1"/>
          <p:nvPr/>
        </p:nvSpPr>
        <p:spPr>
          <a:xfrm>
            <a:off x="596246" y="975576"/>
            <a:ext cx="10923309" cy="2308324"/>
          </a:xfrm>
          <a:prstGeom prst="rect">
            <a:avLst/>
          </a:prstGeom>
          <a:noFill/>
        </p:spPr>
        <p:txBody>
          <a:bodyPr wrap="square">
            <a:spAutoFit/>
          </a:bodyPr>
          <a:lstStyle/>
          <a:p>
            <a:pPr indent="457200"/>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中数据存储的稳健性主要受“写入”和“读取”过程中引入的错误的影响。有两种主要类型的误差：随机误差和系统误差。随机错误通常是由少数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分子中的合成或测序错误引入的，并且可以通过增加测序深度的相互校正来纠正。系统性错误是指在所有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分子中观察到的突变，包括在合成和 </a:t>
            </a:r>
            <a:r>
              <a:rPr lang="en-US" altLang="zh-CN" b="0" i="0" dirty="0">
                <a:solidFill>
                  <a:srgbClr val="000000"/>
                </a:solidFill>
                <a:effectLst/>
                <a:latin typeface="Arial" panose="020B0604020202020204" pitchFamily="34" charset="0"/>
              </a:rPr>
              <a:t>PCR </a:t>
            </a:r>
            <a:r>
              <a:rPr lang="zh-CN" altLang="en-US" b="0" i="0" dirty="0">
                <a:solidFill>
                  <a:srgbClr val="000000"/>
                </a:solidFill>
                <a:effectLst/>
                <a:latin typeface="Arial" panose="020B0604020202020204" pitchFamily="34" charset="0"/>
              </a:rPr>
              <a:t>扩增过程中引入的插入、缺失和替换（称为常见错误），或部分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分子的缺失。与替换（单核苷酸变异，</a:t>
            </a:r>
            <a:r>
              <a:rPr lang="en-US" altLang="zh-CN" b="0" i="0" dirty="0">
                <a:solidFill>
                  <a:srgbClr val="000000"/>
                </a:solidFill>
                <a:effectLst/>
                <a:latin typeface="Arial" panose="020B0604020202020204" pitchFamily="34" charset="0"/>
              </a:rPr>
              <a:t>SNVs</a:t>
            </a:r>
            <a:r>
              <a:rPr lang="zh-CN" altLang="en-US" b="0" i="0" dirty="0">
                <a:solidFill>
                  <a:srgbClr val="000000"/>
                </a:solidFill>
                <a:effectLst/>
                <a:latin typeface="Arial" panose="020B0604020202020204" pitchFamily="34" charset="0"/>
              </a:rPr>
              <a:t>）相比，插入和缺失会改变编码数据的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序列的长度，从而对解码过程带来挑战。一般来说，系统误差很难纠正，会不同程度地导致存储的二进制信息丢失。</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为了测试</a:t>
            </a:r>
            <a:r>
              <a:rPr lang="en-US" altLang="zh-CN" b="0" i="0" dirty="0">
                <a:solidFill>
                  <a:srgbClr val="000000"/>
                </a:solidFill>
                <a:effectLst/>
                <a:latin typeface="Arial" panose="020B0604020202020204" pitchFamily="34" charset="0"/>
              </a:rPr>
              <a:t>YYC</a:t>
            </a:r>
            <a:r>
              <a:rPr lang="zh-CN" altLang="en-US" b="0" i="0" dirty="0">
                <a:solidFill>
                  <a:srgbClr val="000000"/>
                </a:solidFill>
                <a:effectLst/>
                <a:latin typeface="Arial" panose="020B0604020202020204" pitchFamily="34" charset="0"/>
              </a:rPr>
              <a:t>对系统错误的稳健性基线，我们以</a:t>
            </a:r>
            <a:r>
              <a:rPr lang="en-US" altLang="zh-CN" b="0" i="0" dirty="0">
                <a:solidFill>
                  <a:srgbClr val="000000"/>
                </a:solidFill>
                <a:effectLst/>
                <a:latin typeface="Arial" panose="020B0604020202020204" pitchFamily="34" charset="0"/>
              </a:rPr>
              <a:t>0.01%</a:t>
            </a:r>
            <a:r>
              <a:rPr lang="zh-CN" altLang="en-US" b="0" i="0" dirty="0">
                <a:solidFill>
                  <a:srgbClr val="000000"/>
                </a:solidFill>
                <a:effectLst/>
                <a:latin typeface="Arial" panose="020B0604020202020204" pitchFamily="34" charset="0"/>
              </a:rPr>
              <a:t>至</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的平均比率将三种最常见的错误随机引入</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序列，并与</a:t>
            </a:r>
            <a:r>
              <a:rPr lang="en-US" altLang="zh-CN" b="0" i="0" dirty="0">
                <a:solidFill>
                  <a:srgbClr val="000000"/>
                </a:solidFill>
                <a:effectLst/>
                <a:latin typeface="Arial" panose="020B0604020202020204" pitchFamily="34" charset="0"/>
              </a:rPr>
              <a:t>DNA Fountain</a:t>
            </a:r>
            <a:r>
              <a:rPr lang="zh-CN" altLang="en-US" b="0" i="0" dirty="0">
                <a:solidFill>
                  <a:srgbClr val="000000"/>
                </a:solidFill>
                <a:effectLst/>
                <a:latin typeface="Arial" panose="020B0604020202020204" pitchFamily="34" charset="0"/>
              </a:rPr>
              <a:t>进行比较，分析相应的数据恢复率，而不引入纠错机制。</a:t>
            </a:r>
            <a:endParaRPr lang="en-US" altLang="zh-CN" dirty="0">
              <a:solidFill>
                <a:srgbClr val="000000"/>
              </a:solidFill>
              <a:latin typeface="Arial" panose="020B0604020202020204" pitchFamily="34" charset="0"/>
            </a:endParaRPr>
          </a:p>
        </p:txBody>
      </p:sp>
      <p:pic>
        <p:nvPicPr>
          <p:cNvPr id="6" name="图片 5">
            <a:extLst>
              <a:ext uri="{FF2B5EF4-FFF2-40B4-BE49-F238E27FC236}">
                <a16:creationId xmlns:a16="http://schemas.microsoft.com/office/drawing/2014/main" id="{F30E8CB9-C884-2970-E29F-40D5F57B87B7}"/>
              </a:ext>
            </a:extLst>
          </p:cNvPr>
          <p:cNvPicPr>
            <a:picLocks noChangeAspect="1"/>
          </p:cNvPicPr>
          <p:nvPr/>
        </p:nvPicPr>
        <p:blipFill>
          <a:blip r:embed="rId2"/>
          <a:stretch>
            <a:fillRect/>
          </a:stretch>
        </p:blipFill>
        <p:spPr>
          <a:xfrm>
            <a:off x="2055042" y="3283900"/>
            <a:ext cx="7371762" cy="3470780"/>
          </a:xfrm>
          <a:prstGeom prst="rect">
            <a:avLst/>
          </a:prstGeom>
        </p:spPr>
      </p:pic>
    </p:spTree>
    <p:extLst>
      <p:ext uri="{BB962C8B-B14F-4D97-AF65-F5344CB8AC3E}">
        <p14:creationId xmlns:p14="http://schemas.microsoft.com/office/powerpoint/2010/main" val="3020013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3CDA1AB-F02C-75B6-998F-0826999F1B14}"/>
              </a:ext>
            </a:extLst>
          </p:cNvPr>
          <p:cNvPicPr>
            <a:picLocks noChangeAspect="1"/>
          </p:cNvPicPr>
          <p:nvPr/>
        </p:nvPicPr>
        <p:blipFill>
          <a:blip r:embed="rId2"/>
          <a:stretch>
            <a:fillRect/>
          </a:stretch>
        </p:blipFill>
        <p:spPr>
          <a:xfrm>
            <a:off x="2289854" y="457206"/>
            <a:ext cx="7763120" cy="3655040"/>
          </a:xfrm>
          <a:prstGeom prst="rect">
            <a:avLst/>
          </a:prstGeom>
        </p:spPr>
      </p:pic>
      <p:sp>
        <p:nvSpPr>
          <p:cNvPr id="4" name="文本框 3">
            <a:extLst>
              <a:ext uri="{FF2B5EF4-FFF2-40B4-BE49-F238E27FC236}">
                <a16:creationId xmlns:a16="http://schemas.microsoft.com/office/drawing/2014/main" id="{03E3467B-BC1E-FB1B-B3A3-D099B8337A19}"/>
              </a:ext>
            </a:extLst>
          </p:cNvPr>
          <p:cNvSpPr txBox="1"/>
          <p:nvPr/>
        </p:nvSpPr>
        <p:spPr>
          <a:xfrm>
            <a:off x="1119825" y="4112246"/>
            <a:ext cx="10103177" cy="2031325"/>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结果表明，在存在插入缺失或 </a:t>
            </a:r>
            <a:r>
              <a:rPr lang="en-US" altLang="zh-CN" b="0" i="0" dirty="0">
                <a:solidFill>
                  <a:srgbClr val="000000"/>
                </a:solidFill>
                <a:effectLst/>
                <a:latin typeface="Arial" panose="020B0604020202020204" pitchFamily="34" charset="0"/>
              </a:rPr>
              <a:t>SNVs</a:t>
            </a:r>
            <a:r>
              <a:rPr lang="zh-CN" altLang="en-US" dirty="0">
                <a:solidFill>
                  <a:srgbClr val="000000"/>
                </a:solidFill>
                <a:latin typeface="Arial" panose="020B0604020202020204" pitchFamily="34" charset="0"/>
              </a:rPr>
              <a:t> </a:t>
            </a:r>
            <a:r>
              <a:rPr lang="zh-CN" altLang="en-US" b="0" i="0" dirty="0">
                <a:solidFill>
                  <a:srgbClr val="000000"/>
                </a:solidFill>
                <a:effectLst/>
                <a:latin typeface="Arial" panose="020B0604020202020204" pitchFamily="34" charset="0"/>
              </a:rPr>
              <a:t>的情况下，与 </a:t>
            </a:r>
            <a:r>
              <a:rPr lang="en-US" altLang="zh-CN" b="0" i="0" dirty="0">
                <a:solidFill>
                  <a:srgbClr val="000000"/>
                </a:solidFill>
                <a:effectLst/>
                <a:latin typeface="Arial" panose="020B0604020202020204" pitchFamily="34" charset="0"/>
              </a:rPr>
              <a:t>DNA Fountain </a:t>
            </a:r>
            <a:r>
              <a:rPr lang="zh-CN" altLang="en-US" b="0" i="0" dirty="0">
                <a:solidFill>
                  <a:srgbClr val="000000"/>
                </a:solidFill>
                <a:effectLst/>
                <a:latin typeface="Arial" panose="020B0604020202020204" pitchFamily="34" charset="0"/>
              </a:rPr>
              <a:t>相比，</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表现出更好的数据恢复性能，数据恢复率保持在 </a:t>
            </a:r>
            <a:r>
              <a:rPr lang="en-US" altLang="zh-CN" b="0" i="0" dirty="0">
                <a:solidFill>
                  <a:srgbClr val="000000"/>
                </a:solidFill>
                <a:effectLst/>
                <a:latin typeface="Arial" panose="020B0604020202020204" pitchFamily="34" charset="0"/>
              </a:rPr>
              <a:t>98% </a:t>
            </a:r>
            <a:r>
              <a:rPr lang="zh-CN" altLang="en-US" b="0" i="0" dirty="0">
                <a:solidFill>
                  <a:srgbClr val="000000"/>
                </a:solidFill>
                <a:effectLst/>
                <a:latin typeface="Arial" panose="020B0604020202020204" pitchFamily="34" charset="0"/>
              </a:rPr>
              <a:t>以上的水平。 </a:t>
            </a:r>
            <a:r>
              <a:rPr lang="en-US" altLang="zh-CN" b="0" i="0" dirty="0">
                <a:solidFill>
                  <a:srgbClr val="000000"/>
                </a:solidFill>
                <a:effectLst/>
                <a:latin typeface="Arial" panose="020B0604020202020204" pitchFamily="34" charset="0"/>
              </a:rPr>
              <a:t>DNA Fountain </a:t>
            </a:r>
            <a:r>
              <a:rPr lang="zh-CN" altLang="en-US" b="0" i="0" dirty="0">
                <a:solidFill>
                  <a:srgbClr val="000000"/>
                </a:solidFill>
                <a:effectLst/>
                <a:latin typeface="Arial" panose="020B0604020202020204" pitchFamily="34" charset="0"/>
              </a:rPr>
              <a:t>与包括 </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在内的其他算法之间存在这种差异是因为</a:t>
            </a:r>
            <a:r>
              <a:rPr lang="en-US" altLang="zh-CN" b="0" i="0" dirty="0">
                <a:solidFill>
                  <a:srgbClr val="000000"/>
                </a:solidFill>
                <a:effectLst/>
                <a:latin typeface="Arial" panose="020B0604020202020204" pitchFamily="34" charset="0"/>
              </a:rPr>
              <a:t>DNA Fountain </a:t>
            </a:r>
            <a:r>
              <a:rPr lang="zh-CN" altLang="en-US" b="0" i="0" dirty="0">
                <a:solidFill>
                  <a:srgbClr val="000000"/>
                </a:solidFill>
                <a:effectLst/>
                <a:latin typeface="Arial" panose="020B0604020202020204" pitchFamily="34" charset="0"/>
              </a:rPr>
              <a:t>算法</a:t>
            </a:r>
            <a:r>
              <a:rPr lang="zh-CN" altLang="en-US" dirty="0">
                <a:solidFill>
                  <a:srgbClr val="000000"/>
                </a:solidFill>
                <a:latin typeface="Arial" panose="020B0604020202020204" pitchFamily="34" charset="0"/>
              </a:rPr>
              <a:t>中</a:t>
            </a:r>
            <a:r>
              <a:rPr lang="zh-CN" altLang="en-US" b="0" i="0" dirty="0">
                <a:solidFill>
                  <a:srgbClr val="000000"/>
                </a:solidFill>
                <a:effectLst/>
                <a:latin typeface="Arial" panose="020B0604020202020204" pitchFamily="34" charset="0"/>
              </a:rPr>
              <a:t>不可纠正的错误会通过错误传播影响其他数据包的检索。虽然可以通过引入纠错码来提高对系统错误的鲁棒性，例如 </a:t>
            </a:r>
            <a:r>
              <a:rPr lang="en-US" altLang="zh-CN" b="0" i="0" dirty="0">
                <a:solidFill>
                  <a:srgbClr val="000000"/>
                </a:solidFill>
                <a:effectLst/>
                <a:latin typeface="Arial" panose="020B0604020202020204" pitchFamily="34" charset="0"/>
              </a:rPr>
              <a:t>RS</a:t>
            </a:r>
            <a:r>
              <a:rPr lang="zh-CN" altLang="en-US" b="0" i="0" dirty="0">
                <a:solidFill>
                  <a:srgbClr val="000000"/>
                </a:solidFill>
                <a:effectLst/>
                <a:latin typeface="Arial" panose="020B0604020202020204" pitchFamily="34" charset="0"/>
              </a:rPr>
              <a:t>码或低密度奇偶校验码 ，但当错误率超过此类码的能力时，纠错将无法按设计运行。此外，没有有效的纠错策略被实验证实对插入和删除有效，更不用说整个片段编码序列的丢失了。因此，在实际应用中，由于无法纠正插入缺失或整个序列的丢失，传统纠错码在提高鲁棒性方面可能发挥有限的作用。</a:t>
            </a:r>
            <a:endParaRPr lang="en-US" altLang="zh-CN"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68834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C4DA97D-036F-661C-6703-C77FF34BF130}"/>
              </a:ext>
            </a:extLst>
          </p:cNvPr>
          <p:cNvPicPr>
            <a:picLocks noChangeAspect="1"/>
          </p:cNvPicPr>
          <p:nvPr/>
        </p:nvPicPr>
        <p:blipFill>
          <a:blip r:embed="rId2"/>
          <a:stretch>
            <a:fillRect/>
          </a:stretch>
        </p:blipFill>
        <p:spPr>
          <a:xfrm>
            <a:off x="7119986" y="2294877"/>
            <a:ext cx="4559325" cy="4339738"/>
          </a:xfrm>
          <a:prstGeom prst="rect">
            <a:avLst/>
          </a:prstGeom>
        </p:spPr>
      </p:pic>
      <p:sp>
        <p:nvSpPr>
          <p:cNvPr id="3" name="文本框 2">
            <a:extLst>
              <a:ext uri="{FF2B5EF4-FFF2-40B4-BE49-F238E27FC236}">
                <a16:creationId xmlns:a16="http://schemas.microsoft.com/office/drawing/2014/main" id="{73D938B3-29D0-B2DF-E93B-1892408634D2}"/>
              </a:ext>
            </a:extLst>
          </p:cNvPr>
          <p:cNvSpPr txBox="1"/>
          <p:nvPr/>
        </p:nvSpPr>
        <p:spPr>
          <a:xfrm>
            <a:off x="940717" y="547478"/>
            <a:ext cx="10310566" cy="2031325"/>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作为数据恢复的另一个主要因素，部分 </a:t>
            </a:r>
            <a:r>
              <a:rPr lang="en-US" altLang="zh-CN" b="0" i="0" dirty="0">
                <a:solidFill>
                  <a:srgbClr val="000000"/>
                </a:solidFill>
                <a:effectLst/>
                <a:latin typeface="Arial" panose="020B0604020202020204" pitchFamily="34" charset="0"/>
              </a:rPr>
              <a:t>DNA </a:t>
            </a:r>
            <a:r>
              <a:rPr lang="zh-CN" altLang="en-US" dirty="0">
                <a:solidFill>
                  <a:srgbClr val="000000"/>
                </a:solidFill>
                <a:latin typeface="Arial" panose="020B0604020202020204" pitchFamily="34" charset="0"/>
              </a:rPr>
              <a:t>缺失</a:t>
            </a:r>
            <a:r>
              <a:rPr lang="zh-CN" altLang="en-US" b="0" i="0" dirty="0">
                <a:solidFill>
                  <a:srgbClr val="000000"/>
                </a:solidFill>
                <a:effectLst/>
                <a:latin typeface="Arial" panose="020B0604020202020204" pitchFamily="34" charset="0"/>
              </a:rPr>
              <a:t>的丢失也会影响数据检索的成功率。与早期的编码方案一样，</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也被设计成线性块非纠删码，数据丢失和编码序列丢失之间具有线性关系</a:t>
            </a:r>
            <a:r>
              <a:rPr lang="zh-CN" altLang="en-US" dirty="0">
                <a:solidFill>
                  <a:srgbClr val="000000"/>
                </a:solidFill>
                <a:latin typeface="Arial" panose="020B0604020202020204" pitchFamily="34" charset="0"/>
              </a:rPr>
              <a:t>。</a:t>
            </a:r>
            <a:r>
              <a:rPr lang="zh-CN" altLang="en-US" b="0" i="0" dirty="0">
                <a:solidFill>
                  <a:srgbClr val="000000"/>
                </a:solidFill>
                <a:effectLst/>
                <a:latin typeface="Arial" panose="020B0604020202020204" pitchFamily="34" charset="0"/>
              </a:rPr>
              <a:t>然而，由于 </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的卷积二进制结合，在一个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序列内无法纠正的错误将导致两个二进制序列的信息丢失。相比之下，</a:t>
            </a:r>
            <a:r>
              <a:rPr lang="en-US" altLang="zh-CN" b="0" i="0" dirty="0">
                <a:solidFill>
                  <a:srgbClr val="000000"/>
                </a:solidFill>
                <a:effectLst/>
                <a:latin typeface="Arial" panose="020B0604020202020204" pitchFamily="34" charset="0"/>
              </a:rPr>
              <a:t>DNA Fountain </a:t>
            </a:r>
            <a:r>
              <a:rPr lang="zh-CN" altLang="en-US" b="0" i="0" dirty="0">
                <a:solidFill>
                  <a:srgbClr val="000000"/>
                </a:solidFill>
                <a:effectLst/>
                <a:latin typeface="Arial" panose="020B0604020202020204" pitchFamily="34" charset="0"/>
              </a:rPr>
              <a:t>算法基于其数据段的网格拓扑结构使用不同的数据检索策略，理论上，当丢失一定数量的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序列时，其数据恢复无法保证。在这项工作中，在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序列丢失梯度的情况下对数据恢复率进行了计算机模拟。结果表明，</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表现出线性检索，正如预测的那样。当序列丢失率</a:t>
            </a:r>
            <a:r>
              <a:rPr lang="en-US" altLang="zh-CN" b="0" i="0" dirty="0">
                <a:solidFill>
                  <a:srgbClr val="000000"/>
                </a:solidFill>
                <a:effectLst/>
                <a:latin typeface="Arial" panose="020B0604020202020204" pitchFamily="34" charset="0"/>
              </a:rPr>
              <a:t>&lt;2%</a:t>
            </a:r>
            <a:r>
              <a:rPr lang="zh-CN" altLang="en-US" b="0" i="0" dirty="0">
                <a:solidFill>
                  <a:srgbClr val="000000"/>
                </a:solidFill>
                <a:effectLst/>
                <a:latin typeface="Arial" panose="020B0604020202020204" pitchFamily="34" charset="0"/>
              </a:rPr>
              <a:t>时，数据恢复率保持在</a:t>
            </a:r>
            <a:r>
              <a:rPr lang="en-US" altLang="zh-CN" b="0" i="0" dirty="0">
                <a:solidFill>
                  <a:srgbClr val="000000"/>
                </a:solidFill>
                <a:effectLst/>
                <a:latin typeface="Arial" panose="020B0604020202020204" pitchFamily="34" charset="0"/>
              </a:rPr>
              <a:t>98%</a:t>
            </a:r>
            <a:r>
              <a:rPr lang="zh-CN" altLang="en-US" b="0" i="0" dirty="0">
                <a:solidFill>
                  <a:srgbClr val="000000"/>
                </a:solidFill>
                <a:effectLst/>
                <a:latin typeface="Arial" panose="020B0604020202020204" pitchFamily="34" charset="0"/>
              </a:rPr>
              <a:t>。即使有 </a:t>
            </a:r>
            <a:r>
              <a:rPr lang="en-US" altLang="zh-CN" b="0" i="0" dirty="0">
                <a:solidFill>
                  <a:srgbClr val="000000"/>
                </a:solidFill>
                <a:effectLst/>
                <a:latin typeface="Arial" panose="020B0604020202020204" pitchFamily="34" charset="0"/>
              </a:rPr>
              <a:t>10% </a:t>
            </a:r>
            <a:r>
              <a:rPr lang="zh-CN" altLang="en-US" b="0" i="0" dirty="0">
                <a:solidFill>
                  <a:srgbClr val="000000"/>
                </a:solidFill>
                <a:effectLst/>
                <a:latin typeface="Arial" panose="020B0604020202020204" pitchFamily="34" charset="0"/>
              </a:rPr>
              <a:t>的</a:t>
            </a:r>
            <a:endParaRPr lang="zh-CN" altLang="en-US" dirty="0"/>
          </a:p>
        </p:txBody>
      </p:sp>
      <p:sp>
        <p:nvSpPr>
          <p:cNvPr id="7" name="矩形: 圆角 6">
            <a:extLst>
              <a:ext uri="{FF2B5EF4-FFF2-40B4-BE49-F238E27FC236}">
                <a16:creationId xmlns:a16="http://schemas.microsoft.com/office/drawing/2014/main" id="{BF9B31CD-ADC9-9527-DA7C-7B4D17D158FC}"/>
              </a:ext>
            </a:extLst>
          </p:cNvPr>
          <p:cNvSpPr/>
          <p:nvPr/>
        </p:nvSpPr>
        <p:spPr>
          <a:xfrm>
            <a:off x="1092527" y="4949073"/>
            <a:ext cx="5790807" cy="143287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0" i="0" dirty="0">
                <a:solidFill>
                  <a:srgbClr val="000000"/>
                </a:solidFill>
                <a:effectLst/>
                <a:latin typeface="Arial" panose="020B0604020202020204" pitchFamily="34" charset="0"/>
              </a:rPr>
              <a:t>喷泉码在电信和互联网通信中运行良好，因为信息传输和验证是同步的，从而使信息源有机会发送更多数据包以成功恢复数据。然而，基于 </a:t>
            </a:r>
            <a:r>
              <a:rPr lang="en-US" altLang="zh-CN" sz="1400" b="0" i="0" dirty="0">
                <a:solidFill>
                  <a:srgbClr val="000000"/>
                </a:solidFill>
                <a:effectLst/>
                <a:latin typeface="Arial" panose="020B0604020202020204" pitchFamily="34" charset="0"/>
              </a:rPr>
              <a:t>DNA </a:t>
            </a:r>
            <a:r>
              <a:rPr lang="zh-CN" altLang="en-US" sz="1400" b="0" i="0" dirty="0">
                <a:solidFill>
                  <a:srgbClr val="000000"/>
                </a:solidFill>
                <a:effectLst/>
                <a:latin typeface="Arial" panose="020B0604020202020204" pitchFamily="34" charset="0"/>
              </a:rPr>
              <a:t>的数据存储的信息写入和读取过程是异时的，这意味着在整个过程中涉及多个逐步的分子操作。这使得附加数据包的即时传输对于基于 </a:t>
            </a:r>
            <a:r>
              <a:rPr lang="en-US" altLang="zh-CN" sz="1400" b="0" i="0" dirty="0">
                <a:solidFill>
                  <a:srgbClr val="000000"/>
                </a:solidFill>
                <a:effectLst/>
                <a:latin typeface="Arial" panose="020B0604020202020204" pitchFamily="34" charset="0"/>
              </a:rPr>
              <a:t>DNA </a:t>
            </a:r>
            <a:r>
              <a:rPr lang="zh-CN" altLang="en-US" sz="1400" b="0" i="0" dirty="0">
                <a:solidFill>
                  <a:srgbClr val="000000"/>
                </a:solidFill>
                <a:effectLst/>
                <a:latin typeface="Arial" panose="020B0604020202020204" pitchFamily="34" charset="0"/>
              </a:rPr>
              <a:t>的数据存储来说是不现实的。因此，包括喷泉码在内的无速率码的编码方案对于基于 </a:t>
            </a:r>
            <a:r>
              <a:rPr lang="en-US" altLang="zh-CN" sz="1400" b="0" i="0" dirty="0">
                <a:solidFill>
                  <a:srgbClr val="000000"/>
                </a:solidFill>
                <a:effectLst/>
                <a:latin typeface="Arial" panose="020B0604020202020204" pitchFamily="34" charset="0"/>
              </a:rPr>
              <a:t>DNA </a:t>
            </a:r>
            <a:r>
              <a:rPr lang="zh-CN" altLang="en-US" sz="1400" b="0" i="0" dirty="0">
                <a:solidFill>
                  <a:srgbClr val="000000"/>
                </a:solidFill>
                <a:effectLst/>
                <a:latin typeface="Arial" panose="020B0604020202020204" pitchFamily="34" charset="0"/>
              </a:rPr>
              <a:t>的数据存储应用来说并不理想。</a:t>
            </a:r>
            <a:endParaRPr lang="zh-CN" altLang="en-US" sz="1400" dirty="0"/>
          </a:p>
        </p:txBody>
      </p:sp>
      <p:sp>
        <p:nvSpPr>
          <p:cNvPr id="6" name="文本框 5">
            <a:extLst>
              <a:ext uri="{FF2B5EF4-FFF2-40B4-BE49-F238E27FC236}">
                <a16:creationId xmlns:a16="http://schemas.microsoft.com/office/drawing/2014/main" id="{10FE0179-5561-6A17-B398-28F1201C1CE0}"/>
              </a:ext>
            </a:extLst>
          </p:cNvPr>
          <p:cNvSpPr txBox="1"/>
          <p:nvPr/>
        </p:nvSpPr>
        <p:spPr>
          <a:xfrm>
            <a:off x="940717" y="2477341"/>
            <a:ext cx="6094428" cy="923330"/>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序列丢失，</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也可以恢复剩余的约 </a:t>
            </a:r>
            <a:r>
              <a:rPr lang="en-US" altLang="zh-CN" b="0" i="0" dirty="0">
                <a:solidFill>
                  <a:srgbClr val="000000"/>
                </a:solidFill>
                <a:effectLst/>
                <a:latin typeface="Arial" panose="020B0604020202020204" pitchFamily="34" charset="0"/>
              </a:rPr>
              <a:t>90% </a:t>
            </a:r>
            <a:r>
              <a:rPr lang="zh-CN" altLang="en-US" b="0" i="0" dirty="0">
                <a:solidFill>
                  <a:srgbClr val="000000"/>
                </a:solidFill>
                <a:effectLst/>
                <a:latin typeface="Arial" panose="020B0604020202020204" pitchFamily="34" charset="0"/>
              </a:rPr>
              <a:t>的数据。相反，当序列丢失率超过 </a:t>
            </a:r>
            <a:r>
              <a:rPr lang="en-US" altLang="zh-CN" b="0" i="0" dirty="0">
                <a:solidFill>
                  <a:srgbClr val="000000"/>
                </a:solidFill>
                <a:effectLst/>
                <a:latin typeface="Arial" panose="020B0604020202020204" pitchFamily="34" charset="0"/>
              </a:rPr>
              <a:t>1.7% </a:t>
            </a:r>
            <a:r>
              <a:rPr lang="zh-CN" altLang="en-US" b="0" i="0" dirty="0">
                <a:solidFill>
                  <a:srgbClr val="000000"/>
                </a:solidFill>
                <a:effectLst/>
                <a:latin typeface="Arial" panose="020B0604020202020204" pitchFamily="34" charset="0"/>
              </a:rPr>
              <a:t>时，</a:t>
            </a:r>
            <a:r>
              <a:rPr lang="en-US" altLang="zh-CN" b="0" i="0" dirty="0">
                <a:solidFill>
                  <a:srgbClr val="000000"/>
                </a:solidFill>
                <a:effectLst/>
                <a:latin typeface="Arial" panose="020B0604020202020204" pitchFamily="34" charset="0"/>
              </a:rPr>
              <a:t>DNA Fountain </a:t>
            </a:r>
            <a:r>
              <a:rPr lang="zh-CN" altLang="en-US" b="0" i="0" dirty="0">
                <a:solidFill>
                  <a:srgbClr val="000000"/>
                </a:solidFill>
                <a:effectLst/>
                <a:latin typeface="Arial" panose="020B0604020202020204" pitchFamily="34" charset="0"/>
              </a:rPr>
              <a:t>算法的数据恢复率变得高度不稳定并显着下降。</a:t>
            </a:r>
            <a:endParaRPr lang="zh-CN" altLang="en-US" dirty="0"/>
          </a:p>
        </p:txBody>
      </p:sp>
    </p:spTree>
    <p:extLst>
      <p:ext uri="{BB962C8B-B14F-4D97-AF65-F5344CB8AC3E}">
        <p14:creationId xmlns:p14="http://schemas.microsoft.com/office/powerpoint/2010/main" val="2309325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92F9170-54E4-0B8B-C8C2-734FE16CFC1B}"/>
              </a:ext>
            </a:extLst>
          </p:cNvPr>
          <p:cNvSpPr txBox="1"/>
          <p:nvPr/>
        </p:nvSpPr>
        <p:spPr>
          <a:xfrm>
            <a:off x="671660" y="550624"/>
            <a:ext cx="6094428" cy="400110"/>
          </a:xfrm>
          <a:prstGeom prst="rect">
            <a:avLst/>
          </a:prstGeom>
          <a:noFill/>
        </p:spPr>
        <p:txBody>
          <a:bodyPr wrap="square">
            <a:spAutoFit/>
          </a:bodyPr>
          <a:lstStyle/>
          <a:p>
            <a:r>
              <a:rPr lang="zh-CN" altLang="en-US" sz="2000" dirty="0">
                <a:solidFill>
                  <a:srgbClr val="000000"/>
                </a:solidFill>
                <a:latin typeface="Arial" panose="020B0604020202020204" pitchFamily="34" charset="0"/>
              </a:rPr>
              <a:t>体外储存 </a:t>
            </a:r>
            <a:r>
              <a:rPr lang="en-US" altLang="zh-CN" sz="2000" dirty="0">
                <a:solidFill>
                  <a:srgbClr val="000000"/>
                </a:solidFill>
                <a:latin typeface="Arial" panose="020B0604020202020204" pitchFamily="34" charset="0"/>
              </a:rPr>
              <a:t>YYC </a:t>
            </a:r>
            <a:r>
              <a:rPr lang="zh-CN" altLang="en-US" sz="2000" dirty="0">
                <a:solidFill>
                  <a:srgbClr val="000000"/>
                </a:solidFill>
                <a:latin typeface="Arial" panose="020B0604020202020204" pitchFamily="34" charset="0"/>
              </a:rPr>
              <a:t>的实验验证：</a:t>
            </a:r>
          </a:p>
        </p:txBody>
      </p:sp>
      <p:sp>
        <p:nvSpPr>
          <p:cNvPr id="4" name="文本框 3">
            <a:extLst>
              <a:ext uri="{FF2B5EF4-FFF2-40B4-BE49-F238E27FC236}">
                <a16:creationId xmlns:a16="http://schemas.microsoft.com/office/drawing/2014/main" id="{38B64D17-4966-F647-240C-ECFA8C8CC59E}"/>
              </a:ext>
            </a:extLst>
          </p:cNvPr>
          <p:cNvSpPr txBox="1"/>
          <p:nvPr/>
        </p:nvSpPr>
        <p:spPr>
          <a:xfrm>
            <a:off x="671659" y="1052428"/>
            <a:ext cx="10781907" cy="646331"/>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为了确定 </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与当前生化技术（包括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合成、</a:t>
            </a:r>
            <a:r>
              <a:rPr lang="en-US" altLang="zh-CN" b="0" i="0" dirty="0">
                <a:solidFill>
                  <a:srgbClr val="000000"/>
                </a:solidFill>
                <a:effectLst/>
                <a:latin typeface="Arial" panose="020B0604020202020204" pitchFamily="34" charset="0"/>
              </a:rPr>
              <a:t>PCR </a:t>
            </a:r>
            <a:r>
              <a:rPr lang="zh-CN" altLang="en-US" b="0" i="0" dirty="0">
                <a:solidFill>
                  <a:srgbClr val="000000"/>
                </a:solidFill>
                <a:effectLst/>
                <a:latin typeface="Arial" panose="020B0604020202020204" pitchFamily="34" charset="0"/>
              </a:rPr>
              <a:t>扩增和测序）的兼容性，我们使用 </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对三个数字文件进行了编码并存储了编码文件在体外以 </a:t>
            </a:r>
            <a:r>
              <a:rPr lang="en-US" altLang="zh-CN" b="0" i="0" dirty="0">
                <a:solidFill>
                  <a:srgbClr val="000000"/>
                </a:solidFill>
                <a:effectLst/>
                <a:latin typeface="Arial" panose="020B0604020202020204" pitchFamily="34" charset="0"/>
              </a:rPr>
              <a:t>10,103 </a:t>
            </a:r>
            <a:r>
              <a:rPr lang="zh-CN" altLang="en-US" b="0" i="0" dirty="0">
                <a:solidFill>
                  <a:srgbClr val="000000"/>
                </a:solidFill>
                <a:effectLst/>
                <a:latin typeface="Arial" panose="020B0604020202020204" pitchFamily="34" charset="0"/>
              </a:rPr>
              <a:t>个</a:t>
            </a:r>
            <a:r>
              <a:rPr lang="en-US" altLang="zh-CN" b="0" i="0" dirty="0">
                <a:solidFill>
                  <a:srgbClr val="000000"/>
                </a:solidFill>
                <a:effectLst/>
                <a:latin typeface="Arial" panose="020B0604020202020204" pitchFamily="34" charset="0"/>
              </a:rPr>
              <a:t>200 </a:t>
            </a:r>
            <a:r>
              <a:rPr lang="en-US" altLang="zh-CN" b="0" i="0" dirty="0" err="1">
                <a:solidFill>
                  <a:srgbClr val="000000"/>
                </a:solidFill>
                <a:effectLst/>
                <a:latin typeface="Arial" panose="020B0604020202020204" pitchFamily="34" charset="0"/>
              </a:rPr>
              <a:t>nt</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寡核苷酸的形式。</a:t>
            </a:r>
            <a:endParaRPr lang="zh-CN" altLang="en-US" dirty="0"/>
          </a:p>
        </p:txBody>
      </p:sp>
      <p:sp>
        <p:nvSpPr>
          <p:cNvPr id="9" name="矩形: 圆角 8">
            <a:extLst>
              <a:ext uri="{FF2B5EF4-FFF2-40B4-BE49-F238E27FC236}">
                <a16:creationId xmlns:a16="http://schemas.microsoft.com/office/drawing/2014/main" id="{203AFAF4-4A55-FB7B-1C38-2C81D37F8F8A}"/>
              </a:ext>
            </a:extLst>
          </p:cNvPr>
          <p:cNvSpPr/>
          <p:nvPr/>
        </p:nvSpPr>
        <p:spPr>
          <a:xfrm>
            <a:off x="3007617" y="2191079"/>
            <a:ext cx="1178546" cy="127866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25DB358D-013C-4359-270D-E94D3481688B}"/>
              </a:ext>
            </a:extLst>
          </p:cNvPr>
          <p:cNvSpPr txBox="1"/>
          <p:nvPr/>
        </p:nvSpPr>
        <p:spPr>
          <a:xfrm>
            <a:off x="2979421" y="2228671"/>
            <a:ext cx="1299327" cy="1200329"/>
          </a:xfrm>
          <a:prstGeom prst="rect">
            <a:avLst/>
          </a:prstGeom>
          <a:noFill/>
        </p:spPr>
        <p:txBody>
          <a:bodyPr wrap="square">
            <a:spAutoFit/>
          </a:bodyPr>
          <a:lstStyle/>
          <a:p>
            <a:r>
              <a:rPr lang="zh-CN" altLang="en-US" sz="1200" b="0" i="0" dirty="0">
                <a:solidFill>
                  <a:srgbClr val="000000"/>
                </a:solidFill>
                <a:effectLst/>
                <a:latin typeface="Arial" panose="020B0604020202020204" pitchFamily="34" charset="0"/>
              </a:rPr>
              <a:t>由 </a:t>
            </a:r>
            <a:r>
              <a:rPr lang="en-US" altLang="zh-CN" sz="1200" b="0" i="0" dirty="0">
                <a:solidFill>
                  <a:srgbClr val="000000"/>
                </a:solidFill>
                <a:effectLst/>
                <a:latin typeface="Arial" panose="020B0604020202020204" pitchFamily="34" charset="0"/>
              </a:rPr>
              <a:t>YYC </a:t>
            </a:r>
            <a:r>
              <a:rPr lang="zh-CN" altLang="en-US" sz="1200" b="0" i="0" dirty="0">
                <a:solidFill>
                  <a:srgbClr val="000000"/>
                </a:solidFill>
                <a:effectLst/>
                <a:latin typeface="Arial" panose="020B0604020202020204" pitchFamily="34" charset="0"/>
              </a:rPr>
              <a:t>和 </a:t>
            </a:r>
            <a:r>
              <a:rPr lang="en-US" altLang="zh-CN" sz="1200" b="0" i="0" dirty="0">
                <a:solidFill>
                  <a:srgbClr val="000000"/>
                </a:solidFill>
                <a:effectLst/>
                <a:latin typeface="Arial" panose="020B0604020202020204" pitchFamily="34" charset="0"/>
              </a:rPr>
              <a:t>DNA Fountain </a:t>
            </a:r>
            <a:r>
              <a:rPr lang="zh-CN" altLang="en-US" sz="1200" b="0" i="0" dirty="0">
                <a:solidFill>
                  <a:srgbClr val="000000"/>
                </a:solidFill>
                <a:effectLst/>
                <a:latin typeface="Arial" panose="020B0604020202020204" pitchFamily="34" charset="0"/>
              </a:rPr>
              <a:t>算法生成的 </a:t>
            </a:r>
            <a:r>
              <a:rPr lang="en-US" altLang="zh-CN" sz="1200" b="0" i="0" dirty="0">
                <a:solidFill>
                  <a:srgbClr val="000000"/>
                </a:solidFill>
                <a:effectLst/>
                <a:latin typeface="Arial" panose="020B0604020202020204" pitchFamily="34" charset="0"/>
              </a:rPr>
              <a:t>200 </a:t>
            </a:r>
            <a:r>
              <a:rPr lang="en-US" altLang="zh-CN" sz="1200" b="0" i="0" dirty="0" err="1">
                <a:solidFill>
                  <a:srgbClr val="000000"/>
                </a:solidFill>
                <a:effectLst/>
                <a:latin typeface="Arial" panose="020B0604020202020204" pitchFamily="34" charset="0"/>
              </a:rPr>
              <a:t>nt</a:t>
            </a:r>
            <a:r>
              <a:rPr lang="en-US" altLang="zh-CN" sz="1200" b="0" i="0" dirty="0">
                <a:solidFill>
                  <a:srgbClr val="000000"/>
                </a:solidFill>
                <a:effectLst/>
                <a:latin typeface="Arial" panose="020B0604020202020204" pitchFamily="34" charset="0"/>
              </a:rPr>
              <a:t> </a:t>
            </a:r>
            <a:r>
              <a:rPr lang="zh-CN" altLang="en-US" sz="1200" b="0" i="0" dirty="0">
                <a:solidFill>
                  <a:srgbClr val="000000"/>
                </a:solidFill>
                <a:effectLst/>
                <a:latin typeface="Arial" panose="020B0604020202020204" pitchFamily="34" charset="0"/>
              </a:rPr>
              <a:t>寡核苷酸的序列设计，用于体外数据存储。</a:t>
            </a:r>
            <a:endParaRPr lang="zh-CN" altLang="en-US" sz="1200" dirty="0"/>
          </a:p>
        </p:txBody>
      </p:sp>
      <p:cxnSp>
        <p:nvCxnSpPr>
          <p:cNvPr id="13" name="直接箭头连接符 12">
            <a:extLst>
              <a:ext uri="{FF2B5EF4-FFF2-40B4-BE49-F238E27FC236}">
                <a16:creationId xmlns:a16="http://schemas.microsoft.com/office/drawing/2014/main" id="{30C29FFF-5067-0E8E-D95A-DD413481DC6F}"/>
              </a:ext>
            </a:extLst>
          </p:cNvPr>
          <p:cNvCxnSpPr/>
          <p:nvPr/>
        </p:nvCxnSpPr>
        <p:spPr>
          <a:xfrm>
            <a:off x="4186163" y="2865748"/>
            <a:ext cx="3487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矩形: 圆角 15">
            <a:extLst>
              <a:ext uri="{FF2B5EF4-FFF2-40B4-BE49-F238E27FC236}">
                <a16:creationId xmlns:a16="http://schemas.microsoft.com/office/drawing/2014/main" id="{601D4AF3-DEDF-9CC8-9711-A9FBBC55EA2A}"/>
              </a:ext>
            </a:extLst>
          </p:cNvPr>
          <p:cNvSpPr/>
          <p:nvPr/>
        </p:nvSpPr>
        <p:spPr>
          <a:xfrm>
            <a:off x="3007616" y="5023923"/>
            <a:ext cx="1129743" cy="64633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FA6A8BC1-CFCA-EEFF-DD02-A9484DD81B0F}"/>
              </a:ext>
            </a:extLst>
          </p:cNvPr>
          <p:cNvSpPr txBox="1"/>
          <p:nvPr/>
        </p:nvSpPr>
        <p:spPr>
          <a:xfrm>
            <a:off x="3007617" y="5023923"/>
            <a:ext cx="1178546" cy="646331"/>
          </a:xfrm>
          <a:prstGeom prst="rect">
            <a:avLst/>
          </a:prstGeom>
          <a:noFill/>
        </p:spPr>
        <p:txBody>
          <a:bodyPr wrap="square">
            <a:spAutoFit/>
          </a:bodyPr>
          <a:lstStyle/>
          <a:p>
            <a:r>
              <a:rPr lang="zh-CN" altLang="en-US" sz="1200" dirty="0">
                <a:solidFill>
                  <a:srgbClr val="000000"/>
                </a:solidFill>
                <a:latin typeface="Arial" panose="020B0604020202020204" pitchFamily="34" charset="0"/>
              </a:rPr>
              <a:t>合成寡核苷酸池的系列稀释实验。</a:t>
            </a:r>
          </a:p>
        </p:txBody>
      </p:sp>
      <p:cxnSp>
        <p:nvCxnSpPr>
          <p:cNvPr id="18" name="直接箭头连接符 17">
            <a:extLst>
              <a:ext uri="{FF2B5EF4-FFF2-40B4-BE49-F238E27FC236}">
                <a16:creationId xmlns:a16="http://schemas.microsoft.com/office/drawing/2014/main" id="{AC00D349-7609-2B58-751A-8C893D416CFC}"/>
              </a:ext>
            </a:extLst>
          </p:cNvPr>
          <p:cNvCxnSpPr/>
          <p:nvPr/>
        </p:nvCxnSpPr>
        <p:spPr>
          <a:xfrm>
            <a:off x="4139027" y="5184741"/>
            <a:ext cx="2639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5" name="图片 24">
            <a:extLst>
              <a:ext uri="{FF2B5EF4-FFF2-40B4-BE49-F238E27FC236}">
                <a16:creationId xmlns:a16="http://schemas.microsoft.com/office/drawing/2014/main" id="{C3A0D74D-F369-5CC3-A396-69D25BDBC211}"/>
              </a:ext>
            </a:extLst>
          </p:cNvPr>
          <p:cNvPicPr>
            <a:picLocks noChangeAspect="1"/>
          </p:cNvPicPr>
          <p:nvPr/>
        </p:nvPicPr>
        <p:blipFill>
          <a:blip r:embed="rId2"/>
          <a:stretch>
            <a:fillRect/>
          </a:stretch>
        </p:blipFill>
        <p:spPr>
          <a:xfrm>
            <a:off x="4557343" y="1905878"/>
            <a:ext cx="4337465" cy="4723522"/>
          </a:xfrm>
          <a:prstGeom prst="rect">
            <a:avLst/>
          </a:prstGeom>
        </p:spPr>
      </p:pic>
    </p:spTree>
    <p:extLst>
      <p:ext uri="{BB962C8B-B14F-4D97-AF65-F5344CB8AC3E}">
        <p14:creationId xmlns:p14="http://schemas.microsoft.com/office/powerpoint/2010/main" val="204068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B98D02A-4AF8-71D3-73AE-845FB61AB45E}"/>
              </a:ext>
            </a:extLst>
          </p:cNvPr>
          <p:cNvPicPr>
            <a:picLocks noChangeAspect="1"/>
          </p:cNvPicPr>
          <p:nvPr/>
        </p:nvPicPr>
        <p:blipFill>
          <a:blip r:embed="rId2"/>
          <a:stretch>
            <a:fillRect/>
          </a:stretch>
        </p:blipFill>
        <p:spPr>
          <a:xfrm>
            <a:off x="7098705" y="372251"/>
            <a:ext cx="4544655" cy="3751719"/>
          </a:xfrm>
          <a:prstGeom prst="rect">
            <a:avLst/>
          </a:prstGeom>
        </p:spPr>
      </p:pic>
      <p:sp>
        <p:nvSpPr>
          <p:cNvPr id="6" name="矩形: 圆角 5">
            <a:extLst>
              <a:ext uri="{FF2B5EF4-FFF2-40B4-BE49-F238E27FC236}">
                <a16:creationId xmlns:a16="http://schemas.microsoft.com/office/drawing/2014/main" id="{B2791418-D118-38F0-47F4-B9421C1E3149}"/>
              </a:ext>
            </a:extLst>
          </p:cNvPr>
          <p:cNvSpPr/>
          <p:nvPr/>
        </p:nvSpPr>
        <p:spPr>
          <a:xfrm>
            <a:off x="10089983" y="4495800"/>
            <a:ext cx="1606654" cy="19278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498BAD7B-670B-BCCD-2B39-533978EA0A2D}"/>
              </a:ext>
            </a:extLst>
          </p:cNvPr>
          <p:cNvSpPr txBox="1"/>
          <p:nvPr/>
        </p:nvSpPr>
        <p:spPr>
          <a:xfrm>
            <a:off x="10089983" y="4704023"/>
            <a:ext cx="1696825" cy="1569660"/>
          </a:xfrm>
          <a:prstGeom prst="rect">
            <a:avLst/>
          </a:prstGeom>
          <a:noFill/>
        </p:spPr>
        <p:txBody>
          <a:bodyPr wrap="square">
            <a:spAutoFit/>
          </a:bodyPr>
          <a:lstStyle/>
          <a:p>
            <a:r>
              <a:rPr lang="zh-CN" altLang="en-US" sz="1200" dirty="0">
                <a:solidFill>
                  <a:srgbClr val="000000"/>
                </a:solidFill>
                <a:latin typeface="Arial" panose="020B0604020202020204" pitchFamily="34" charset="0"/>
              </a:rPr>
              <a:t>通过对相应的稀释样本进行测序，并计算由 </a:t>
            </a:r>
            <a:r>
              <a:rPr lang="en-US" altLang="zh-CN" sz="1200" dirty="0">
                <a:solidFill>
                  <a:srgbClr val="000000"/>
                </a:solidFill>
                <a:latin typeface="Arial" panose="020B0604020202020204" pitchFamily="34" charset="0"/>
              </a:rPr>
              <a:t>YYC </a:t>
            </a:r>
            <a:r>
              <a:rPr lang="zh-CN" altLang="en-US" sz="1200" dirty="0">
                <a:solidFill>
                  <a:srgbClr val="000000"/>
                </a:solidFill>
                <a:latin typeface="Arial" panose="020B0604020202020204" pitchFamily="34" charset="0"/>
              </a:rPr>
              <a:t>和 </a:t>
            </a:r>
            <a:r>
              <a:rPr lang="en-US" altLang="zh-CN" sz="1200" dirty="0">
                <a:solidFill>
                  <a:srgbClr val="000000"/>
                </a:solidFill>
                <a:latin typeface="Arial" panose="020B0604020202020204" pitchFamily="34" charset="0"/>
              </a:rPr>
              <a:t>DNA Fountain </a:t>
            </a:r>
            <a:r>
              <a:rPr lang="zh-CN" altLang="en-US" sz="1200" dirty="0">
                <a:solidFill>
                  <a:srgbClr val="000000"/>
                </a:solidFill>
                <a:latin typeface="Arial" panose="020B0604020202020204" pitchFamily="34" charset="0"/>
              </a:rPr>
              <a:t>编码的每个文件在相应寡核苷酸拷贝数下的数据恢复率，分析 </a:t>
            </a:r>
            <a:r>
              <a:rPr lang="en-US" altLang="zh-CN" sz="1200" dirty="0">
                <a:solidFill>
                  <a:srgbClr val="000000"/>
                </a:solidFill>
                <a:latin typeface="Arial" panose="020B0604020202020204" pitchFamily="34" charset="0"/>
              </a:rPr>
              <a:t>YYC </a:t>
            </a:r>
            <a:r>
              <a:rPr lang="zh-CN" altLang="en-US" sz="1200" dirty="0">
                <a:solidFill>
                  <a:srgbClr val="000000"/>
                </a:solidFill>
                <a:latin typeface="Arial" panose="020B0604020202020204" pitchFamily="34" charset="0"/>
              </a:rPr>
              <a:t>和 </a:t>
            </a:r>
            <a:r>
              <a:rPr lang="en-US" altLang="zh-CN" sz="1200" dirty="0">
                <a:solidFill>
                  <a:srgbClr val="000000"/>
                </a:solidFill>
                <a:latin typeface="Arial" panose="020B0604020202020204" pitchFamily="34" charset="0"/>
              </a:rPr>
              <a:t>DNA Fountain</a:t>
            </a:r>
            <a:r>
              <a:rPr lang="zh-CN" altLang="en-US" sz="1200" dirty="0">
                <a:solidFill>
                  <a:srgbClr val="000000"/>
                </a:solidFill>
                <a:latin typeface="Arial" panose="020B0604020202020204" pitchFamily="34" charset="0"/>
              </a:rPr>
              <a:t>算法</a:t>
            </a:r>
          </a:p>
        </p:txBody>
      </p:sp>
      <p:sp>
        <p:nvSpPr>
          <p:cNvPr id="12" name="矩形: 圆角 11">
            <a:extLst>
              <a:ext uri="{FF2B5EF4-FFF2-40B4-BE49-F238E27FC236}">
                <a16:creationId xmlns:a16="http://schemas.microsoft.com/office/drawing/2014/main" id="{99EE8449-1003-7E70-1C5E-3CDA8F22D4AD}"/>
              </a:ext>
            </a:extLst>
          </p:cNvPr>
          <p:cNvSpPr/>
          <p:nvPr/>
        </p:nvSpPr>
        <p:spPr>
          <a:xfrm>
            <a:off x="1257300" y="586739"/>
            <a:ext cx="4815840" cy="11695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57376D3A-9C2D-8F56-5C6A-F4EE920572B8}"/>
              </a:ext>
            </a:extLst>
          </p:cNvPr>
          <p:cNvCxnSpPr>
            <a:cxnSpLocks/>
          </p:cNvCxnSpPr>
          <p:nvPr/>
        </p:nvCxnSpPr>
        <p:spPr>
          <a:xfrm flipV="1">
            <a:off x="10873739" y="4008120"/>
            <a:ext cx="0" cy="487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C92A26DC-803A-5843-E560-E196F4546F7C}"/>
              </a:ext>
            </a:extLst>
          </p:cNvPr>
          <p:cNvSpPr txBox="1"/>
          <p:nvPr/>
        </p:nvSpPr>
        <p:spPr>
          <a:xfrm>
            <a:off x="1318260" y="586739"/>
            <a:ext cx="4709160" cy="1169551"/>
          </a:xfrm>
          <a:prstGeom prst="rect">
            <a:avLst/>
          </a:prstGeom>
          <a:noFill/>
        </p:spPr>
        <p:txBody>
          <a:bodyPr wrap="square">
            <a:spAutoFit/>
          </a:bodyPr>
          <a:lstStyle/>
          <a:p>
            <a:r>
              <a:rPr lang="zh-CN" altLang="en-US" sz="1400" dirty="0">
                <a:solidFill>
                  <a:srgbClr val="000000"/>
                </a:solidFill>
                <a:latin typeface="Arial" panose="020B0604020202020204" pitchFamily="34" charset="0"/>
              </a:rPr>
              <a:t>合成了三个寡核苷酸池，用于体外储存的实验验证。</a:t>
            </a:r>
            <a:r>
              <a:rPr lang="en-US" altLang="zh-CN" sz="1400" dirty="0">
                <a:solidFill>
                  <a:srgbClr val="000000"/>
                </a:solidFill>
                <a:latin typeface="Arial" panose="020B0604020202020204" pitchFamily="34" charset="0"/>
              </a:rPr>
              <a:t>P1</a:t>
            </a:r>
            <a:r>
              <a:rPr lang="zh-CN" altLang="en-US" sz="1400" dirty="0">
                <a:solidFill>
                  <a:srgbClr val="000000"/>
                </a:solidFill>
                <a:latin typeface="Arial" panose="020B0604020202020204" pitchFamily="34" charset="0"/>
              </a:rPr>
              <a:t>包括具有 </a:t>
            </a:r>
            <a:r>
              <a:rPr lang="en-US" altLang="zh-CN" sz="1400" dirty="0">
                <a:solidFill>
                  <a:srgbClr val="000000"/>
                </a:solidFill>
                <a:latin typeface="Arial" panose="020B0604020202020204" pitchFamily="34" charset="0"/>
              </a:rPr>
              <a:t>25% </a:t>
            </a:r>
            <a:r>
              <a:rPr lang="zh-CN" altLang="en-US" sz="1400" dirty="0">
                <a:solidFill>
                  <a:srgbClr val="000000"/>
                </a:solidFill>
                <a:latin typeface="Arial" panose="020B0604020202020204" pitchFamily="34" charset="0"/>
              </a:rPr>
              <a:t>逻辑冗余的寡核苷酸</a:t>
            </a:r>
            <a:r>
              <a:rPr lang="en-US" altLang="zh-CN" sz="1400" dirty="0">
                <a:solidFill>
                  <a:srgbClr val="000000"/>
                </a:solidFill>
                <a:latin typeface="Arial" panose="020B0604020202020204" pitchFamily="34" charset="0"/>
              </a:rPr>
              <a:t>;P2 </a:t>
            </a:r>
            <a:r>
              <a:rPr lang="zh-CN" altLang="en-US" sz="1400" dirty="0">
                <a:solidFill>
                  <a:srgbClr val="000000"/>
                </a:solidFill>
                <a:latin typeface="Arial" panose="020B0604020202020204" pitchFamily="34" charset="0"/>
              </a:rPr>
              <a:t>和 </a:t>
            </a:r>
            <a:r>
              <a:rPr lang="en-US" altLang="zh-CN" sz="1400" dirty="0">
                <a:solidFill>
                  <a:srgbClr val="000000"/>
                </a:solidFill>
                <a:latin typeface="Arial" panose="020B0604020202020204" pitchFamily="34" charset="0"/>
              </a:rPr>
              <a:t>P3</a:t>
            </a:r>
            <a:r>
              <a:rPr lang="zh-CN" altLang="en-US" sz="1400" dirty="0">
                <a:solidFill>
                  <a:srgbClr val="000000"/>
                </a:solidFill>
                <a:latin typeface="Arial" panose="020B0604020202020204" pitchFamily="34" charset="0"/>
              </a:rPr>
              <a:t>均由 </a:t>
            </a:r>
            <a:r>
              <a:rPr lang="en-US" altLang="zh-CN" sz="1400" dirty="0">
                <a:solidFill>
                  <a:srgbClr val="000000"/>
                </a:solidFill>
                <a:latin typeface="Arial" panose="020B0604020202020204" pitchFamily="34" charset="0"/>
              </a:rPr>
              <a:t>DNA Fountain </a:t>
            </a:r>
            <a:r>
              <a:rPr lang="zh-CN" altLang="en-US" sz="1400" dirty="0">
                <a:solidFill>
                  <a:srgbClr val="000000"/>
                </a:solidFill>
                <a:latin typeface="Arial" panose="020B0604020202020204" pitchFamily="34" charset="0"/>
              </a:rPr>
              <a:t>算法转码使用先前描述图 </a:t>
            </a:r>
            <a:r>
              <a:rPr lang="en-US" altLang="zh-CN" sz="1400" dirty="0">
                <a:solidFill>
                  <a:srgbClr val="000000"/>
                </a:solidFill>
                <a:latin typeface="Arial" panose="020B0604020202020204" pitchFamily="34" charset="0"/>
              </a:rPr>
              <a:t>a</a:t>
            </a:r>
            <a:r>
              <a:rPr lang="zh-CN" altLang="en-US" sz="1400" dirty="0">
                <a:solidFill>
                  <a:srgbClr val="000000"/>
                </a:solidFill>
                <a:latin typeface="Arial" panose="020B0604020202020204" pitchFamily="34" charset="0"/>
              </a:rPr>
              <a:t>的设置合成的，</a:t>
            </a:r>
            <a:r>
              <a:rPr lang="en-US" altLang="zh-CN" sz="1400" dirty="0">
                <a:solidFill>
                  <a:srgbClr val="000000"/>
                </a:solidFill>
                <a:latin typeface="Arial" panose="020B0604020202020204" pitchFamily="34" charset="0"/>
              </a:rPr>
              <a:t>P2</a:t>
            </a:r>
            <a:r>
              <a:rPr lang="zh-CN" altLang="en-US" sz="1400" dirty="0">
                <a:solidFill>
                  <a:srgbClr val="000000"/>
                </a:solidFill>
                <a:latin typeface="Arial" panose="020B0604020202020204" pitchFamily="34" charset="0"/>
              </a:rPr>
              <a:t>包括 </a:t>
            </a:r>
            <a:r>
              <a:rPr lang="en-US" altLang="zh-CN" sz="1400" dirty="0">
                <a:solidFill>
                  <a:srgbClr val="000000"/>
                </a:solidFill>
                <a:latin typeface="Arial" panose="020B0604020202020204" pitchFamily="34" charset="0"/>
              </a:rPr>
              <a:t>10,976 </a:t>
            </a:r>
            <a:r>
              <a:rPr lang="zh-CN" altLang="en-US" sz="1400" dirty="0">
                <a:solidFill>
                  <a:srgbClr val="000000"/>
                </a:solidFill>
                <a:latin typeface="Arial" panose="020B0604020202020204" pitchFamily="34" charset="0"/>
              </a:rPr>
              <a:t>个寡核苷酸，</a:t>
            </a:r>
            <a:r>
              <a:rPr lang="en-US" altLang="zh-CN" sz="1400" dirty="0">
                <a:solidFill>
                  <a:srgbClr val="000000"/>
                </a:solidFill>
                <a:latin typeface="Arial" panose="020B0604020202020204" pitchFamily="34" charset="0"/>
              </a:rPr>
              <a:t>P3</a:t>
            </a:r>
            <a:r>
              <a:rPr lang="zh-CN" altLang="en-US" sz="1400" dirty="0">
                <a:solidFill>
                  <a:srgbClr val="000000"/>
                </a:solidFill>
                <a:latin typeface="Arial" panose="020B0604020202020204" pitchFamily="34" charset="0"/>
              </a:rPr>
              <a:t>将相同的文件编码在 </a:t>
            </a:r>
            <a:r>
              <a:rPr lang="en-US" altLang="zh-CN" sz="1400" dirty="0">
                <a:solidFill>
                  <a:srgbClr val="000000"/>
                </a:solidFill>
                <a:latin typeface="Arial" panose="020B0604020202020204" pitchFamily="34" charset="0"/>
              </a:rPr>
              <a:t>.tar </a:t>
            </a:r>
            <a:r>
              <a:rPr lang="zh-CN" altLang="en-US" sz="1400" dirty="0">
                <a:solidFill>
                  <a:srgbClr val="000000"/>
                </a:solidFill>
                <a:latin typeface="Arial" panose="020B0604020202020204" pitchFamily="34" charset="0"/>
              </a:rPr>
              <a:t>归档压缩包中。</a:t>
            </a:r>
            <a:r>
              <a:rPr lang="en-US" altLang="zh-CN" sz="1400" dirty="0">
                <a:solidFill>
                  <a:srgbClr val="000000"/>
                </a:solidFill>
                <a:latin typeface="Arial" panose="020B0604020202020204" pitchFamily="34" charset="0"/>
              </a:rPr>
              <a:t>RS </a:t>
            </a:r>
            <a:r>
              <a:rPr lang="zh-CN" altLang="en-US" sz="1400" dirty="0">
                <a:solidFill>
                  <a:srgbClr val="000000"/>
                </a:solidFill>
                <a:latin typeface="Arial" panose="020B0604020202020204" pitchFamily="34" charset="0"/>
              </a:rPr>
              <a:t>纠错码用于所有三个寡核苷酸池。</a:t>
            </a:r>
            <a:endParaRPr lang="en-US" altLang="zh-CN" sz="1400" dirty="0">
              <a:solidFill>
                <a:srgbClr val="000000"/>
              </a:solidFill>
              <a:latin typeface="Arial" panose="020B0604020202020204" pitchFamily="34" charset="0"/>
            </a:endParaRPr>
          </a:p>
        </p:txBody>
      </p:sp>
      <p:cxnSp>
        <p:nvCxnSpPr>
          <p:cNvPr id="14" name="直接箭头连接符 13">
            <a:extLst>
              <a:ext uri="{FF2B5EF4-FFF2-40B4-BE49-F238E27FC236}">
                <a16:creationId xmlns:a16="http://schemas.microsoft.com/office/drawing/2014/main" id="{40B694CD-14AF-BFFD-7386-1F15F323DC02}"/>
              </a:ext>
            </a:extLst>
          </p:cNvPr>
          <p:cNvCxnSpPr/>
          <p:nvPr/>
        </p:nvCxnSpPr>
        <p:spPr>
          <a:xfrm>
            <a:off x="6096000" y="1165860"/>
            <a:ext cx="14020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5CE69B0B-5EFC-ABB1-A8BE-D1779396FE2C}"/>
              </a:ext>
            </a:extLst>
          </p:cNvPr>
          <p:cNvSpPr txBox="1"/>
          <p:nvPr/>
        </p:nvSpPr>
        <p:spPr>
          <a:xfrm>
            <a:off x="617220" y="2496678"/>
            <a:ext cx="6096000" cy="3693319"/>
          </a:xfrm>
          <a:prstGeom prst="rect">
            <a:avLst/>
          </a:prstGeom>
          <a:noFill/>
        </p:spPr>
        <p:txBody>
          <a:bodyPr wrap="square">
            <a:spAutoFit/>
          </a:bodyPr>
          <a:lstStyle/>
          <a:p>
            <a:pPr indent="457200"/>
            <a:r>
              <a:rPr lang="en-US" altLang="zh-CN" b="0" i="0" dirty="0">
                <a:solidFill>
                  <a:srgbClr val="000000"/>
                </a:solidFill>
                <a:effectLst/>
                <a:latin typeface="Arial" panose="020B0604020202020204" pitchFamily="34" charset="0"/>
              </a:rPr>
              <a:t>P1</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P2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P3 </a:t>
            </a:r>
            <a:r>
              <a:rPr lang="zh-CN" altLang="en-US" b="0" i="0" dirty="0">
                <a:solidFill>
                  <a:srgbClr val="000000"/>
                </a:solidFill>
                <a:effectLst/>
                <a:latin typeface="Arial" panose="020B0604020202020204" pitchFamily="34" charset="0"/>
              </a:rPr>
              <a:t>主池的平均分子拷贝 </a:t>
            </a:r>
            <a:r>
              <a:rPr lang="en-US" altLang="zh-CN" b="0" i="0" dirty="0">
                <a:solidFill>
                  <a:srgbClr val="000000"/>
                </a:solidFill>
                <a:effectLst/>
                <a:latin typeface="Arial" panose="020B0604020202020204" pitchFamily="34" charset="0"/>
              </a:rPr>
              <a:t>(AMC) </a:t>
            </a:r>
            <a:r>
              <a:rPr lang="zh-CN" altLang="en-US" b="0" i="0" dirty="0">
                <a:solidFill>
                  <a:srgbClr val="000000"/>
                </a:solidFill>
                <a:effectLst/>
                <a:latin typeface="Arial" panose="020B0604020202020204" pitchFamily="34" charset="0"/>
              </a:rPr>
              <a:t>数估计约为 </a:t>
            </a:r>
            <a:r>
              <a:rPr lang="en-US" altLang="zh-CN" b="0" i="0" dirty="0">
                <a:solidFill>
                  <a:srgbClr val="000000"/>
                </a:solidFill>
                <a:effectLst/>
                <a:latin typeface="Arial" panose="020B0604020202020204" pitchFamily="34" charset="0"/>
              </a:rPr>
              <a:t>10</a:t>
            </a:r>
            <a:r>
              <a:rPr lang="en-US" altLang="zh-CN" b="0" i="0" baseline="30000" dirty="0">
                <a:solidFill>
                  <a:srgbClr val="000000"/>
                </a:solidFill>
                <a:effectLst/>
                <a:latin typeface="Arial" panose="020B0604020202020204" pitchFamily="34" charset="0"/>
              </a:rPr>
              <a:t>7</a:t>
            </a:r>
            <a:r>
              <a:rPr lang="zh-CN" altLang="en-US" b="0" i="0" dirty="0">
                <a:solidFill>
                  <a:srgbClr val="000000"/>
                </a:solidFill>
                <a:effectLst/>
                <a:latin typeface="Arial" panose="020B0604020202020204" pitchFamily="34" charset="0"/>
              </a:rPr>
              <a:t>。对 </a:t>
            </a:r>
            <a:r>
              <a:rPr lang="en-US" altLang="zh-CN" b="0" i="0" dirty="0">
                <a:solidFill>
                  <a:srgbClr val="000000"/>
                </a:solidFill>
                <a:effectLst/>
                <a:latin typeface="Arial" panose="020B0604020202020204" pitchFamily="34" charset="0"/>
              </a:rPr>
              <a:t>P1</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P2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P3 </a:t>
            </a:r>
            <a:r>
              <a:rPr lang="zh-CN" altLang="en-US" b="0" i="0" dirty="0">
                <a:solidFill>
                  <a:srgbClr val="000000"/>
                </a:solidFill>
                <a:effectLst/>
                <a:latin typeface="Arial" panose="020B0604020202020204" pitchFamily="34" charset="0"/>
              </a:rPr>
              <a:t>进行 </a:t>
            </a:r>
            <a:r>
              <a:rPr lang="en-US" altLang="zh-CN" b="0" i="0" dirty="0">
                <a:solidFill>
                  <a:srgbClr val="000000"/>
                </a:solidFill>
                <a:effectLst/>
                <a:latin typeface="Arial" panose="020B0604020202020204" pitchFamily="34" charset="0"/>
              </a:rPr>
              <a:t>10 </a:t>
            </a:r>
            <a:r>
              <a:rPr lang="zh-CN" altLang="en-US" b="0" i="0" dirty="0">
                <a:solidFill>
                  <a:srgbClr val="000000"/>
                </a:solidFill>
                <a:effectLst/>
                <a:latin typeface="Arial" panose="020B0604020202020204" pitchFamily="34" charset="0"/>
              </a:rPr>
              <a:t>倍连续稀释，每个寡核苷酸池的 </a:t>
            </a:r>
            <a:r>
              <a:rPr lang="en-US" altLang="zh-CN" b="0" i="0" dirty="0">
                <a:solidFill>
                  <a:srgbClr val="000000"/>
                </a:solidFill>
                <a:effectLst/>
                <a:latin typeface="Arial" panose="020B0604020202020204" pitchFamily="34" charset="0"/>
              </a:rPr>
              <a:t>AMC </a:t>
            </a:r>
            <a:r>
              <a:rPr lang="zh-CN" altLang="en-US" b="0" i="0" dirty="0">
                <a:solidFill>
                  <a:srgbClr val="000000"/>
                </a:solidFill>
                <a:effectLst/>
                <a:latin typeface="Arial" panose="020B0604020202020204" pitchFamily="34" charset="0"/>
              </a:rPr>
              <a:t>估计数为 </a:t>
            </a:r>
            <a:r>
              <a:rPr lang="en-US" altLang="zh-CN" b="0" i="0" dirty="0">
                <a:solidFill>
                  <a:srgbClr val="000000"/>
                </a:solidFill>
                <a:effectLst/>
                <a:latin typeface="Arial" panose="020B0604020202020204" pitchFamily="34" charset="0"/>
              </a:rPr>
              <a:t>10</a:t>
            </a:r>
            <a:r>
              <a:rPr lang="en-US" altLang="zh-CN" b="0" i="0" baseline="30000" dirty="0">
                <a:solidFill>
                  <a:srgbClr val="000000"/>
                </a:solidFill>
                <a:effectLst/>
                <a:latin typeface="Arial" panose="020B0604020202020204" pitchFamily="34" charset="0"/>
              </a:rPr>
              <a:t>6</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到 </a:t>
            </a:r>
            <a:r>
              <a:rPr lang="en-US" altLang="zh-CN" b="0" i="0" dirty="0">
                <a:solidFill>
                  <a:srgbClr val="000000"/>
                </a:solidFill>
                <a:effectLst/>
                <a:latin typeface="Arial" panose="020B0604020202020204" pitchFamily="34" charset="0"/>
              </a:rPr>
              <a:t>10</a:t>
            </a:r>
            <a:r>
              <a:rPr lang="en-US" altLang="zh-CN" b="0" i="0" baseline="30000" dirty="0">
                <a:solidFill>
                  <a:srgbClr val="000000"/>
                </a:solidFill>
                <a:effectLst/>
                <a:latin typeface="Arial" panose="020B0604020202020204" pitchFamily="34" charset="0"/>
              </a:rPr>
              <a:t>0</a:t>
            </a:r>
            <a:r>
              <a:rPr lang="zh-CN" altLang="en-US" b="0" i="0" dirty="0">
                <a:solidFill>
                  <a:srgbClr val="000000"/>
                </a:solidFill>
                <a:effectLst/>
                <a:latin typeface="Arial" panose="020B0604020202020204" pitchFamily="34" charset="0"/>
              </a:rPr>
              <a:t>，用于测序以评估成功文件检索所需的最小寡核苷酸拷贝数，以及稳健性性能防止</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分子丢失。</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测序结果表明，</a:t>
            </a:r>
            <a:r>
              <a:rPr lang="en-US" altLang="zh-CN" b="0" i="0" dirty="0">
                <a:solidFill>
                  <a:srgbClr val="000000"/>
                </a:solidFill>
                <a:effectLst/>
                <a:latin typeface="Arial" panose="020B0604020202020204" pitchFamily="34" charset="0"/>
              </a:rPr>
              <a:t>P1 </a:t>
            </a:r>
            <a:r>
              <a:rPr lang="zh-CN" altLang="en-US" b="0" i="0" dirty="0">
                <a:solidFill>
                  <a:srgbClr val="000000"/>
                </a:solidFill>
                <a:effectLst/>
                <a:latin typeface="Arial" panose="020B0604020202020204" pitchFamily="34" charset="0"/>
              </a:rPr>
              <a:t>中约 </a:t>
            </a:r>
            <a:r>
              <a:rPr lang="en-US" altLang="zh-CN" b="0" i="0" dirty="0">
                <a:solidFill>
                  <a:srgbClr val="000000"/>
                </a:solidFill>
                <a:effectLst/>
                <a:latin typeface="Arial" panose="020B0604020202020204" pitchFamily="34" charset="0"/>
              </a:rPr>
              <a:t>99.9% </a:t>
            </a:r>
            <a:r>
              <a:rPr lang="zh-CN" altLang="en-US" b="0" i="0" dirty="0">
                <a:solidFill>
                  <a:srgbClr val="000000"/>
                </a:solidFill>
                <a:effectLst/>
                <a:latin typeface="Arial" panose="020B0604020202020204" pitchFamily="34" charset="0"/>
              </a:rPr>
              <a:t>的相应数据可以在 </a:t>
            </a:r>
            <a:r>
              <a:rPr lang="en-US" altLang="zh-CN" b="0" i="0" dirty="0">
                <a:solidFill>
                  <a:srgbClr val="000000"/>
                </a:solidFill>
                <a:effectLst/>
                <a:latin typeface="Arial" panose="020B0604020202020204" pitchFamily="34" charset="0"/>
              </a:rPr>
              <a:t>AMC </a:t>
            </a:r>
            <a:r>
              <a:rPr lang="zh-CN" altLang="en-US" b="0" i="0" dirty="0">
                <a:solidFill>
                  <a:srgbClr val="000000"/>
                </a:solidFill>
                <a:effectLst/>
                <a:latin typeface="Arial" panose="020B0604020202020204" pitchFamily="34" charset="0"/>
              </a:rPr>
              <a:t>数高于 </a:t>
            </a:r>
            <a:r>
              <a:rPr lang="en-US" altLang="zh-CN" b="0" i="0" dirty="0">
                <a:solidFill>
                  <a:srgbClr val="000000"/>
                </a:solidFill>
                <a:effectLst/>
                <a:latin typeface="Arial" panose="020B0604020202020204" pitchFamily="34" charset="0"/>
              </a:rPr>
              <a:t>10</a:t>
            </a:r>
            <a:r>
              <a:rPr lang="en-US" altLang="zh-CN" b="0" i="0" baseline="30000" dirty="0">
                <a:solidFill>
                  <a:srgbClr val="000000"/>
                </a:solidFill>
                <a:effectLst/>
                <a:latin typeface="Arial" panose="020B0604020202020204" pitchFamily="34" charset="0"/>
              </a:rPr>
              <a:t>3</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时恢复，而对特定数据格式没有偏好。随着 </a:t>
            </a:r>
            <a:r>
              <a:rPr lang="en-US" altLang="zh-CN" b="0" i="0" dirty="0">
                <a:solidFill>
                  <a:srgbClr val="000000"/>
                </a:solidFill>
                <a:effectLst/>
                <a:latin typeface="Arial" panose="020B0604020202020204" pitchFamily="34" charset="0"/>
              </a:rPr>
              <a:t>AMC </a:t>
            </a:r>
            <a:r>
              <a:rPr lang="zh-CN" altLang="en-US" b="0" i="0" dirty="0">
                <a:solidFill>
                  <a:srgbClr val="000000"/>
                </a:solidFill>
                <a:effectLst/>
                <a:latin typeface="Arial" panose="020B0604020202020204" pitchFamily="34" charset="0"/>
              </a:rPr>
              <a:t>数量的减少，解码鲁棒性显示不稳定性增加。一般来说，</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呈现线性检索趋势，这与保留的数据编码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分子的数量呈正相关。</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对于 </a:t>
            </a:r>
            <a:r>
              <a:rPr lang="en-US" altLang="zh-CN" b="0" i="0" dirty="0">
                <a:solidFill>
                  <a:srgbClr val="000000"/>
                </a:solidFill>
                <a:effectLst/>
                <a:latin typeface="Arial" panose="020B0604020202020204" pitchFamily="34" charset="0"/>
              </a:rPr>
              <a:t>DNA Fountain </a:t>
            </a:r>
            <a:r>
              <a:rPr lang="zh-CN" altLang="en-US" b="0" i="0" dirty="0">
                <a:solidFill>
                  <a:srgbClr val="000000"/>
                </a:solidFill>
                <a:effectLst/>
                <a:latin typeface="Arial" panose="020B0604020202020204" pitchFamily="34" charset="0"/>
              </a:rPr>
              <a:t>算法，</a:t>
            </a:r>
            <a:r>
              <a:rPr lang="en-US" altLang="zh-CN" b="0" i="0" dirty="0">
                <a:solidFill>
                  <a:srgbClr val="000000"/>
                </a:solidFill>
                <a:effectLst/>
                <a:latin typeface="Arial" panose="020B0604020202020204" pitchFamily="34" charset="0"/>
              </a:rPr>
              <a:t>AMC </a:t>
            </a:r>
            <a:r>
              <a:rPr lang="zh-CN" altLang="en-US" b="0" i="0" dirty="0">
                <a:solidFill>
                  <a:srgbClr val="000000"/>
                </a:solidFill>
                <a:effectLst/>
                <a:latin typeface="Arial" panose="020B0604020202020204" pitchFamily="34" charset="0"/>
              </a:rPr>
              <a:t>数高于 </a:t>
            </a:r>
            <a:r>
              <a:rPr lang="en-US" altLang="zh-CN" b="0" i="0" dirty="0">
                <a:solidFill>
                  <a:srgbClr val="000000"/>
                </a:solidFill>
                <a:effectLst/>
                <a:latin typeface="Arial" panose="020B0604020202020204" pitchFamily="34" charset="0"/>
              </a:rPr>
              <a:t>10</a:t>
            </a:r>
            <a:r>
              <a:rPr lang="en-US" altLang="zh-CN" b="0" i="0" baseline="30000" dirty="0">
                <a:solidFill>
                  <a:srgbClr val="000000"/>
                </a:solidFill>
                <a:effectLst/>
                <a:latin typeface="Arial" panose="020B0604020202020204" pitchFamily="34" charset="0"/>
              </a:rPr>
              <a:t>4</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时的数据恢复率与 </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相当，但在 </a:t>
            </a:r>
            <a:r>
              <a:rPr lang="en-US" altLang="zh-CN" b="0" i="0" dirty="0">
                <a:solidFill>
                  <a:srgbClr val="000000"/>
                </a:solidFill>
                <a:effectLst/>
                <a:latin typeface="Arial" panose="020B0604020202020204" pitchFamily="34" charset="0"/>
              </a:rPr>
              <a:t>AMC </a:t>
            </a:r>
            <a:r>
              <a:rPr lang="zh-CN" altLang="en-US" b="0" i="0" dirty="0">
                <a:solidFill>
                  <a:srgbClr val="000000"/>
                </a:solidFill>
                <a:effectLst/>
                <a:latin typeface="Arial" panose="020B0604020202020204" pitchFamily="34" charset="0"/>
              </a:rPr>
              <a:t>数较低时，从 </a:t>
            </a:r>
            <a:r>
              <a:rPr lang="en-US" altLang="zh-CN" b="0" i="0" dirty="0">
                <a:solidFill>
                  <a:srgbClr val="000000"/>
                </a:solidFill>
                <a:effectLst/>
                <a:latin typeface="Arial" panose="020B0604020202020204" pitchFamily="34" charset="0"/>
              </a:rPr>
              <a:t>10</a:t>
            </a:r>
            <a:r>
              <a:rPr lang="en-US" altLang="zh-CN" b="0" i="0" baseline="30000" dirty="0">
                <a:solidFill>
                  <a:srgbClr val="000000"/>
                </a:solidFill>
                <a:effectLst/>
                <a:latin typeface="Arial" panose="020B0604020202020204" pitchFamily="34" charset="0"/>
              </a:rPr>
              <a:t>3 </a:t>
            </a:r>
            <a:r>
              <a:rPr lang="zh-CN" altLang="en-US" b="0" i="0" dirty="0">
                <a:solidFill>
                  <a:srgbClr val="000000"/>
                </a:solidFill>
                <a:effectLst/>
                <a:latin typeface="Arial" panose="020B0604020202020204" pitchFamily="34" charset="0"/>
              </a:rPr>
              <a:t>降至单拷贝水平时，数据恢复率显着下降。</a:t>
            </a:r>
            <a:endParaRPr lang="zh-CN" altLang="en-US" dirty="0"/>
          </a:p>
        </p:txBody>
      </p:sp>
    </p:spTree>
    <p:extLst>
      <p:ext uri="{BB962C8B-B14F-4D97-AF65-F5344CB8AC3E}">
        <p14:creationId xmlns:p14="http://schemas.microsoft.com/office/powerpoint/2010/main" val="153614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A0D9BD1-A159-1C69-C0A4-972F6E6D09FD}"/>
              </a:ext>
            </a:extLst>
          </p:cNvPr>
          <p:cNvSpPr txBox="1"/>
          <p:nvPr/>
        </p:nvSpPr>
        <p:spPr>
          <a:xfrm>
            <a:off x="723900" y="1424940"/>
            <a:ext cx="7117080" cy="4801314"/>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此外，之前有人建议，在合成或测序过程中引入的大多数随机错误可以通过增加测序深度来纠正。然而，我们发现，尽管可以通过这种深度测序检索丢失的序列但这些序列的深度相对较低并且包含更多错误。因此，这样的检索序列不足以进行有效的信息恢复。目前的研究结果表明，</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分子的丢失是影响数据恢复率的主要因素，如果丢失一定数量的数据编码</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分子，即使高测序深度也无法提高恢复率。</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为了进一步研究编码方案的兼容性，我们检查了 </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DNA Fountain </a:t>
            </a:r>
            <a:r>
              <a:rPr lang="zh-CN" altLang="en-US" b="0" i="0" dirty="0">
                <a:solidFill>
                  <a:srgbClr val="000000"/>
                </a:solidFill>
                <a:effectLst/>
                <a:latin typeface="Arial" panose="020B0604020202020204" pitchFamily="34" charset="0"/>
              </a:rPr>
              <a:t>算法在各种格式的测试文件上的性能。由于信息丢失和解码失败也可能是由于转码算法的原始缺陷造成的。因此，增加逻辑冗余可以大大提高所有编码方案的成功解码概率</a:t>
            </a:r>
            <a:r>
              <a:rPr lang="zh-CN" altLang="en-US" dirty="0">
                <a:solidFill>
                  <a:srgbClr val="000000"/>
                </a:solidFill>
                <a:latin typeface="Arial" panose="020B0604020202020204" pitchFamily="34" charset="0"/>
              </a:rPr>
              <a:t>，</a:t>
            </a:r>
            <a:r>
              <a:rPr lang="zh-CN" altLang="en-US" b="0" i="0" dirty="0">
                <a:solidFill>
                  <a:srgbClr val="000000"/>
                </a:solidFill>
                <a:effectLst/>
                <a:latin typeface="Arial" panose="020B0604020202020204" pitchFamily="34" charset="0"/>
              </a:rPr>
              <a:t>然而过多的逻辑冗余会降低了信息密度，所以将逻辑冗余级别保持在可控范围内对于海量文件归档非常重要。基于这些文件的转码模拟，建议特别是对于不可执行文件，</a:t>
            </a:r>
            <a:r>
              <a:rPr lang="en-US" altLang="zh-CN" b="0" i="0" dirty="0">
                <a:solidFill>
                  <a:srgbClr val="000000"/>
                </a:solidFill>
                <a:effectLst/>
                <a:latin typeface="Arial" panose="020B0604020202020204" pitchFamily="34" charset="0"/>
              </a:rPr>
              <a:t>DNA Fountain </a:t>
            </a:r>
            <a:r>
              <a:rPr lang="zh-CN" altLang="en-US" b="0" i="0" dirty="0">
                <a:solidFill>
                  <a:srgbClr val="000000"/>
                </a:solidFill>
                <a:effectLst/>
                <a:latin typeface="Arial" panose="020B0604020202020204" pitchFamily="34" charset="0"/>
              </a:rPr>
              <a:t>算法对逻辑冗余程度的要求是可变的，导致了信息密度的变化。相比之下，</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编码方案总是需要较低级别的逻辑冗余，从而更普遍地兼容更广泛的文件类型，并表现出更稳定的信息密度。</a:t>
            </a:r>
            <a:endParaRPr lang="zh-CN" altLang="en-US" dirty="0"/>
          </a:p>
          <a:p>
            <a:pPr indent="457200"/>
            <a:endParaRPr lang="zh-CN" altLang="en-US" dirty="0"/>
          </a:p>
        </p:txBody>
      </p:sp>
      <p:pic>
        <p:nvPicPr>
          <p:cNvPr id="5" name="图片 4">
            <a:extLst>
              <a:ext uri="{FF2B5EF4-FFF2-40B4-BE49-F238E27FC236}">
                <a16:creationId xmlns:a16="http://schemas.microsoft.com/office/drawing/2014/main" id="{4991336F-D10D-D494-7DE9-E5026BF23446}"/>
              </a:ext>
            </a:extLst>
          </p:cNvPr>
          <p:cNvPicPr>
            <a:picLocks noChangeAspect="1"/>
          </p:cNvPicPr>
          <p:nvPr/>
        </p:nvPicPr>
        <p:blipFill>
          <a:blip r:embed="rId2"/>
          <a:stretch>
            <a:fillRect/>
          </a:stretch>
        </p:blipFill>
        <p:spPr>
          <a:xfrm>
            <a:off x="7989321" y="1122105"/>
            <a:ext cx="3846544" cy="5273040"/>
          </a:xfrm>
          <a:prstGeom prst="rect">
            <a:avLst/>
          </a:prstGeom>
        </p:spPr>
      </p:pic>
    </p:spTree>
    <p:extLst>
      <p:ext uri="{BB962C8B-B14F-4D97-AF65-F5344CB8AC3E}">
        <p14:creationId xmlns:p14="http://schemas.microsoft.com/office/powerpoint/2010/main" val="1964880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9C25912-D5A6-A389-6333-BF9C625A5EF7}"/>
              </a:ext>
            </a:extLst>
          </p:cNvPr>
          <p:cNvSpPr txBox="1"/>
          <p:nvPr/>
        </p:nvSpPr>
        <p:spPr>
          <a:xfrm>
            <a:off x="496823" y="400566"/>
            <a:ext cx="6094428" cy="400110"/>
          </a:xfrm>
          <a:prstGeom prst="rect">
            <a:avLst/>
          </a:prstGeom>
          <a:noFill/>
        </p:spPr>
        <p:txBody>
          <a:bodyPr wrap="square">
            <a:spAutoFit/>
          </a:bodyPr>
          <a:lstStyle/>
          <a:p>
            <a:r>
              <a:rPr lang="zh-CN" altLang="en-US" sz="2000" dirty="0">
                <a:solidFill>
                  <a:srgbClr val="000000"/>
                </a:solidFill>
                <a:latin typeface="Arial" panose="020B0604020202020204" pitchFamily="34" charset="0"/>
              </a:rPr>
              <a:t>体内存储 </a:t>
            </a:r>
            <a:r>
              <a:rPr lang="en-US" altLang="zh-CN" sz="2000" dirty="0">
                <a:solidFill>
                  <a:srgbClr val="000000"/>
                </a:solidFill>
                <a:latin typeface="Arial" panose="020B0604020202020204" pitchFamily="34" charset="0"/>
              </a:rPr>
              <a:t>YYC </a:t>
            </a:r>
            <a:r>
              <a:rPr lang="zh-CN" altLang="en-US" sz="2000" dirty="0">
                <a:solidFill>
                  <a:srgbClr val="000000"/>
                </a:solidFill>
                <a:latin typeface="Arial" panose="020B0604020202020204" pitchFamily="34" charset="0"/>
              </a:rPr>
              <a:t>的实验验证：</a:t>
            </a:r>
          </a:p>
        </p:txBody>
      </p:sp>
      <p:sp>
        <p:nvSpPr>
          <p:cNvPr id="4" name="文本框 3">
            <a:extLst>
              <a:ext uri="{FF2B5EF4-FFF2-40B4-BE49-F238E27FC236}">
                <a16:creationId xmlns:a16="http://schemas.microsoft.com/office/drawing/2014/main" id="{E93C715A-05BD-4D0B-E722-FE569BE5F7B1}"/>
              </a:ext>
            </a:extLst>
          </p:cNvPr>
          <p:cNvSpPr txBox="1"/>
          <p:nvPr/>
        </p:nvSpPr>
        <p:spPr>
          <a:xfrm>
            <a:off x="620682" y="1104197"/>
            <a:ext cx="10950635" cy="1569660"/>
          </a:xfrm>
          <a:prstGeom prst="rect">
            <a:avLst/>
          </a:prstGeom>
          <a:noFill/>
        </p:spPr>
        <p:txBody>
          <a:bodyPr wrap="square">
            <a:spAutoFit/>
          </a:bodyPr>
          <a:lstStyle/>
          <a:p>
            <a:pPr indent="457200"/>
            <a:r>
              <a:rPr lang="zh-CN" altLang="en-US" sz="1600" b="0" i="0" dirty="0">
                <a:solidFill>
                  <a:srgbClr val="000000"/>
                </a:solidFill>
                <a:effectLst/>
                <a:latin typeface="Arial" panose="020B0604020202020204" pitchFamily="34" charset="0"/>
              </a:rPr>
              <a:t>近年来，体内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数据存储引起了人们的关注，因为它具有实现经济的一次写入编码和稳定复制以进行多次数据检索的潜力。然而，编码方案的鲁棒性是否以及在多大程度上可以抵抗自发突变或活细胞长期传代过程中积累的意外变化，此前尚未进行全面研究。</a:t>
            </a:r>
            <a:endParaRPr lang="en-US" altLang="zh-CN" sz="1600" b="0" i="0" dirty="0">
              <a:solidFill>
                <a:srgbClr val="000000"/>
              </a:solidFill>
              <a:effectLst/>
              <a:latin typeface="Arial" panose="020B0604020202020204" pitchFamily="34" charset="0"/>
            </a:endParaRPr>
          </a:p>
          <a:p>
            <a:pPr indent="457200"/>
            <a:r>
              <a:rPr lang="zh-CN" altLang="en-US" sz="1600" b="0" i="0" dirty="0">
                <a:solidFill>
                  <a:srgbClr val="000000"/>
                </a:solidFill>
                <a:effectLst/>
                <a:latin typeface="Arial" panose="020B0604020202020204" pitchFamily="34" charset="0"/>
              </a:rPr>
              <a:t>因此，我们使用 </a:t>
            </a:r>
            <a:r>
              <a:rPr lang="en-US" altLang="zh-CN" sz="1600" b="0" i="0" dirty="0">
                <a:solidFill>
                  <a:srgbClr val="000000"/>
                </a:solidFill>
                <a:effectLst/>
                <a:latin typeface="Arial" panose="020B0604020202020204" pitchFamily="34" charset="0"/>
              </a:rPr>
              <a:t>YYC </a:t>
            </a:r>
            <a:r>
              <a:rPr lang="zh-CN" altLang="en-US" sz="1600" b="0" i="0" dirty="0">
                <a:solidFill>
                  <a:srgbClr val="000000"/>
                </a:solidFill>
                <a:effectLst/>
                <a:latin typeface="Arial" panose="020B0604020202020204" pitchFamily="34" charset="0"/>
              </a:rPr>
              <a:t>将文本文件 </a:t>
            </a:r>
            <a:r>
              <a:rPr lang="en-US" altLang="zh-CN" sz="1600" b="0" i="0" dirty="0">
                <a:solidFill>
                  <a:srgbClr val="000000"/>
                </a:solidFill>
                <a:effectLst/>
                <a:latin typeface="Arial" panose="020B0604020202020204" pitchFamily="34" charset="0"/>
              </a:rPr>
              <a:t>(Shakespeare Sonnet.txt) </a:t>
            </a:r>
            <a:r>
              <a:rPr lang="zh-CN" altLang="en-US" sz="1600" b="0" i="0" dirty="0">
                <a:solidFill>
                  <a:srgbClr val="000000"/>
                </a:solidFill>
                <a:effectLst/>
                <a:latin typeface="Arial" panose="020B0604020202020204" pitchFamily="34" charset="0"/>
              </a:rPr>
              <a:t>的一部分编码为包含 </a:t>
            </a:r>
            <a:r>
              <a:rPr lang="en-US" altLang="zh-CN" sz="1600" b="0" i="0" dirty="0">
                <a:solidFill>
                  <a:srgbClr val="000000"/>
                </a:solidFill>
                <a:effectLst/>
                <a:latin typeface="Arial" panose="020B0604020202020204" pitchFamily="34" charset="0"/>
              </a:rPr>
              <a:t>113 </a:t>
            </a:r>
            <a:r>
              <a:rPr lang="zh-CN" altLang="en-US" sz="1600" b="0" i="0" dirty="0">
                <a:solidFill>
                  <a:srgbClr val="000000"/>
                </a:solidFill>
                <a:effectLst/>
                <a:latin typeface="Arial" panose="020B0604020202020204" pitchFamily="34" charset="0"/>
              </a:rPr>
              <a:t>个数据块的 </a:t>
            </a:r>
            <a:r>
              <a:rPr lang="en-US" altLang="zh-CN" sz="1600" b="0" i="0" dirty="0">
                <a:solidFill>
                  <a:srgbClr val="000000"/>
                </a:solidFill>
                <a:effectLst/>
                <a:latin typeface="Arial" panose="020B0604020202020204" pitchFamily="34" charset="0"/>
              </a:rPr>
              <a:t>54,240 bp DNA </a:t>
            </a:r>
            <a:r>
              <a:rPr lang="zh-CN" altLang="en-US" sz="1600" b="0" i="0" dirty="0">
                <a:solidFill>
                  <a:srgbClr val="000000"/>
                </a:solidFill>
                <a:effectLst/>
                <a:latin typeface="Arial" panose="020B0604020202020204" pitchFamily="34" charset="0"/>
              </a:rPr>
              <a:t>片段，并评估其在体内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数据存储应用中的潜在数据稳健性。</a:t>
            </a:r>
            <a:endParaRPr lang="en-US" altLang="zh-CN" sz="1600" b="0" i="0" dirty="0">
              <a:solidFill>
                <a:srgbClr val="000000"/>
              </a:solidFill>
              <a:effectLst/>
              <a:latin typeface="Arial" panose="020B0604020202020204" pitchFamily="34" charset="0"/>
            </a:endParaRPr>
          </a:p>
          <a:p>
            <a:pPr indent="457200"/>
            <a:endParaRPr lang="zh-CN" altLang="en-US" sz="1600" dirty="0"/>
          </a:p>
        </p:txBody>
      </p:sp>
      <p:pic>
        <p:nvPicPr>
          <p:cNvPr id="6" name="图片 5">
            <a:extLst>
              <a:ext uri="{FF2B5EF4-FFF2-40B4-BE49-F238E27FC236}">
                <a16:creationId xmlns:a16="http://schemas.microsoft.com/office/drawing/2014/main" id="{1FF68A9A-4E17-CAB2-FB1D-42E7078D099D}"/>
              </a:ext>
            </a:extLst>
          </p:cNvPr>
          <p:cNvPicPr>
            <a:picLocks noChangeAspect="1"/>
          </p:cNvPicPr>
          <p:nvPr/>
        </p:nvPicPr>
        <p:blipFill>
          <a:blip r:embed="rId3"/>
          <a:stretch>
            <a:fillRect/>
          </a:stretch>
        </p:blipFill>
        <p:spPr>
          <a:xfrm>
            <a:off x="1681387" y="3469378"/>
            <a:ext cx="2684321" cy="3012269"/>
          </a:xfrm>
          <a:prstGeom prst="rect">
            <a:avLst/>
          </a:prstGeom>
        </p:spPr>
      </p:pic>
      <p:sp>
        <p:nvSpPr>
          <p:cNvPr id="9" name="矩形: 圆角 8">
            <a:extLst>
              <a:ext uri="{FF2B5EF4-FFF2-40B4-BE49-F238E27FC236}">
                <a16:creationId xmlns:a16="http://schemas.microsoft.com/office/drawing/2014/main" id="{C12996BE-C630-5E2C-F76B-BAE4BEA60A53}"/>
              </a:ext>
            </a:extLst>
          </p:cNvPr>
          <p:cNvSpPr/>
          <p:nvPr/>
        </p:nvSpPr>
        <p:spPr>
          <a:xfrm>
            <a:off x="3421380" y="6368360"/>
            <a:ext cx="472440" cy="1888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0928861-3B81-6BB0-5599-341EF1623322}"/>
              </a:ext>
            </a:extLst>
          </p:cNvPr>
          <p:cNvSpPr txBox="1"/>
          <p:nvPr/>
        </p:nvSpPr>
        <p:spPr>
          <a:xfrm>
            <a:off x="3388267" y="6331977"/>
            <a:ext cx="1584960" cy="261610"/>
          </a:xfrm>
          <a:prstGeom prst="rect">
            <a:avLst/>
          </a:prstGeom>
          <a:noFill/>
        </p:spPr>
        <p:txBody>
          <a:bodyPr wrap="square" rtlCol="0">
            <a:spAutoFit/>
          </a:bodyPr>
          <a:lstStyle/>
          <a:p>
            <a:r>
              <a:rPr lang="en-US" altLang="zh-CN" sz="1100" dirty="0"/>
              <a:t>480bp</a:t>
            </a:r>
            <a:endParaRPr lang="zh-CN" altLang="en-US" sz="1100" dirty="0"/>
          </a:p>
        </p:txBody>
      </p:sp>
      <p:sp>
        <p:nvSpPr>
          <p:cNvPr id="15" name="矩形: 圆角 14">
            <a:extLst>
              <a:ext uri="{FF2B5EF4-FFF2-40B4-BE49-F238E27FC236}">
                <a16:creationId xmlns:a16="http://schemas.microsoft.com/office/drawing/2014/main" id="{D067CE60-136B-30F0-3F53-F2E8A53B5E98}"/>
              </a:ext>
            </a:extLst>
          </p:cNvPr>
          <p:cNvSpPr/>
          <p:nvPr/>
        </p:nvSpPr>
        <p:spPr>
          <a:xfrm>
            <a:off x="491949" y="4076420"/>
            <a:ext cx="1184451" cy="12003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534747F-431B-909B-6E28-281888FCFD6F}"/>
              </a:ext>
            </a:extLst>
          </p:cNvPr>
          <p:cNvSpPr txBox="1"/>
          <p:nvPr/>
        </p:nvSpPr>
        <p:spPr>
          <a:xfrm>
            <a:off x="469089" y="4093515"/>
            <a:ext cx="1265525" cy="1200329"/>
          </a:xfrm>
          <a:prstGeom prst="rect">
            <a:avLst/>
          </a:prstGeom>
          <a:noFill/>
        </p:spPr>
        <p:txBody>
          <a:bodyPr wrap="square">
            <a:spAutoFit/>
          </a:bodyPr>
          <a:lstStyle/>
          <a:p>
            <a:r>
              <a:rPr lang="zh-CN" altLang="en-US" sz="1200" b="0" i="0" dirty="0">
                <a:solidFill>
                  <a:srgbClr val="000000"/>
                </a:solidFill>
                <a:effectLst/>
                <a:latin typeface="Arial" panose="020B0604020202020204" pitchFamily="34" charset="0"/>
              </a:rPr>
              <a:t>每个数据块的序列设计包括一个 </a:t>
            </a:r>
            <a:r>
              <a:rPr lang="en-US" altLang="zh-CN" sz="1200" b="0" i="0" dirty="0">
                <a:solidFill>
                  <a:srgbClr val="000000"/>
                </a:solidFill>
                <a:effectLst/>
                <a:latin typeface="Arial" panose="020B0604020202020204" pitchFamily="34" charset="0"/>
              </a:rPr>
              <a:t>456 bp </a:t>
            </a:r>
            <a:r>
              <a:rPr lang="zh-CN" altLang="en-US" sz="1200" b="0" i="0" dirty="0">
                <a:solidFill>
                  <a:srgbClr val="000000"/>
                </a:solidFill>
                <a:effectLst/>
                <a:latin typeface="Arial" panose="020B0604020202020204" pitchFamily="34" charset="0"/>
              </a:rPr>
              <a:t>数据有效载荷区域和一个 </a:t>
            </a:r>
            <a:r>
              <a:rPr lang="en-US" altLang="zh-CN" sz="1200" b="0" i="0" dirty="0">
                <a:solidFill>
                  <a:srgbClr val="000000"/>
                </a:solidFill>
                <a:effectLst/>
                <a:latin typeface="Arial" panose="020B0604020202020204" pitchFamily="34" charset="0"/>
              </a:rPr>
              <a:t>24 </a:t>
            </a:r>
            <a:r>
              <a:rPr lang="en-US" altLang="zh-CN" sz="1200" b="0" i="0" dirty="0" err="1">
                <a:solidFill>
                  <a:srgbClr val="000000"/>
                </a:solidFill>
                <a:effectLst/>
                <a:latin typeface="Arial" panose="020B0604020202020204" pitchFamily="34" charset="0"/>
              </a:rPr>
              <a:t>nt</a:t>
            </a:r>
            <a:r>
              <a:rPr lang="en-US" altLang="zh-CN" sz="1200" b="0" i="0" dirty="0">
                <a:solidFill>
                  <a:srgbClr val="000000"/>
                </a:solidFill>
                <a:effectLst/>
                <a:latin typeface="Arial" panose="020B0604020202020204" pitchFamily="34" charset="0"/>
              </a:rPr>
              <a:t> RS </a:t>
            </a:r>
            <a:r>
              <a:rPr lang="zh-CN" altLang="en-US" sz="1200" b="0" i="0" dirty="0">
                <a:solidFill>
                  <a:srgbClr val="000000"/>
                </a:solidFill>
                <a:effectLst/>
                <a:latin typeface="Arial" panose="020B0604020202020204" pitchFamily="34" charset="0"/>
              </a:rPr>
              <a:t>代码区域。</a:t>
            </a:r>
            <a:endParaRPr lang="zh-CN" altLang="en-US" sz="1200" dirty="0"/>
          </a:p>
        </p:txBody>
      </p:sp>
      <p:cxnSp>
        <p:nvCxnSpPr>
          <p:cNvPr id="17" name="直接箭头连接符 16">
            <a:extLst>
              <a:ext uri="{FF2B5EF4-FFF2-40B4-BE49-F238E27FC236}">
                <a16:creationId xmlns:a16="http://schemas.microsoft.com/office/drawing/2014/main" id="{46853421-C7FE-97E6-F519-B663EB0F42FC}"/>
              </a:ext>
            </a:extLst>
          </p:cNvPr>
          <p:cNvCxnSpPr>
            <a:cxnSpLocks/>
          </p:cNvCxnSpPr>
          <p:nvPr/>
        </p:nvCxnSpPr>
        <p:spPr>
          <a:xfrm>
            <a:off x="1467914" y="5293844"/>
            <a:ext cx="475186" cy="657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5A9E3E2F-73F2-DC24-C284-EC32671EE6E5}"/>
              </a:ext>
            </a:extLst>
          </p:cNvPr>
          <p:cNvSpPr txBox="1"/>
          <p:nvPr/>
        </p:nvSpPr>
        <p:spPr>
          <a:xfrm>
            <a:off x="620682" y="2351782"/>
            <a:ext cx="10885518" cy="1077218"/>
          </a:xfrm>
          <a:prstGeom prst="rect">
            <a:avLst/>
          </a:prstGeom>
          <a:noFill/>
        </p:spPr>
        <p:txBody>
          <a:bodyPr wrap="square">
            <a:spAutoFit/>
          </a:bodyPr>
          <a:lstStyle/>
          <a:p>
            <a:pPr indent="457200"/>
            <a:r>
              <a:rPr lang="zh-CN" altLang="en-US" sz="1600" b="0" i="0" dirty="0">
                <a:solidFill>
                  <a:srgbClr val="000000"/>
                </a:solidFill>
                <a:effectLst/>
                <a:latin typeface="Arial" panose="020B0604020202020204" pitchFamily="34" charset="0"/>
              </a:rPr>
              <a:t>生成的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片段首先从头合成为 </a:t>
            </a:r>
            <a:r>
              <a:rPr lang="en-US" altLang="zh-CN" sz="1600" b="0" i="0" dirty="0">
                <a:solidFill>
                  <a:srgbClr val="000000"/>
                </a:solidFill>
                <a:effectLst/>
                <a:latin typeface="Arial" panose="020B0604020202020204" pitchFamily="34" charset="0"/>
              </a:rPr>
              <a:t>60 </a:t>
            </a:r>
            <a:r>
              <a:rPr lang="zh-CN" altLang="en-US" sz="1600" b="0" i="0" dirty="0">
                <a:solidFill>
                  <a:srgbClr val="000000"/>
                </a:solidFill>
                <a:effectLst/>
                <a:latin typeface="Arial" panose="020B0604020202020204" pitchFamily="34" charset="0"/>
              </a:rPr>
              <a:t>个</a:t>
            </a:r>
            <a:r>
              <a:rPr lang="en-US" altLang="zh-CN" sz="1600" b="0" i="0" dirty="0">
                <a:solidFill>
                  <a:srgbClr val="000000"/>
                </a:solidFill>
                <a:effectLst/>
                <a:latin typeface="Arial" panose="020B0604020202020204" pitchFamily="34" charset="0"/>
              </a:rPr>
              <a:t>~1 kbps </a:t>
            </a:r>
            <a:r>
              <a:rPr lang="zh-CN" altLang="en-US" sz="1600" b="0" i="0" dirty="0">
                <a:solidFill>
                  <a:srgbClr val="000000"/>
                </a:solidFill>
                <a:effectLst/>
                <a:latin typeface="Arial" panose="020B0604020202020204" pitchFamily="34" charset="0"/>
              </a:rPr>
              <a:t>的亚片段，然后组装成 </a:t>
            </a:r>
            <a:r>
              <a:rPr lang="en-US" altLang="zh-CN" sz="1600" b="0" i="0" dirty="0">
                <a:solidFill>
                  <a:srgbClr val="000000"/>
                </a:solidFill>
                <a:effectLst/>
                <a:latin typeface="Arial" panose="020B0604020202020204" pitchFamily="34" charset="0"/>
              </a:rPr>
              <a:t>20 </a:t>
            </a:r>
            <a:r>
              <a:rPr lang="zh-CN" altLang="en-US" sz="1600" b="0" i="0" dirty="0">
                <a:solidFill>
                  <a:srgbClr val="000000"/>
                </a:solidFill>
                <a:effectLst/>
                <a:latin typeface="Arial" panose="020B0604020202020204" pitchFamily="34" charset="0"/>
              </a:rPr>
              <a:t>个</a:t>
            </a:r>
            <a:r>
              <a:rPr lang="en-US" altLang="zh-CN" sz="1600" b="0" i="0" dirty="0">
                <a:solidFill>
                  <a:srgbClr val="000000"/>
                </a:solidFill>
                <a:effectLst/>
                <a:latin typeface="Arial" panose="020B0604020202020204" pitchFamily="34" charset="0"/>
              </a:rPr>
              <a:t>~2.8 kbps </a:t>
            </a:r>
            <a:r>
              <a:rPr lang="zh-CN" altLang="en-US" sz="1600" b="0" i="0" dirty="0">
                <a:solidFill>
                  <a:srgbClr val="000000"/>
                </a:solidFill>
                <a:effectLst/>
                <a:latin typeface="Arial" panose="020B0604020202020204" pitchFamily="34" charset="0"/>
              </a:rPr>
              <a:t>的片段。利用酵母的高同源重组效率，将这些片段与线性化的低拷贝着丝粒载体</a:t>
            </a:r>
            <a:r>
              <a:rPr lang="en-US" altLang="zh-CN" sz="1600" b="0" i="0" dirty="0">
                <a:solidFill>
                  <a:srgbClr val="000000"/>
                </a:solidFill>
                <a:effectLst/>
                <a:latin typeface="Arial" panose="020B0604020202020204" pitchFamily="34" charset="0"/>
              </a:rPr>
              <a:t>pRS416</a:t>
            </a:r>
            <a:r>
              <a:rPr lang="zh-CN" altLang="en-US" sz="1600" b="0" i="0" dirty="0">
                <a:solidFill>
                  <a:srgbClr val="000000"/>
                </a:solidFill>
                <a:effectLst/>
                <a:latin typeface="Arial" panose="020B0604020202020204" pitchFamily="34" charset="0"/>
              </a:rPr>
              <a:t>一起直接转化到酵母菌株</a:t>
            </a:r>
            <a:r>
              <a:rPr lang="en-US" altLang="zh-CN" sz="1600" b="0" i="0" dirty="0">
                <a:solidFill>
                  <a:srgbClr val="000000"/>
                </a:solidFill>
                <a:effectLst/>
                <a:latin typeface="Arial" panose="020B0604020202020204" pitchFamily="34" charset="0"/>
              </a:rPr>
              <a:t>BY4741</a:t>
            </a:r>
            <a:r>
              <a:rPr lang="zh-CN" altLang="en-US" sz="1600" b="0" i="0" dirty="0">
                <a:solidFill>
                  <a:srgbClr val="000000"/>
                </a:solidFill>
                <a:effectLst/>
                <a:latin typeface="Arial" panose="020B0604020202020204" pitchFamily="34" charset="0"/>
              </a:rPr>
              <a:t>中，实现体内一步全长</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组装。通过细胞培养的批量转移约 </a:t>
            </a:r>
            <a:r>
              <a:rPr lang="en-US" altLang="zh-CN" sz="1600" b="0" i="0" dirty="0">
                <a:solidFill>
                  <a:srgbClr val="000000"/>
                </a:solidFill>
                <a:effectLst/>
                <a:latin typeface="Arial" panose="020B0604020202020204" pitchFamily="34" charset="0"/>
              </a:rPr>
              <a:t>1,000 </a:t>
            </a:r>
            <a:r>
              <a:rPr lang="zh-CN" altLang="en-US" sz="1600" b="0" i="0" dirty="0">
                <a:solidFill>
                  <a:srgbClr val="000000"/>
                </a:solidFill>
                <a:effectLst/>
                <a:latin typeface="Arial" panose="020B0604020202020204" pitchFamily="34" charset="0"/>
              </a:rPr>
              <a:t>代后，我们通过对 </a:t>
            </a:r>
            <a:r>
              <a:rPr lang="en-US" altLang="zh-CN" sz="1600" b="0" i="0" dirty="0">
                <a:solidFill>
                  <a:srgbClr val="000000"/>
                </a:solidFill>
                <a:effectLst/>
                <a:latin typeface="Arial" panose="020B0604020202020204" pitchFamily="34" charset="0"/>
              </a:rPr>
              <a:t>15 </a:t>
            </a:r>
            <a:r>
              <a:rPr lang="zh-CN" altLang="en-US" sz="1600" b="0" i="0" dirty="0">
                <a:solidFill>
                  <a:srgbClr val="000000"/>
                </a:solidFill>
                <a:effectLst/>
                <a:latin typeface="Arial" panose="020B0604020202020204" pitchFamily="34" charset="0"/>
              </a:rPr>
              <a:t>个单菌落进行全基因组测序来评估 </a:t>
            </a:r>
            <a:r>
              <a:rPr lang="en-US" altLang="zh-CN" sz="1600" b="0" i="0" dirty="0">
                <a:solidFill>
                  <a:srgbClr val="000000"/>
                </a:solidFill>
                <a:effectLst/>
                <a:latin typeface="Arial" panose="020B0604020202020204" pitchFamily="34" charset="0"/>
              </a:rPr>
              <a:t>YYC </a:t>
            </a:r>
            <a:r>
              <a:rPr lang="zh-CN" altLang="en-US" sz="1600" b="0" i="0" dirty="0">
                <a:solidFill>
                  <a:srgbClr val="000000"/>
                </a:solidFill>
                <a:effectLst/>
                <a:latin typeface="Arial" panose="020B0604020202020204" pitchFamily="34" charset="0"/>
              </a:rPr>
              <a:t>方案的稳健性</a:t>
            </a:r>
            <a:r>
              <a:rPr lang="zh-CN" altLang="en-US" sz="1600" dirty="0">
                <a:solidFill>
                  <a:srgbClr val="000000"/>
                </a:solidFill>
                <a:latin typeface="Arial" panose="020B0604020202020204" pitchFamily="34" charset="0"/>
              </a:rPr>
              <a:t>。</a:t>
            </a:r>
            <a:endParaRPr lang="zh-CN" altLang="en-US" sz="1600" dirty="0"/>
          </a:p>
        </p:txBody>
      </p:sp>
      <p:pic>
        <p:nvPicPr>
          <p:cNvPr id="22" name="图片 21">
            <a:extLst>
              <a:ext uri="{FF2B5EF4-FFF2-40B4-BE49-F238E27FC236}">
                <a16:creationId xmlns:a16="http://schemas.microsoft.com/office/drawing/2014/main" id="{D8499C3B-457A-DE5D-8A17-088AF393EC45}"/>
              </a:ext>
            </a:extLst>
          </p:cNvPr>
          <p:cNvPicPr>
            <a:picLocks noChangeAspect="1"/>
          </p:cNvPicPr>
          <p:nvPr/>
        </p:nvPicPr>
        <p:blipFill>
          <a:blip r:embed="rId4"/>
          <a:stretch>
            <a:fillRect/>
          </a:stretch>
        </p:blipFill>
        <p:spPr>
          <a:xfrm>
            <a:off x="5737860" y="3331715"/>
            <a:ext cx="5162550" cy="3287594"/>
          </a:xfrm>
          <a:prstGeom prst="rect">
            <a:avLst/>
          </a:prstGeom>
        </p:spPr>
      </p:pic>
      <p:sp>
        <p:nvSpPr>
          <p:cNvPr id="23" name="文本框 22">
            <a:extLst>
              <a:ext uri="{FF2B5EF4-FFF2-40B4-BE49-F238E27FC236}">
                <a16:creationId xmlns:a16="http://schemas.microsoft.com/office/drawing/2014/main" id="{29CF1AB8-CE03-2D46-B780-D80F0F23F1A6}"/>
              </a:ext>
            </a:extLst>
          </p:cNvPr>
          <p:cNvSpPr txBox="1"/>
          <p:nvPr/>
        </p:nvSpPr>
        <p:spPr>
          <a:xfrm>
            <a:off x="7117080" y="4578263"/>
            <a:ext cx="1097280" cy="230832"/>
          </a:xfrm>
          <a:prstGeom prst="rect">
            <a:avLst/>
          </a:prstGeom>
          <a:noFill/>
        </p:spPr>
        <p:txBody>
          <a:bodyPr wrap="square" rtlCol="0">
            <a:spAutoFit/>
          </a:bodyPr>
          <a:lstStyle/>
          <a:p>
            <a:r>
              <a:rPr lang="zh-CN" altLang="en-US" sz="900" dirty="0"/>
              <a:t>酵母体内组装</a:t>
            </a:r>
          </a:p>
        </p:txBody>
      </p:sp>
      <p:sp>
        <p:nvSpPr>
          <p:cNvPr id="24" name="文本框 23">
            <a:extLst>
              <a:ext uri="{FF2B5EF4-FFF2-40B4-BE49-F238E27FC236}">
                <a16:creationId xmlns:a16="http://schemas.microsoft.com/office/drawing/2014/main" id="{DACDDED0-C046-459F-6A60-E6993B00700E}"/>
              </a:ext>
            </a:extLst>
          </p:cNvPr>
          <p:cNvSpPr txBox="1"/>
          <p:nvPr/>
        </p:nvSpPr>
        <p:spPr>
          <a:xfrm>
            <a:off x="9258300" y="4581418"/>
            <a:ext cx="1097280" cy="230832"/>
          </a:xfrm>
          <a:prstGeom prst="rect">
            <a:avLst/>
          </a:prstGeom>
          <a:noFill/>
        </p:spPr>
        <p:txBody>
          <a:bodyPr wrap="square" rtlCol="0">
            <a:spAutoFit/>
          </a:bodyPr>
          <a:lstStyle/>
          <a:p>
            <a:r>
              <a:rPr lang="zh-CN" altLang="en-US" sz="900" b="0" i="0" dirty="0">
                <a:solidFill>
                  <a:srgbClr val="000000"/>
                </a:solidFill>
                <a:effectLst/>
                <a:latin typeface="Arial" panose="020B0604020202020204" pitchFamily="34" charset="0"/>
              </a:rPr>
              <a:t>批量转移</a:t>
            </a:r>
            <a:endParaRPr lang="zh-CN" altLang="en-US" sz="900" dirty="0"/>
          </a:p>
        </p:txBody>
      </p:sp>
      <p:sp>
        <p:nvSpPr>
          <p:cNvPr id="27" name="文本框 26">
            <a:extLst>
              <a:ext uri="{FF2B5EF4-FFF2-40B4-BE49-F238E27FC236}">
                <a16:creationId xmlns:a16="http://schemas.microsoft.com/office/drawing/2014/main" id="{72EB42EE-46D5-3D88-EF63-4C920BD18850}"/>
              </a:ext>
            </a:extLst>
          </p:cNvPr>
          <p:cNvSpPr txBox="1"/>
          <p:nvPr/>
        </p:nvSpPr>
        <p:spPr>
          <a:xfrm>
            <a:off x="10654665" y="4908738"/>
            <a:ext cx="1097280" cy="230832"/>
          </a:xfrm>
          <a:prstGeom prst="rect">
            <a:avLst/>
          </a:prstGeom>
          <a:noFill/>
        </p:spPr>
        <p:txBody>
          <a:bodyPr wrap="square" rtlCol="0">
            <a:spAutoFit/>
          </a:bodyPr>
          <a:lstStyle/>
          <a:p>
            <a:r>
              <a:rPr lang="zh-CN" altLang="en-US" sz="900" dirty="0"/>
              <a:t>细胞恢复</a:t>
            </a:r>
          </a:p>
        </p:txBody>
      </p:sp>
      <p:sp>
        <p:nvSpPr>
          <p:cNvPr id="28" name="文本框 27">
            <a:extLst>
              <a:ext uri="{FF2B5EF4-FFF2-40B4-BE49-F238E27FC236}">
                <a16:creationId xmlns:a16="http://schemas.microsoft.com/office/drawing/2014/main" id="{3E7FC9AA-226D-7DAA-267F-CC340EB2AC10}"/>
              </a:ext>
            </a:extLst>
          </p:cNvPr>
          <p:cNvSpPr txBox="1"/>
          <p:nvPr/>
        </p:nvSpPr>
        <p:spPr>
          <a:xfrm>
            <a:off x="8739864" y="6129908"/>
            <a:ext cx="1097280" cy="369332"/>
          </a:xfrm>
          <a:prstGeom prst="rect">
            <a:avLst/>
          </a:prstGeom>
          <a:noFill/>
        </p:spPr>
        <p:txBody>
          <a:bodyPr wrap="square" rtlCol="0">
            <a:spAutoFit/>
          </a:bodyPr>
          <a:lstStyle/>
          <a:p>
            <a:r>
              <a:rPr lang="zh-CN" altLang="en-US" sz="900" b="0" i="0" dirty="0">
                <a:solidFill>
                  <a:srgbClr val="000000"/>
                </a:solidFill>
                <a:effectLst/>
                <a:latin typeface="Arial" panose="020B0604020202020204" pitchFamily="34" charset="0"/>
              </a:rPr>
              <a:t>用于测序分析的单菌落分离</a:t>
            </a:r>
            <a:endParaRPr lang="zh-CN" altLang="en-US" sz="900" dirty="0"/>
          </a:p>
        </p:txBody>
      </p:sp>
    </p:spTree>
    <p:extLst>
      <p:ext uri="{BB962C8B-B14F-4D97-AF65-F5344CB8AC3E}">
        <p14:creationId xmlns:p14="http://schemas.microsoft.com/office/powerpoint/2010/main" val="57366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87BC170-912F-7BA9-719D-87EFBEFB79D5}"/>
              </a:ext>
            </a:extLst>
          </p:cNvPr>
          <p:cNvSpPr txBox="1"/>
          <p:nvPr/>
        </p:nvSpPr>
        <p:spPr>
          <a:xfrm>
            <a:off x="1021080" y="642300"/>
            <a:ext cx="10317480" cy="2862322"/>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首先，除了可能在细胞构建或传代过程中产生插入缺失或 </a:t>
            </a:r>
            <a:r>
              <a:rPr lang="en-US" altLang="zh-CN" b="0" i="0" dirty="0">
                <a:solidFill>
                  <a:srgbClr val="000000"/>
                </a:solidFill>
                <a:effectLst/>
                <a:latin typeface="Arial" panose="020B0604020202020204" pitchFamily="34" charset="0"/>
              </a:rPr>
              <a:t>SNVs </a:t>
            </a:r>
            <a:r>
              <a:rPr lang="zh-CN" altLang="en-US" b="0" i="0" dirty="0">
                <a:solidFill>
                  <a:srgbClr val="000000"/>
                </a:solidFill>
                <a:effectLst/>
                <a:latin typeface="Arial" panose="020B0604020202020204" pitchFamily="34" charset="0"/>
              </a:rPr>
              <a:t>之外，我们还观察到在</a:t>
            </a:r>
            <a:r>
              <a:rPr lang="en-US" altLang="zh-CN" b="0" i="0" dirty="0">
                <a:solidFill>
                  <a:srgbClr val="000000"/>
                </a:solidFill>
                <a:effectLst/>
                <a:latin typeface="Arial" panose="020B0604020202020204" pitchFamily="34" charset="0"/>
              </a:rPr>
              <a:t>15 </a:t>
            </a:r>
            <a:r>
              <a:rPr lang="zh-CN" altLang="en-US" b="0" i="0" dirty="0">
                <a:solidFill>
                  <a:srgbClr val="000000"/>
                </a:solidFill>
                <a:effectLst/>
                <a:latin typeface="Arial" panose="020B0604020202020204" pitchFamily="34" charset="0"/>
              </a:rPr>
              <a:t>个选定的单菌落中从 </a:t>
            </a:r>
            <a:r>
              <a:rPr lang="en-US" altLang="zh-CN" b="0" i="0" dirty="0">
                <a:solidFill>
                  <a:srgbClr val="000000"/>
                </a:solidFill>
                <a:effectLst/>
                <a:latin typeface="Arial" panose="020B0604020202020204" pitchFamily="34" charset="0"/>
              </a:rPr>
              <a:t>~21.1 kbps </a:t>
            </a:r>
            <a:r>
              <a:rPr lang="zh-CN" altLang="en-US" b="0" i="0" dirty="0">
                <a:solidFill>
                  <a:srgbClr val="000000"/>
                </a:solidFill>
                <a:effectLst/>
                <a:latin typeface="Arial" panose="020B0604020202020204" pitchFamily="34" charset="0"/>
              </a:rPr>
              <a:t>到 </a:t>
            </a:r>
            <a:r>
              <a:rPr lang="en-US" altLang="zh-CN" b="0" i="0" dirty="0">
                <a:solidFill>
                  <a:srgbClr val="000000"/>
                </a:solidFill>
                <a:effectLst/>
                <a:latin typeface="Arial" panose="020B0604020202020204" pitchFamily="34" charset="0"/>
              </a:rPr>
              <a:t>~51.4 kbps </a:t>
            </a:r>
            <a:r>
              <a:rPr lang="zh-CN" altLang="en-US" b="0" i="0" dirty="0">
                <a:solidFill>
                  <a:srgbClr val="000000"/>
                </a:solidFill>
                <a:effectLst/>
                <a:latin typeface="Arial" panose="020B0604020202020204" pitchFamily="34" charset="0"/>
              </a:rPr>
              <a:t>的不同程度的部分片段丢失，导致从 </a:t>
            </a:r>
            <a:r>
              <a:rPr lang="en-US" altLang="zh-CN" b="0" i="0" dirty="0">
                <a:solidFill>
                  <a:srgbClr val="000000"/>
                </a:solidFill>
                <a:effectLst/>
                <a:latin typeface="Arial" panose="020B0604020202020204" pitchFamily="34" charset="0"/>
              </a:rPr>
              <a:t>38.9% </a:t>
            </a:r>
            <a:r>
              <a:rPr lang="zh-CN" altLang="en-US" b="0" i="0" dirty="0">
                <a:solidFill>
                  <a:srgbClr val="000000"/>
                </a:solidFill>
                <a:effectLst/>
                <a:latin typeface="Arial" panose="020B0604020202020204" pitchFamily="34" charset="0"/>
              </a:rPr>
              <a:t>到 </a:t>
            </a:r>
            <a:r>
              <a:rPr lang="en-US" altLang="zh-CN" b="0" i="0" dirty="0">
                <a:solidFill>
                  <a:srgbClr val="000000"/>
                </a:solidFill>
                <a:effectLst/>
                <a:latin typeface="Arial" panose="020B0604020202020204" pitchFamily="34" charset="0"/>
              </a:rPr>
              <a:t>95.0% </a:t>
            </a:r>
            <a:r>
              <a:rPr lang="zh-CN" altLang="en-US" b="0" i="0" dirty="0">
                <a:solidFill>
                  <a:srgbClr val="000000"/>
                </a:solidFill>
                <a:effectLst/>
                <a:latin typeface="Arial" panose="020B0604020202020204" pitchFamily="34" charset="0"/>
              </a:rPr>
              <a:t>不同级别的数据恢复。</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由于观察到的插入缺失或较大的缺失可能会导致编码数据的</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序列发生帧移，从而导致解码失败，因此采用单赢家多投票策略，通过对多个菌落进行重构和比对，生成一致序列。通过这样做，我们重建了一个包含 </a:t>
            </a:r>
            <a:r>
              <a:rPr lang="en-US" altLang="zh-CN" b="0" i="0" dirty="0">
                <a:solidFill>
                  <a:srgbClr val="000000"/>
                </a:solidFill>
                <a:effectLst/>
                <a:latin typeface="Arial" panose="020B0604020202020204" pitchFamily="34" charset="0"/>
              </a:rPr>
              <a:t>66 </a:t>
            </a:r>
            <a:r>
              <a:rPr lang="zh-CN" altLang="en-US" b="0" i="0" dirty="0">
                <a:solidFill>
                  <a:srgbClr val="000000"/>
                </a:solidFill>
                <a:effectLst/>
                <a:latin typeface="Arial" panose="020B0604020202020204" pitchFamily="34" charset="0"/>
              </a:rPr>
              <a:t>个 </a:t>
            </a:r>
            <a:r>
              <a:rPr lang="en-US" altLang="zh-CN" b="0" i="0" dirty="0">
                <a:solidFill>
                  <a:srgbClr val="000000"/>
                </a:solidFill>
                <a:effectLst/>
                <a:latin typeface="Arial" panose="020B0604020202020204" pitchFamily="34" charset="0"/>
              </a:rPr>
              <a:t>SNVs</a:t>
            </a:r>
            <a:r>
              <a:rPr lang="zh-CN" altLang="en-US" b="0" i="0" dirty="0">
                <a:solidFill>
                  <a:srgbClr val="000000"/>
                </a:solidFill>
                <a:effectLst/>
                <a:latin typeface="Arial" panose="020B0604020202020204" pitchFamily="34" charset="0"/>
              </a:rPr>
              <a:t>的完整序列，它无法通过引入数据块的 </a:t>
            </a:r>
            <a:r>
              <a:rPr lang="en-US" altLang="zh-CN" b="0" i="0" dirty="0">
                <a:solidFill>
                  <a:srgbClr val="000000"/>
                </a:solidFill>
                <a:effectLst/>
                <a:latin typeface="Arial" panose="020B0604020202020204" pitchFamily="34" charset="0"/>
              </a:rPr>
              <a:t>RS </a:t>
            </a:r>
            <a:r>
              <a:rPr lang="zh-CN" altLang="en-US" b="0" i="0" dirty="0">
                <a:solidFill>
                  <a:srgbClr val="000000"/>
                </a:solidFill>
                <a:effectLst/>
                <a:latin typeface="Arial" panose="020B0604020202020204" pitchFamily="34" charset="0"/>
              </a:rPr>
              <a:t>码进行纠正和完全恢复存储的数据。此外，为了测试本研究中可实现的最大物理密度，我们进一步将构建的数据编码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片段整合到酵母 </a:t>
            </a:r>
            <a:r>
              <a:rPr lang="en-US" altLang="zh-CN" b="0" i="0" dirty="0">
                <a:solidFill>
                  <a:srgbClr val="000000"/>
                </a:solidFill>
                <a:effectLst/>
                <a:latin typeface="Arial" panose="020B0604020202020204" pitchFamily="34" charset="0"/>
              </a:rPr>
              <a:t>BY4741 </a:t>
            </a:r>
            <a:r>
              <a:rPr lang="zh-CN" altLang="en-US" b="0" i="0" dirty="0">
                <a:solidFill>
                  <a:srgbClr val="000000"/>
                </a:solidFill>
                <a:effectLst/>
                <a:latin typeface="Arial" panose="020B0604020202020204" pitchFamily="34" charset="0"/>
              </a:rPr>
              <a:t>基因组的染色体 </a:t>
            </a:r>
            <a:r>
              <a:rPr lang="en-US" altLang="zh-CN" b="0" i="0" dirty="0">
                <a:solidFill>
                  <a:srgbClr val="000000"/>
                </a:solidFill>
                <a:effectLst/>
                <a:latin typeface="Arial" panose="020B0604020202020204" pitchFamily="34" charset="0"/>
              </a:rPr>
              <a:t>II </a:t>
            </a:r>
            <a:r>
              <a:rPr lang="zh-CN" altLang="en-US" b="0" i="0" dirty="0">
                <a:solidFill>
                  <a:srgbClr val="000000"/>
                </a:solidFill>
                <a:effectLst/>
                <a:latin typeface="Arial" panose="020B0604020202020204" pitchFamily="34" charset="0"/>
              </a:rPr>
              <a:t>中。因此，对于每个产生的酵母细胞，编码数据的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都保持在一个单拷贝水平。通过这样做，我们成功地证明了可以实现约 </a:t>
            </a:r>
            <a:r>
              <a:rPr lang="en-US" altLang="zh-CN" b="0" i="0" dirty="0">
                <a:solidFill>
                  <a:srgbClr val="000000"/>
                </a:solidFill>
                <a:effectLst/>
                <a:latin typeface="Arial" panose="020B0604020202020204" pitchFamily="34" charset="0"/>
              </a:rPr>
              <a:t>432.2 EB g</a:t>
            </a:r>
            <a:r>
              <a:rPr lang="en-US" altLang="zh-CN" b="0" i="0" baseline="30000" dirty="0">
                <a:solidFill>
                  <a:srgbClr val="000000"/>
                </a:solidFill>
                <a:effectLst/>
                <a:latin typeface="Arial" panose="020B0604020202020204" pitchFamily="34" charset="0"/>
              </a:rPr>
              <a:t>-1</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的物理密度，这表明比之前的工作显着增加了三个数量级。</a:t>
            </a:r>
            <a:endParaRPr lang="zh-CN" altLang="en-US" dirty="0"/>
          </a:p>
        </p:txBody>
      </p:sp>
      <p:pic>
        <p:nvPicPr>
          <p:cNvPr id="5" name="图片 4">
            <a:extLst>
              <a:ext uri="{FF2B5EF4-FFF2-40B4-BE49-F238E27FC236}">
                <a16:creationId xmlns:a16="http://schemas.microsoft.com/office/drawing/2014/main" id="{2B802680-5835-ABB8-E237-CF9F24AB1E49}"/>
              </a:ext>
            </a:extLst>
          </p:cNvPr>
          <p:cNvPicPr>
            <a:picLocks noChangeAspect="1"/>
          </p:cNvPicPr>
          <p:nvPr/>
        </p:nvPicPr>
        <p:blipFill>
          <a:blip r:embed="rId2"/>
          <a:stretch>
            <a:fillRect/>
          </a:stretch>
        </p:blipFill>
        <p:spPr>
          <a:xfrm>
            <a:off x="1527699" y="3497580"/>
            <a:ext cx="9136602" cy="2999516"/>
          </a:xfrm>
          <a:prstGeom prst="rect">
            <a:avLst/>
          </a:prstGeom>
        </p:spPr>
      </p:pic>
      <p:sp>
        <p:nvSpPr>
          <p:cNvPr id="7" name="文本框 6">
            <a:extLst>
              <a:ext uri="{FF2B5EF4-FFF2-40B4-BE49-F238E27FC236}">
                <a16:creationId xmlns:a16="http://schemas.microsoft.com/office/drawing/2014/main" id="{D18A36B0-AD2F-9DA9-1137-1EA5225A691A}"/>
              </a:ext>
            </a:extLst>
          </p:cNvPr>
          <p:cNvSpPr txBox="1"/>
          <p:nvPr/>
        </p:nvSpPr>
        <p:spPr>
          <a:xfrm>
            <a:off x="3893820" y="6366290"/>
            <a:ext cx="1752600" cy="246221"/>
          </a:xfrm>
          <a:prstGeom prst="rect">
            <a:avLst/>
          </a:prstGeom>
          <a:noFill/>
        </p:spPr>
        <p:txBody>
          <a:bodyPr wrap="square">
            <a:spAutoFit/>
          </a:bodyPr>
          <a:lstStyle/>
          <a:p>
            <a:r>
              <a:rPr lang="zh-CN" altLang="en-US" sz="1000" b="0" i="0" dirty="0">
                <a:solidFill>
                  <a:srgbClr val="000000"/>
                </a:solidFill>
                <a:effectLst/>
                <a:latin typeface="Arial" panose="020B0604020202020204" pitchFamily="34" charset="0"/>
              </a:rPr>
              <a:t>数据编码 </a:t>
            </a:r>
            <a:r>
              <a:rPr lang="en-US" altLang="zh-CN" sz="1000" b="0" i="0" dirty="0">
                <a:solidFill>
                  <a:srgbClr val="000000"/>
                </a:solidFill>
                <a:effectLst/>
                <a:latin typeface="Arial" panose="020B0604020202020204" pitchFamily="34" charset="0"/>
              </a:rPr>
              <a:t>DNA </a:t>
            </a:r>
            <a:r>
              <a:rPr lang="zh-CN" altLang="en-US" sz="1000" b="0" i="0" dirty="0">
                <a:solidFill>
                  <a:srgbClr val="000000"/>
                </a:solidFill>
                <a:effectLst/>
                <a:latin typeface="Arial" panose="020B0604020202020204" pitchFamily="34" charset="0"/>
              </a:rPr>
              <a:t>序列的坐标</a:t>
            </a:r>
            <a:endParaRPr lang="zh-CN" altLang="en-US" sz="1000" dirty="0"/>
          </a:p>
        </p:txBody>
      </p:sp>
      <p:sp>
        <p:nvSpPr>
          <p:cNvPr id="11" name="文本框 10">
            <a:extLst>
              <a:ext uri="{FF2B5EF4-FFF2-40B4-BE49-F238E27FC236}">
                <a16:creationId xmlns:a16="http://schemas.microsoft.com/office/drawing/2014/main" id="{BC099863-1772-F87C-A972-5E96C902E3F4}"/>
              </a:ext>
            </a:extLst>
          </p:cNvPr>
          <p:cNvSpPr txBox="1"/>
          <p:nvPr/>
        </p:nvSpPr>
        <p:spPr>
          <a:xfrm>
            <a:off x="8845082" y="6373985"/>
            <a:ext cx="6096000" cy="246221"/>
          </a:xfrm>
          <a:prstGeom prst="rect">
            <a:avLst/>
          </a:prstGeom>
          <a:noFill/>
        </p:spPr>
        <p:txBody>
          <a:bodyPr wrap="square">
            <a:spAutoFit/>
          </a:bodyPr>
          <a:lstStyle/>
          <a:p>
            <a:r>
              <a:rPr lang="zh-CN" altLang="en-US" sz="1000" dirty="0">
                <a:solidFill>
                  <a:srgbClr val="000000"/>
                </a:solidFill>
                <a:latin typeface="Arial" panose="020B0604020202020204" pitchFamily="34" charset="0"/>
              </a:rPr>
              <a:t>序列保留率 </a:t>
            </a:r>
            <a:r>
              <a:rPr lang="en-US" altLang="zh-CN" sz="1000" dirty="0">
                <a:solidFill>
                  <a:srgbClr val="000000"/>
                </a:solidFill>
                <a:latin typeface="Arial" panose="020B0604020202020204" pitchFamily="34" charset="0"/>
              </a:rPr>
              <a:t>(%)</a:t>
            </a:r>
            <a:endParaRPr lang="zh-CN" altLang="en-US" sz="1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4017695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CBE0718-1E88-06B8-A19F-CD8E338D219F}"/>
              </a:ext>
            </a:extLst>
          </p:cNvPr>
          <p:cNvSpPr txBox="1"/>
          <p:nvPr/>
        </p:nvSpPr>
        <p:spPr>
          <a:xfrm>
            <a:off x="656561" y="447971"/>
            <a:ext cx="6097772" cy="400110"/>
          </a:xfrm>
          <a:prstGeom prst="rect">
            <a:avLst/>
          </a:prstGeom>
          <a:noFill/>
        </p:spPr>
        <p:txBody>
          <a:bodyPr wrap="square">
            <a:spAutoFit/>
          </a:bodyPr>
          <a:lstStyle/>
          <a:p>
            <a:r>
              <a:rPr lang="zh-CN" altLang="en-US" sz="2000" dirty="0">
                <a:solidFill>
                  <a:srgbClr val="000000"/>
                </a:solidFill>
                <a:latin typeface="Arial" panose="020B0604020202020204" pitchFamily="34" charset="0"/>
              </a:rPr>
              <a:t>讨论：</a:t>
            </a:r>
          </a:p>
        </p:txBody>
      </p:sp>
      <p:sp>
        <p:nvSpPr>
          <p:cNvPr id="5" name="文本框 4">
            <a:extLst>
              <a:ext uri="{FF2B5EF4-FFF2-40B4-BE49-F238E27FC236}">
                <a16:creationId xmlns:a16="http://schemas.microsoft.com/office/drawing/2014/main" id="{C37AA189-C13A-00C0-33D0-CC4C0AD7D7BB}"/>
              </a:ext>
            </a:extLst>
          </p:cNvPr>
          <p:cNvSpPr txBox="1"/>
          <p:nvPr/>
        </p:nvSpPr>
        <p:spPr>
          <a:xfrm>
            <a:off x="574690" y="3220135"/>
            <a:ext cx="1569720" cy="584775"/>
          </a:xfrm>
          <a:prstGeom prst="rect">
            <a:avLst/>
          </a:prstGeom>
          <a:noFill/>
        </p:spPr>
        <p:txBody>
          <a:bodyPr wrap="square">
            <a:spAutoFit/>
          </a:bodyPr>
          <a:lstStyle/>
          <a:p>
            <a:r>
              <a:rPr lang="en-US" altLang="zh-CN" sz="1600" b="0" i="0" dirty="0">
                <a:solidFill>
                  <a:srgbClr val="000000"/>
                </a:solidFill>
                <a:effectLst/>
                <a:latin typeface="Arial" panose="020B0604020202020204" pitchFamily="34" charset="0"/>
              </a:rPr>
              <a:t>YYC</a:t>
            </a:r>
            <a:r>
              <a:rPr lang="zh-CN" altLang="en-US" sz="1600" b="0" i="0" dirty="0">
                <a:solidFill>
                  <a:srgbClr val="000000"/>
                </a:solidFill>
                <a:effectLst/>
                <a:latin typeface="Arial" panose="020B0604020202020204" pitchFamily="34" charset="0"/>
              </a:rPr>
              <a:t>转码算法优点</a:t>
            </a:r>
            <a:endParaRPr lang="zh-CN" altLang="en-US" sz="1600" dirty="0"/>
          </a:p>
        </p:txBody>
      </p:sp>
      <p:sp>
        <p:nvSpPr>
          <p:cNvPr id="6" name="左大括号 5">
            <a:extLst>
              <a:ext uri="{FF2B5EF4-FFF2-40B4-BE49-F238E27FC236}">
                <a16:creationId xmlns:a16="http://schemas.microsoft.com/office/drawing/2014/main" id="{5B9FE499-F31F-5E28-0F48-C0B68C242B6B}"/>
              </a:ext>
            </a:extLst>
          </p:cNvPr>
          <p:cNvSpPr/>
          <p:nvPr/>
        </p:nvSpPr>
        <p:spPr>
          <a:xfrm>
            <a:off x="2046590" y="2354283"/>
            <a:ext cx="419100" cy="231648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9BAC8A4-5D31-1293-FE48-8367EDAD9331}"/>
              </a:ext>
            </a:extLst>
          </p:cNvPr>
          <p:cNvSpPr txBox="1"/>
          <p:nvPr/>
        </p:nvSpPr>
        <p:spPr>
          <a:xfrm>
            <a:off x="2526650" y="2009356"/>
            <a:ext cx="3771900" cy="830997"/>
          </a:xfrm>
          <a:prstGeom prst="rect">
            <a:avLst/>
          </a:prstGeom>
          <a:noFill/>
        </p:spPr>
        <p:txBody>
          <a:bodyPr wrap="square">
            <a:spAutoFit/>
          </a:bodyPr>
          <a:lstStyle/>
          <a:p>
            <a:r>
              <a:rPr lang="zh-CN" altLang="en-US" sz="1600" dirty="0">
                <a:solidFill>
                  <a:srgbClr val="000000"/>
                </a:solidFill>
                <a:latin typeface="Arial" panose="020B0604020202020204" pitchFamily="34" charset="0"/>
              </a:rPr>
              <a:t>与其他早期的成果相比，它成功地平衡了</a:t>
            </a:r>
            <a:r>
              <a:rPr lang="en-US" altLang="zh-CN" sz="1600" dirty="0">
                <a:solidFill>
                  <a:srgbClr val="000000"/>
                </a:solidFill>
                <a:latin typeface="Arial" panose="020B0604020202020204" pitchFamily="34" charset="0"/>
              </a:rPr>
              <a:t>DNA</a:t>
            </a:r>
            <a:r>
              <a:rPr lang="zh-CN" altLang="en-US" sz="1600" dirty="0">
                <a:solidFill>
                  <a:srgbClr val="000000"/>
                </a:solidFill>
                <a:latin typeface="Arial" panose="020B0604020202020204" pitchFamily="34" charset="0"/>
              </a:rPr>
              <a:t>数据存储的高鲁棒性、兼容性和相当大的信息密度。</a:t>
            </a:r>
          </a:p>
        </p:txBody>
      </p:sp>
      <p:sp>
        <p:nvSpPr>
          <p:cNvPr id="8" name="矩形: 圆角 7">
            <a:extLst>
              <a:ext uri="{FF2B5EF4-FFF2-40B4-BE49-F238E27FC236}">
                <a16:creationId xmlns:a16="http://schemas.microsoft.com/office/drawing/2014/main" id="{928B5561-4FF6-A141-9A3E-0651360E741F}"/>
              </a:ext>
            </a:extLst>
          </p:cNvPr>
          <p:cNvSpPr/>
          <p:nvPr/>
        </p:nvSpPr>
        <p:spPr>
          <a:xfrm>
            <a:off x="7037690" y="1747422"/>
            <a:ext cx="4579620" cy="16004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2D13A69-CC9D-22E7-88A5-5C78848B44E3}"/>
              </a:ext>
            </a:extLst>
          </p:cNvPr>
          <p:cNvSpPr txBox="1"/>
          <p:nvPr/>
        </p:nvSpPr>
        <p:spPr>
          <a:xfrm>
            <a:off x="7037690" y="1770282"/>
            <a:ext cx="4671060" cy="1600438"/>
          </a:xfrm>
          <a:prstGeom prst="rect">
            <a:avLst/>
          </a:prstGeom>
          <a:noFill/>
        </p:spPr>
        <p:txBody>
          <a:bodyPr wrap="square">
            <a:spAutoFit/>
          </a:bodyPr>
          <a:lstStyle/>
          <a:p>
            <a:r>
              <a:rPr lang="zh-CN" altLang="en-US" sz="1400" b="0" i="0" dirty="0">
                <a:solidFill>
                  <a:srgbClr val="000000"/>
                </a:solidFill>
                <a:effectLst/>
                <a:latin typeface="Arial" panose="020B0604020202020204" pitchFamily="34" charset="0"/>
              </a:rPr>
              <a:t>在转码之前，可以使用压缩算法使字节频率更加平衡避免特定的数据模式，从而提高生成的</a:t>
            </a:r>
            <a:r>
              <a:rPr lang="en-US" altLang="zh-CN" sz="1400" b="0" i="0" dirty="0">
                <a:solidFill>
                  <a:srgbClr val="000000"/>
                </a:solidFill>
                <a:effectLst/>
                <a:latin typeface="Arial" panose="020B0604020202020204" pitchFamily="34" charset="0"/>
              </a:rPr>
              <a:t>DNA</a:t>
            </a:r>
            <a:r>
              <a:rPr lang="zh-CN" altLang="en-US" sz="1400" b="0" i="0" dirty="0">
                <a:solidFill>
                  <a:srgbClr val="000000"/>
                </a:solidFill>
                <a:effectLst/>
                <a:latin typeface="Arial" panose="020B0604020202020204" pitchFamily="34" charset="0"/>
              </a:rPr>
              <a:t>序列的兼容性。然而，由于压缩会改变原始的信息结构，我们的结果表明，即使</a:t>
            </a:r>
            <a:r>
              <a:rPr lang="en-US" altLang="zh-CN" sz="1400" b="0" i="0" dirty="0">
                <a:solidFill>
                  <a:srgbClr val="000000"/>
                </a:solidFill>
                <a:effectLst/>
                <a:latin typeface="Arial" panose="020B0604020202020204" pitchFamily="34" charset="0"/>
              </a:rPr>
              <a:t>DNA</a:t>
            </a:r>
            <a:r>
              <a:rPr lang="zh-CN" altLang="en-US" sz="1400" b="0" i="0" dirty="0">
                <a:solidFill>
                  <a:srgbClr val="000000"/>
                </a:solidFill>
                <a:effectLst/>
                <a:latin typeface="Arial" panose="020B0604020202020204" pitchFamily="34" charset="0"/>
              </a:rPr>
              <a:t>分子部分丢失，也会导致压缩后的数据完全无法恢复。目前的压缩算法不是为</a:t>
            </a:r>
            <a:r>
              <a:rPr lang="en-US" altLang="zh-CN" sz="1400" b="0" i="0" dirty="0">
                <a:solidFill>
                  <a:srgbClr val="000000"/>
                </a:solidFill>
                <a:effectLst/>
                <a:latin typeface="Arial" panose="020B0604020202020204" pitchFamily="34" charset="0"/>
              </a:rPr>
              <a:t>DNA</a:t>
            </a:r>
            <a:r>
              <a:rPr lang="zh-CN" altLang="en-US" sz="1400" b="0" i="0" dirty="0">
                <a:solidFill>
                  <a:srgbClr val="000000"/>
                </a:solidFill>
                <a:effectLst/>
                <a:latin typeface="Arial" panose="020B0604020202020204" pitchFamily="34" charset="0"/>
              </a:rPr>
              <a:t>数据存储而设计的，可以执行进一步的细化来适当地压缩数据，以实现鲁棒的比特到碱基转编码。 </a:t>
            </a:r>
            <a:endParaRPr lang="zh-CN" altLang="en-US" sz="1400" dirty="0"/>
          </a:p>
        </p:txBody>
      </p:sp>
      <p:cxnSp>
        <p:nvCxnSpPr>
          <p:cNvPr id="10" name="直接箭头连接符 9">
            <a:extLst>
              <a:ext uri="{FF2B5EF4-FFF2-40B4-BE49-F238E27FC236}">
                <a16:creationId xmlns:a16="http://schemas.microsoft.com/office/drawing/2014/main" id="{3BFD3E9B-545D-3BDA-954F-F465507870F4}"/>
              </a:ext>
            </a:extLst>
          </p:cNvPr>
          <p:cNvCxnSpPr>
            <a:cxnSpLocks/>
            <a:stCxn id="7" idx="3"/>
          </p:cNvCxnSpPr>
          <p:nvPr/>
        </p:nvCxnSpPr>
        <p:spPr>
          <a:xfrm>
            <a:off x="6298550" y="2424855"/>
            <a:ext cx="536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EA2B7688-7F17-D891-5AC1-DDD2ADC2340A}"/>
              </a:ext>
            </a:extLst>
          </p:cNvPr>
          <p:cNvSpPr txBox="1"/>
          <p:nvPr/>
        </p:nvSpPr>
        <p:spPr>
          <a:xfrm>
            <a:off x="2560940" y="4501486"/>
            <a:ext cx="3703320" cy="338554"/>
          </a:xfrm>
          <a:prstGeom prst="rect">
            <a:avLst/>
          </a:prstGeom>
          <a:noFill/>
        </p:spPr>
        <p:txBody>
          <a:bodyPr wrap="square">
            <a:spAutoFit/>
          </a:bodyPr>
          <a:lstStyle/>
          <a:p>
            <a:r>
              <a:rPr lang="zh-CN" altLang="en-US" sz="1600" dirty="0">
                <a:solidFill>
                  <a:srgbClr val="000000"/>
                </a:solidFill>
                <a:latin typeface="Arial" panose="020B0604020202020204" pitchFamily="34" charset="0"/>
              </a:rPr>
              <a:t>其 </a:t>
            </a:r>
            <a:r>
              <a:rPr lang="en-US" altLang="zh-CN" sz="1600" dirty="0">
                <a:solidFill>
                  <a:srgbClr val="000000"/>
                </a:solidFill>
                <a:latin typeface="Arial" panose="020B0604020202020204" pitchFamily="34" charset="0"/>
              </a:rPr>
              <a:t>1,536 </a:t>
            </a:r>
            <a:r>
              <a:rPr lang="zh-CN" altLang="en-US" sz="1600" dirty="0">
                <a:solidFill>
                  <a:srgbClr val="000000"/>
                </a:solidFill>
                <a:latin typeface="Arial" panose="020B0604020202020204" pitchFamily="34" charset="0"/>
              </a:rPr>
              <a:t>个选项的规则合并的灵活性。</a:t>
            </a:r>
          </a:p>
        </p:txBody>
      </p:sp>
      <p:sp>
        <p:nvSpPr>
          <p:cNvPr id="12" name="矩形: 圆角 11">
            <a:extLst>
              <a:ext uri="{FF2B5EF4-FFF2-40B4-BE49-F238E27FC236}">
                <a16:creationId xmlns:a16="http://schemas.microsoft.com/office/drawing/2014/main" id="{1FA9BF9C-B81C-863B-F086-C040507E9209}"/>
              </a:ext>
            </a:extLst>
          </p:cNvPr>
          <p:cNvSpPr/>
          <p:nvPr/>
        </p:nvSpPr>
        <p:spPr>
          <a:xfrm>
            <a:off x="7037690" y="4047308"/>
            <a:ext cx="4579620" cy="124691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C239306-0367-7330-2283-5321ADA7447F}"/>
              </a:ext>
            </a:extLst>
          </p:cNvPr>
          <p:cNvSpPr txBox="1"/>
          <p:nvPr/>
        </p:nvSpPr>
        <p:spPr>
          <a:xfrm>
            <a:off x="7184375" y="4085987"/>
            <a:ext cx="4286250" cy="1169551"/>
          </a:xfrm>
          <a:prstGeom prst="rect">
            <a:avLst/>
          </a:prstGeom>
          <a:noFill/>
        </p:spPr>
        <p:txBody>
          <a:bodyPr wrap="square">
            <a:spAutoFit/>
          </a:bodyPr>
          <a:lstStyle/>
          <a:p>
            <a:r>
              <a:rPr lang="zh-CN" altLang="en-US" sz="1400" dirty="0">
                <a:solidFill>
                  <a:srgbClr val="000000"/>
                </a:solidFill>
                <a:latin typeface="Arial" panose="020B0604020202020204" pitchFamily="34" charset="0"/>
              </a:rPr>
              <a:t>考虑到更广泛的应用场景，</a:t>
            </a:r>
            <a:r>
              <a:rPr lang="en-US" altLang="zh-CN" sz="1400" dirty="0">
                <a:solidFill>
                  <a:srgbClr val="000000"/>
                </a:solidFill>
                <a:latin typeface="Arial" panose="020B0604020202020204" pitchFamily="34" charset="0"/>
              </a:rPr>
              <a:t>YYC </a:t>
            </a:r>
            <a:r>
              <a:rPr lang="zh-CN" altLang="en-US" sz="1400" dirty="0">
                <a:solidFill>
                  <a:srgbClr val="000000"/>
                </a:solidFill>
                <a:latin typeface="Arial" panose="020B0604020202020204" pitchFamily="34" charset="0"/>
              </a:rPr>
              <a:t>为单个文件的转码提供了结合多种编码方案的机会，从而为安全数据存档提供了一种替代策略。此外，</a:t>
            </a:r>
            <a:r>
              <a:rPr lang="en-US" altLang="zh-CN" sz="1400" dirty="0">
                <a:solidFill>
                  <a:srgbClr val="000000"/>
                </a:solidFill>
                <a:latin typeface="Arial" panose="020B0604020202020204" pitchFamily="34" charset="0"/>
              </a:rPr>
              <a:t>DNA</a:t>
            </a:r>
            <a:r>
              <a:rPr lang="zh-CN" altLang="en-US" sz="1400" dirty="0">
                <a:solidFill>
                  <a:srgbClr val="000000"/>
                </a:solidFill>
                <a:latin typeface="Arial" panose="020B0604020202020204" pitchFamily="34" charset="0"/>
              </a:rPr>
              <a:t>存储的编码方案可以模块化为数据转码、索引分配、纠错、冗余等，从而为用户提供了更多自由组合的选择。</a:t>
            </a:r>
          </a:p>
        </p:txBody>
      </p:sp>
      <p:cxnSp>
        <p:nvCxnSpPr>
          <p:cNvPr id="17" name="直接箭头连接符 16">
            <a:extLst>
              <a:ext uri="{FF2B5EF4-FFF2-40B4-BE49-F238E27FC236}">
                <a16:creationId xmlns:a16="http://schemas.microsoft.com/office/drawing/2014/main" id="{73788935-F761-E3D0-F8D9-44E14474E511}"/>
              </a:ext>
            </a:extLst>
          </p:cNvPr>
          <p:cNvCxnSpPr>
            <a:cxnSpLocks/>
          </p:cNvCxnSpPr>
          <p:nvPr/>
        </p:nvCxnSpPr>
        <p:spPr>
          <a:xfrm>
            <a:off x="6245210" y="4701539"/>
            <a:ext cx="536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807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96E50ED-BB23-73D9-1EB5-E597FE648537}"/>
              </a:ext>
            </a:extLst>
          </p:cNvPr>
          <p:cNvSpPr txBox="1"/>
          <p:nvPr/>
        </p:nvSpPr>
        <p:spPr>
          <a:xfrm>
            <a:off x="636944" y="3608065"/>
            <a:ext cx="10918112" cy="2031325"/>
          </a:xfrm>
          <a:prstGeom prst="rect">
            <a:avLst/>
          </a:prstGeom>
          <a:noFill/>
        </p:spPr>
        <p:txBody>
          <a:bodyPr wrap="square">
            <a:spAutoFit/>
          </a:bodyPr>
          <a:lstStyle/>
          <a:p>
            <a:pPr indent="457200"/>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因其卓越的耐用性和节省空间的存储而成为一种很有前途的数据存储介质。早期的比特到碱基转码方案主要</a:t>
            </a:r>
            <a:r>
              <a:rPr lang="zh-CN" altLang="en-US" b="0" i="0" dirty="0">
                <a:effectLst/>
                <a:latin typeface="Arial" panose="020B0604020202020204" pitchFamily="34" charset="0"/>
              </a:rPr>
              <a:t>追求信息密度，代价是引入生物相容性挑战或解码失败。在这里</a:t>
            </a:r>
            <a:r>
              <a:rPr lang="zh-CN" altLang="en-US" b="0" i="0" dirty="0">
                <a:solidFill>
                  <a:srgbClr val="000000"/>
                </a:solidFill>
                <a:effectLst/>
                <a:latin typeface="Arial" panose="020B0604020202020204" pitchFamily="34" charset="0"/>
              </a:rPr>
              <a:t>，我们提出了一种强大的转码算法，称为 </a:t>
            </a:r>
            <a:r>
              <a:rPr lang="en-US" altLang="zh-CN" b="0" i="0" dirty="0">
                <a:solidFill>
                  <a:srgbClr val="000000"/>
                </a:solidFill>
                <a:effectLst/>
                <a:latin typeface="Arial" panose="020B0604020202020204" pitchFamily="34" charset="0"/>
              </a:rPr>
              <a:t>yin-yang </a:t>
            </a:r>
            <a:r>
              <a:rPr lang="zh-CN" altLang="en-US" b="0" i="0" dirty="0">
                <a:solidFill>
                  <a:srgbClr val="000000"/>
                </a:solidFill>
                <a:effectLst/>
                <a:latin typeface="Arial" panose="020B0604020202020204" pitchFamily="34" charset="0"/>
              </a:rPr>
              <a:t>编解码器，使用两个规则将两个二进制位编码为一个核苷酸，以生成一种合成和测序技术高度兼容的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序列。我们编码了两种有代表性的文件格式，并在体外将它们存储为 </a:t>
            </a:r>
            <a:r>
              <a:rPr lang="en-US" altLang="zh-CN" b="0" i="0" dirty="0">
                <a:solidFill>
                  <a:srgbClr val="000000"/>
                </a:solidFill>
                <a:effectLst/>
                <a:latin typeface="Arial" panose="020B0604020202020204" pitchFamily="34" charset="0"/>
              </a:rPr>
              <a:t>200 </a:t>
            </a:r>
            <a:r>
              <a:rPr lang="en-US" altLang="zh-CN" b="0" i="0" dirty="0" err="1">
                <a:solidFill>
                  <a:srgbClr val="000000"/>
                </a:solidFill>
                <a:effectLst/>
                <a:latin typeface="Arial" panose="020B0604020202020204" pitchFamily="34" charset="0"/>
              </a:rPr>
              <a:t>nt</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寡核苷酸池</a:t>
            </a:r>
            <a:r>
              <a:rPr lang="zh-CN" altLang="en-US" dirty="0">
                <a:solidFill>
                  <a:srgbClr val="000000"/>
                </a:solidFill>
                <a:latin typeface="Arial" panose="020B0604020202020204" pitchFamily="34" charset="0"/>
              </a:rPr>
              <a:t>和</a:t>
            </a:r>
            <a:r>
              <a:rPr lang="zh-CN" altLang="en-US" b="0" i="0" dirty="0">
                <a:solidFill>
                  <a:srgbClr val="000000"/>
                </a:solidFill>
                <a:effectLst/>
                <a:latin typeface="Arial" panose="020B0604020202020204" pitchFamily="34" charset="0"/>
              </a:rPr>
              <a:t>在体内存储为酵母细胞中约 </a:t>
            </a:r>
            <a:r>
              <a:rPr lang="en-US" altLang="zh-CN" b="0" i="0" dirty="0">
                <a:solidFill>
                  <a:srgbClr val="000000"/>
                </a:solidFill>
                <a:effectLst/>
                <a:latin typeface="Arial" panose="020B0604020202020204" pitchFamily="34" charset="0"/>
              </a:rPr>
              <a:t>54 kbps </a:t>
            </a:r>
            <a:r>
              <a:rPr lang="zh-CN" altLang="en-US" b="0" i="0" dirty="0">
                <a:solidFill>
                  <a:srgbClr val="000000"/>
                </a:solidFill>
                <a:effectLst/>
                <a:latin typeface="Arial" panose="020B0604020202020204" pitchFamily="34" charset="0"/>
              </a:rPr>
              <a:t>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片段。测序结果表明，阴阳编解码器对多种数据类型表现出较高的鲁棒性和可靠性，在 </a:t>
            </a:r>
            <a:r>
              <a:rPr lang="en-US" altLang="zh-CN" b="0" i="0" dirty="0">
                <a:solidFill>
                  <a:srgbClr val="000000"/>
                </a:solidFill>
                <a:effectLst/>
                <a:latin typeface="Arial" panose="020B0604020202020204" pitchFamily="34" charset="0"/>
              </a:rPr>
              <a:t>10</a:t>
            </a:r>
            <a:r>
              <a:rPr lang="en-US" altLang="zh-CN" b="0" i="0" baseline="30000" dirty="0">
                <a:solidFill>
                  <a:srgbClr val="000000"/>
                </a:solidFill>
                <a:effectLst/>
                <a:latin typeface="Arial" panose="020B0604020202020204" pitchFamily="34" charset="0"/>
              </a:rPr>
              <a:t>4 </a:t>
            </a:r>
            <a:r>
              <a:rPr lang="zh-CN" altLang="en-US" b="0" i="0" dirty="0">
                <a:solidFill>
                  <a:srgbClr val="000000"/>
                </a:solidFill>
                <a:effectLst/>
                <a:latin typeface="Arial" panose="020B0604020202020204" pitchFamily="34" charset="0"/>
              </a:rPr>
              <a:t>个分子拷贝以上的平均恢复率为 </a:t>
            </a:r>
            <a:r>
              <a:rPr lang="en-US" altLang="zh-CN" b="0" i="0" dirty="0">
                <a:solidFill>
                  <a:srgbClr val="000000"/>
                </a:solidFill>
                <a:effectLst/>
                <a:latin typeface="Arial" panose="020B0604020202020204" pitchFamily="34" charset="0"/>
              </a:rPr>
              <a:t>99.9%</a:t>
            </a:r>
            <a:r>
              <a:rPr lang="zh-CN" altLang="en-US" b="0" i="0" dirty="0">
                <a:solidFill>
                  <a:srgbClr val="000000"/>
                </a:solidFill>
                <a:effectLst/>
                <a:latin typeface="Arial" panose="020B0604020202020204" pitchFamily="34" charset="0"/>
              </a:rPr>
              <a:t>，在≤</a:t>
            </a:r>
            <a:r>
              <a:rPr lang="en-US" altLang="zh-CN" b="0" i="0" dirty="0">
                <a:solidFill>
                  <a:srgbClr val="000000"/>
                </a:solidFill>
                <a:effectLst/>
                <a:latin typeface="Arial" panose="020B0604020202020204" pitchFamily="34" charset="0"/>
              </a:rPr>
              <a:t>10</a:t>
            </a:r>
            <a:r>
              <a:rPr lang="en-US" altLang="zh-CN" b="0" i="0" baseline="30000" dirty="0">
                <a:solidFill>
                  <a:srgbClr val="000000"/>
                </a:solidFill>
                <a:effectLst/>
                <a:latin typeface="Arial" panose="020B0604020202020204" pitchFamily="34" charset="0"/>
              </a:rPr>
              <a:t>2 </a:t>
            </a:r>
            <a:r>
              <a:rPr lang="zh-CN" altLang="en-US" b="0" i="0" dirty="0">
                <a:solidFill>
                  <a:srgbClr val="000000"/>
                </a:solidFill>
                <a:effectLst/>
                <a:latin typeface="Arial" panose="020B0604020202020204" pitchFamily="34" charset="0"/>
              </a:rPr>
              <a:t>个拷贝时实现了 </a:t>
            </a:r>
            <a:r>
              <a:rPr lang="en-US" altLang="zh-CN" b="0" i="0" dirty="0">
                <a:solidFill>
                  <a:srgbClr val="000000"/>
                </a:solidFill>
                <a:effectLst/>
                <a:latin typeface="Arial" panose="020B0604020202020204" pitchFamily="34" charset="0"/>
              </a:rPr>
              <a:t>87.53% </a:t>
            </a:r>
            <a:r>
              <a:rPr lang="zh-CN" altLang="en-US" b="0" i="0" dirty="0">
                <a:solidFill>
                  <a:srgbClr val="000000"/>
                </a:solidFill>
                <a:effectLst/>
                <a:latin typeface="Arial" panose="020B0604020202020204" pitchFamily="34" charset="0"/>
              </a:rPr>
              <a:t>的恢复率。此外，体内存储演示实现了接近理论最大值的实验测量物理密度。</a:t>
            </a:r>
            <a:endParaRPr lang="zh-CN" altLang="en-US" dirty="0"/>
          </a:p>
        </p:txBody>
      </p:sp>
      <p:sp>
        <p:nvSpPr>
          <p:cNvPr id="2" name="文本框 1">
            <a:extLst>
              <a:ext uri="{FF2B5EF4-FFF2-40B4-BE49-F238E27FC236}">
                <a16:creationId xmlns:a16="http://schemas.microsoft.com/office/drawing/2014/main" id="{94641456-3B76-4794-2D4C-AE919D3E2E06}"/>
              </a:ext>
            </a:extLst>
          </p:cNvPr>
          <p:cNvSpPr txBox="1"/>
          <p:nvPr/>
        </p:nvSpPr>
        <p:spPr>
          <a:xfrm>
            <a:off x="636944" y="701875"/>
            <a:ext cx="1127051" cy="523220"/>
          </a:xfrm>
          <a:prstGeom prst="rect">
            <a:avLst/>
          </a:prstGeom>
          <a:noFill/>
        </p:spPr>
        <p:txBody>
          <a:bodyPr wrap="square" rtlCol="0">
            <a:spAutoFit/>
          </a:bodyPr>
          <a:lstStyle/>
          <a:p>
            <a:r>
              <a:rPr lang="zh-CN" altLang="en-US" sz="2800" dirty="0"/>
              <a:t>摘要：</a:t>
            </a:r>
          </a:p>
        </p:txBody>
      </p:sp>
      <p:pic>
        <p:nvPicPr>
          <p:cNvPr id="5" name="图片 4">
            <a:extLst>
              <a:ext uri="{FF2B5EF4-FFF2-40B4-BE49-F238E27FC236}">
                <a16:creationId xmlns:a16="http://schemas.microsoft.com/office/drawing/2014/main" id="{E272F826-ED11-310D-91A0-B6C2E051058A}"/>
              </a:ext>
            </a:extLst>
          </p:cNvPr>
          <p:cNvPicPr>
            <a:picLocks noChangeAspect="1"/>
          </p:cNvPicPr>
          <p:nvPr/>
        </p:nvPicPr>
        <p:blipFill>
          <a:blip r:embed="rId2"/>
          <a:stretch>
            <a:fillRect/>
          </a:stretch>
        </p:blipFill>
        <p:spPr>
          <a:xfrm>
            <a:off x="3904434" y="1341827"/>
            <a:ext cx="4271561" cy="2031325"/>
          </a:xfrm>
          <a:prstGeom prst="rect">
            <a:avLst/>
          </a:prstGeom>
        </p:spPr>
      </p:pic>
    </p:spTree>
    <p:extLst>
      <p:ext uri="{BB962C8B-B14F-4D97-AF65-F5344CB8AC3E}">
        <p14:creationId xmlns:p14="http://schemas.microsoft.com/office/powerpoint/2010/main" val="811710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E95DFAE5-6DD1-77A3-33BC-03146E496F5E}"/>
              </a:ext>
            </a:extLst>
          </p:cNvPr>
          <p:cNvSpPr/>
          <p:nvPr/>
        </p:nvSpPr>
        <p:spPr>
          <a:xfrm>
            <a:off x="2740342" y="5043269"/>
            <a:ext cx="7467600" cy="13542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1B960486-677E-A5B0-1B68-F300EC8C09C5}"/>
              </a:ext>
            </a:extLst>
          </p:cNvPr>
          <p:cNvSpPr/>
          <p:nvPr/>
        </p:nvSpPr>
        <p:spPr>
          <a:xfrm>
            <a:off x="2767012" y="4113787"/>
            <a:ext cx="7414260" cy="5847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7B3F225C-A7AE-1457-4717-140CC4AB1A19}"/>
              </a:ext>
            </a:extLst>
          </p:cNvPr>
          <p:cNvSpPr/>
          <p:nvPr/>
        </p:nvSpPr>
        <p:spPr>
          <a:xfrm>
            <a:off x="2740342" y="2953600"/>
            <a:ext cx="7414260" cy="69656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B0434F1D-37F7-87D6-62E8-75DB1CA496A6}"/>
              </a:ext>
            </a:extLst>
          </p:cNvPr>
          <p:cNvSpPr/>
          <p:nvPr/>
        </p:nvSpPr>
        <p:spPr>
          <a:xfrm>
            <a:off x="2740342" y="1925255"/>
            <a:ext cx="7414260" cy="5847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068FFF7-55BF-E6BC-27E2-878D136A9A77}"/>
              </a:ext>
            </a:extLst>
          </p:cNvPr>
          <p:cNvSpPr txBox="1"/>
          <p:nvPr/>
        </p:nvSpPr>
        <p:spPr>
          <a:xfrm>
            <a:off x="1016317" y="682905"/>
            <a:ext cx="10488930" cy="1354217"/>
          </a:xfrm>
          <a:prstGeom prst="rect">
            <a:avLst/>
          </a:prstGeom>
          <a:noFill/>
        </p:spPr>
        <p:txBody>
          <a:bodyPr wrap="square">
            <a:spAutoFit/>
          </a:bodyPr>
          <a:lstStyle/>
          <a:p>
            <a:pPr indent="457200"/>
            <a:r>
              <a:rPr lang="zh-CN" altLang="en-US" sz="1600" dirty="0">
                <a:solidFill>
                  <a:srgbClr val="000000"/>
                </a:solidFill>
                <a:latin typeface="Arial" panose="020B0604020202020204" pitchFamily="34" charset="0"/>
              </a:rPr>
              <a:t>我们的测序结果表明，合成寡核苷酸库的错误率约为 </a:t>
            </a:r>
            <a:r>
              <a:rPr lang="en-US" altLang="zh-CN" sz="1600" dirty="0">
                <a:solidFill>
                  <a:srgbClr val="000000"/>
                </a:solidFill>
                <a:latin typeface="Arial" panose="020B0604020202020204" pitchFamily="34" charset="0"/>
              </a:rPr>
              <a:t>1%</a:t>
            </a:r>
            <a:r>
              <a:rPr lang="zh-CN" altLang="en-US" sz="1600" dirty="0">
                <a:solidFill>
                  <a:srgbClr val="000000"/>
                </a:solidFill>
                <a:latin typeface="Arial" panose="020B0604020202020204" pitchFamily="34" charset="0"/>
              </a:rPr>
              <a:t>。此外，在与设计的寡核苷酸序列集合进行映射时，约有 </a:t>
            </a:r>
            <a:r>
              <a:rPr lang="en-US" altLang="zh-CN" sz="1600" dirty="0">
                <a:solidFill>
                  <a:srgbClr val="000000"/>
                </a:solidFill>
                <a:latin typeface="Arial" panose="020B0604020202020204" pitchFamily="34" charset="0"/>
              </a:rPr>
              <a:t>1.2% </a:t>
            </a:r>
            <a:r>
              <a:rPr lang="zh-CN" altLang="en-US" sz="1600" dirty="0">
                <a:solidFill>
                  <a:srgbClr val="000000"/>
                </a:solidFill>
                <a:latin typeface="Arial" panose="020B0604020202020204" pitchFamily="34" charset="0"/>
              </a:rPr>
              <a:t>的寡核苷酸丢失。有两个主要步骤可能会引入系统错误：</a:t>
            </a:r>
            <a:endParaRPr lang="en-US" altLang="zh-CN" sz="1600" dirty="0">
              <a:solidFill>
                <a:srgbClr val="000000"/>
              </a:solidFill>
              <a:latin typeface="Arial" panose="020B0604020202020204" pitchFamily="34" charset="0"/>
            </a:endParaRPr>
          </a:p>
          <a:p>
            <a:pPr marL="800100" lvl="1" indent="-342900">
              <a:buFont typeface="+mj-ea"/>
              <a:buAutoNum type="circleNumDbPlain"/>
            </a:pPr>
            <a:r>
              <a:rPr lang="zh-CN" altLang="en-US" sz="1600" dirty="0">
                <a:solidFill>
                  <a:srgbClr val="000000"/>
                </a:solidFill>
                <a:latin typeface="Arial" panose="020B0604020202020204" pitchFamily="34" charset="0"/>
              </a:rPr>
              <a:t>合成数据编码的寡核苷酸</a:t>
            </a:r>
            <a:endParaRPr lang="en-US" altLang="zh-CN" sz="1600" dirty="0">
              <a:solidFill>
                <a:srgbClr val="000000"/>
              </a:solidFill>
              <a:latin typeface="Arial" panose="020B0604020202020204" pitchFamily="34" charset="0"/>
            </a:endParaRPr>
          </a:p>
          <a:p>
            <a:pPr marL="800100" lvl="1" indent="-342900">
              <a:buFont typeface="+mj-ea"/>
              <a:buAutoNum type="circleNumDbPlain"/>
            </a:pPr>
            <a:r>
              <a:rPr lang="zh-CN" altLang="en-US" sz="1600" dirty="0">
                <a:solidFill>
                  <a:srgbClr val="000000"/>
                </a:solidFill>
                <a:latin typeface="Arial" panose="020B0604020202020204" pitchFamily="34" charset="0"/>
              </a:rPr>
              <a:t> </a:t>
            </a:r>
            <a:r>
              <a:rPr lang="en-US" altLang="zh-CN" sz="1600" dirty="0">
                <a:solidFill>
                  <a:srgbClr val="000000"/>
                </a:solidFill>
                <a:latin typeface="Arial" panose="020B0604020202020204" pitchFamily="34" charset="0"/>
              </a:rPr>
              <a:t>PCR </a:t>
            </a:r>
            <a:r>
              <a:rPr lang="zh-CN" altLang="en-US" sz="1600" dirty="0">
                <a:solidFill>
                  <a:srgbClr val="000000"/>
                </a:solidFill>
                <a:latin typeface="Arial" panose="020B0604020202020204" pitchFamily="34" charset="0"/>
              </a:rPr>
              <a:t>扩增以获得足够量的 </a:t>
            </a:r>
            <a:r>
              <a:rPr lang="en-US" altLang="zh-CN" sz="1600" dirty="0">
                <a:solidFill>
                  <a:srgbClr val="000000"/>
                </a:solidFill>
                <a:latin typeface="Arial" panose="020B0604020202020204" pitchFamily="34" charset="0"/>
              </a:rPr>
              <a:t>DNA </a:t>
            </a:r>
            <a:r>
              <a:rPr lang="zh-CN" altLang="en-US" sz="1600" dirty="0">
                <a:solidFill>
                  <a:srgbClr val="000000"/>
                </a:solidFill>
                <a:latin typeface="Arial" panose="020B0604020202020204" pitchFamily="34" charset="0"/>
              </a:rPr>
              <a:t>用于测序</a:t>
            </a:r>
            <a:endParaRPr lang="en-US" altLang="zh-CN" sz="1600" dirty="0">
              <a:solidFill>
                <a:srgbClr val="000000"/>
              </a:solidFill>
              <a:latin typeface="Arial" panose="020B0604020202020204" pitchFamily="34" charset="0"/>
            </a:endParaRPr>
          </a:p>
          <a:p>
            <a:pPr indent="457200"/>
            <a:endParaRPr lang="zh-CN" altLang="en-US" dirty="0"/>
          </a:p>
        </p:txBody>
      </p:sp>
      <p:sp>
        <p:nvSpPr>
          <p:cNvPr id="9" name="文本框 8">
            <a:extLst>
              <a:ext uri="{FF2B5EF4-FFF2-40B4-BE49-F238E27FC236}">
                <a16:creationId xmlns:a16="http://schemas.microsoft.com/office/drawing/2014/main" id="{5E2CE474-F4F8-8D49-ECF0-30D187DFB603}"/>
              </a:ext>
            </a:extLst>
          </p:cNvPr>
          <p:cNvSpPr txBox="1"/>
          <p:nvPr/>
        </p:nvSpPr>
        <p:spPr>
          <a:xfrm>
            <a:off x="2778442" y="1925801"/>
            <a:ext cx="7319010" cy="584775"/>
          </a:xfrm>
          <a:prstGeom prst="rect">
            <a:avLst/>
          </a:prstGeom>
          <a:noFill/>
        </p:spPr>
        <p:txBody>
          <a:bodyPr wrap="square">
            <a:spAutoFit/>
          </a:bodyPr>
          <a:lstStyle/>
          <a:p>
            <a:r>
              <a:rPr lang="zh-CN" altLang="en-US" sz="1600" dirty="0">
                <a:solidFill>
                  <a:srgbClr val="000000"/>
                </a:solidFill>
                <a:latin typeface="Arial" panose="020B0604020202020204" pitchFamily="34" charset="0"/>
              </a:rPr>
              <a:t>通过使用</a:t>
            </a:r>
            <a:r>
              <a:rPr lang="zh-CN" altLang="en-US" sz="1600" b="0" i="0" dirty="0">
                <a:solidFill>
                  <a:srgbClr val="000000"/>
                </a:solidFill>
                <a:effectLst/>
                <a:latin typeface="Arial" panose="020B0604020202020204" pitchFamily="34" charset="0"/>
              </a:rPr>
              <a:t>高效、高通量、高保真度的</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合成技术</a:t>
            </a:r>
            <a:r>
              <a:rPr lang="zh-CN" altLang="en-US" sz="1600" dirty="0">
                <a:solidFill>
                  <a:srgbClr val="000000"/>
                </a:solidFill>
                <a:latin typeface="Arial" panose="020B0604020202020204" pitchFamily="34" charset="0"/>
              </a:rPr>
              <a:t>来解决，这可以产生更长的 </a:t>
            </a:r>
            <a:r>
              <a:rPr lang="en-US" altLang="zh-CN" sz="1600" dirty="0">
                <a:solidFill>
                  <a:srgbClr val="000000"/>
                </a:solidFill>
                <a:latin typeface="Arial" panose="020B0604020202020204" pitchFamily="34" charset="0"/>
              </a:rPr>
              <a:t>DNA </a:t>
            </a:r>
            <a:r>
              <a:rPr lang="zh-CN" altLang="en-US" sz="1600" dirty="0">
                <a:solidFill>
                  <a:srgbClr val="000000"/>
                </a:solidFill>
                <a:latin typeface="Arial" panose="020B0604020202020204" pitchFamily="34" charset="0"/>
              </a:rPr>
              <a:t>序列和大量的 </a:t>
            </a:r>
            <a:r>
              <a:rPr lang="en-US" altLang="zh-CN" sz="1600" dirty="0">
                <a:solidFill>
                  <a:srgbClr val="000000"/>
                </a:solidFill>
                <a:latin typeface="Arial" panose="020B0604020202020204" pitchFamily="34" charset="0"/>
              </a:rPr>
              <a:t>DNA</a:t>
            </a:r>
            <a:r>
              <a:rPr lang="zh-CN" altLang="en-US" sz="1600" dirty="0">
                <a:solidFill>
                  <a:srgbClr val="000000"/>
                </a:solidFill>
                <a:latin typeface="Arial" panose="020B0604020202020204" pitchFamily="34" charset="0"/>
              </a:rPr>
              <a:t>，并避免扩增。</a:t>
            </a:r>
          </a:p>
        </p:txBody>
      </p:sp>
      <p:sp>
        <p:nvSpPr>
          <p:cNvPr id="11" name="文本框 10">
            <a:extLst>
              <a:ext uri="{FF2B5EF4-FFF2-40B4-BE49-F238E27FC236}">
                <a16:creationId xmlns:a16="http://schemas.microsoft.com/office/drawing/2014/main" id="{763B2AE0-E69E-F863-E56E-63E83517C599}"/>
              </a:ext>
            </a:extLst>
          </p:cNvPr>
          <p:cNvSpPr txBox="1"/>
          <p:nvPr/>
        </p:nvSpPr>
        <p:spPr>
          <a:xfrm>
            <a:off x="2767012" y="3008798"/>
            <a:ext cx="7330440" cy="584775"/>
          </a:xfrm>
          <a:prstGeom prst="rect">
            <a:avLst/>
          </a:prstGeom>
          <a:noFill/>
        </p:spPr>
        <p:txBody>
          <a:bodyPr wrap="square">
            <a:spAutoFit/>
          </a:bodyPr>
          <a:lstStyle/>
          <a:p>
            <a:r>
              <a:rPr lang="zh-CN" altLang="en-US" sz="1600" dirty="0">
                <a:solidFill>
                  <a:srgbClr val="000000"/>
                </a:solidFill>
                <a:latin typeface="Arial" panose="020B0604020202020204" pitchFamily="34" charset="0"/>
              </a:rPr>
              <a:t>使用的编码策略应该能够检索尽可能多的信息，这一点至关重要。此外，对细胞群应用投票策略可以进一步增加完全恢复存储信息的可能性。</a:t>
            </a:r>
          </a:p>
        </p:txBody>
      </p:sp>
      <p:sp>
        <p:nvSpPr>
          <p:cNvPr id="13" name="文本框 12">
            <a:extLst>
              <a:ext uri="{FF2B5EF4-FFF2-40B4-BE49-F238E27FC236}">
                <a16:creationId xmlns:a16="http://schemas.microsoft.com/office/drawing/2014/main" id="{44FC102C-3DA5-62A3-E4F6-3C3553C616A9}"/>
              </a:ext>
            </a:extLst>
          </p:cNvPr>
          <p:cNvSpPr txBox="1"/>
          <p:nvPr/>
        </p:nvSpPr>
        <p:spPr>
          <a:xfrm>
            <a:off x="2767012" y="4130714"/>
            <a:ext cx="7467600" cy="584775"/>
          </a:xfrm>
          <a:prstGeom prst="rect">
            <a:avLst/>
          </a:prstGeom>
          <a:noFill/>
        </p:spPr>
        <p:txBody>
          <a:bodyPr wrap="square">
            <a:spAutoFit/>
          </a:bodyPr>
          <a:lstStyle/>
          <a:p>
            <a:r>
              <a:rPr lang="zh-CN" altLang="en-US" sz="1600" dirty="0">
                <a:solidFill>
                  <a:srgbClr val="000000"/>
                </a:solidFill>
                <a:latin typeface="Arial" panose="020B0604020202020204" pitchFamily="34" charset="0"/>
              </a:rPr>
              <a:t>需要努力提高宿主细胞中外源人工 </a:t>
            </a:r>
            <a:r>
              <a:rPr lang="en-US" altLang="zh-CN" sz="1600" dirty="0">
                <a:solidFill>
                  <a:srgbClr val="000000"/>
                </a:solidFill>
                <a:latin typeface="Arial" panose="020B0604020202020204" pitchFamily="34" charset="0"/>
              </a:rPr>
              <a:t>DNA </a:t>
            </a:r>
            <a:r>
              <a:rPr lang="zh-CN" altLang="en-US" sz="1600" dirty="0">
                <a:solidFill>
                  <a:srgbClr val="000000"/>
                </a:solidFill>
                <a:latin typeface="Arial" panose="020B0604020202020204" pitchFamily="34" charset="0"/>
              </a:rPr>
              <a:t>的稳定性，以避免传代过程中意外的信息丢失。</a:t>
            </a:r>
          </a:p>
        </p:txBody>
      </p:sp>
      <p:sp>
        <p:nvSpPr>
          <p:cNvPr id="14" name="左大括号 13">
            <a:extLst>
              <a:ext uri="{FF2B5EF4-FFF2-40B4-BE49-F238E27FC236}">
                <a16:creationId xmlns:a16="http://schemas.microsoft.com/office/drawing/2014/main" id="{BE45AFD9-BDC6-1848-4338-4D05AEBF0B0D}"/>
              </a:ext>
            </a:extLst>
          </p:cNvPr>
          <p:cNvSpPr/>
          <p:nvPr/>
        </p:nvSpPr>
        <p:spPr>
          <a:xfrm>
            <a:off x="2197417" y="2218189"/>
            <a:ext cx="329565" cy="366508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26A690D8-9A34-B118-B369-9B6E098E6D2B}"/>
              </a:ext>
            </a:extLst>
          </p:cNvPr>
          <p:cNvSpPr txBox="1"/>
          <p:nvPr/>
        </p:nvSpPr>
        <p:spPr>
          <a:xfrm>
            <a:off x="2816542" y="5047812"/>
            <a:ext cx="7376160" cy="1323439"/>
          </a:xfrm>
          <a:prstGeom prst="rect">
            <a:avLst/>
          </a:prstGeom>
          <a:noFill/>
        </p:spPr>
        <p:txBody>
          <a:bodyPr wrap="square">
            <a:spAutoFit/>
          </a:bodyPr>
          <a:lstStyle/>
          <a:p>
            <a:r>
              <a:rPr lang="zh-CN" altLang="en-US" sz="1600" dirty="0">
                <a:solidFill>
                  <a:srgbClr val="000000"/>
                </a:solidFill>
                <a:latin typeface="Arial" panose="020B0604020202020204" pitchFamily="34" charset="0"/>
              </a:rPr>
              <a:t>由于指标设置、纠错策略、内在生化限制以及 </a:t>
            </a:r>
            <a:r>
              <a:rPr lang="en-US" altLang="zh-CN" sz="1600" dirty="0">
                <a:solidFill>
                  <a:srgbClr val="000000"/>
                </a:solidFill>
                <a:latin typeface="Arial" panose="020B0604020202020204" pitchFamily="34" charset="0"/>
              </a:rPr>
              <a:t>DNA </a:t>
            </a:r>
            <a:r>
              <a:rPr lang="zh-CN" altLang="en-US" sz="1600" dirty="0">
                <a:solidFill>
                  <a:srgbClr val="000000"/>
                </a:solidFill>
                <a:latin typeface="Arial" panose="020B0604020202020204" pitchFamily="34" charset="0"/>
              </a:rPr>
              <a:t>合成和测序程序的技术限制，实际应用中无法达到每碱基 </a:t>
            </a:r>
            <a:r>
              <a:rPr lang="en-US" altLang="zh-CN" sz="1600" dirty="0">
                <a:solidFill>
                  <a:srgbClr val="000000"/>
                </a:solidFill>
                <a:latin typeface="Arial" panose="020B0604020202020204" pitchFamily="34" charset="0"/>
              </a:rPr>
              <a:t>2 </a:t>
            </a:r>
            <a:r>
              <a:rPr lang="zh-CN" altLang="en-US" sz="1600" dirty="0">
                <a:solidFill>
                  <a:srgbClr val="000000"/>
                </a:solidFill>
                <a:latin typeface="Arial" panose="020B0604020202020204" pitchFamily="34" charset="0"/>
              </a:rPr>
              <a:t>位 </a:t>
            </a:r>
            <a:r>
              <a:rPr lang="en-US" altLang="zh-CN" sz="1600" dirty="0">
                <a:solidFill>
                  <a:srgbClr val="000000"/>
                </a:solidFill>
                <a:latin typeface="Arial" panose="020B0604020202020204" pitchFamily="34" charset="0"/>
              </a:rPr>
              <a:t>DNA </a:t>
            </a:r>
            <a:r>
              <a:rPr lang="zh-CN" altLang="en-US" sz="1600" dirty="0">
                <a:solidFill>
                  <a:srgbClr val="000000"/>
                </a:solidFill>
                <a:latin typeface="Arial" panose="020B0604020202020204" pitchFamily="34" charset="0"/>
              </a:rPr>
              <a:t>存储的理论信息密度。在我们的研究中引入“伪二进制”片段也将降低信息密度。然而，与最近在活酵母细胞中使用人工酵母染色体进行数据存储的另一项研究相比，目前的结果表明在信息密度方面表现更好。</a:t>
            </a:r>
          </a:p>
        </p:txBody>
      </p:sp>
      <p:sp>
        <p:nvSpPr>
          <p:cNvPr id="17" name="文本框 16">
            <a:extLst>
              <a:ext uri="{FF2B5EF4-FFF2-40B4-BE49-F238E27FC236}">
                <a16:creationId xmlns:a16="http://schemas.microsoft.com/office/drawing/2014/main" id="{AEA1C8B7-3691-9ECC-E8AD-0E3443D928DF}"/>
              </a:ext>
            </a:extLst>
          </p:cNvPr>
          <p:cNvSpPr txBox="1"/>
          <p:nvPr/>
        </p:nvSpPr>
        <p:spPr>
          <a:xfrm>
            <a:off x="1016317" y="3881452"/>
            <a:ext cx="1181100" cy="338554"/>
          </a:xfrm>
          <a:prstGeom prst="rect">
            <a:avLst/>
          </a:prstGeom>
          <a:noFill/>
        </p:spPr>
        <p:txBody>
          <a:bodyPr wrap="square" rtlCol="0">
            <a:spAutoFit/>
          </a:bodyPr>
          <a:lstStyle/>
          <a:p>
            <a:r>
              <a:rPr lang="zh-CN" altLang="en-US" sz="1600" dirty="0">
                <a:solidFill>
                  <a:srgbClr val="000000"/>
                </a:solidFill>
                <a:latin typeface="Arial" panose="020B0604020202020204" pitchFamily="34" charset="0"/>
              </a:rPr>
              <a:t>未来展望</a:t>
            </a:r>
          </a:p>
        </p:txBody>
      </p:sp>
    </p:spTree>
    <p:extLst>
      <p:ext uri="{BB962C8B-B14F-4D97-AF65-F5344CB8AC3E}">
        <p14:creationId xmlns:p14="http://schemas.microsoft.com/office/powerpoint/2010/main" val="89750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F3837EA-8D34-D084-2F3B-207D3C8C7827}"/>
              </a:ext>
            </a:extLst>
          </p:cNvPr>
          <p:cNvSpPr txBox="1"/>
          <p:nvPr/>
        </p:nvSpPr>
        <p:spPr>
          <a:xfrm>
            <a:off x="3300246" y="2767280"/>
            <a:ext cx="6094428" cy="1323439"/>
          </a:xfrm>
          <a:prstGeom prst="rect">
            <a:avLst/>
          </a:prstGeom>
          <a:noFill/>
        </p:spPr>
        <p:txBody>
          <a:bodyPr wrap="square">
            <a:spAutoFit/>
          </a:bodyPr>
          <a:lstStyle/>
          <a:p>
            <a:r>
              <a:rPr lang="en-US" altLang="zh-CN" sz="8000" b="0" i="0" dirty="0">
                <a:solidFill>
                  <a:srgbClr val="000000"/>
                </a:solidFill>
                <a:effectLst/>
                <a:latin typeface="Arial" panose="020B0604020202020204" pitchFamily="34" charset="0"/>
              </a:rPr>
              <a:t>Thank you</a:t>
            </a:r>
            <a:r>
              <a:rPr lang="zh-CN" altLang="en-US" sz="8000" b="0" i="0" dirty="0">
                <a:solidFill>
                  <a:srgbClr val="000000"/>
                </a:solidFill>
                <a:effectLst/>
                <a:latin typeface="Arial" panose="020B0604020202020204" pitchFamily="34" charset="0"/>
              </a:rPr>
              <a:t>！</a:t>
            </a:r>
            <a:endParaRPr lang="zh-CN" altLang="en-US" sz="8000" dirty="0"/>
          </a:p>
        </p:txBody>
      </p:sp>
    </p:spTree>
    <p:extLst>
      <p:ext uri="{BB962C8B-B14F-4D97-AF65-F5344CB8AC3E}">
        <p14:creationId xmlns:p14="http://schemas.microsoft.com/office/powerpoint/2010/main" val="50007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D9C97C-6B0B-3BD8-58D0-B2D55C5AAAB4}"/>
              </a:ext>
            </a:extLst>
          </p:cNvPr>
          <p:cNvSpPr txBox="1"/>
          <p:nvPr/>
        </p:nvSpPr>
        <p:spPr>
          <a:xfrm>
            <a:off x="762443" y="1320730"/>
            <a:ext cx="10667113" cy="4216539"/>
          </a:xfrm>
          <a:prstGeom prst="rect">
            <a:avLst/>
          </a:prstGeom>
          <a:noFill/>
        </p:spPr>
        <p:txBody>
          <a:bodyPr wrap="square">
            <a:spAutoFit/>
          </a:bodyPr>
          <a:lstStyle/>
          <a:p>
            <a:pPr indent="457200"/>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是生物体内古老而高效的信息载体。目前，由于标准存储介质已无法满足指数级增长的数据归档需求，因此被认为具有巨大潜力作为替代存储介质。与常见的信息载体相比，</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分子具有多种优势，包括极高的存储密度（估计物理密度为 </a:t>
            </a:r>
            <a:r>
              <a:rPr lang="en-US" altLang="zh-CN" b="0" i="0" dirty="0">
                <a:solidFill>
                  <a:srgbClr val="000000"/>
                </a:solidFill>
                <a:effectLst/>
                <a:latin typeface="Arial" panose="020B0604020202020204" pitchFamily="34" charset="0"/>
              </a:rPr>
              <a:t>455 EB/g DNA</a:t>
            </a:r>
            <a:r>
              <a:rPr lang="zh-CN" altLang="en-US" b="0" i="0" dirty="0">
                <a:solidFill>
                  <a:srgbClr val="000000"/>
                </a:solidFill>
                <a:effectLst/>
                <a:latin typeface="Arial" panose="020B0604020202020204" pitchFamily="34" charset="0"/>
              </a:rPr>
              <a:t>）、非凡的耐用性（半衰期 </a:t>
            </a:r>
            <a:r>
              <a:rPr lang="en-US" altLang="zh-CN" b="0" i="0" dirty="0">
                <a:solidFill>
                  <a:srgbClr val="000000"/>
                </a:solidFill>
                <a:effectLst/>
                <a:latin typeface="Arial" panose="020B0604020202020204" pitchFamily="34" charset="0"/>
              </a:rPr>
              <a:t>&gt;500 </a:t>
            </a:r>
            <a:r>
              <a:rPr lang="zh-CN" altLang="en-US" b="0" i="0" dirty="0">
                <a:solidFill>
                  <a:srgbClr val="000000"/>
                </a:solidFill>
                <a:effectLst/>
                <a:latin typeface="Arial" panose="020B0604020202020204" pitchFamily="34" charset="0"/>
              </a:rPr>
              <a:t>年）和具有成本效益的信息放大能力。</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已经提出了许多使用有机分子（包括 </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、寡肽和代谢组）进行数字信息存储的策略。由于当前的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测序技术在成本和通量方面都具有优势，因此使用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分子存储数字信息仍然是最广为接受的策略。然而，使用基本转码规则（即将 </a:t>
            </a:r>
            <a:r>
              <a:rPr lang="en-US" altLang="zh-CN" b="0" i="0" dirty="0">
                <a:solidFill>
                  <a:srgbClr val="000000"/>
                </a:solidFill>
                <a:effectLst/>
                <a:latin typeface="Arial" panose="020B0604020202020204" pitchFamily="34" charset="0"/>
              </a:rPr>
              <a:t>[00, 01, 10, 11] </a:t>
            </a:r>
            <a:r>
              <a:rPr lang="zh-CN" altLang="en-US" b="0" i="0" dirty="0">
                <a:solidFill>
                  <a:srgbClr val="000000"/>
                </a:solidFill>
                <a:effectLst/>
                <a:latin typeface="Arial" panose="020B0604020202020204" pitchFamily="34" charset="0"/>
              </a:rPr>
              <a:t>转换为 </a:t>
            </a:r>
            <a:r>
              <a:rPr lang="en-US" altLang="zh-CN" b="0" i="0" dirty="0">
                <a:solidFill>
                  <a:srgbClr val="000000"/>
                </a:solidFill>
                <a:effectLst/>
                <a:latin typeface="Arial" panose="020B0604020202020204" pitchFamily="34" charset="0"/>
              </a:rPr>
              <a:t>[A, C, G, T]</a:t>
            </a:r>
            <a:r>
              <a:rPr lang="zh-CN" altLang="en-US" b="0" i="0" dirty="0">
                <a:solidFill>
                  <a:srgbClr val="000000"/>
                </a:solidFill>
                <a:effectLst/>
                <a:latin typeface="Arial" panose="020B0604020202020204" pitchFamily="34" charset="0"/>
              </a:rPr>
              <a:t>）会在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序列中产生一些特定模式，从而导致合成和测序方面的挑战</a:t>
            </a:r>
            <a:r>
              <a:rPr lang="zh-CN" altLang="en-US" dirty="0">
                <a:solidFill>
                  <a:srgbClr val="000000"/>
                </a:solidFill>
                <a:latin typeface="Arial" panose="020B0604020202020204" pitchFamily="34" charset="0"/>
              </a:rPr>
              <a:t>：</a:t>
            </a:r>
            <a:endParaRPr lang="en-US" altLang="zh-CN" dirty="0">
              <a:solidFill>
                <a:srgbClr val="000000"/>
              </a:solidFill>
              <a:latin typeface="Arial" panose="020B0604020202020204" pitchFamily="34" charset="0"/>
            </a:endParaRPr>
          </a:p>
          <a:p>
            <a:pPr indent="457200"/>
            <a:endParaRPr lang="en-US" altLang="zh-CN" b="0" i="0" dirty="0">
              <a:solidFill>
                <a:srgbClr val="000000"/>
              </a:solidFill>
              <a:effectLst/>
              <a:latin typeface="Arial" panose="020B0604020202020204" pitchFamily="34" charset="0"/>
            </a:endParaRPr>
          </a:p>
          <a:p>
            <a:pPr marL="342900" indent="-342900">
              <a:buFont typeface="+mj-ea"/>
              <a:buAutoNum type="circleNumDbPlain"/>
            </a:pPr>
            <a:r>
              <a:rPr lang="zh-CN" altLang="en-US" sz="1400" b="0" i="0" dirty="0">
                <a:solidFill>
                  <a:srgbClr val="000000"/>
                </a:solidFill>
                <a:effectLst/>
                <a:latin typeface="Arial" panose="020B0604020202020204" pitchFamily="34" charset="0"/>
              </a:rPr>
              <a:t>长度超过 </a:t>
            </a:r>
            <a:r>
              <a:rPr lang="en-US" altLang="zh-CN" sz="1400" b="0" i="0" dirty="0">
                <a:solidFill>
                  <a:srgbClr val="000000"/>
                </a:solidFill>
                <a:effectLst/>
                <a:latin typeface="Arial" panose="020B0604020202020204" pitchFamily="34" charset="0"/>
              </a:rPr>
              <a:t>5 </a:t>
            </a:r>
            <a:r>
              <a:rPr lang="en-US" altLang="zh-CN" sz="1400" b="0" i="0" dirty="0" err="1">
                <a:solidFill>
                  <a:srgbClr val="000000"/>
                </a:solidFill>
                <a:effectLst/>
                <a:latin typeface="Arial" panose="020B0604020202020204" pitchFamily="34" charset="0"/>
              </a:rPr>
              <a:t>nt</a:t>
            </a:r>
            <a:r>
              <a:rPr lang="en-US" altLang="zh-CN" sz="1400" b="0" i="0" dirty="0">
                <a:solidFill>
                  <a:srgbClr val="000000"/>
                </a:solidFill>
                <a:effectLst/>
                <a:latin typeface="Arial" panose="020B0604020202020204" pitchFamily="34" charset="0"/>
              </a:rPr>
              <a:t> </a:t>
            </a:r>
            <a:r>
              <a:rPr lang="zh-CN" altLang="en-US" sz="1400" b="0" i="0" dirty="0">
                <a:solidFill>
                  <a:srgbClr val="000000"/>
                </a:solidFill>
                <a:effectLst/>
                <a:latin typeface="Arial" panose="020B0604020202020204" pitchFamily="34" charset="0"/>
              </a:rPr>
              <a:t>的单核苷酸重复（均聚物）可能会在合成或测序过程中引入更高的错误率。</a:t>
            </a:r>
            <a:endParaRPr lang="en-US" altLang="zh-CN" sz="1400" b="0" i="0" dirty="0">
              <a:solidFill>
                <a:srgbClr val="000000"/>
              </a:solidFill>
              <a:effectLst/>
              <a:latin typeface="Arial" panose="020B0604020202020204" pitchFamily="34" charset="0"/>
            </a:endParaRPr>
          </a:p>
          <a:p>
            <a:pPr marL="342900" indent="-342900">
              <a:buFont typeface="+mj-ea"/>
              <a:buAutoNum type="circleNumDbPlain"/>
            </a:pPr>
            <a:r>
              <a:rPr lang="zh-CN" altLang="en-US" sz="1400" b="0" i="0" dirty="0">
                <a:solidFill>
                  <a:srgbClr val="000000"/>
                </a:solidFill>
                <a:effectLst/>
                <a:latin typeface="Arial" panose="020B0604020202020204" pitchFamily="34" charset="0"/>
              </a:rPr>
              <a:t>由于互补碱基配对（</a:t>
            </a:r>
            <a:r>
              <a:rPr lang="en-US" altLang="zh-CN" sz="1400" b="0" i="0" dirty="0">
                <a:solidFill>
                  <a:srgbClr val="000000"/>
                </a:solidFill>
                <a:effectLst/>
                <a:latin typeface="Arial" panose="020B0604020202020204" pitchFamily="34" charset="0"/>
              </a:rPr>
              <a:t>A</a:t>
            </a:r>
            <a:r>
              <a:rPr lang="zh-CN" altLang="en-US" sz="1400" b="0" i="0" dirty="0">
                <a:solidFill>
                  <a:srgbClr val="000000"/>
                </a:solidFill>
                <a:effectLst/>
                <a:latin typeface="Arial" panose="020B0604020202020204" pitchFamily="34" charset="0"/>
              </a:rPr>
              <a:t>与</a:t>
            </a:r>
            <a:r>
              <a:rPr lang="en-US" altLang="zh-CN" sz="1400" b="0" i="0" dirty="0">
                <a:solidFill>
                  <a:srgbClr val="000000"/>
                </a:solidFill>
                <a:effectLst/>
                <a:latin typeface="Arial" panose="020B0604020202020204" pitchFamily="34" charset="0"/>
              </a:rPr>
              <a:t>T</a:t>
            </a:r>
            <a:r>
              <a:rPr lang="zh-CN" altLang="en-US" sz="1400" b="0" i="0" dirty="0">
                <a:solidFill>
                  <a:srgbClr val="000000"/>
                </a:solidFill>
                <a:effectLst/>
                <a:latin typeface="Arial" panose="020B0604020202020204" pitchFamily="34" charset="0"/>
              </a:rPr>
              <a:t>配对，</a:t>
            </a:r>
            <a:r>
              <a:rPr lang="en-US" altLang="zh-CN" sz="1400" b="0" i="0" dirty="0">
                <a:solidFill>
                  <a:srgbClr val="000000"/>
                </a:solidFill>
                <a:effectLst/>
                <a:latin typeface="Arial" panose="020B0604020202020204" pitchFamily="34" charset="0"/>
              </a:rPr>
              <a:t>G</a:t>
            </a:r>
            <a:r>
              <a:rPr lang="zh-CN" altLang="en-US" sz="1400" b="0" i="0" dirty="0">
                <a:solidFill>
                  <a:srgbClr val="000000"/>
                </a:solidFill>
                <a:effectLst/>
                <a:latin typeface="Arial" panose="020B0604020202020204" pitchFamily="34" charset="0"/>
              </a:rPr>
              <a:t>与</a:t>
            </a:r>
            <a:r>
              <a:rPr lang="en-US" altLang="zh-CN" sz="1400" b="0" i="0" dirty="0">
                <a:solidFill>
                  <a:srgbClr val="000000"/>
                </a:solidFill>
                <a:effectLst/>
                <a:latin typeface="Arial" panose="020B0604020202020204" pitchFamily="34" charset="0"/>
              </a:rPr>
              <a:t>C</a:t>
            </a:r>
            <a:r>
              <a:rPr lang="zh-CN" altLang="en-US" sz="1400" b="0" i="0" dirty="0">
                <a:solidFill>
                  <a:srgbClr val="000000"/>
                </a:solidFill>
                <a:effectLst/>
                <a:latin typeface="Arial" panose="020B0604020202020204" pitchFamily="34" charset="0"/>
              </a:rPr>
              <a:t>配对）的性质，</a:t>
            </a:r>
            <a:r>
              <a:rPr lang="en-US" altLang="zh-CN" sz="1400" b="0" i="0" dirty="0">
                <a:solidFill>
                  <a:srgbClr val="000000"/>
                </a:solidFill>
                <a:effectLst/>
                <a:latin typeface="Arial" panose="020B0604020202020204" pitchFamily="34" charset="0"/>
              </a:rPr>
              <a:t>DNA</a:t>
            </a:r>
            <a:r>
              <a:rPr lang="zh-CN" altLang="en-US" sz="1400" b="0" i="0" dirty="0">
                <a:solidFill>
                  <a:srgbClr val="000000"/>
                </a:solidFill>
                <a:effectLst/>
                <a:latin typeface="Arial" panose="020B0604020202020204" pitchFamily="34" charset="0"/>
              </a:rPr>
              <a:t>分子可能形成发夹或拓扑假结等结构（即二级结构），这可以通过计算自由能来预测它的顺序。 据报道，具有稳定二级结构的 </a:t>
            </a:r>
            <a:r>
              <a:rPr lang="en-US" altLang="zh-CN" sz="1400" b="0" i="0" dirty="0">
                <a:solidFill>
                  <a:srgbClr val="000000"/>
                </a:solidFill>
                <a:effectLst/>
                <a:latin typeface="Arial" panose="020B0604020202020204" pitchFamily="34" charset="0"/>
              </a:rPr>
              <a:t>DNA </a:t>
            </a:r>
            <a:r>
              <a:rPr lang="zh-CN" altLang="en-US" sz="1400" b="0" i="0" dirty="0">
                <a:solidFill>
                  <a:srgbClr val="000000"/>
                </a:solidFill>
                <a:effectLst/>
                <a:latin typeface="Arial" panose="020B0604020202020204" pitchFamily="34" charset="0"/>
              </a:rPr>
              <a:t>序列可能不利于测序或使用 </a:t>
            </a:r>
            <a:r>
              <a:rPr lang="en-US" altLang="zh-CN" sz="1400" b="0" i="0" dirty="0">
                <a:solidFill>
                  <a:srgbClr val="000000"/>
                </a:solidFill>
                <a:effectLst/>
                <a:latin typeface="Arial" panose="020B0604020202020204" pitchFamily="34" charset="0"/>
              </a:rPr>
              <a:t>PCR </a:t>
            </a:r>
            <a:r>
              <a:rPr lang="zh-CN" altLang="en-US" sz="1400" b="0" i="0" dirty="0">
                <a:solidFill>
                  <a:srgbClr val="000000"/>
                </a:solidFill>
                <a:effectLst/>
                <a:latin typeface="Arial" panose="020B0604020202020204" pitchFamily="34" charset="0"/>
              </a:rPr>
              <a:t>随机访问和备份存储的信息。</a:t>
            </a:r>
            <a:endParaRPr lang="en-US" altLang="zh-CN" sz="1400" b="0" i="0" dirty="0">
              <a:solidFill>
                <a:srgbClr val="000000"/>
              </a:solidFill>
              <a:effectLst/>
              <a:latin typeface="Arial" panose="020B0604020202020204" pitchFamily="34" charset="0"/>
            </a:endParaRPr>
          </a:p>
          <a:p>
            <a:pPr marL="342900" indent="-342900">
              <a:buFont typeface="+mj-ea"/>
              <a:buAutoNum type="circleNumDbPlain"/>
            </a:pPr>
            <a:r>
              <a:rPr lang="en-US" altLang="zh-CN" sz="1400" b="0" i="0" dirty="0">
                <a:solidFill>
                  <a:srgbClr val="000000"/>
                </a:solidFill>
                <a:effectLst/>
                <a:latin typeface="Arial" panose="020B0604020202020204" pitchFamily="34" charset="0"/>
              </a:rPr>
              <a:t>GC </a:t>
            </a:r>
            <a:r>
              <a:rPr lang="zh-CN" altLang="en-US" sz="1400" b="0" i="0" dirty="0">
                <a:solidFill>
                  <a:srgbClr val="000000"/>
                </a:solidFill>
                <a:effectLst/>
                <a:latin typeface="Arial" panose="020B0604020202020204" pitchFamily="34" charset="0"/>
              </a:rPr>
              <a:t>含量 </a:t>
            </a:r>
            <a:r>
              <a:rPr lang="en-US" altLang="zh-CN" sz="1400" b="0" i="0" dirty="0">
                <a:solidFill>
                  <a:srgbClr val="000000"/>
                </a:solidFill>
                <a:effectLst/>
                <a:latin typeface="Arial" panose="020B0604020202020204" pitchFamily="34" charset="0"/>
              </a:rPr>
              <a:t>&lt;40% </a:t>
            </a:r>
            <a:r>
              <a:rPr lang="zh-CN" altLang="en-US" sz="1400" b="0" i="0" dirty="0">
                <a:solidFill>
                  <a:srgbClr val="000000"/>
                </a:solidFill>
                <a:effectLst/>
                <a:latin typeface="Arial" panose="020B0604020202020204" pitchFamily="34" charset="0"/>
              </a:rPr>
              <a:t>或 </a:t>
            </a:r>
            <a:r>
              <a:rPr lang="en-US" altLang="zh-CN" sz="1400" b="0" i="0" dirty="0">
                <a:solidFill>
                  <a:srgbClr val="000000"/>
                </a:solidFill>
                <a:effectLst/>
                <a:latin typeface="Arial" panose="020B0604020202020204" pitchFamily="34" charset="0"/>
              </a:rPr>
              <a:t>&gt;60% </a:t>
            </a:r>
            <a:r>
              <a:rPr lang="zh-CN" altLang="en-US" sz="1400" b="0" i="0" dirty="0">
                <a:solidFill>
                  <a:srgbClr val="000000"/>
                </a:solidFill>
                <a:effectLst/>
                <a:latin typeface="Arial" panose="020B0604020202020204" pitchFamily="34" charset="0"/>
              </a:rPr>
              <a:t>的 </a:t>
            </a:r>
            <a:r>
              <a:rPr lang="en-US" altLang="zh-CN" sz="1400" b="0" i="0" dirty="0">
                <a:solidFill>
                  <a:srgbClr val="000000"/>
                </a:solidFill>
                <a:effectLst/>
                <a:latin typeface="Arial" panose="020B0604020202020204" pitchFamily="34" charset="0"/>
              </a:rPr>
              <a:t>DNA </a:t>
            </a:r>
            <a:r>
              <a:rPr lang="zh-CN" altLang="en-US" sz="1400" b="0" i="0" dirty="0">
                <a:solidFill>
                  <a:srgbClr val="000000"/>
                </a:solidFill>
                <a:effectLst/>
                <a:latin typeface="Arial" panose="020B0604020202020204" pitchFamily="34" charset="0"/>
              </a:rPr>
              <a:t>序列通常难以合成。</a:t>
            </a:r>
            <a:endParaRPr lang="en-US" altLang="zh-CN" sz="1400" b="0" i="0" dirty="0">
              <a:solidFill>
                <a:srgbClr val="000000"/>
              </a:solidFill>
              <a:effectLst/>
              <a:latin typeface="Arial" panose="020B0604020202020204" pitchFamily="34" charset="0"/>
            </a:endParaRPr>
          </a:p>
          <a:p>
            <a:endParaRPr lang="en-US" altLang="zh-CN" sz="1400" dirty="0">
              <a:solidFill>
                <a:srgbClr val="000000"/>
              </a:solidFill>
              <a:latin typeface="Arial" panose="020B0604020202020204" pitchFamily="34" charset="0"/>
            </a:endParaRPr>
          </a:p>
          <a:p>
            <a:r>
              <a:rPr lang="en-US" altLang="zh-CN" dirty="0">
                <a:solidFill>
                  <a:srgbClr val="000000"/>
                </a:solidFill>
                <a:latin typeface="Arial" panose="020B0604020202020204" pitchFamily="34" charset="0"/>
              </a:rPr>
              <a:t>      </a:t>
            </a:r>
            <a:r>
              <a:rPr lang="zh-CN" altLang="en-US" b="0" i="0" dirty="0">
                <a:solidFill>
                  <a:srgbClr val="000000"/>
                </a:solidFill>
                <a:effectLst/>
                <a:latin typeface="Arial" panose="020B0604020202020204" pitchFamily="34" charset="0"/>
              </a:rPr>
              <a:t>因此，均聚物的长度（以 </a:t>
            </a:r>
            <a:r>
              <a:rPr lang="en-US" altLang="zh-CN" b="0" i="0" dirty="0" err="1">
                <a:solidFill>
                  <a:srgbClr val="000000"/>
                </a:solidFill>
                <a:effectLst/>
                <a:latin typeface="Arial" panose="020B0604020202020204" pitchFamily="34" charset="0"/>
              </a:rPr>
              <a:t>nt</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为单位）、二级结构（由计算的自由能以 </a:t>
            </a:r>
            <a:r>
              <a:rPr lang="en-US" altLang="zh-CN" b="0" i="0" dirty="0">
                <a:solidFill>
                  <a:srgbClr val="000000"/>
                </a:solidFill>
                <a:effectLst/>
                <a:latin typeface="Arial" panose="020B0604020202020204" pitchFamily="34" charset="0"/>
              </a:rPr>
              <a:t>kJ mol</a:t>
            </a:r>
            <a:r>
              <a:rPr lang="en-US" altLang="zh-CN" b="0" i="0" baseline="30000" dirty="0">
                <a:solidFill>
                  <a:srgbClr val="000000"/>
                </a:solidFill>
                <a:effectLst/>
                <a:latin typeface="Arial" panose="020B0604020202020204" pitchFamily="34" charset="0"/>
              </a:rPr>
              <a:t>-1</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表示）和 </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含量（以 </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为单位）是评估编码方案兼容性的三个主要参数。</a:t>
            </a:r>
            <a:endParaRPr lang="zh-CN" altLang="en-US" dirty="0"/>
          </a:p>
        </p:txBody>
      </p:sp>
    </p:spTree>
    <p:extLst>
      <p:ext uri="{BB962C8B-B14F-4D97-AF65-F5344CB8AC3E}">
        <p14:creationId xmlns:p14="http://schemas.microsoft.com/office/powerpoint/2010/main" val="271381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A9CC91A-8FF3-0175-4ED6-B7F30FC4146A}"/>
              </a:ext>
            </a:extLst>
          </p:cNvPr>
          <p:cNvPicPr>
            <a:picLocks noChangeAspect="1"/>
          </p:cNvPicPr>
          <p:nvPr/>
        </p:nvPicPr>
        <p:blipFill>
          <a:blip r:embed="rId2"/>
          <a:stretch>
            <a:fillRect/>
          </a:stretch>
        </p:blipFill>
        <p:spPr>
          <a:xfrm>
            <a:off x="2771480" y="3453396"/>
            <a:ext cx="6649038" cy="3188920"/>
          </a:xfrm>
          <a:prstGeom prst="rect">
            <a:avLst/>
          </a:prstGeom>
        </p:spPr>
      </p:pic>
      <p:sp>
        <p:nvSpPr>
          <p:cNvPr id="3" name="文本框 2">
            <a:extLst>
              <a:ext uri="{FF2B5EF4-FFF2-40B4-BE49-F238E27FC236}">
                <a16:creationId xmlns:a16="http://schemas.microsoft.com/office/drawing/2014/main" id="{E31E4206-E0E3-7074-8A17-A42DC9AD7758}"/>
              </a:ext>
            </a:extLst>
          </p:cNvPr>
          <p:cNvSpPr txBox="1"/>
          <p:nvPr/>
        </p:nvSpPr>
        <p:spPr>
          <a:xfrm>
            <a:off x="715925" y="819282"/>
            <a:ext cx="10760149" cy="2585323"/>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以前关于转码算法开发的研究试图提高生成的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序列的兼容性，在转码方案中引入了额外的限制以消除均聚物，但这是以降低信息密度为代价的。</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后来的研究在不影响信息密度的情况下开创了其他碱基转换规则。例如，</a:t>
            </a:r>
            <a:r>
              <a:rPr lang="en-US" altLang="zh-CN" b="0" i="0" dirty="0">
                <a:solidFill>
                  <a:srgbClr val="000000"/>
                </a:solidFill>
                <a:effectLst/>
                <a:latin typeface="Arial" panose="020B0604020202020204" pitchFamily="34" charset="0"/>
              </a:rPr>
              <a:t>DNA Fountain </a:t>
            </a:r>
            <a:r>
              <a:rPr lang="zh-CN" altLang="en-US" b="0" i="0" dirty="0">
                <a:solidFill>
                  <a:srgbClr val="000000"/>
                </a:solidFill>
                <a:effectLst/>
                <a:latin typeface="Arial" panose="020B0604020202020204" pitchFamily="34" charset="0"/>
              </a:rPr>
              <a:t>算法采用 </a:t>
            </a:r>
            <a:r>
              <a:rPr lang="en-US" altLang="zh-CN" b="0" i="0" dirty="0" err="1">
                <a:solidFill>
                  <a:srgbClr val="000000"/>
                </a:solidFill>
                <a:effectLst/>
                <a:latin typeface="Arial" panose="020B0604020202020204" pitchFamily="34" charset="0"/>
              </a:rPr>
              <a:t>Luby</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变换代码，通过引入低冗余以及对均聚物长度和 </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含量的筛选约束来提高信息保真度，同时保持 </a:t>
            </a:r>
            <a:r>
              <a:rPr lang="en-US" altLang="zh-CN" b="0" i="0" dirty="0">
                <a:solidFill>
                  <a:srgbClr val="000000"/>
                </a:solidFill>
                <a:effectLst/>
                <a:latin typeface="Arial" panose="020B0604020202020204" pitchFamily="34" charset="0"/>
              </a:rPr>
              <a:t>1.57 </a:t>
            </a:r>
            <a:r>
              <a:rPr lang="zh-CN" altLang="en-US" b="0" i="0" dirty="0">
                <a:solidFill>
                  <a:srgbClr val="000000"/>
                </a:solidFill>
                <a:effectLst/>
                <a:latin typeface="Arial" panose="020B0604020202020204" pitchFamily="34" charset="0"/>
              </a:rPr>
              <a:t>位 </a:t>
            </a:r>
            <a:r>
              <a:rPr lang="en-US" altLang="zh-CN" b="0" i="0" dirty="0">
                <a:solidFill>
                  <a:srgbClr val="000000"/>
                </a:solidFill>
                <a:effectLst/>
                <a:latin typeface="Arial" panose="020B0604020202020204" pitchFamily="34" charset="0"/>
              </a:rPr>
              <a:t>nt</a:t>
            </a:r>
            <a:r>
              <a:rPr lang="en-US" altLang="zh-CN" b="0" i="0" baseline="30000" dirty="0">
                <a:solidFill>
                  <a:srgbClr val="000000"/>
                </a:solidFill>
                <a:effectLst/>
                <a:latin typeface="Arial" panose="020B0604020202020204" pitchFamily="34" charset="0"/>
              </a:rPr>
              <a:t>-1</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的信息密度。然而由于 </a:t>
            </a:r>
            <a:r>
              <a:rPr lang="en-US" altLang="zh-CN" b="0" i="0" dirty="0" err="1">
                <a:solidFill>
                  <a:srgbClr val="000000"/>
                </a:solidFill>
                <a:effectLst/>
                <a:latin typeface="Arial" panose="020B0604020202020204" pitchFamily="34" charset="0"/>
              </a:rPr>
              <a:t>Luby</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变换代码在处理特定二进制特征时存在解码失败的风险，这种方法依赖于在编码级别引入足够的逻辑冗余用于容错以确保成功解码。</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此外，使用这些早期算法的特定二进制模式也可能产生不合适的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序列，具有极高的 </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含量或长均聚物。因此，开发一种能够实现高信息密度的编码算法，更重要的是，以具有成本效益的方式对各种数据类型执行稳健可靠的转码，对于在实际应用中开发基于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的信息存储是必要的。</a:t>
            </a:r>
            <a:endParaRPr lang="zh-CN" altLang="en-US" dirty="0"/>
          </a:p>
        </p:txBody>
      </p:sp>
    </p:spTree>
    <p:extLst>
      <p:ext uri="{BB962C8B-B14F-4D97-AF65-F5344CB8AC3E}">
        <p14:creationId xmlns:p14="http://schemas.microsoft.com/office/powerpoint/2010/main" val="113924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02F2DCD-532E-4351-4BF7-FB4AC78A16B4}"/>
              </a:ext>
            </a:extLst>
          </p:cNvPr>
          <p:cNvSpPr txBox="1"/>
          <p:nvPr/>
        </p:nvSpPr>
        <p:spPr>
          <a:xfrm>
            <a:off x="501380" y="2136338"/>
            <a:ext cx="7526130" cy="2585323"/>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为了实现这一目标，我们在此提出了</a:t>
            </a:r>
            <a:r>
              <a:rPr lang="zh-CN" altLang="en-US" b="0" i="0" u="sng" dirty="0">
                <a:solidFill>
                  <a:srgbClr val="000000"/>
                </a:solidFill>
                <a:effectLst/>
                <a:uFill>
                  <a:solidFill>
                    <a:srgbClr val="C00000"/>
                  </a:solidFill>
                </a:uFill>
                <a:latin typeface="Arial" panose="020B0604020202020204" pitchFamily="34" charset="0"/>
              </a:rPr>
              <a:t>阴阳编解码器 </a:t>
            </a:r>
            <a:r>
              <a:rPr lang="en-US" altLang="zh-CN" b="0" i="0" u="sng" dirty="0">
                <a:solidFill>
                  <a:srgbClr val="000000"/>
                </a:solidFill>
                <a:effectLst/>
                <a:uFill>
                  <a:solidFill>
                    <a:srgbClr val="C00000"/>
                  </a:solidFill>
                </a:uFill>
                <a:latin typeface="Arial" panose="020B0604020202020204" pitchFamily="34" charset="0"/>
              </a:rPr>
              <a:t>(YYC) </a:t>
            </a:r>
            <a:r>
              <a:rPr lang="zh-CN" altLang="en-US" b="0" i="0" u="sng" dirty="0">
                <a:solidFill>
                  <a:srgbClr val="000000"/>
                </a:solidFill>
                <a:effectLst/>
                <a:uFill>
                  <a:solidFill>
                    <a:srgbClr val="C00000"/>
                  </a:solidFill>
                </a:uFill>
                <a:latin typeface="Arial" panose="020B0604020202020204" pitchFamily="34" charset="0"/>
              </a:rPr>
              <a:t>编码算法</a:t>
            </a:r>
            <a:r>
              <a:rPr lang="zh-CN" altLang="en-US" b="0" i="0" dirty="0">
                <a:solidFill>
                  <a:srgbClr val="000000"/>
                </a:solidFill>
                <a:effectLst/>
                <a:latin typeface="Arial" panose="020B0604020202020204" pitchFamily="34" charset="0"/>
              </a:rPr>
              <a:t>。该算法受中国传统阴阳概念的启发，代表了两种不同但互补且相互依赖的规则，并通过模拟和实验验证证明了其性能。 </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的优势在于结合了阴阳规则，最终产生了 </a:t>
            </a:r>
            <a:r>
              <a:rPr lang="en-US" altLang="zh-CN" b="0" i="0" dirty="0">
                <a:solidFill>
                  <a:srgbClr val="000000"/>
                </a:solidFill>
                <a:effectLst/>
                <a:latin typeface="Arial" panose="020B0604020202020204" pitchFamily="34" charset="0"/>
              </a:rPr>
              <a:t>1,536 </a:t>
            </a:r>
            <a:r>
              <a:rPr lang="zh-CN" altLang="en-US" b="0" i="0" dirty="0">
                <a:solidFill>
                  <a:srgbClr val="000000"/>
                </a:solidFill>
                <a:effectLst/>
                <a:latin typeface="Arial" panose="020B0604020202020204" pitchFamily="34" charset="0"/>
              </a:rPr>
              <a:t>种编码方案，可以适应不同的数据类型。我们证明 </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可以有效地消除长均聚物序列的生成，同时将生成的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序列的 </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含量保持在可接受的水平。选择两种代表性文件格式（</a:t>
            </a:r>
            <a:r>
              <a:rPr lang="en-US" altLang="zh-CN" b="0" i="0" dirty="0">
                <a:solidFill>
                  <a:srgbClr val="000000"/>
                </a:solidFill>
                <a:effectLst/>
                <a:latin typeface="Arial" panose="020B0604020202020204" pitchFamily="34" charset="0"/>
              </a:rPr>
              <a:t>.jpg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.txt</a:t>
            </a:r>
            <a:r>
              <a:rPr lang="zh-CN" altLang="en-US" b="0" i="0" dirty="0">
                <a:solidFill>
                  <a:srgbClr val="000000"/>
                </a:solidFill>
                <a:effectLst/>
                <a:latin typeface="Arial" panose="020B0604020202020204" pitchFamily="34" charset="0"/>
              </a:rPr>
              <a:t>）作为体外寡核苷酸池和酵母细胞体内 </a:t>
            </a:r>
            <a:r>
              <a:rPr lang="en-US" altLang="zh-CN" b="0" i="0" dirty="0">
                <a:solidFill>
                  <a:srgbClr val="000000"/>
                </a:solidFill>
                <a:effectLst/>
                <a:latin typeface="Arial" panose="020B0604020202020204" pitchFamily="34" charset="0"/>
              </a:rPr>
              <a:t>54 kbps DNA </a:t>
            </a:r>
            <a:r>
              <a:rPr lang="zh-CN" altLang="en-US" b="0" i="0" dirty="0">
                <a:solidFill>
                  <a:srgbClr val="000000"/>
                </a:solidFill>
                <a:effectLst/>
                <a:latin typeface="Arial" panose="020B0604020202020204" pitchFamily="34" charset="0"/>
              </a:rPr>
              <a:t>片段存储，以评估数据恢复的稳健性。结果表明，</a:t>
            </a:r>
            <a:r>
              <a:rPr lang="en-US" altLang="zh-CN" b="0" i="0" dirty="0">
                <a:solidFill>
                  <a:srgbClr val="000000"/>
                </a:solidFill>
                <a:effectLst/>
                <a:latin typeface="Arial" panose="020B0604020202020204" pitchFamily="34" charset="0"/>
              </a:rPr>
              <a:t>YYC</a:t>
            </a:r>
            <a:r>
              <a:rPr lang="zh-CN" altLang="en-US" b="0" i="0" dirty="0">
                <a:solidFill>
                  <a:srgbClr val="000000"/>
                </a:solidFill>
                <a:effectLst/>
                <a:latin typeface="Arial" panose="020B0604020202020204" pitchFamily="34" charset="0"/>
              </a:rPr>
              <a:t>在可靠的数据存储以及达到</a:t>
            </a:r>
            <a:r>
              <a:rPr lang="en-US" altLang="zh-CN" b="0" i="0" dirty="0">
                <a:solidFill>
                  <a:srgbClr val="000000"/>
                </a:solidFill>
                <a:effectLst/>
                <a:latin typeface="Arial" panose="020B0604020202020204" pitchFamily="34" charset="0"/>
              </a:rPr>
              <a:t>EB/</a:t>
            </a:r>
            <a:r>
              <a:rPr lang="zh-CN" altLang="en-US" b="0" i="0" dirty="0">
                <a:solidFill>
                  <a:srgbClr val="000000"/>
                </a:solidFill>
                <a:effectLst/>
                <a:latin typeface="Arial" panose="020B0604020202020204" pitchFamily="34" charset="0"/>
              </a:rPr>
              <a:t>克规模的物理密度方面表现出良好的性能。</a:t>
            </a:r>
            <a:endParaRPr lang="zh-CN" altLang="en-US" dirty="0"/>
          </a:p>
        </p:txBody>
      </p:sp>
      <p:sp>
        <p:nvSpPr>
          <p:cNvPr id="12" name="矩形: 圆角 11">
            <a:extLst>
              <a:ext uri="{FF2B5EF4-FFF2-40B4-BE49-F238E27FC236}">
                <a16:creationId xmlns:a16="http://schemas.microsoft.com/office/drawing/2014/main" id="{D2FB9111-0141-B692-BFFA-3E5311F4FEBC}"/>
              </a:ext>
            </a:extLst>
          </p:cNvPr>
          <p:cNvSpPr/>
          <p:nvPr/>
        </p:nvSpPr>
        <p:spPr>
          <a:xfrm>
            <a:off x="8305013" y="1602556"/>
            <a:ext cx="3676454" cy="37141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031D758-F7DE-4568-CCC1-771C291CA642}"/>
              </a:ext>
            </a:extLst>
          </p:cNvPr>
          <p:cNvSpPr txBox="1"/>
          <p:nvPr/>
        </p:nvSpPr>
        <p:spPr>
          <a:xfrm>
            <a:off x="8441702" y="1602556"/>
            <a:ext cx="3403075" cy="3539430"/>
          </a:xfrm>
          <a:prstGeom prst="rect">
            <a:avLst/>
          </a:prstGeom>
          <a:noFill/>
        </p:spPr>
        <p:txBody>
          <a:bodyPr wrap="square" rtlCol="0">
            <a:spAutoFit/>
          </a:bodyPr>
          <a:lstStyle/>
          <a:p>
            <a:endParaRPr lang="zh-CN" altLang="en-US" sz="1600" dirty="0"/>
          </a:p>
          <a:p>
            <a:r>
              <a:rPr lang="zh-CN" altLang="en-US" sz="1600" b="0" i="0" dirty="0">
                <a:solidFill>
                  <a:srgbClr val="000000"/>
                </a:solidFill>
                <a:effectLst/>
                <a:latin typeface="Arial" panose="020B0604020202020204" pitchFamily="34" charset="0"/>
              </a:rPr>
              <a:t>由于在自然界中</a:t>
            </a:r>
            <a:r>
              <a:rPr lang="en-US" altLang="zh-CN" sz="1600" b="0" i="0" dirty="0">
                <a:solidFill>
                  <a:srgbClr val="000000"/>
                </a:solidFill>
                <a:effectLst/>
                <a:latin typeface="Arial" panose="020B0604020202020204" pitchFamily="34" charset="0"/>
              </a:rPr>
              <a:t>DNA</a:t>
            </a:r>
            <a:r>
              <a:rPr lang="zh-CN" altLang="en-US" sz="1600" b="0" i="0" dirty="0">
                <a:solidFill>
                  <a:srgbClr val="000000"/>
                </a:solidFill>
                <a:effectLst/>
                <a:latin typeface="Arial" panose="020B0604020202020204" pitchFamily="34" charset="0"/>
              </a:rPr>
              <a:t>通常以双链结构存在，在某些生物体中，两条链都编码遗传信息以使基因组更加紧凑。受这种自然现象的启发，我们利用组合学和密码学的基本理论，在旋转编码策略的基础上开发了编解码算法。与使用固定映射规则开发的其他编码方案不同，</a:t>
            </a:r>
            <a:r>
              <a:rPr lang="en-US" altLang="zh-CN" sz="1600" b="0" i="0" dirty="0">
                <a:solidFill>
                  <a:srgbClr val="000000"/>
                </a:solidFill>
                <a:effectLst/>
                <a:latin typeface="Arial" panose="020B0604020202020204" pitchFamily="34" charset="0"/>
              </a:rPr>
              <a:t>YYC </a:t>
            </a:r>
            <a:r>
              <a:rPr lang="zh-CN" altLang="en-US" sz="1600" b="0" i="0" dirty="0">
                <a:solidFill>
                  <a:srgbClr val="000000"/>
                </a:solidFill>
                <a:effectLst/>
                <a:latin typeface="Arial" panose="020B0604020202020204" pitchFamily="34" charset="0"/>
              </a:rPr>
              <a:t>提供动态组合编码方案，因此可以生成最佳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序列，以解决在生成具有长均聚物、极端 </a:t>
            </a:r>
            <a:r>
              <a:rPr lang="en-US" altLang="zh-CN" sz="1600" b="0" i="0" dirty="0">
                <a:solidFill>
                  <a:srgbClr val="000000"/>
                </a:solidFill>
                <a:effectLst/>
                <a:latin typeface="Arial" panose="020B0604020202020204" pitchFamily="34" charset="0"/>
              </a:rPr>
              <a:t>GC </a:t>
            </a:r>
            <a:r>
              <a:rPr lang="zh-CN" altLang="en-US" sz="1600" b="0" i="0" dirty="0">
                <a:solidFill>
                  <a:srgbClr val="000000"/>
                </a:solidFill>
                <a:effectLst/>
                <a:latin typeface="Arial" panose="020B0604020202020204" pitchFamily="34" charset="0"/>
              </a:rPr>
              <a:t>含量或复杂二级结构的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序列时发现的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合成和测序困难。</a:t>
            </a:r>
            <a:endParaRPr lang="zh-CN" altLang="en-US" sz="1600" dirty="0"/>
          </a:p>
        </p:txBody>
      </p:sp>
      <p:cxnSp>
        <p:nvCxnSpPr>
          <p:cNvPr id="18" name="直接箭头连接符 17">
            <a:extLst>
              <a:ext uri="{FF2B5EF4-FFF2-40B4-BE49-F238E27FC236}">
                <a16:creationId xmlns:a16="http://schemas.microsoft.com/office/drawing/2014/main" id="{0ABE1778-03C8-1090-26A5-2143058C4F3D}"/>
              </a:ext>
            </a:extLst>
          </p:cNvPr>
          <p:cNvCxnSpPr/>
          <p:nvPr/>
        </p:nvCxnSpPr>
        <p:spPr>
          <a:xfrm>
            <a:off x="7871381" y="2318994"/>
            <a:ext cx="3299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247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47AEC96-CBBA-7BD7-4C58-E22EEFA1892A}"/>
              </a:ext>
            </a:extLst>
          </p:cNvPr>
          <p:cNvSpPr txBox="1"/>
          <p:nvPr/>
        </p:nvSpPr>
        <p:spPr>
          <a:xfrm>
            <a:off x="619463" y="1119249"/>
            <a:ext cx="4784805" cy="4801314"/>
          </a:xfrm>
          <a:prstGeom prst="rect">
            <a:avLst/>
          </a:prstGeom>
          <a:noFill/>
        </p:spPr>
        <p:txBody>
          <a:bodyPr wrap="square">
            <a:spAutoFit/>
          </a:bodyPr>
          <a:lstStyle/>
          <a:p>
            <a:pPr indent="457200"/>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算法的一般原理是将两个独立的编码规则，称为“阴”和“阳”，合并到一个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序列中。从而将两个比特压缩为一个核苷酸。在这里，我们用 </a:t>
            </a:r>
            <a:r>
              <a:rPr lang="en-US" altLang="zh-CN" b="0" i="0" dirty="0">
                <a:solidFill>
                  <a:srgbClr val="000000"/>
                </a:solidFill>
                <a:effectLst/>
                <a:latin typeface="Arial" panose="020B0604020202020204" pitchFamily="34" charset="0"/>
              </a:rPr>
              <a:t>N1</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N2</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N3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N4 </a:t>
            </a:r>
            <a:r>
              <a:rPr lang="zh-CN" altLang="en-US" b="0" i="0" dirty="0">
                <a:solidFill>
                  <a:srgbClr val="000000"/>
                </a:solidFill>
                <a:effectLst/>
                <a:latin typeface="Arial" panose="020B0604020202020204" pitchFamily="34" charset="0"/>
              </a:rPr>
              <a:t>分别代表四种核酸 </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T</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C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G</a:t>
            </a:r>
            <a:r>
              <a:rPr lang="zh-CN" altLang="en-US" b="0" i="0" dirty="0">
                <a:solidFill>
                  <a:srgbClr val="000000"/>
                </a:solidFill>
                <a:effectLst/>
                <a:latin typeface="Arial" panose="020B0604020202020204" pitchFamily="34" charset="0"/>
              </a:rPr>
              <a:t>。对于一种选定的组合编码方案，输出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序列是通过结合两个相同长度的二进制片段而产生的。第一步，应用 </a:t>
            </a:r>
            <a:r>
              <a:rPr lang="en-US" altLang="zh-CN" b="0" i="0" dirty="0">
                <a:solidFill>
                  <a:srgbClr val="000000"/>
                </a:solidFill>
                <a:effectLst/>
                <a:latin typeface="Arial" panose="020B0604020202020204" pitchFamily="34" charset="0"/>
              </a:rPr>
              <a:t>yang </a:t>
            </a:r>
            <a:r>
              <a:rPr lang="zh-CN" altLang="en-US" b="0" i="0" dirty="0">
                <a:solidFill>
                  <a:srgbClr val="000000"/>
                </a:solidFill>
                <a:effectLst/>
                <a:latin typeface="Arial" panose="020B0604020202020204" pitchFamily="34" charset="0"/>
              </a:rPr>
              <a:t>规则生成六种不同的编码组合。</a:t>
            </a:r>
            <a:r>
              <a:rPr lang="zh-CN" altLang="en-US" dirty="0">
                <a:solidFill>
                  <a:srgbClr val="000000"/>
                </a:solidFill>
                <a:latin typeface="Arial" panose="020B0604020202020204" pitchFamily="34" charset="0"/>
              </a:rPr>
              <a:t>然后</a:t>
            </a:r>
            <a:r>
              <a:rPr lang="zh-CN" altLang="en-US" b="0" i="0" dirty="0">
                <a:solidFill>
                  <a:srgbClr val="000000"/>
                </a:solidFill>
                <a:effectLst/>
                <a:latin typeface="Arial" panose="020B0604020202020204" pitchFamily="34" charset="0"/>
              </a:rPr>
              <a:t>在</a:t>
            </a:r>
            <a:r>
              <a:rPr lang="en-US" altLang="zh-CN" b="0" i="0" dirty="0">
                <a:solidFill>
                  <a:srgbClr val="000000"/>
                </a:solidFill>
                <a:effectLst/>
                <a:latin typeface="Arial" panose="020B0604020202020204" pitchFamily="34" charset="0"/>
              </a:rPr>
              <a:t>yin</a:t>
            </a:r>
            <a:r>
              <a:rPr lang="zh-CN" altLang="en-US" b="0" i="0" dirty="0">
                <a:solidFill>
                  <a:srgbClr val="000000"/>
                </a:solidFill>
                <a:effectLst/>
                <a:latin typeface="Arial" panose="020B0604020202020204" pitchFamily="34" charset="0"/>
              </a:rPr>
              <a:t>规则中，</a:t>
            </a:r>
            <a:r>
              <a:rPr lang="en-US" altLang="zh-CN" b="0" i="0" dirty="0">
                <a:solidFill>
                  <a:srgbClr val="000000"/>
                </a:solidFill>
                <a:effectLst/>
                <a:latin typeface="Arial" panose="020B0604020202020204" pitchFamily="34" charset="0"/>
              </a:rPr>
              <a:t>N1</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N2</a:t>
            </a:r>
            <a:r>
              <a:rPr lang="zh-CN" altLang="en-US" b="0" i="0" dirty="0">
                <a:solidFill>
                  <a:srgbClr val="000000"/>
                </a:solidFill>
                <a:effectLst/>
                <a:latin typeface="Arial" panose="020B0604020202020204" pitchFamily="34" charset="0"/>
              </a:rPr>
              <a:t>被映射到不同的二进制数位，而</a:t>
            </a:r>
            <a:r>
              <a:rPr lang="en-US" altLang="zh-CN" b="0" i="0" dirty="0">
                <a:solidFill>
                  <a:srgbClr val="000000"/>
                </a:solidFill>
                <a:effectLst/>
                <a:latin typeface="Arial" panose="020B0604020202020204" pitchFamily="34" charset="0"/>
              </a:rPr>
              <a:t>N3</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N4</a:t>
            </a:r>
            <a:r>
              <a:rPr lang="zh-CN" altLang="en-US" b="0" i="0" dirty="0">
                <a:solidFill>
                  <a:srgbClr val="000000"/>
                </a:solidFill>
                <a:effectLst/>
                <a:latin typeface="Arial" panose="020B0604020202020204" pitchFamily="34" charset="0"/>
              </a:rPr>
              <a:t>也被映射到独立于</a:t>
            </a:r>
            <a:r>
              <a:rPr lang="en-US" altLang="zh-CN" b="0" i="0" dirty="0">
                <a:solidFill>
                  <a:srgbClr val="000000"/>
                </a:solidFill>
                <a:effectLst/>
                <a:latin typeface="Arial" panose="020B0604020202020204" pitchFamily="34" charset="0"/>
              </a:rPr>
              <a:t>N1</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N2</a:t>
            </a:r>
            <a:r>
              <a:rPr lang="zh-CN" altLang="en-US" b="0" i="0" dirty="0">
                <a:solidFill>
                  <a:srgbClr val="000000"/>
                </a:solidFill>
                <a:effectLst/>
                <a:latin typeface="Arial" panose="020B0604020202020204" pitchFamily="34" charset="0"/>
              </a:rPr>
              <a:t>的不同二进制数位，导致总共</a:t>
            </a:r>
            <a:r>
              <a:rPr lang="en-US" altLang="zh-CN" b="0" i="0" dirty="0">
                <a:solidFill>
                  <a:srgbClr val="000000"/>
                </a:solidFill>
                <a:effectLst/>
                <a:latin typeface="Arial" panose="020B0604020202020204" pitchFamily="34" charset="0"/>
              </a:rPr>
              <a:t>256</a:t>
            </a:r>
            <a:r>
              <a:rPr lang="zh-CN" altLang="en-US" b="0" i="0" dirty="0">
                <a:solidFill>
                  <a:srgbClr val="000000"/>
                </a:solidFill>
                <a:effectLst/>
                <a:latin typeface="Arial" panose="020B0604020202020204" pitchFamily="34" charset="0"/>
              </a:rPr>
              <a:t>种不同的编码组合。同时，根据前一个核苷酸的四个不同选项，两组（</a:t>
            </a:r>
            <a:r>
              <a:rPr lang="en-US" altLang="zh-CN" b="0" i="0" dirty="0">
                <a:solidFill>
                  <a:srgbClr val="000000"/>
                </a:solidFill>
                <a:effectLst/>
                <a:latin typeface="Arial" panose="020B0604020202020204" pitchFamily="34" charset="0"/>
              </a:rPr>
              <a:t>N1/N2</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N3/N4</a:t>
            </a:r>
            <a:r>
              <a:rPr lang="zh-CN" altLang="en-US" b="0" i="0" dirty="0">
                <a:solidFill>
                  <a:srgbClr val="000000"/>
                </a:solidFill>
                <a:effectLst/>
                <a:latin typeface="Arial" panose="020B0604020202020204" pitchFamily="34" charset="0"/>
              </a:rPr>
              <a:t>）对于</a:t>
            </a:r>
            <a:r>
              <a:rPr lang="en-US" altLang="zh-CN" b="0" i="0" dirty="0">
                <a:solidFill>
                  <a:srgbClr val="000000"/>
                </a:solidFill>
                <a:effectLst/>
                <a:latin typeface="Arial" panose="020B0604020202020204" pitchFamily="34" charset="0"/>
              </a:rPr>
              <a:t>0</a:t>
            </a:r>
            <a:r>
              <a:rPr lang="zh-CN" altLang="en-US" b="0" i="0" dirty="0">
                <a:solidFill>
                  <a:srgbClr val="000000"/>
                </a:solidFill>
                <a:effectLst/>
                <a:latin typeface="Arial" panose="020B0604020202020204" pitchFamily="34" charset="0"/>
              </a:rPr>
              <a:t>和</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的映射也有独立的选项。因此，合并的阴阳规则总共提供了</a:t>
            </a:r>
            <a:r>
              <a:rPr lang="en-US" altLang="zh-CN" b="0" i="0" dirty="0">
                <a:solidFill>
                  <a:srgbClr val="000000"/>
                </a:solidFill>
                <a:effectLst/>
                <a:latin typeface="Arial" panose="020B0604020202020204" pitchFamily="34" charset="0"/>
              </a:rPr>
              <a:t>1,536</a:t>
            </a:r>
            <a:r>
              <a:rPr lang="zh-CN" altLang="en-US" b="0" i="0" dirty="0">
                <a:solidFill>
                  <a:srgbClr val="000000"/>
                </a:solidFill>
                <a:effectLst/>
                <a:latin typeface="Arial" panose="020B0604020202020204" pitchFamily="34" charset="0"/>
              </a:rPr>
              <a:t>个</a:t>
            </a:r>
            <a:r>
              <a:rPr lang="en-US" altLang="zh-CN" b="0" i="0" dirty="0">
                <a:solidFill>
                  <a:srgbClr val="000000"/>
                </a:solidFill>
                <a:effectLst/>
                <a:latin typeface="Arial" panose="020B0604020202020204" pitchFamily="34" charset="0"/>
              </a:rPr>
              <a:t>(6 × 256) </a:t>
            </a:r>
            <a:r>
              <a:rPr lang="zh-CN" altLang="en-US" b="0" i="0" dirty="0">
                <a:solidFill>
                  <a:srgbClr val="000000"/>
                </a:solidFill>
                <a:effectLst/>
                <a:latin typeface="Arial" panose="020B0604020202020204" pitchFamily="34" charset="0"/>
              </a:rPr>
              <a:t>组合转码方案对二进制序列进行编码，在一个位置应用阴阳规则将产生一个且只有一个共有核苷酸。</a:t>
            </a:r>
            <a:endParaRPr lang="zh-CN" altLang="en-US" dirty="0"/>
          </a:p>
        </p:txBody>
      </p:sp>
      <p:pic>
        <p:nvPicPr>
          <p:cNvPr id="5" name="图片 4">
            <a:extLst>
              <a:ext uri="{FF2B5EF4-FFF2-40B4-BE49-F238E27FC236}">
                <a16:creationId xmlns:a16="http://schemas.microsoft.com/office/drawing/2014/main" id="{54B746C8-BB68-B526-060B-A69C08F5B088}"/>
              </a:ext>
            </a:extLst>
          </p:cNvPr>
          <p:cNvPicPr>
            <a:picLocks noChangeAspect="1"/>
          </p:cNvPicPr>
          <p:nvPr/>
        </p:nvPicPr>
        <p:blipFill>
          <a:blip r:embed="rId2"/>
          <a:stretch>
            <a:fillRect/>
          </a:stretch>
        </p:blipFill>
        <p:spPr>
          <a:xfrm>
            <a:off x="5618376" y="1119249"/>
            <a:ext cx="6011314" cy="4497827"/>
          </a:xfrm>
          <a:prstGeom prst="rect">
            <a:avLst/>
          </a:prstGeom>
        </p:spPr>
      </p:pic>
      <p:cxnSp>
        <p:nvCxnSpPr>
          <p:cNvPr id="9" name="直接箭头连接符 8">
            <a:extLst>
              <a:ext uri="{FF2B5EF4-FFF2-40B4-BE49-F238E27FC236}">
                <a16:creationId xmlns:a16="http://schemas.microsoft.com/office/drawing/2014/main" id="{2D7D3E00-7148-EE15-8F6A-31138B40BF37}"/>
              </a:ext>
            </a:extLst>
          </p:cNvPr>
          <p:cNvCxnSpPr/>
          <p:nvPr/>
        </p:nvCxnSpPr>
        <p:spPr>
          <a:xfrm flipV="1">
            <a:off x="10831398" y="4254180"/>
            <a:ext cx="0" cy="13189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矩形: 圆角 11">
            <a:extLst>
              <a:ext uri="{FF2B5EF4-FFF2-40B4-BE49-F238E27FC236}">
                <a16:creationId xmlns:a16="http://schemas.microsoft.com/office/drawing/2014/main" id="{44FE616F-1AC3-CFB0-8A3C-979DBE6730B4}"/>
              </a:ext>
            </a:extLst>
          </p:cNvPr>
          <p:cNvSpPr/>
          <p:nvPr/>
        </p:nvSpPr>
        <p:spPr>
          <a:xfrm>
            <a:off x="9772061" y="5573131"/>
            <a:ext cx="2253007" cy="51877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A9B867E-6B3A-0507-E0E6-583E0C181B1F}"/>
              </a:ext>
            </a:extLst>
          </p:cNvPr>
          <p:cNvSpPr txBox="1"/>
          <p:nvPr/>
        </p:nvSpPr>
        <p:spPr>
          <a:xfrm>
            <a:off x="9730819" y="5617076"/>
            <a:ext cx="2373198" cy="430887"/>
          </a:xfrm>
          <a:prstGeom prst="rect">
            <a:avLst/>
          </a:prstGeom>
          <a:noFill/>
        </p:spPr>
        <p:txBody>
          <a:bodyPr wrap="square">
            <a:spAutoFit/>
          </a:bodyPr>
          <a:lstStyle/>
          <a:p>
            <a:r>
              <a:rPr lang="en-US" altLang="zh-CN" sz="1100" b="0" i="0" dirty="0" err="1">
                <a:solidFill>
                  <a:srgbClr val="000000"/>
                </a:solidFill>
                <a:effectLst/>
                <a:latin typeface="Arial" panose="020B0604020202020204" pitchFamily="34" charset="0"/>
              </a:rPr>
              <a:t>X</a:t>
            </a:r>
            <a:r>
              <a:rPr lang="en-US" altLang="zh-CN" sz="1100" b="0" i="0" baseline="-25000" dirty="0" err="1">
                <a:solidFill>
                  <a:srgbClr val="000000"/>
                </a:solidFill>
                <a:effectLst/>
                <a:latin typeface="Arial" panose="020B0604020202020204" pitchFamily="34" charset="0"/>
              </a:rPr>
              <a:t>j</a:t>
            </a:r>
            <a:r>
              <a:rPr lang="en-US" altLang="zh-CN" sz="1100" b="0" i="0" dirty="0">
                <a:solidFill>
                  <a:srgbClr val="000000"/>
                </a:solidFill>
                <a:effectLst/>
                <a:latin typeface="Arial" panose="020B0604020202020204" pitchFamily="34" charset="0"/>
              </a:rPr>
              <a:t> + </a:t>
            </a:r>
            <a:r>
              <a:rPr lang="en-US" altLang="zh-CN" sz="1100" b="0" i="0" dirty="0" err="1">
                <a:solidFill>
                  <a:srgbClr val="000000"/>
                </a:solidFill>
                <a:effectLst/>
                <a:latin typeface="Arial" panose="020B0604020202020204" pitchFamily="34" charset="0"/>
              </a:rPr>
              <a:t>Y</a:t>
            </a:r>
            <a:r>
              <a:rPr lang="en-US" altLang="zh-CN" sz="1100" b="0" i="0" baseline="-25000" dirty="0" err="1">
                <a:solidFill>
                  <a:srgbClr val="000000"/>
                </a:solidFill>
                <a:effectLst/>
                <a:latin typeface="Arial" panose="020B0604020202020204" pitchFamily="34" charset="0"/>
              </a:rPr>
              <a:t>j</a:t>
            </a:r>
            <a:r>
              <a:rPr lang="en-US" altLang="zh-CN" sz="1100" b="0" i="0" dirty="0">
                <a:solidFill>
                  <a:srgbClr val="000000"/>
                </a:solidFill>
                <a:effectLst/>
                <a:latin typeface="Arial" panose="020B0604020202020204" pitchFamily="34" charset="0"/>
              </a:rPr>
              <a:t> = 1, </a:t>
            </a:r>
            <a:r>
              <a:rPr lang="en-US" altLang="zh-CN" sz="1100" b="0" i="0" dirty="0" err="1">
                <a:solidFill>
                  <a:srgbClr val="000000"/>
                </a:solidFill>
                <a:effectLst/>
                <a:latin typeface="Arial" panose="020B0604020202020204" pitchFamily="34" charset="0"/>
              </a:rPr>
              <a:t>X</a:t>
            </a:r>
            <a:r>
              <a:rPr lang="en-US" altLang="zh-CN" sz="1100" b="0" i="0" baseline="-25000" dirty="0" err="1">
                <a:solidFill>
                  <a:srgbClr val="000000"/>
                </a:solidFill>
                <a:effectLst/>
                <a:latin typeface="Arial" panose="020B0604020202020204" pitchFamily="34" charset="0"/>
              </a:rPr>
              <a:t>j</a:t>
            </a:r>
            <a:r>
              <a:rPr lang="en-US" altLang="zh-CN" sz="1100" b="0" i="0" dirty="0">
                <a:solidFill>
                  <a:srgbClr val="000000"/>
                </a:solidFill>
                <a:effectLst/>
                <a:latin typeface="Arial" panose="020B0604020202020204" pitchFamily="34" charset="0"/>
              </a:rPr>
              <a:t> × </a:t>
            </a:r>
            <a:r>
              <a:rPr lang="en-US" altLang="zh-CN" sz="1100" b="0" i="0" dirty="0" err="1">
                <a:solidFill>
                  <a:srgbClr val="000000"/>
                </a:solidFill>
                <a:effectLst/>
                <a:latin typeface="Arial" panose="020B0604020202020204" pitchFamily="34" charset="0"/>
              </a:rPr>
              <a:t>Y</a:t>
            </a:r>
            <a:r>
              <a:rPr lang="en-US" altLang="zh-CN" sz="1100" b="0" i="0" baseline="-25000" dirty="0" err="1">
                <a:solidFill>
                  <a:srgbClr val="000000"/>
                </a:solidFill>
                <a:effectLst/>
                <a:latin typeface="Arial" panose="020B0604020202020204" pitchFamily="34" charset="0"/>
              </a:rPr>
              <a:t>j</a:t>
            </a:r>
            <a:r>
              <a:rPr lang="en-US" altLang="zh-CN" sz="1100" b="0" i="0" dirty="0">
                <a:solidFill>
                  <a:srgbClr val="000000"/>
                </a:solidFill>
                <a:effectLst/>
                <a:latin typeface="Arial" panose="020B0604020202020204" pitchFamily="34" charset="0"/>
              </a:rPr>
              <a:t> = 0(</a:t>
            </a:r>
            <a:r>
              <a:rPr lang="zh-CN" altLang="en-US" sz="1100" b="0" i="0" dirty="0">
                <a:solidFill>
                  <a:srgbClr val="000000"/>
                </a:solidFill>
                <a:effectLst/>
                <a:latin typeface="Arial" panose="020B0604020202020204" pitchFamily="34" charset="0"/>
              </a:rPr>
              <a:t>即</a:t>
            </a:r>
            <a:r>
              <a:rPr lang="en-US" altLang="zh-CN" sz="1100" b="0" i="0" dirty="0">
                <a:solidFill>
                  <a:srgbClr val="000000"/>
                </a:solidFill>
                <a:effectLst/>
                <a:latin typeface="Arial" panose="020B0604020202020204" pitchFamily="34" charset="0"/>
              </a:rPr>
              <a:t>X</a:t>
            </a:r>
            <a:r>
              <a:rPr lang="zh-CN" altLang="en-US" sz="1100" b="0" i="0" dirty="0">
                <a:solidFill>
                  <a:srgbClr val="000000"/>
                </a:solidFill>
                <a:effectLst/>
                <a:latin typeface="Arial" panose="020B0604020202020204" pitchFamily="34" charset="0"/>
              </a:rPr>
              <a:t>、</a:t>
            </a:r>
            <a:r>
              <a:rPr lang="en-US" altLang="zh-CN" sz="1100" b="0" i="0" dirty="0">
                <a:solidFill>
                  <a:srgbClr val="000000"/>
                </a:solidFill>
                <a:effectLst/>
                <a:latin typeface="Arial" panose="020B0604020202020204" pitchFamily="34" charset="0"/>
              </a:rPr>
              <a:t>Y</a:t>
            </a:r>
            <a:r>
              <a:rPr lang="zh-CN" altLang="en-US" sz="1100" b="0" i="0" dirty="0">
                <a:solidFill>
                  <a:srgbClr val="000000"/>
                </a:solidFill>
                <a:effectLst/>
                <a:latin typeface="Arial" panose="020B0604020202020204" pitchFamily="34" charset="0"/>
              </a:rPr>
              <a:t>的八个独立集合，其中</a:t>
            </a:r>
            <a:r>
              <a:rPr lang="en-US" altLang="zh-CN" sz="1100" b="0" i="0" dirty="0" err="1">
                <a:solidFill>
                  <a:srgbClr val="000000"/>
                </a:solidFill>
                <a:effectLst/>
                <a:latin typeface="Arial" panose="020B0604020202020204" pitchFamily="34" charset="0"/>
              </a:rPr>
              <a:t>X</a:t>
            </a:r>
            <a:r>
              <a:rPr lang="en-US" altLang="zh-CN" sz="1100" b="0" i="0" baseline="-25000" dirty="0" err="1">
                <a:solidFill>
                  <a:srgbClr val="000000"/>
                </a:solidFill>
                <a:effectLst/>
                <a:latin typeface="Arial" panose="020B0604020202020204" pitchFamily="34" charset="0"/>
              </a:rPr>
              <a:t>j</a:t>
            </a:r>
            <a:r>
              <a:rPr lang="en-US" altLang="zh-CN" sz="1100" b="0" i="0" dirty="0">
                <a:solidFill>
                  <a:srgbClr val="000000"/>
                </a:solidFill>
                <a:effectLst/>
                <a:latin typeface="Arial" panose="020B0604020202020204" pitchFamily="34" charset="0"/>
              </a:rPr>
              <a:t>/</a:t>
            </a:r>
            <a:r>
              <a:rPr lang="en-US" altLang="zh-CN" sz="1100" b="0" i="0" dirty="0" err="1">
                <a:solidFill>
                  <a:srgbClr val="000000"/>
                </a:solidFill>
                <a:effectLst/>
                <a:latin typeface="Arial" panose="020B0604020202020204" pitchFamily="34" charset="0"/>
              </a:rPr>
              <a:t>Y</a:t>
            </a:r>
            <a:r>
              <a:rPr lang="en-US" altLang="zh-CN" sz="1100" b="0" i="0" baseline="-25000" dirty="0" err="1">
                <a:solidFill>
                  <a:srgbClr val="000000"/>
                </a:solidFill>
                <a:effectLst/>
                <a:latin typeface="Arial" panose="020B0604020202020204" pitchFamily="34" charset="0"/>
              </a:rPr>
              <a:t>j</a:t>
            </a:r>
            <a:r>
              <a:rPr lang="zh-CN" altLang="en-US" sz="1100" b="0" i="0" dirty="0">
                <a:solidFill>
                  <a:srgbClr val="000000"/>
                </a:solidFill>
                <a:effectLst/>
                <a:latin typeface="Arial" panose="020B0604020202020204" pitchFamily="34" charset="0"/>
              </a:rPr>
              <a:t>为</a:t>
            </a:r>
            <a:r>
              <a:rPr lang="en-US" altLang="zh-CN" sz="1100" b="0" i="0" dirty="0">
                <a:solidFill>
                  <a:srgbClr val="000000"/>
                </a:solidFill>
                <a:effectLst/>
                <a:latin typeface="Arial" panose="020B0604020202020204" pitchFamily="34" charset="0"/>
              </a:rPr>
              <a:t>1/0</a:t>
            </a:r>
            <a:r>
              <a:rPr lang="zh-CN" altLang="en-US" sz="1100" b="0" i="0" dirty="0">
                <a:solidFill>
                  <a:srgbClr val="000000"/>
                </a:solidFill>
                <a:effectLst/>
                <a:latin typeface="Arial" panose="020B0604020202020204" pitchFamily="34" charset="0"/>
              </a:rPr>
              <a:t>或</a:t>
            </a:r>
            <a:r>
              <a:rPr lang="en-US" altLang="zh-CN" sz="1100" b="0" i="0" dirty="0">
                <a:solidFill>
                  <a:srgbClr val="000000"/>
                </a:solidFill>
                <a:effectLst/>
                <a:latin typeface="Arial" panose="020B0604020202020204" pitchFamily="34" charset="0"/>
              </a:rPr>
              <a:t>0/1)</a:t>
            </a:r>
            <a:endParaRPr lang="zh-CN" altLang="en-US" sz="1100" dirty="0"/>
          </a:p>
        </p:txBody>
      </p:sp>
      <p:sp>
        <p:nvSpPr>
          <p:cNvPr id="14" name="文本框 13">
            <a:extLst>
              <a:ext uri="{FF2B5EF4-FFF2-40B4-BE49-F238E27FC236}">
                <a16:creationId xmlns:a16="http://schemas.microsoft.com/office/drawing/2014/main" id="{341736CA-BC83-AF57-F76E-E78B58C22C34}"/>
              </a:ext>
            </a:extLst>
          </p:cNvPr>
          <p:cNvSpPr txBox="1"/>
          <p:nvPr/>
        </p:nvSpPr>
        <p:spPr>
          <a:xfrm>
            <a:off x="619463" y="503696"/>
            <a:ext cx="6094428" cy="400110"/>
          </a:xfrm>
          <a:prstGeom prst="rect">
            <a:avLst/>
          </a:prstGeom>
          <a:noFill/>
        </p:spPr>
        <p:txBody>
          <a:bodyPr wrap="square">
            <a:spAutoFit/>
          </a:bodyPr>
          <a:lstStyle/>
          <a:p>
            <a:r>
              <a:rPr lang="zh-CN" altLang="en-US" sz="2000" i="0" dirty="0">
                <a:solidFill>
                  <a:srgbClr val="000000"/>
                </a:solidFill>
                <a:effectLst/>
                <a:latin typeface="Arial" panose="020B0604020202020204" pitchFamily="34" charset="0"/>
              </a:rPr>
              <a:t>原理</a:t>
            </a:r>
            <a:r>
              <a:rPr lang="zh-CN" altLang="en-US" sz="2000" b="0" i="0" dirty="0">
                <a:solidFill>
                  <a:srgbClr val="000000"/>
                </a:solidFill>
                <a:effectLst/>
                <a:latin typeface="Arial" panose="020B0604020202020204" pitchFamily="34" charset="0"/>
              </a:rPr>
              <a:t>：</a:t>
            </a:r>
            <a:endParaRPr lang="en-US" altLang="zh-CN" sz="20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878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631E276-7CA9-9515-27AE-1801DEDC7176}"/>
              </a:ext>
            </a:extLst>
          </p:cNvPr>
          <p:cNvPicPr>
            <a:picLocks noChangeAspect="1"/>
          </p:cNvPicPr>
          <p:nvPr/>
        </p:nvPicPr>
        <p:blipFill>
          <a:blip r:embed="rId2"/>
          <a:stretch>
            <a:fillRect/>
          </a:stretch>
        </p:blipFill>
        <p:spPr>
          <a:xfrm>
            <a:off x="2930758" y="578791"/>
            <a:ext cx="7342159" cy="6136840"/>
          </a:xfrm>
          <a:prstGeom prst="rect">
            <a:avLst/>
          </a:prstGeom>
        </p:spPr>
      </p:pic>
      <p:sp>
        <p:nvSpPr>
          <p:cNvPr id="6" name="矩形: 圆角 5">
            <a:extLst>
              <a:ext uri="{FF2B5EF4-FFF2-40B4-BE49-F238E27FC236}">
                <a16:creationId xmlns:a16="http://schemas.microsoft.com/office/drawing/2014/main" id="{5AA5E3DC-157D-2DD7-F502-C96AD92D57D3}"/>
              </a:ext>
            </a:extLst>
          </p:cNvPr>
          <p:cNvSpPr/>
          <p:nvPr/>
        </p:nvSpPr>
        <p:spPr>
          <a:xfrm>
            <a:off x="527653" y="347958"/>
            <a:ext cx="1660042" cy="23083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445596F-EC66-76B0-43E6-A15E4F31C295}"/>
              </a:ext>
            </a:extLst>
          </p:cNvPr>
          <p:cNvSpPr txBox="1"/>
          <p:nvPr/>
        </p:nvSpPr>
        <p:spPr>
          <a:xfrm>
            <a:off x="535309" y="347958"/>
            <a:ext cx="2373197" cy="276999"/>
          </a:xfrm>
          <a:prstGeom prst="rect">
            <a:avLst/>
          </a:prstGeom>
          <a:noFill/>
        </p:spPr>
        <p:txBody>
          <a:bodyPr wrap="square">
            <a:spAutoFit/>
          </a:bodyPr>
          <a:lstStyle/>
          <a:p>
            <a:r>
              <a:rPr lang="en-US" altLang="zh-CN" sz="1200" b="0" i="0" dirty="0">
                <a:solidFill>
                  <a:srgbClr val="000000"/>
                </a:solidFill>
                <a:effectLst/>
                <a:latin typeface="Arial" panose="020B0604020202020204" pitchFamily="34" charset="0"/>
              </a:rPr>
              <a:t> YYC </a:t>
            </a:r>
            <a:r>
              <a:rPr lang="zh-CN" altLang="en-US" sz="1200" b="0" i="0" dirty="0">
                <a:solidFill>
                  <a:srgbClr val="000000"/>
                </a:solidFill>
                <a:effectLst/>
                <a:latin typeface="Arial" panose="020B0604020202020204" pitchFamily="34" charset="0"/>
              </a:rPr>
              <a:t>编码表</a:t>
            </a:r>
            <a:r>
              <a:rPr lang="en-US" altLang="zh-CN" sz="1200" b="0" i="0" dirty="0">
                <a:solidFill>
                  <a:srgbClr val="000000"/>
                </a:solidFill>
                <a:effectLst/>
                <a:latin typeface="Arial" panose="020B0604020202020204" pitchFamily="34" charset="0"/>
              </a:rPr>
              <a:t>No. 888</a:t>
            </a:r>
            <a:endParaRPr lang="zh-CN" altLang="en-US" sz="1200" dirty="0"/>
          </a:p>
        </p:txBody>
      </p:sp>
      <p:cxnSp>
        <p:nvCxnSpPr>
          <p:cNvPr id="10" name="直接箭头连接符 9">
            <a:extLst>
              <a:ext uri="{FF2B5EF4-FFF2-40B4-BE49-F238E27FC236}">
                <a16:creationId xmlns:a16="http://schemas.microsoft.com/office/drawing/2014/main" id="{85CB2E2B-2027-2590-879A-154BBAA31862}"/>
              </a:ext>
            </a:extLst>
          </p:cNvPr>
          <p:cNvCxnSpPr/>
          <p:nvPr/>
        </p:nvCxnSpPr>
        <p:spPr>
          <a:xfrm>
            <a:off x="3032222" y="4609707"/>
            <a:ext cx="12726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矩形: 圆角 13">
            <a:extLst>
              <a:ext uri="{FF2B5EF4-FFF2-40B4-BE49-F238E27FC236}">
                <a16:creationId xmlns:a16="http://schemas.microsoft.com/office/drawing/2014/main" id="{BA14D4A9-C02B-C8FD-D1A4-6612E0D17671}"/>
              </a:ext>
            </a:extLst>
          </p:cNvPr>
          <p:cNvSpPr/>
          <p:nvPr/>
        </p:nvSpPr>
        <p:spPr>
          <a:xfrm>
            <a:off x="667487" y="4286293"/>
            <a:ext cx="2304576" cy="7664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163305A9-8F05-83F1-C2AD-91DBB4C219FB}"/>
              </a:ext>
            </a:extLst>
          </p:cNvPr>
          <p:cNvSpPr txBox="1"/>
          <p:nvPr/>
        </p:nvSpPr>
        <p:spPr>
          <a:xfrm>
            <a:off x="659025" y="4341886"/>
            <a:ext cx="2373197" cy="830997"/>
          </a:xfrm>
          <a:prstGeom prst="rect">
            <a:avLst/>
          </a:prstGeom>
          <a:noFill/>
        </p:spPr>
        <p:txBody>
          <a:bodyPr wrap="square">
            <a:spAutoFit/>
          </a:bodyPr>
          <a:lstStyle/>
          <a:p>
            <a:r>
              <a:rPr lang="zh-CN" altLang="en-US" sz="1200" b="0" i="0" dirty="0">
                <a:solidFill>
                  <a:srgbClr val="000000"/>
                </a:solidFill>
                <a:effectLst/>
                <a:latin typeface="Arial" panose="020B0604020202020204" pitchFamily="34" charset="0"/>
              </a:rPr>
              <a:t>虚拟碱基 </a:t>
            </a:r>
            <a:r>
              <a:rPr lang="en-US" altLang="zh-CN" sz="1200" b="0" i="0" dirty="0">
                <a:solidFill>
                  <a:srgbClr val="000000"/>
                </a:solidFill>
                <a:effectLst/>
                <a:latin typeface="Arial" panose="020B0604020202020204" pitchFamily="34" charset="0"/>
              </a:rPr>
              <a:t>A </a:t>
            </a:r>
            <a:r>
              <a:rPr lang="zh-CN" altLang="en-US" sz="1200" b="0" i="0" dirty="0">
                <a:solidFill>
                  <a:srgbClr val="000000"/>
                </a:solidFill>
                <a:effectLst/>
                <a:latin typeface="Arial" panose="020B0604020202020204" pitchFamily="34" charset="0"/>
              </a:rPr>
              <a:t>表示该碱基仅用于在第一次转码运行中确定输出碱基，不会出现在结果序列中。</a:t>
            </a:r>
            <a:endParaRPr lang="zh-CN" altLang="en-US" sz="1200" dirty="0"/>
          </a:p>
          <a:p>
            <a:endParaRPr lang="zh-CN" altLang="en-US" sz="1200" dirty="0"/>
          </a:p>
        </p:txBody>
      </p:sp>
      <p:sp>
        <p:nvSpPr>
          <p:cNvPr id="16" name="矩形: 圆角 15">
            <a:extLst>
              <a:ext uri="{FF2B5EF4-FFF2-40B4-BE49-F238E27FC236}">
                <a16:creationId xmlns:a16="http://schemas.microsoft.com/office/drawing/2014/main" id="{CC40F1C3-7C06-F782-B6BD-CF10927EA079}"/>
              </a:ext>
            </a:extLst>
          </p:cNvPr>
          <p:cNvSpPr/>
          <p:nvPr/>
        </p:nvSpPr>
        <p:spPr>
          <a:xfrm>
            <a:off x="10001095" y="4026695"/>
            <a:ext cx="1018094" cy="8309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E056AD9-34B2-296C-5D78-D85E47BD170D}"/>
              </a:ext>
            </a:extLst>
          </p:cNvPr>
          <p:cNvSpPr txBox="1"/>
          <p:nvPr/>
        </p:nvSpPr>
        <p:spPr>
          <a:xfrm>
            <a:off x="9965587" y="4119027"/>
            <a:ext cx="1150070" cy="646331"/>
          </a:xfrm>
          <a:prstGeom prst="rect">
            <a:avLst/>
          </a:prstGeom>
          <a:noFill/>
        </p:spPr>
        <p:txBody>
          <a:bodyPr wrap="square" rtlCol="0">
            <a:spAutoFit/>
          </a:bodyPr>
          <a:lstStyle/>
          <a:p>
            <a:r>
              <a:rPr lang="zh-CN" altLang="en-US" sz="1200" b="0" i="0" dirty="0">
                <a:solidFill>
                  <a:srgbClr val="000000"/>
                </a:solidFill>
                <a:effectLst/>
                <a:latin typeface="Arial" panose="020B0604020202020204" pitchFamily="34" charset="0"/>
              </a:rPr>
              <a:t>两个集合的交集产生唯一碱基进行转码</a:t>
            </a:r>
            <a:endParaRPr lang="zh-CN" altLang="en-US" sz="1200" dirty="0">
              <a:solidFill>
                <a:srgbClr val="000000"/>
              </a:solidFill>
              <a:latin typeface="Arial" panose="020B0604020202020204" pitchFamily="34" charset="0"/>
            </a:endParaRPr>
          </a:p>
        </p:txBody>
      </p:sp>
      <p:cxnSp>
        <p:nvCxnSpPr>
          <p:cNvPr id="18" name="直接箭头连接符 17">
            <a:extLst>
              <a:ext uri="{FF2B5EF4-FFF2-40B4-BE49-F238E27FC236}">
                <a16:creationId xmlns:a16="http://schemas.microsoft.com/office/drawing/2014/main" id="{98409E09-D05F-D802-1EBE-605D67E65CC8}"/>
              </a:ext>
            </a:extLst>
          </p:cNvPr>
          <p:cNvCxnSpPr>
            <a:cxnSpLocks/>
          </p:cNvCxnSpPr>
          <p:nvPr/>
        </p:nvCxnSpPr>
        <p:spPr>
          <a:xfrm flipH="1">
            <a:off x="9649838" y="4341886"/>
            <a:ext cx="2910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4684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57C9203-399F-9453-1AC5-731663A813F3}"/>
              </a:ext>
            </a:extLst>
          </p:cNvPr>
          <p:cNvPicPr>
            <a:picLocks noChangeAspect="1"/>
          </p:cNvPicPr>
          <p:nvPr/>
        </p:nvPicPr>
        <p:blipFill>
          <a:blip r:embed="rId2"/>
          <a:stretch>
            <a:fillRect/>
          </a:stretch>
        </p:blipFill>
        <p:spPr>
          <a:xfrm>
            <a:off x="8256113" y="752475"/>
            <a:ext cx="3829050" cy="5353050"/>
          </a:xfrm>
          <a:prstGeom prst="rect">
            <a:avLst/>
          </a:prstGeom>
        </p:spPr>
      </p:pic>
      <p:sp>
        <p:nvSpPr>
          <p:cNvPr id="3" name="文本框 2">
            <a:extLst>
              <a:ext uri="{FF2B5EF4-FFF2-40B4-BE49-F238E27FC236}">
                <a16:creationId xmlns:a16="http://schemas.microsoft.com/office/drawing/2014/main" id="{54AE34E9-15B3-6617-136F-954BE89383E9}"/>
              </a:ext>
            </a:extLst>
          </p:cNvPr>
          <p:cNvSpPr txBox="1"/>
          <p:nvPr/>
        </p:nvSpPr>
        <p:spPr>
          <a:xfrm>
            <a:off x="752242" y="3999178"/>
            <a:ext cx="6926344" cy="2585323"/>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为了证明 </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算法的兼容性并与其他早期基于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的数据存储编码方案进行比较量化其特征参数，使用 </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以及其他早期编码算法对 </a:t>
            </a:r>
            <a:r>
              <a:rPr lang="en-US" altLang="zh-CN" b="0" i="0" dirty="0">
                <a:solidFill>
                  <a:srgbClr val="000000"/>
                </a:solidFill>
                <a:effectLst/>
                <a:latin typeface="Arial" panose="020B0604020202020204" pitchFamily="34" charset="0"/>
              </a:rPr>
              <a:t>1 GB </a:t>
            </a:r>
            <a:r>
              <a:rPr lang="zh-CN" altLang="en-US" b="0" i="0" dirty="0">
                <a:solidFill>
                  <a:srgbClr val="000000"/>
                </a:solidFill>
                <a:effectLst/>
                <a:latin typeface="Arial" panose="020B0604020202020204" pitchFamily="34" charset="0"/>
              </a:rPr>
              <a:t>数据集进行转码进行比较，如表</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所示。</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DNA Fountain </a:t>
            </a:r>
            <a:r>
              <a:rPr lang="zh-CN" altLang="en-US" b="0" i="0" dirty="0">
                <a:solidFill>
                  <a:srgbClr val="000000"/>
                </a:solidFill>
                <a:effectLst/>
                <a:latin typeface="Arial" panose="020B0604020202020204" pitchFamily="34" charset="0"/>
              </a:rPr>
              <a:t>算法中</a:t>
            </a:r>
            <a:r>
              <a:rPr lang="zh-CN" altLang="en-US" dirty="0">
                <a:solidFill>
                  <a:srgbClr val="000000"/>
                </a:solidFill>
                <a:latin typeface="Arial" panose="020B0604020202020204" pitchFamily="34" charset="0"/>
              </a:rPr>
              <a:t>合并</a:t>
            </a:r>
            <a:r>
              <a:rPr lang="zh-CN" altLang="en-US" b="0" i="0" dirty="0">
                <a:solidFill>
                  <a:srgbClr val="000000"/>
                </a:solidFill>
                <a:effectLst/>
                <a:latin typeface="Arial" panose="020B0604020202020204" pitchFamily="34" charset="0"/>
              </a:rPr>
              <a:t>二进制片段后引入的灵活筛选过程为获得所需 </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含量值在 </a:t>
            </a:r>
            <a:r>
              <a:rPr lang="en-US" altLang="zh-CN" b="0" i="0" dirty="0">
                <a:solidFill>
                  <a:srgbClr val="000000"/>
                </a:solidFill>
                <a:effectLst/>
                <a:latin typeface="Arial" panose="020B0604020202020204" pitchFamily="34" charset="0"/>
              </a:rPr>
              <a:t>40%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60% </a:t>
            </a:r>
            <a:r>
              <a:rPr lang="zh-CN" altLang="en-US" b="0" i="0" dirty="0">
                <a:solidFill>
                  <a:srgbClr val="000000"/>
                </a:solidFill>
                <a:effectLst/>
                <a:latin typeface="Arial" panose="020B0604020202020204" pitchFamily="34" charset="0"/>
              </a:rPr>
              <a:t>之间的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序列提供了更多可能性。与所有其他编码算法一样，</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还引入了将最大均聚物长度设置为 </a:t>
            </a:r>
            <a:r>
              <a:rPr lang="en-US" altLang="zh-CN" b="0" i="0" dirty="0">
                <a:solidFill>
                  <a:srgbClr val="000000"/>
                </a:solidFill>
                <a:effectLst/>
                <a:latin typeface="Arial" panose="020B0604020202020204" pitchFamily="34" charset="0"/>
              </a:rPr>
              <a:t>4 </a:t>
            </a:r>
            <a:r>
              <a:rPr lang="zh-CN" altLang="en-US" b="0" i="0" dirty="0">
                <a:solidFill>
                  <a:srgbClr val="000000"/>
                </a:solidFill>
                <a:effectLst/>
                <a:latin typeface="Arial" panose="020B0604020202020204" pitchFamily="34" charset="0"/>
              </a:rPr>
              <a:t>的约束</a:t>
            </a:r>
            <a:r>
              <a:rPr lang="zh-CN" altLang="en-US" dirty="0">
                <a:solidFill>
                  <a:srgbClr val="000000"/>
                </a:solidFill>
                <a:latin typeface="Arial" panose="020B0604020202020204" pitchFamily="34" charset="0"/>
              </a:rPr>
              <a:t>。</a:t>
            </a:r>
            <a:r>
              <a:rPr lang="zh-CN" altLang="en-US" b="0" i="0" dirty="0">
                <a:solidFill>
                  <a:srgbClr val="000000"/>
                </a:solidFill>
                <a:effectLst/>
                <a:latin typeface="Arial" panose="020B0604020202020204" pitchFamily="34" charset="0"/>
              </a:rPr>
              <a:t>此外，</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将生成的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序列的二级结构视为相容性分析的一部分，通过拒绝所有自由能低于 </a:t>
            </a:r>
            <a:r>
              <a:rPr lang="en-US" altLang="zh-CN" b="0" i="0" dirty="0">
                <a:solidFill>
                  <a:srgbClr val="000000"/>
                </a:solidFill>
                <a:effectLst/>
                <a:latin typeface="Arial" panose="020B0604020202020204" pitchFamily="34" charset="0"/>
              </a:rPr>
              <a:t>-30 kcal mol</a:t>
            </a:r>
            <a:r>
              <a:rPr lang="en-US" altLang="zh-CN" b="0" i="0" baseline="30000" dirty="0">
                <a:solidFill>
                  <a:srgbClr val="000000"/>
                </a:solidFill>
                <a:effectLst/>
                <a:latin typeface="Arial" panose="020B0604020202020204" pitchFamily="34" charset="0"/>
              </a:rPr>
              <a:t>-1</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a:t>
            </a:r>
            <a:endParaRPr lang="zh-CN" altLang="en-US" dirty="0"/>
          </a:p>
        </p:txBody>
      </p:sp>
      <p:pic>
        <p:nvPicPr>
          <p:cNvPr id="7" name="图片 6">
            <a:extLst>
              <a:ext uri="{FF2B5EF4-FFF2-40B4-BE49-F238E27FC236}">
                <a16:creationId xmlns:a16="http://schemas.microsoft.com/office/drawing/2014/main" id="{5D5E59F1-BAEB-F55A-E07A-1A466EB3196B}"/>
              </a:ext>
            </a:extLst>
          </p:cNvPr>
          <p:cNvPicPr>
            <a:picLocks noChangeAspect="1"/>
          </p:cNvPicPr>
          <p:nvPr/>
        </p:nvPicPr>
        <p:blipFill>
          <a:blip r:embed="rId3"/>
          <a:stretch>
            <a:fillRect/>
          </a:stretch>
        </p:blipFill>
        <p:spPr>
          <a:xfrm>
            <a:off x="514080" y="441246"/>
            <a:ext cx="7666617" cy="3350542"/>
          </a:xfrm>
          <a:prstGeom prst="rect">
            <a:avLst/>
          </a:prstGeom>
        </p:spPr>
      </p:pic>
      <p:sp>
        <p:nvSpPr>
          <p:cNvPr id="8" name="文本框 7">
            <a:extLst>
              <a:ext uri="{FF2B5EF4-FFF2-40B4-BE49-F238E27FC236}">
                <a16:creationId xmlns:a16="http://schemas.microsoft.com/office/drawing/2014/main" id="{B09E13D2-3CA9-2210-3886-35645A071896}"/>
              </a:ext>
            </a:extLst>
          </p:cNvPr>
          <p:cNvSpPr txBox="1"/>
          <p:nvPr/>
        </p:nvSpPr>
        <p:spPr>
          <a:xfrm>
            <a:off x="593889" y="1461155"/>
            <a:ext cx="1272618" cy="261610"/>
          </a:xfrm>
          <a:prstGeom prst="rect">
            <a:avLst/>
          </a:prstGeom>
          <a:noFill/>
        </p:spPr>
        <p:txBody>
          <a:bodyPr wrap="square" rtlCol="0">
            <a:spAutoFit/>
          </a:bodyPr>
          <a:lstStyle/>
          <a:p>
            <a:r>
              <a:rPr lang="zh-CN" altLang="en-US" sz="1100" dirty="0"/>
              <a:t>一般属性</a:t>
            </a:r>
          </a:p>
        </p:txBody>
      </p:sp>
      <p:sp>
        <p:nvSpPr>
          <p:cNvPr id="9" name="文本框 8">
            <a:extLst>
              <a:ext uri="{FF2B5EF4-FFF2-40B4-BE49-F238E27FC236}">
                <a16:creationId xmlns:a16="http://schemas.microsoft.com/office/drawing/2014/main" id="{FCA3CBC7-E4CA-6E8C-683A-1A1656B71313}"/>
              </a:ext>
            </a:extLst>
          </p:cNvPr>
          <p:cNvSpPr txBox="1"/>
          <p:nvPr/>
        </p:nvSpPr>
        <p:spPr>
          <a:xfrm>
            <a:off x="560895" y="2742674"/>
            <a:ext cx="959963" cy="430887"/>
          </a:xfrm>
          <a:prstGeom prst="rect">
            <a:avLst/>
          </a:prstGeom>
          <a:noFill/>
        </p:spPr>
        <p:txBody>
          <a:bodyPr wrap="square" rtlCol="0">
            <a:spAutoFit/>
          </a:bodyPr>
          <a:lstStyle/>
          <a:p>
            <a:r>
              <a:rPr lang="zh-CN" altLang="en-US" sz="1100" dirty="0"/>
              <a:t>生物技术兼容性</a:t>
            </a:r>
          </a:p>
        </p:txBody>
      </p:sp>
      <p:sp>
        <p:nvSpPr>
          <p:cNvPr id="10" name="文本框 9">
            <a:extLst>
              <a:ext uri="{FF2B5EF4-FFF2-40B4-BE49-F238E27FC236}">
                <a16:creationId xmlns:a16="http://schemas.microsoft.com/office/drawing/2014/main" id="{12463A56-8BC8-14AA-D50E-36922690673D}"/>
              </a:ext>
            </a:extLst>
          </p:cNvPr>
          <p:cNvSpPr txBox="1"/>
          <p:nvPr/>
        </p:nvSpPr>
        <p:spPr>
          <a:xfrm>
            <a:off x="2216870" y="1376315"/>
            <a:ext cx="774569" cy="246221"/>
          </a:xfrm>
          <a:prstGeom prst="rect">
            <a:avLst/>
          </a:prstGeom>
          <a:noFill/>
        </p:spPr>
        <p:txBody>
          <a:bodyPr wrap="square" rtlCol="0">
            <a:spAutoFit/>
          </a:bodyPr>
          <a:lstStyle/>
          <a:p>
            <a:r>
              <a:rPr lang="zh-CN" altLang="en-US" sz="1000" dirty="0"/>
              <a:t>纠错策略</a:t>
            </a:r>
          </a:p>
        </p:txBody>
      </p:sp>
      <p:sp>
        <p:nvSpPr>
          <p:cNvPr id="11" name="文本框 10">
            <a:extLst>
              <a:ext uri="{FF2B5EF4-FFF2-40B4-BE49-F238E27FC236}">
                <a16:creationId xmlns:a16="http://schemas.microsoft.com/office/drawing/2014/main" id="{1D2AA2CC-6DD8-9CA0-BD0B-75E9989A356A}"/>
              </a:ext>
            </a:extLst>
          </p:cNvPr>
          <p:cNvSpPr txBox="1"/>
          <p:nvPr/>
        </p:nvSpPr>
        <p:spPr>
          <a:xfrm>
            <a:off x="2216870" y="1917431"/>
            <a:ext cx="774569" cy="246221"/>
          </a:xfrm>
          <a:prstGeom prst="rect">
            <a:avLst/>
          </a:prstGeom>
          <a:noFill/>
        </p:spPr>
        <p:txBody>
          <a:bodyPr wrap="square" rtlCol="0">
            <a:spAutoFit/>
          </a:bodyPr>
          <a:lstStyle/>
          <a:p>
            <a:r>
              <a:rPr lang="zh-CN" altLang="en-US" sz="1000" dirty="0"/>
              <a:t>信息密度</a:t>
            </a:r>
          </a:p>
        </p:txBody>
      </p:sp>
      <p:sp>
        <p:nvSpPr>
          <p:cNvPr id="12" name="文本框 11">
            <a:extLst>
              <a:ext uri="{FF2B5EF4-FFF2-40B4-BE49-F238E27FC236}">
                <a16:creationId xmlns:a16="http://schemas.microsoft.com/office/drawing/2014/main" id="{1ACDAE4F-8237-37E8-8AFC-C3F04BD537A6}"/>
              </a:ext>
            </a:extLst>
          </p:cNvPr>
          <p:cNvSpPr txBox="1"/>
          <p:nvPr/>
        </p:nvSpPr>
        <p:spPr>
          <a:xfrm>
            <a:off x="1589986" y="2102097"/>
            <a:ext cx="525545" cy="400110"/>
          </a:xfrm>
          <a:prstGeom prst="rect">
            <a:avLst/>
          </a:prstGeom>
          <a:noFill/>
        </p:spPr>
        <p:txBody>
          <a:bodyPr wrap="square" rtlCol="0">
            <a:spAutoFit/>
          </a:bodyPr>
          <a:lstStyle/>
          <a:p>
            <a:r>
              <a:rPr lang="zh-CN" altLang="en-US" sz="1000" dirty="0"/>
              <a:t>物理密度</a:t>
            </a:r>
          </a:p>
        </p:txBody>
      </p:sp>
    </p:spTree>
    <p:extLst>
      <p:ext uri="{BB962C8B-B14F-4D97-AF65-F5344CB8AC3E}">
        <p14:creationId xmlns:p14="http://schemas.microsoft.com/office/powerpoint/2010/main" val="311958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B418B14-34AB-E8A3-DE89-7EF357513C95}"/>
              </a:ext>
            </a:extLst>
          </p:cNvPr>
          <p:cNvSpPr txBox="1"/>
          <p:nvPr/>
        </p:nvSpPr>
        <p:spPr>
          <a:xfrm>
            <a:off x="784782" y="581087"/>
            <a:ext cx="10989296" cy="646331"/>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此外，使用数据收集和各种数据格式的几个测试文件分析了其他特征的统计数据，表明 </a:t>
            </a:r>
            <a:r>
              <a:rPr lang="en-US" altLang="zh-CN" b="0" i="0" dirty="0">
                <a:solidFill>
                  <a:srgbClr val="000000"/>
                </a:solidFill>
                <a:effectLst/>
                <a:latin typeface="Arial" panose="020B0604020202020204" pitchFamily="34" charset="0"/>
              </a:rPr>
              <a:t>YYC </a:t>
            </a:r>
            <a:r>
              <a:rPr lang="zh-CN" altLang="en-US" b="0" i="0" dirty="0">
                <a:solidFill>
                  <a:srgbClr val="000000"/>
                </a:solidFill>
                <a:effectLst/>
                <a:latin typeface="Arial" panose="020B0604020202020204" pitchFamily="34" charset="0"/>
              </a:rPr>
              <a:t>对数据结构没有特别的偏好，并保持相对较高的信息密度水平，每个碱基从 </a:t>
            </a:r>
            <a:r>
              <a:rPr lang="en-US" altLang="zh-CN" b="0" i="0" dirty="0">
                <a:solidFill>
                  <a:srgbClr val="000000"/>
                </a:solidFill>
                <a:effectLst/>
                <a:latin typeface="Arial" panose="020B0604020202020204" pitchFamily="34" charset="0"/>
              </a:rPr>
              <a:t>1.75 </a:t>
            </a:r>
            <a:r>
              <a:rPr lang="zh-CN" altLang="en-US" b="0" i="0" dirty="0">
                <a:solidFill>
                  <a:srgbClr val="000000"/>
                </a:solidFill>
                <a:effectLst/>
                <a:latin typeface="Arial" panose="020B0604020202020204" pitchFamily="34" charset="0"/>
              </a:rPr>
              <a:t>到 </a:t>
            </a:r>
            <a:r>
              <a:rPr lang="en-US" altLang="zh-CN" b="0" i="0" dirty="0">
                <a:solidFill>
                  <a:srgbClr val="000000"/>
                </a:solidFill>
                <a:effectLst/>
                <a:latin typeface="Arial" panose="020B0604020202020204" pitchFamily="34" charset="0"/>
              </a:rPr>
              <a:t>1.78 </a:t>
            </a:r>
            <a:r>
              <a:rPr lang="zh-CN" altLang="en-US" b="0" i="0" dirty="0">
                <a:solidFill>
                  <a:srgbClr val="000000"/>
                </a:solidFill>
                <a:effectLst/>
                <a:latin typeface="Arial" panose="020B0604020202020204" pitchFamily="34" charset="0"/>
              </a:rPr>
              <a:t>位不等。</a:t>
            </a:r>
            <a:endParaRPr lang="zh-CN" altLang="en-US" dirty="0"/>
          </a:p>
        </p:txBody>
      </p:sp>
      <p:pic>
        <p:nvPicPr>
          <p:cNvPr id="10" name="图片 9">
            <a:extLst>
              <a:ext uri="{FF2B5EF4-FFF2-40B4-BE49-F238E27FC236}">
                <a16:creationId xmlns:a16="http://schemas.microsoft.com/office/drawing/2014/main" id="{DD1A47DA-3D08-262F-D643-694FD768A6E9}"/>
              </a:ext>
            </a:extLst>
          </p:cNvPr>
          <p:cNvPicPr>
            <a:picLocks noChangeAspect="1"/>
          </p:cNvPicPr>
          <p:nvPr/>
        </p:nvPicPr>
        <p:blipFill>
          <a:blip r:embed="rId2"/>
          <a:stretch>
            <a:fillRect/>
          </a:stretch>
        </p:blipFill>
        <p:spPr>
          <a:xfrm>
            <a:off x="784782" y="1350951"/>
            <a:ext cx="4865119" cy="2595333"/>
          </a:xfrm>
          <a:prstGeom prst="rect">
            <a:avLst/>
          </a:prstGeom>
        </p:spPr>
      </p:pic>
      <p:sp>
        <p:nvSpPr>
          <p:cNvPr id="11" name="文本框 10">
            <a:extLst>
              <a:ext uri="{FF2B5EF4-FFF2-40B4-BE49-F238E27FC236}">
                <a16:creationId xmlns:a16="http://schemas.microsoft.com/office/drawing/2014/main" id="{A85D7D66-DB46-4244-46D1-F3B475404B02}"/>
              </a:ext>
            </a:extLst>
          </p:cNvPr>
          <p:cNvSpPr txBox="1"/>
          <p:nvPr/>
        </p:nvSpPr>
        <p:spPr>
          <a:xfrm>
            <a:off x="1485900" y="1506898"/>
            <a:ext cx="3462882" cy="276999"/>
          </a:xfrm>
          <a:prstGeom prst="rect">
            <a:avLst/>
          </a:prstGeom>
          <a:noFill/>
        </p:spPr>
        <p:txBody>
          <a:bodyPr wrap="square" rtlCol="0">
            <a:spAutoFit/>
          </a:bodyPr>
          <a:lstStyle/>
          <a:p>
            <a:r>
              <a:rPr lang="en-US" altLang="zh-CN" sz="1200" dirty="0"/>
              <a:t>1536</a:t>
            </a:r>
            <a:r>
              <a:rPr lang="zh-CN" altLang="en-US" sz="1200" dirty="0"/>
              <a:t>个编码方案下的信息密度</a:t>
            </a:r>
          </a:p>
        </p:txBody>
      </p:sp>
      <p:pic>
        <p:nvPicPr>
          <p:cNvPr id="13" name="图片 12">
            <a:extLst>
              <a:ext uri="{FF2B5EF4-FFF2-40B4-BE49-F238E27FC236}">
                <a16:creationId xmlns:a16="http://schemas.microsoft.com/office/drawing/2014/main" id="{447C9271-B307-2BC6-68DE-D6FDA89A9982}"/>
              </a:ext>
            </a:extLst>
          </p:cNvPr>
          <p:cNvPicPr>
            <a:picLocks noChangeAspect="1"/>
          </p:cNvPicPr>
          <p:nvPr/>
        </p:nvPicPr>
        <p:blipFill>
          <a:blip r:embed="rId3"/>
          <a:stretch>
            <a:fillRect/>
          </a:stretch>
        </p:blipFill>
        <p:spPr>
          <a:xfrm>
            <a:off x="8051276" y="1350951"/>
            <a:ext cx="3355942" cy="2942249"/>
          </a:xfrm>
          <a:prstGeom prst="rect">
            <a:avLst/>
          </a:prstGeom>
        </p:spPr>
      </p:pic>
      <p:sp>
        <p:nvSpPr>
          <p:cNvPr id="16" name="文本框 15">
            <a:extLst>
              <a:ext uri="{FF2B5EF4-FFF2-40B4-BE49-F238E27FC236}">
                <a16:creationId xmlns:a16="http://schemas.microsoft.com/office/drawing/2014/main" id="{5A367FC0-2D18-DB08-1125-00AB978EEC47}"/>
              </a:ext>
            </a:extLst>
          </p:cNvPr>
          <p:cNvSpPr txBox="1"/>
          <p:nvPr/>
        </p:nvSpPr>
        <p:spPr>
          <a:xfrm>
            <a:off x="8326225" y="4213771"/>
            <a:ext cx="3080993" cy="643280"/>
          </a:xfrm>
          <a:prstGeom prst="rect">
            <a:avLst/>
          </a:prstGeom>
          <a:noFill/>
        </p:spPr>
        <p:txBody>
          <a:bodyPr wrap="square" rtlCol="0">
            <a:spAutoFit/>
          </a:bodyPr>
          <a:lstStyle/>
          <a:p>
            <a:r>
              <a:rPr lang="en-US" altLang="zh-CN" sz="1200" dirty="0"/>
              <a:t>1536</a:t>
            </a:r>
            <a:r>
              <a:rPr lang="zh-CN" altLang="en-US" sz="1200" dirty="0"/>
              <a:t>个编码方案下</a:t>
            </a:r>
            <a:r>
              <a:rPr lang="zh-CN" altLang="en-US" sz="1200" b="0" i="0" dirty="0">
                <a:solidFill>
                  <a:srgbClr val="000000"/>
                </a:solidFill>
                <a:effectLst/>
                <a:latin typeface="Arial" panose="020B0604020202020204" pitchFamily="34" charset="0"/>
              </a:rPr>
              <a:t>生成的序列之间的平均汉明距离热图</a:t>
            </a:r>
            <a:endParaRPr lang="zh-CN" altLang="en-US" sz="1200" dirty="0"/>
          </a:p>
          <a:p>
            <a:endParaRPr lang="zh-CN" altLang="en-US" sz="1200" dirty="0"/>
          </a:p>
        </p:txBody>
      </p:sp>
      <p:pic>
        <p:nvPicPr>
          <p:cNvPr id="18" name="图片 17">
            <a:extLst>
              <a:ext uri="{FF2B5EF4-FFF2-40B4-BE49-F238E27FC236}">
                <a16:creationId xmlns:a16="http://schemas.microsoft.com/office/drawing/2014/main" id="{63B4CB79-E633-D57A-FF31-541E062C466F}"/>
              </a:ext>
            </a:extLst>
          </p:cNvPr>
          <p:cNvPicPr>
            <a:picLocks noChangeAspect="1"/>
          </p:cNvPicPr>
          <p:nvPr/>
        </p:nvPicPr>
        <p:blipFill>
          <a:blip r:embed="rId4"/>
          <a:stretch>
            <a:fillRect/>
          </a:stretch>
        </p:blipFill>
        <p:spPr>
          <a:xfrm>
            <a:off x="2131908" y="3780138"/>
            <a:ext cx="5633747" cy="3002530"/>
          </a:xfrm>
          <a:prstGeom prst="rect">
            <a:avLst/>
          </a:prstGeom>
        </p:spPr>
      </p:pic>
      <p:sp>
        <p:nvSpPr>
          <p:cNvPr id="19" name="文本框 18">
            <a:extLst>
              <a:ext uri="{FF2B5EF4-FFF2-40B4-BE49-F238E27FC236}">
                <a16:creationId xmlns:a16="http://schemas.microsoft.com/office/drawing/2014/main" id="{9F83E404-0B4C-D404-8B4F-C40BD07AF7AD}"/>
              </a:ext>
            </a:extLst>
          </p:cNvPr>
          <p:cNvSpPr txBox="1"/>
          <p:nvPr/>
        </p:nvSpPr>
        <p:spPr>
          <a:xfrm>
            <a:off x="5995447" y="2063377"/>
            <a:ext cx="546654" cy="1292565"/>
          </a:xfrm>
          <a:prstGeom prst="rect">
            <a:avLst/>
          </a:prstGeom>
          <a:noFill/>
        </p:spPr>
        <p:txBody>
          <a:bodyPr vert="eaVert" wrap="square" rtlCol="0">
            <a:spAutoFit/>
          </a:bodyPr>
          <a:lstStyle/>
          <a:p>
            <a:endParaRPr lang="zh-CN" altLang="en-US" dirty="0"/>
          </a:p>
        </p:txBody>
      </p:sp>
      <p:sp>
        <p:nvSpPr>
          <p:cNvPr id="22" name="文本框 21">
            <a:extLst>
              <a:ext uri="{FF2B5EF4-FFF2-40B4-BE49-F238E27FC236}">
                <a16:creationId xmlns:a16="http://schemas.microsoft.com/office/drawing/2014/main" id="{5C277762-E13B-225A-60BD-DDC1C01C5DB5}"/>
              </a:ext>
            </a:extLst>
          </p:cNvPr>
          <p:cNvSpPr txBox="1"/>
          <p:nvPr/>
        </p:nvSpPr>
        <p:spPr>
          <a:xfrm>
            <a:off x="7765655" y="6353055"/>
            <a:ext cx="6094428" cy="369332"/>
          </a:xfrm>
          <a:prstGeom prst="rect">
            <a:avLst/>
          </a:prstGeom>
          <a:noFill/>
        </p:spPr>
        <p:txBody>
          <a:bodyPr wrap="square">
            <a:spAutoFit/>
          </a:bodyPr>
          <a:lstStyle/>
          <a:p>
            <a:endParaRPr lang="zh-CN" altLang="en-US" dirty="0"/>
          </a:p>
        </p:txBody>
      </p:sp>
      <p:sp>
        <p:nvSpPr>
          <p:cNvPr id="23" name="文本框 22">
            <a:extLst>
              <a:ext uri="{FF2B5EF4-FFF2-40B4-BE49-F238E27FC236}">
                <a16:creationId xmlns:a16="http://schemas.microsoft.com/office/drawing/2014/main" id="{E8FAE5C8-0381-C7A7-561A-DAF19CC177EF}"/>
              </a:ext>
            </a:extLst>
          </p:cNvPr>
          <p:cNvSpPr txBox="1"/>
          <p:nvPr/>
        </p:nvSpPr>
        <p:spPr>
          <a:xfrm>
            <a:off x="7727433" y="6219207"/>
            <a:ext cx="2770695" cy="646331"/>
          </a:xfrm>
          <a:prstGeom prst="rect">
            <a:avLst/>
          </a:prstGeom>
          <a:noFill/>
        </p:spPr>
        <p:txBody>
          <a:bodyPr wrap="square" rtlCol="0">
            <a:spAutoFit/>
          </a:bodyPr>
          <a:lstStyle/>
          <a:p>
            <a:r>
              <a:rPr lang="en-US" altLang="zh-CN" sz="1200" dirty="0"/>
              <a:t>1536</a:t>
            </a:r>
            <a:r>
              <a:rPr lang="zh-CN" altLang="en-US" sz="1200" dirty="0"/>
              <a:t>个编码方案下</a:t>
            </a:r>
            <a:r>
              <a:rPr lang="zh-CN" altLang="en-US" sz="1200" b="0" i="0" dirty="0">
                <a:solidFill>
                  <a:srgbClr val="000000"/>
                </a:solidFill>
                <a:effectLst/>
                <a:latin typeface="Arial" panose="020B0604020202020204" pitchFamily="34" charset="0"/>
              </a:rPr>
              <a:t>平均迭代运行统计</a:t>
            </a:r>
            <a:endParaRPr lang="zh-CN" altLang="en-US" sz="1200" dirty="0"/>
          </a:p>
          <a:p>
            <a:endParaRPr lang="zh-CN" altLang="en-US" sz="1200" dirty="0"/>
          </a:p>
          <a:p>
            <a:endParaRPr lang="zh-CN" altLang="en-US" sz="1200" dirty="0"/>
          </a:p>
        </p:txBody>
      </p:sp>
    </p:spTree>
    <p:extLst>
      <p:ext uri="{BB962C8B-B14F-4D97-AF65-F5344CB8AC3E}">
        <p14:creationId xmlns:p14="http://schemas.microsoft.com/office/powerpoint/2010/main" val="29328887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TotalTime>
  <Words>4015</Words>
  <Application>Microsoft Office PowerPoint</Application>
  <PresentationFormat>宽屏</PresentationFormat>
  <Paragraphs>90</Paragraphs>
  <Slides>21</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Helvetica Neue</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铭</dc:creator>
  <cp:lastModifiedBy>邓 铭</cp:lastModifiedBy>
  <cp:revision>23</cp:revision>
  <dcterms:created xsi:type="dcterms:W3CDTF">2022-05-15T08:22:00Z</dcterms:created>
  <dcterms:modified xsi:type="dcterms:W3CDTF">2022-06-02T06:51:38Z</dcterms:modified>
</cp:coreProperties>
</file>