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64" r:id="rId4"/>
    <p:sldId id="271" r:id="rId5"/>
    <p:sldId id="265" r:id="rId6"/>
    <p:sldId id="266" r:id="rId7"/>
    <p:sldId id="273" r:id="rId8"/>
    <p:sldId id="281" r:id="rId9"/>
    <p:sldId id="268" r:id="rId10"/>
    <p:sldId id="285" r:id="rId11"/>
    <p:sldId id="269" r:id="rId12"/>
    <p:sldId id="274" r:id="rId13"/>
    <p:sldId id="260" r:id="rId14"/>
    <p:sldId id="284" r:id="rId15"/>
    <p:sldId id="275" r:id="rId16"/>
    <p:sldId id="276" r:id="rId17"/>
    <p:sldId id="270" r:id="rId18"/>
    <p:sldId id="26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100" d="100"/>
          <a:sy n="100" d="100"/>
        </p:scale>
        <p:origin x="128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BA060-366D-4B55-9A9A-BA5FCC5ACC11}" type="datetimeFigureOut">
              <a:rPr lang="zh-CN" altLang="en-US" smtClean="0"/>
              <a:t>2022/8/11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29C6C-508F-4881-96EB-2A32443DABFB}" type="slidenum">
              <a:rPr lang="zh-CN" altLang="en-US" smtClean="0"/>
              <a:t>‹#›</a:t>
            </a:fld>
            <a:endParaRPr lang="zh-CN" altLang="en-US"/>
          </a:p>
        </p:txBody>
      </p:sp>
    </p:spTree>
    <p:extLst>
      <p:ext uri="{BB962C8B-B14F-4D97-AF65-F5344CB8AC3E}">
        <p14:creationId xmlns:p14="http://schemas.microsoft.com/office/powerpoint/2010/main" val="3033220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929C6C-508F-4881-96EB-2A32443DABFB}" type="slidenum">
              <a:rPr lang="zh-CN" altLang="en-US" smtClean="0"/>
              <a:t>12</a:t>
            </a:fld>
            <a:endParaRPr lang="zh-CN" altLang="en-US"/>
          </a:p>
        </p:txBody>
      </p:sp>
    </p:spTree>
    <p:extLst>
      <p:ext uri="{BB962C8B-B14F-4D97-AF65-F5344CB8AC3E}">
        <p14:creationId xmlns:p14="http://schemas.microsoft.com/office/powerpoint/2010/main" val="3106684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929C6C-508F-4881-96EB-2A32443DABFB}" type="slidenum">
              <a:rPr lang="zh-CN" altLang="en-US" smtClean="0"/>
              <a:t>18</a:t>
            </a:fld>
            <a:endParaRPr lang="zh-CN" altLang="en-US"/>
          </a:p>
        </p:txBody>
      </p:sp>
    </p:spTree>
    <p:extLst>
      <p:ext uri="{BB962C8B-B14F-4D97-AF65-F5344CB8AC3E}">
        <p14:creationId xmlns:p14="http://schemas.microsoft.com/office/powerpoint/2010/main" val="1533646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B2F38-B57C-F374-BAA7-71428A27D2C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4350359-9F0B-E2DE-1013-AA771FD235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C82ED95-BF7F-E84F-3E16-30C8A141A41E}"/>
              </a:ext>
            </a:extLst>
          </p:cNvPr>
          <p:cNvSpPr>
            <a:spLocks noGrp="1"/>
          </p:cNvSpPr>
          <p:nvPr>
            <p:ph type="dt" sz="half" idx="10"/>
          </p:nvPr>
        </p:nvSpPr>
        <p:spPr/>
        <p:txBody>
          <a:bodyPr/>
          <a:lstStyle/>
          <a:p>
            <a:fld id="{25E1248E-A98E-493C-B80C-57EDF36EE9A2}" type="datetimeFigureOut">
              <a:rPr lang="zh-CN" altLang="en-US" smtClean="0"/>
              <a:t>2022/8/11</a:t>
            </a:fld>
            <a:endParaRPr lang="zh-CN" altLang="en-US"/>
          </a:p>
        </p:txBody>
      </p:sp>
      <p:sp>
        <p:nvSpPr>
          <p:cNvPr id="5" name="页脚占位符 4">
            <a:extLst>
              <a:ext uri="{FF2B5EF4-FFF2-40B4-BE49-F238E27FC236}">
                <a16:creationId xmlns:a16="http://schemas.microsoft.com/office/drawing/2014/main" id="{34305867-3086-8322-1253-31A7ABF76C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442760-585C-B32D-54A1-0C4D3B56583D}"/>
              </a:ext>
            </a:extLst>
          </p:cNvPr>
          <p:cNvSpPr>
            <a:spLocks noGrp="1"/>
          </p:cNvSpPr>
          <p:nvPr>
            <p:ph type="sldNum" sz="quarter" idx="12"/>
          </p:nvPr>
        </p:nvSpPr>
        <p:spPr/>
        <p:txBody>
          <a:body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1337589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E9D89-E12E-0668-08BB-6132462BE38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EA0F9E8-132F-8F66-BA3A-7B98C4F948F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C324B4-37D5-33A8-EA06-4AE516FFCB88}"/>
              </a:ext>
            </a:extLst>
          </p:cNvPr>
          <p:cNvSpPr>
            <a:spLocks noGrp="1"/>
          </p:cNvSpPr>
          <p:nvPr>
            <p:ph type="dt" sz="half" idx="10"/>
          </p:nvPr>
        </p:nvSpPr>
        <p:spPr/>
        <p:txBody>
          <a:bodyPr/>
          <a:lstStyle/>
          <a:p>
            <a:fld id="{25E1248E-A98E-493C-B80C-57EDF36EE9A2}" type="datetimeFigureOut">
              <a:rPr lang="zh-CN" altLang="en-US" smtClean="0"/>
              <a:t>2022/8/11</a:t>
            </a:fld>
            <a:endParaRPr lang="zh-CN" altLang="en-US"/>
          </a:p>
        </p:txBody>
      </p:sp>
      <p:sp>
        <p:nvSpPr>
          <p:cNvPr id="5" name="页脚占位符 4">
            <a:extLst>
              <a:ext uri="{FF2B5EF4-FFF2-40B4-BE49-F238E27FC236}">
                <a16:creationId xmlns:a16="http://schemas.microsoft.com/office/drawing/2014/main" id="{C9737945-FDCE-093C-92FD-35F06FE405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B75B84-C3FE-A485-4C45-A29E1ADD5EB5}"/>
              </a:ext>
            </a:extLst>
          </p:cNvPr>
          <p:cNvSpPr>
            <a:spLocks noGrp="1"/>
          </p:cNvSpPr>
          <p:nvPr>
            <p:ph type="sldNum" sz="quarter" idx="12"/>
          </p:nvPr>
        </p:nvSpPr>
        <p:spPr/>
        <p:txBody>
          <a:body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3039984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5ED4A1-F972-D300-B6EC-9DE61AD7E23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C2A41FC-5433-1938-8095-63F7F1FDA74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04AEA3-22A8-D28C-F4B4-E2781C1A902A}"/>
              </a:ext>
            </a:extLst>
          </p:cNvPr>
          <p:cNvSpPr>
            <a:spLocks noGrp="1"/>
          </p:cNvSpPr>
          <p:nvPr>
            <p:ph type="dt" sz="half" idx="10"/>
          </p:nvPr>
        </p:nvSpPr>
        <p:spPr/>
        <p:txBody>
          <a:bodyPr/>
          <a:lstStyle/>
          <a:p>
            <a:fld id="{25E1248E-A98E-493C-B80C-57EDF36EE9A2}" type="datetimeFigureOut">
              <a:rPr lang="zh-CN" altLang="en-US" smtClean="0"/>
              <a:t>2022/8/11</a:t>
            </a:fld>
            <a:endParaRPr lang="zh-CN" altLang="en-US"/>
          </a:p>
        </p:txBody>
      </p:sp>
      <p:sp>
        <p:nvSpPr>
          <p:cNvPr id="5" name="页脚占位符 4">
            <a:extLst>
              <a:ext uri="{FF2B5EF4-FFF2-40B4-BE49-F238E27FC236}">
                <a16:creationId xmlns:a16="http://schemas.microsoft.com/office/drawing/2014/main" id="{1E9726C2-2C0A-F038-9D52-C234C9CF03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D82466-3522-8AAB-D884-2B7E4AC16947}"/>
              </a:ext>
            </a:extLst>
          </p:cNvPr>
          <p:cNvSpPr>
            <a:spLocks noGrp="1"/>
          </p:cNvSpPr>
          <p:nvPr>
            <p:ph type="sldNum" sz="quarter" idx="12"/>
          </p:nvPr>
        </p:nvSpPr>
        <p:spPr/>
        <p:txBody>
          <a:body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2738809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CC5DC-AAFC-683F-64EC-DF2B711CF9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469ADD-A7FA-A6AD-85B5-93C876EDB10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610931-EB51-5692-446F-C1A3B06B18F8}"/>
              </a:ext>
            </a:extLst>
          </p:cNvPr>
          <p:cNvSpPr>
            <a:spLocks noGrp="1"/>
          </p:cNvSpPr>
          <p:nvPr>
            <p:ph type="dt" sz="half" idx="10"/>
          </p:nvPr>
        </p:nvSpPr>
        <p:spPr/>
        <p:txBody>
          <a:bodyPr/>
          <a:lstStyle/>
          <a:p>
            <a:fld id="{25E1248E-A98E-493C-B80C-57EDF36EE9A2}" type="datetimeFigureOut">
              <a:rPr lang="zh-CN" altLang="en-US" smtClean="0"/>
              <a:t>2022/8/11</a:t>
            </a:fld>
            <a:endParaRPr lang="zh-CN" altLang="en-US"/>
          </a:p>
        </p:txBody>
      </p:sp>
      <p:sp>
        <p:nvSpPr>
          <p:cNvPr id="5" name="页脚占位符 4">
            <a:extLst>
              <a:ext uri="{FF2B5EF4-FFF2-40B4-BE49-F238E27FC236}">
                <a16:creationId xmlns:a16="http://schemas.microsoft.com/office/drawing/2014/main" id="{8A6DF791-5D4F-CBE7-4EB3-DB2A18D062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A7505A-987B-75A0-8F47-8C0E0109BA23}"/>
              </a:ext>
            </a:extLst>
          </p:cNvPr>
          <p:cNvSpPr>
            <a:spLocks noGrp="1"/>
          </p:cNvSpPr>
          <p:nvPr>
            <p:ph type="sldNum" sz="quarter" idx="12"/>
          </p:nvPr>
        </p:nvSpPr>
        <p:spPr/>
        <p:txBody>
          <a:body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338929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41D757-8237-1F77-F972-A2372102B57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869D64-5F55-0B06-E9A2-3E8A112A96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DD8FC2-FAE0-8A27-1B20-6B7A0605765C}"/>
              </a:ext>
            </a:extLst>
          </p:cNvPr>
          <p:cNvSpPr>
            <a:spLocks noGrp="1"/>
          </p:cNvSpPr>
          <p:nvPr>
            <p:ph type="dt" sz="half" idx="10"/>
          </p:nvPr>
        </p:nvSpPr>
        <p:spPr/>
        <p:txBody>
          <a:bodyPr/>
          <a:lstStyle/>
          <a:p>
            <a:fld id="{25E1248E-A98E-493C-B80C-57EDF36EE9A2}" type="datetimeFigureOut">
              <a:rPr lang="zh-CN" altLang="en-US" smtClean="0"/>
              <a:t>2022/8/11</a:t>
            </a:fld>
            <a:endParaRPr lang="zh-CN" altLang="en-US"/>
          </a:p>
        </p:txBody>
      </p:sp>
      <p:sp>
        <p:nvSpPr>
          <p:cNvPr id="5" name="页脚占位符 4">
            <a:extLst>
              <a:ext uri="{FF2B5EF4-FFF2-40B4-BE49-F238E27FC236}">
                <a16:creationId xmlns:a16="http://schemas.microsoft.com/office/drawing/2014/main" id="{DEB89333-F48A-22AE-AD7B-9CA8240D3C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7F50AC-91BF-6AB7-09F7-9EF84E91EAF2}"/>
              </a:ext>
            </a:extLst>
          </p:cNvPr>
          <p:cNvSpPr>
            <a:spLocks noGrp="1"/>
          </p:cNvSpPr>
          <p:nvPr>
            <p:ph type="sldNum" sz="quarter" idx="12"/>
          </p:nvPr>
        </p:nvSpPr>
        <p:spPr/>
        <p:txBody>
          <a:body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341822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1F206-69D8-E0DA-B7CA-20AE455EDE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2D976F-8867-E7B6-B400-5F16C72F26C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780195-249C-D6C3-94DC-AFE383F2A69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5A9FF87-2A79-1416-3788-B68E0E8E645D}"/>
              </a:ext>
            </a:extLst>
          </p:cNvPr>
          <p:cNvSpPr>
            <a:spLocks noGrp="1"/>
          </p:cNvSpPr>
          <p:nvPr>
            <p:ph type="dt" sz="half" idx="10"/>
          </p:nvPr>
        </p:nvSpPr>
        <p:spPr/>
        <p:txBody>
          <a:bodyPr/>
          <a:lstStyle/>
          <a:p>
            <a:fld id="{25E1248E-A98E-493C-B80C-57EDF36EE9A2}" type="datetimeFigureOut">
              <a:rPr lang="zh-CN" altLang="en-US" smtClean="0"/>
              <a:t>2022/8/11</a:t>
            </a:fld>
            <a:endParaRPr lang="zh-CN" altLang="en-US"/>
          </a:p>
        </p:txBody>
      </p:sp>
      <p:sp>
        <p:nvSpPr>
          <p:cNvPr id="6" name="页脚占位符 5">
            <a:extLst>
              <a:ext uri="{FF2B5EF4-FFF2-40B4-BE49-F238E27FC236}">
                <a16:creationId xmlns:a16="http://schemas.microsoft.com/office/drawing/2014/main" id="{2915AC14-BADA-D423-F5DB-AEB633787E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7B8F04-AD85-749D-E66A-8CBADDC2F459}"/>
              </a:ext>
            </a:extLst>
          </p:cNvPr>
          <p:cNvSpPr>
            <a:spLocks noGrp="1"/>
          </p:cNvSpPr>
          <p:nvPr>
            <p:ph type="sldNum" sz="quarter" idx="12"/>
          </p:nvPr>
        </p:nvSpPr>
        <p:spPr/>
        <p:txBody>
          <a:body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1183215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524463-1732-F43B-2F2B-8DBB907F7F4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9B07D8-B9CF-5357-E36F-63166443C6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5099897-8191-4EA0-BB67-ECBCDD871DB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BDAFC5A-2156-6842-E89C-BB77D387C5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0D2F8B8-43EB-95F3-7679-301A0F083B6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6571AAE-2ABC-866B-C1F8-0A9311968687}"/>
              </a:ext>
            </a:extLst>
          </p:cNvPr>
          <p:cNvSpPr>
            <a:spLocks noGrp="1"/>
          </p:cNvSpPr>
          <p:nvPr>
            <p:ph type="dt" sz="half" idx="10"/>
          </p:nvPr>
        </p:nvSpPr>
        <p:spPr/>
        <p:txBody>
          <a:bodyPr/>
          <a:lstStyle/>
          <a:p>
            <a:fld id="{25E1248E-A98E-493C-B80C-57EDF36EE9A2}" type="datetimeFigureOut">
              <a:rPr lang="zh-CN" altLang="en-US" smtClean="0"/>
              <a:t>2022/8/11</a:t>
            </a:fld>
            <a:endParaRPr lang="zh-CN" altLang="en-US"/>
          </a:p>
        </p:txBody>
      </p:sp>
      <p:sp>
        <p:nvSpPr>
          <p:cNvPr id="8" name="页脚占位符 7">
            <a:extLst>
              <a:ext uri="{FF2B5EF4-FFF2-40B4-BE49-F238E27FC236}">
                <a16:creationId xmlns:a16="http://schemas.microsoft.com/office/drawing/2014/main" id="{B824414B-0F0A-0530-5044-0603C01BFF9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D24DE8-A972-EEB8-30D5-24C50651D812}"/>
              </a:ext>
            </a:extLst>
          </p:cNvPr>
          <p:cNvSpPr>
            <a:spLocks noGrp="1"/>
          </p:cNvSpPr>
          <p:nvPr>
            <p:ph type="sldNum" sz="quarter" idx="12"/>
          </p:nvPr>
        </p:nvSpPr>
        <p:spPr/>
        <p:txBody>
          <a:body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2208467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F99519-6540-E291-697D-237281557DE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365522-E231-9FA1-9C1D-903B5C289404}"/>
              </a:ext>
            </a:extLst>
          </p:cNvPr>
          <p:cNvSpPr>
            <a:spLocks noGrp="1"/>
          </p:cNvSpPr>
          <p:nvPr>
            <p:ph type="dt" sz="half" idx="10"/>
          </p:nvPr>
        </p:nvSpPr>
        <p:spPr/>
        <p:txBody>
          <a:bodyPr/>
          <a:lstStyle/>
          <a:p>
            <a:fld id="{25E1248E-A98E-493C-B80C-57EDF36EE9A2}" type="datetimeFigureOut">
              <a:rPr lang="zh-CN" altLang="en-US" smtClean="0"/>
              <a:t>2022/8/11</a:t>
            </a:fld>
            <a:endParaRPr lang="zh-CN" altLang="en-US"/>
          </a:p>
        </p:txBody>
      </p:sp>
      <p:sp>
        <p:nvSpPr>
          <p:cNvPr id="4" name="页脚占位符 3">
            <a:extLst>
              <a:ext uri="{FF2B5EF4-FFF2-40B4-BE49-F238E27FC236}">
                <a16:creationId xmlns:a16="http://schemas.microsoft.com/office/drawing/2014/main" id="{F917D0D4-BEA5-37DB-6A45-F9B3624E0F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CAEE86F-0821-118A-1255-75A319E2BEA5}"/>
              </a:ext>
            </a:extLst>
          </p:cNvPr>
          <p:cNvSpPr>
            <a:spLocks noGrp="1"/>
          </p:cNvSpPr>
          <p:nvPr>
            <p:ph type="sldNum" sz="quarter" idx="12"/>
          </p:nvPr>
        </p:nvSpPr>
        <p:spPr/>
        <p:txBody>
          <a:body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2052459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3FE8D0-F29C-C0DC-F583-38D6025D56F5}"/>
              </a:ext>
            </a:extLst>
          </p:cNvPr>
          <p:cNvSpPr>
            <a:spLocks noGrp="1"/>
          </p:cNvSpPr>
          <p:nvPr>
            <p:ph type="dt" sz="half" idx="10"/>
          </p:nvPr>
        </p:nvSpPr>
        <p:spPr/>
        <p:txBody>
          <a:bodyPr/>
          <a:lstStyle/>
          <a:p>
            <a:fld id="{25E1248E-A98E-493C-B80C-57EDF36EE9A2}" type="datetimeFigureOut">
              <a:rPr lang="zh-CN" altLang="en-US" smtClean="0"/>
              <a:t>2022/8/11</a:t>
            </a:fld>
            <a:endParaRPr lang="zh-CN" altLang="en-US"/>
          </a:p>
        </p:txBody>
      </p:sp>
      <p:sp>
        <p:nvSpPr>
          <p:cNvPr id="3" name="页脚占位符 2">
            <a:extLst>
              <a:ext uri="{FF2B5EF4-FFF2-40B4-BE49-F238E27FC236}">
                <a16:creationId xmlns:a16="http://schemas.microsoft.com/office/drawing/2014/main" id="{58BB4E68-0F25-C4F9-DAF6-454CED2B1EA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18D9F1D-BF42-3020-7953-4868647DA649}"/>
              </a:ext>
            </a:extLst>
          </p:cNvPr>
          <p:cNvSpPr>
            <a:spLocks noGrp="1"/>
          </p:cNvSpPr>
          <p:nvPr>
            <p:ph type="sldNum" sz="quarter" idx="12"/>
          </p:nvPr>
        </p:nvSpPr>
        <p:spPr/>
        <p:txBody>
          <a:body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63918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5866C-E47C-F44E-CBBF-122CDD81AD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77839B-866F-D7DF-8D50-A0584D144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A11CEB0-EEB3-F029-96CD-0426FD3AE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CABE47A-26BB-C4C1-0137-B44D57EDFD18}"/>
              </a:ext>
            </a:extLst>
          </p:cNvPr>
          <p:cNvSpPr>
            <a:spLocks noGrp="1"/>
          </p:cNvSpPr>
          <p:nvPr>
            <p:ph type="dt" sz="half" idx="10"/>
          </p:nvPr>
        </p:nvSpPr>
        <p:spPr/>
        <p:txBody>
          <a:bodyPr/>
          <a:lstStyle/>
          <a:p>
            <a:fld id="{25E1248E-A98E-493C-B80C-57EDF36EE9A2}" type="datetimeFigureOut">
              <a:rPr lang="zh-CN" altLang="en-US" smtClean="0"/>
              <a:t>2022/8/11</a:t>
            </a:fld>
            <a:endParaRPr lang="zh-CN" altLang="en-US"/>
          </a:p>
        </p:txBody>
      </p:sp>
      <p:sp>
        <p:nvSpPr>
          <p:cNvPr id="6" name="页脚占位符 5">
            <a:extLst>
              <a:ext uri="{FF2B5EF4-FFF2-40B4-BE49-F238E27FC236}">
                <a16:creationId xmlns:a16="http://schemas.microsoft.com/office/drawing/2014/main" id="{134F69BD-E690-B412-E2B9-DAD8243EF0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074152-89BB-2979-D7C5-38AE2093E5E4}"/>
              </a:ext>
            </a:extLst>
          </p:cNvPr>
          <p:cNvSpPr>
            <a:spLocks noGrp="1"/>
          </p:cNvSpPr>
          <p:nvPr>
            <p:ph type="sldNum" sz="quarter" idx="12"/>
          </p:nvPr>
        </p:nvSpPr>
        <p:spPr/>
        <p:txBody>
          <a:body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18447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52BB29-16EC-F767-3161-8AC1447AB9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01B2081-295F-2EA6-DEC6-299002182C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D23D93-9162-FF4D-B7FA-4AA240419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E24577B-DA50-BEBA-D2EA-87C26233EF93}"/>
              </a:ext>
            </a:extLst>
          </p:cNvPr>
          <p:cNvSpPr>
            <a:spLocks noGrp="1"/>
          </p:cNvSpPr>
          <p:nvPr>
            <p:ph type="dt" sz="half" idx="10"/>
          </p:nvPr>
        </p:nvSpPr>
        <p:spPr/>
        <p:txBody>
          <a:bodyPr/>
          <a:lstStyle/>
          <a:p>
            <a:fld id="{25E1248E-A98E-493C-B80C-57EDF36EE9A2}" type="datetimeFigureOut">
              <a:rPr lang="zh-CN" altLang="en-US" smtClean="0"/>
              <a:t>2022/8/11</a:t>
            </a:fld>
            <a:endParaRPr lang="zh-CN" altLang="en-US"/>
          </a:p>
        </p:txBody>
      </p:sp>
      <p:sp>
        <p:nvSpPr>
          <p:cNvPr id="6" name="页脚占位符 5">
            <a:extLst>
              <a:ext uri="{FF2B5EF4-FFF2-40B4-BE49-F238E27FC236}">
                <a16:creationId xmlns:a16="http://schemas.microsoft.com/office/drawing/2014/main" id="{3EA2557D-F5D8-94A3-A112-EAEBDAE4DE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EA0001-FE4F-1756-039E-7A25959230F6}"/>
              </a:ext>
            </a:extLst>
          </p:cNvPr>
          <p:cNvSpPr>
            <a:spLocks noGrp="1"/>
          </p:cNvSpPr>
          <p:nvPr>
            <p:ph type="sldNum" sz="quarter" idx="12"/>
          </p:nvPr>
        </p:nvSpPr>
        <p:spPr/>
        <p:txBody>
          <a:body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165099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D49CC44-BD0B-AF69-6408-6A8667907D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9F5CBE-C469-9414-D27E-57006758CA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51906B-3542-1039-5B5D-AF6F18ABB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1248E-A98E-493C-B80C-57EDF36EE9A2}" type="datetimeFigureOut">
              <a:rPr lang="zh-CN" altLang="en-US" smtClean="0"/>
              <a:t>2022/8/11</a:t>
            </a:fld>
            <a:endParaRPr lang="zh-CN" altLang="en-US"/>
          </a:p>
        </p:txBody>
      </p:sp>
      <p:sp>
        <p:nvSpPr>
          <p:cNvPr id="5" name="页脚占位符 4">
            <a:extLst>
              <a:ext uri="{FF2B5EF4-FFF2-40B4-BE49-F238E27FC236}">
                <a16:creationId xmlns:a16="http://schemas.microsoft.com/office/drawing/2014/main" id="{4A218D7A-31B3-D5CC-2E03-1437990C10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8B76D6D-68DB-3984-1BAD-47C98672D5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FF652-9AC1-4BAE-AFEA-F586B10BA85F}" type="slidenum">
              <a:rPr lang="zh-CN" altLang="en-US" smtClean="0"/>
              <a:t>‹#›</a:t>
            </a:fld>
            <a:endParaRPr lang="zh-CN" altLang="en-US"/>
          </a:p>
        </p:txBody>
      </p:sp>
    </p:spTree>
    <p:extLst>
      <p:ext uri="{BB962C8B-B14F-4D97-AF65-F5344CB8AC3E}">
        <p14:creationId xmlns:p14="http://schemas.microsoft.com/office/powerpoint/2010/main" val="2014417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D129DC5-C824-AE49-357B-3C7D48A659A5}"/>
              </a:ext>
            </a:extLst>
          </p:cNvPr>
          <p:cNvPicPr>
            <a:picLocks noChangeAspect="1"/>
          </p:cNvPicPr>
          <p:nvPr/>
        </p:nvPicPr>
        <p:blipFill>
          <a:blip r:embed="rId2"/>
          <a:stretch>
            <a:fillRect/>
          </a:stretch>
        </p:blipFill>
        <p:spPr>
          <a:xfrm>
            <a:off x="0" y="1063555"/>
            <a:ext cx="12192000" cy="1011887"/>
          </a:xfrm>
          <a:prstGeom prst="rect">
            <a:avLst/>
          </a:prstGeom>
        </p:spPr>
      </p:pic>
      <p:pic>
        <p:nvPicPr>
          <p:cNvPr id="5" name="图片 4">
            <a:extLst>
              <a:ext uri="{FF2B5EF4-FFF2-40B4-BE49-F238E27FC236}">
                <a16:creationId xmlns:a16="http://schemas.microsoft.com/office/drawing/2014/main" id="{F0EE1D5E-CE13-E7FA-65AA-040B8C3CC239}"/>
              </a:ext>
            </a:extLst>
          </p:cNvPr>
          <p:cNvPicPr>
            <a:picLocks noChangeAspect="1"/>
          </p:cNvPicPr>
          <p:nvPr/>
        </p:nvPicPr>
        <p:blipFill>
          <a:blip r:embed="rId3"/>
          <a:stretch>
            <a:fillRect/>
          </a:stretch>
        </p:blipFill>
        <p:spPr>
          <a:xfrm>
            <a:off x="0" y="2234922"/>
            <a:ext cx="9104380" cy="2388155"/>
          </a:xfrm>
          <a:prstGeom prst="rect">
            <a:avLst/>
          </a:prstGeom>
        </p:spPr>
      </p:pic>
      <p:sp>
        <p:nvSpPr>
          <p:cNvPr id="7" name="文本框 6">
            <a:extLst>
              <a:ext uri="{FF2B5EF4-FFF2-40B4-BE49-F238E27FC236}">
                <a16:creationId xmlns:a16="http://schemas.microsoft.com/office/drawing/2014/main" id="{9C48D791-DD18-B891-6562-7045A814F8F5}"/>
              </a:ext>
            </a:extLst>
          </p:cNvPr>
          <p:cNvSpPr txBox="1"/>
          <p:nvPr/>
        </p:nvSpPr>
        <p:spPr>
          <a:xfrm>
            <a:off x="8151778" y="3198166"/>
            <a:ext cx="3527898" cy="461665"/>
          </a:xfrm>
          <a:prstGeom prst="rect">
            <a:avLst/>
          </a:prstGeom>
          <a:noFill/>
        </p:spPr>
        <p:txBody>
          <a:bodyPr wrap="square">
            <a:spAutoFit/>
          </a:bodyPr>
          <a:lstStyle/>
          <a:p>
            <a:r>
              <a:rPr lang="en-US" altLang="zh-CN" sz="2400" b="0" i="0" dirty="0">
                <a:solidFill>
                  <a:srgbClr val="000000"/>
                </a:solidFill>
                <a:effectLst/>
                <a:latin typeface="黑体" panose="02010609060101010101" pitchFamily="49" charset="-122"/>
                <a:ea typeface="黑体" panose="02010609060101010101" pitchFamily="49" charset="-122"/>
              </a:rPr>
              <a:t>DNA</a:t>
            </a:r>
            <a:r>
              <a:rPr lang="zh-CN" altLang="en-US" sz="2400" b="0" i="0" dirty="0">
                <a:solidFill>
                  <a:srgbClr val="000000"/>
                </a:solidFill>
                <a:effectLst/>
                <a:latin typeface="黑体" panose="02010609060101010101" pitchFamily="49" charset="-122"/>
                <a:ea typeface="黑体" panose="02010609060101010101" pitchFamily="49" charset="-122"/>
              </a:rPr>
              <a:t>存储的隐藏寻址编码</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1995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EDC7E12-28EF-37F3-BAA5-92D0205E979A}"/>
              </a:ext>
            </a:extLst>
          </p:cNvPr>
          <p:cNvSpPr txBox="1"/>
          <p:nvPr/>
        </p:nvSpPr>
        <p:spPr>
          <a:xfrm>
            <a:off x="787939" y="636629"/>
            <a:ext cx="10616121" cy="1477328"/>
          </a:xfrm>
          <a:prstGeom prst="rect">
            <a:avLst/>
          </a:prstGeom>
          <a:noFill/>
        </p:spPr>
        <p:txBody>
          <a:bodyPr wrap="square">
            <a:spAutoFit/>
          </a:bodyPr>
          <a:lstStyle/>
          <a:p>
            <a:r>
              <a:rPr lang="zh-CN" altLang="en-US" sz="1600" b="0" i="0" dirty="0">
                <a:solidFill>
                  <a:srgbClr val="000000"/>
                </a:solidFill>
                <a:effectLst/>
              </a:rPr>
              <a:t>该方案和原喷泉码实验都使用了种子。两个方案中使用的种子有什么区别？</a:t>
            </a:r>
            <a:endParaRPr lang="en-US" altLang="zh-CN" sz="1600" b="0" i="0" dirty="0">
              <a:solidFill>
                <a:srgbClr val="000000"/>
              </a:solidFill>
              <a:effectLst/>
            </a:endParaRPr>
          </a:p>
          <a:p>
            <a:endParaRPr lang="en-US" altLang="zh-CN" sz="1600" b="0" i="0" dirty="0">
              <a:solidFill>
                <a:srgbClr val="000000"/>
              </a:solidFill>
              <a:effectLst/>
              <a:latin typeface="Arial" panose="020B0604020202020204" pitchFamily="34" charset="0"/>
            </a:endParaRPr>
          </a:p>
          <a:p>
            <a:endParaRPr lang="en-US" altLang="zh-CN" sz="1600" b="0" i="0" dirty="0">
              <a:solidFill>
                <a:srgbClr val="000000"/>
              </a:solidFill>
              <a:effectLst/>
              <a:latin typeface="Arial" panose="020B0604020202020204" pitchFamily="34" charset="0"/>
            </a:endParaRPr>
          </a:p>
          <a:p>
            <a:pPr indent="457200"/>
            <a:r>
              <a:rPr lang="zh-CN" altLang="en-US" sz="1400" b="0" i="0" dirty="0">
                <a:solidFill>
                  <a:srgbClr val="000000"/>
                </a:solidFill>
                <a:effectLst/>
              </a:rPr>
              <a:t>事实上，为了便于解码，两种方案使用的种子本质上是相同的。但是喷泉码实验中的种子还有另一个作用：对序列的特征识别。但同时也暴露了一个问题。当两个序列的种子的</a:t>
            </a:r>
            <a:r>
              <a:rPr lang="en-US" altLang="zh-CN" sz="1400" b="0" i="0" dirty="0">
                <a:solidFill>
                  <a:srgbClr val="000000"/>
                </a:solidFill>
                <a:effectLst/>
              </a:rPr>
              <a:t>DNA</a:t>
            </a:r>
            <a:r>
              <a:rPr lang="zh-CN" altLang="en-US" sz="1400" b="0" i="0" dirty="0">
                <a:solidFill>
                  <a:srgbClr val="000000"/>
                </a:solidFill>
                <a:effectLst/>
              </a:rPr>
              <a:t>序列过于相似时，很容易造成序列解码错误。而喷泉编码就是对</a:t>
            </a:r>
            <a:r>
              <a:rPr lang="en-US" altLang="zh-CN" sz="1400" b="0" i="0" dirty="0">
                <a:solidFill>
                  <a:srgbClr val="000000"/>
                </a:solidFill>
                <a:effectLst/>
              </a:rPr>
              <a:t>N</a:t>
            </a:r>
            <a:r>
              <a:rPr lang="zh-CN" altLang="en-US" sz="1400" b="0" i="0" dirty="0">
                <a:solidFill>
                  <a:srgbClr val="000000"/>
                </a:solidFill>
                <a:effectLst/>
              </a:rPr>
              <a:t>组数据进行异或，生成满足约束条件的</a:t>
            </a:r>
            <a:r>
              <a:rPr lang="en-US" altLang="zh-CN" sz="1400" b="0" i="0" dirty="0">
                <a:solidFill>
                  <a:srgbClr val="000000"/>
                </a:solidFill>
                <a:effectLst/>
              </a:rPr>
              <a:t>DNA</a:t>
            </a:r>
            <a:r>
              <a:rPr lang="zh-CN" altLang="en-US" sz="1400" b="0" i="0" dirty="0">
                <a:solidFill>
                  <a:srgbClr val="000000"/>
                </a:solidFill>
                <a:effectLst/>
              </a:rPr>
              <a:t>序列。当一个序列被错误解码或丢失时，势必会导致整个数据的丢失。</a:t>
            </a:r>
            <a:endParaRPr lang="zh-CN" altLang="en-US" sz="1400" dirty="0"/>
          </a:p>
        </p:txBody>
      </p:sp>
      <p:pic>
        <p:nvPicPr>
          <p:cNvPr id="5" name="图片 4">
            <a:extLst>
              <a:ext uri="{FF2B5EF4-FFF2-40B4-BE49-F238E27FC236}">
                <a16:creationId xmlns:a16="http://schemas.microsoft.com/office/drawing/2014/main" id="{0C5835AD-8F79-9587-7DF2-366E193734BB}"/>
              </a:ext>
            </a:extLst>
          </p:cNvPr>
          <p:cNvPicPr>
            <a:picLocks noChangeAspect="1"/>
          </p:cNvPicPr>
          <p:nvPr/>
        </p:nvPicPr>
        <p:blipFill>
          <a:blip r:embed="rId2"/>
          <a:stretch>
            <a:fillRect/>
          </a:stretch>
        </p:blipFill>
        <p:spPr>
          <a:xfrm>
            <a:off x="2366674" y="2237380"/>
            <a:ext cx="7458650" cy="1393259"/>
          </a:xfrm>
          <a:prstGeom prst="rect">
            <a:avLst/>
          </a:prstGeom>
        </p:spPr>
      </p:pic>
      <p:sp>
        <p:nvSpPr>
          <p:cNvPr id="7" name="文本框 6">
            <a:extLst>
              <a:ext uri="{FF2B5EF4-FFF2-40B4-BE49-F238E27FC236}">
                <a16:creationId xmlns:a16="http://schemas.microsoft.com/office/drawing/2014/main" id="{ECA5A0DC-F004-1A46-23C5-CF01A50C39D0}"/>
              </a:ext>
            </a:extLst>
          </p:cNvPr>
          <p:cNvSpPr txBox="1"/>
          <p:nvPr/>
        </p:nvSpPr>
        <p:spPr>
          <a:xfrm>
            <a:off x="787937" y="3630639"/>
            <a:ext cx="10616121" cy="1169551"/>
          </a:xfrm>
          <a:prstGeom prst="rect">
            <a:avLst/>
          </a:prstGeom>
          <a:noFill/>
        </p:spPr>
        <p:txBody>
          <a:bodyPr wrap="square">
            <a:spAutoFit/>
          </a:bodyPr>
          <a:lstStyle/>
          <a:p>
            <a:pPr indent="457200"/>
            <a:r>
              <a:rPr lang="zh-CN" altLang="en-US" sz="1400" dirty="0">
                <a:solidFill>
                  <a:srgbClr val="000000"/>
                </a:solidFill>
                <a:latin typeface="+mn-ea"/>
              </a:rPr>
              <a:t>在本方案中，我们将数据分成</a:t>
            </a:r>
            <a:r>
              <a:rPr lang="en-US" altLang="zh-CN" sz="1400" dirty="0">
                <a:solidFill>
                  <a:srgbClr val="000000"/>
                </a:solidFill>
                <a:latin typeface="+mn-ea"/>
              </a:rPr>
              <a:t>N</a:t>
            </a:r>
            <a:r>
              <a:rPr lang="zh-CN" altLang="en-US" sz="1400" dirty="0">
                <a:solidFill>
                  <a:srgbClr val="000000"/>
                </a:solidFill>
                <a:latin typeface="+mn-ea"/>
              </a:rPr>
              <a:t>组，然后对每组数据的子段进行喷泉编码。因此，</a:t>
            </a:r>
            <a:r>
              <a:rPr lang="en-US" altLang="zh-CN" sz="1400" dirty="0">
                <a:solidFill>
                  <a:srgbClr val="000000"/>
                </a:solidFill>
                <a:latin typeface="+mn-ea"/>
              </a:rPr>
              <a:t>N</a:t>
            </a:r>
            <a:r>
              <a:rPr lang="zh-CN" altLang="en-US" sz="1400" dirty="0">
                <a:solidFill>
                  <a:srgbClr val="000000"/>
                </a:solidFill>
                <a:latin typeface="+mn-ea"/>
              </a:rPr>
              <a:t>组相互独立，互不影响。当每组数据进行喷泉编码时，大量的种子和异或数据都被转换成</a:t>
            </a:r>
            <a:r>
              <a:rPr lang="en-US" altLang="zh-CN" sz="1400" dirty="0">
                <a:solidFill>
                  <a:srgbClr val="000000"/>
                </a:solidFill>
                <a:latin typeface="+mn-ea"/>
              </a:rPr>
              <a:t>DNA</a:t>
            </a:r>
            <a:r>
              <a:rPr lang="zh-CN" altLang="en-US" sz="1400" dirty="0">
                <a:solidFill>
                  <a:srgbClr val="000000"/>
                </a:solidFill>
                <a:latin typeface="+mn-ea"/>
              </a:rPr>
              <a:t>片段，因此每组数据都会产生大量满足约束的</a:t>
            </a:r>
            <a:r>
              <a:rPr lang="en-US" altLang="zh-CN" sz="1400" dirty="0">
                <a:solidFill>
                  <a:srgbClr val="000000"/>
                </a:solidFill>
                <a:latin typeface="+mn-ea"/>
              </a:rPr>
              <a:t>DNA</a:t>
            </a:r>
            <a:r>
              <a:rPr lang="zh-CN" altLang="en-US" sz="1400" dirty="0">
                <a:solidFill>
                  <a:srgbClr val="000000"/>
                </a:solidFill>
                <a:latin typeface="+mn-ea"/>
              </a:rPr>
              <a:t>片段。从生成的大量符合约束条件的</a:t>
            </a:r>
            <a:r>
              <a:rPr lang="en-US" altLang="zh-CN" sz="1400" dirty="0">
                <a:solidFill>
                  <a:srgbClr val="000000"/>
                </a:solidFill>
                <a:latin typeface="+mn-ea"/>
              </a:rPr>
              <a:t>DNA</a:t>
            </a:r>
            <a:r>
              <a:rPr lang="zh-CN" altLang="en-US" sz="1400" dirty="0">
                <a:solidFill>
                  <a:srgbClr val="000000"/>
                </a:solidFill>
                <a:latin typeface="+mn-ea"/>
              </a:rPr>
              <a:t>片段中，我们选择了这组数据的索引</a:t>
            </a:r>
            <a:r>
              <a:rPr lang="en-US" altLang="zh-CN" sz="1400" dirty="0">
                <a:solidFill>
                  <a:srgbClr val="000000"/>
                </a:solidFill>
                <a:latin typeface="+mn-ea"/>
              </a:rPr>
              <a:t>DNA</a:t>
            </a:r>
            <a:r>
              <a:rPr lang="zh-CN" altLang="en-US" sz="1400" dirty="0">
                <a:solidFill>
                  <a:srgbClr val="000000"/>
                </a:solidFill>
                <a:latin typeface="+mn-ea"/>
              </a:rPr>
              <a:t>片段，以及可以用索引解码的</a:t>
            </a:r>
            <a:r>
              <a:rPr lang="en-US" altLang="zh-CN" sz="1400" dirty="0">
                <a:solidFill>
                  <a:srgbClr val="000000"/>
                </a:solidFill>
                <a:latin typeface="+mn-ea"/>
              </a:rPr>
              <a:t>7</a:t>
            </a:r>
            <a:r>
              <a:rPr lang="zh-CN" altLang="en-US" sz="1400" dirty="0">
                <a:solidFill>
                  <a:srgbClr val="000000"/>
                </a:solidFill>
                <a:latin typeface="+mn-ea"/>
              </a:rPr>
              <a:t>个</a:t>
            </a:r>
            <a:r>
              <a:rPr lang="en-US" altLang="zh-CN" sz="1400" dirty="0">
                <a:solidFill>
                  <a:srgbClr val="000000"/>
                </a:solidFill>
                <a:latin typeface="+mn-ea"/>
              </a:rPr>
              <a:t>DNA</a:t>
            </a:r>
            <a:r>
              <a:rPr lang="zh-CN" altLang="en-US" sz="1400" dirty="0">
                <a:solidFill>
                  <a:srgbClr val="000000"/>
                </a:solidFill>
                <a:latin typeface="+mn-ea"/>
              </a:rPr>
              <a:t>片段。相似度搜索后，我们会选择相似度低的</a:t>
            </a:r>
            <a:r>
              <a:rPr lang="en-US" altLang="zh-CN" sz="1400" dirty="0">
                <a:solidFill>
                  <a:srgbClr val="000000"/>
                </a:solidFill>
                <a:latin typeface="+mn-ea"/>
              </a:rPr>
              <a:t>DNA</a:t>
            </a:r>
            <a:r>
              <a:rPr lang="zh-CN" altLang="en-US" sz="1400" dirty="0">
                <a:solidFill>
                  <a:srgbClr val="000000"/>
                </a:solidFill>
                <a:latin typeface="+mn-ea"/>
              </a:rPr>
              <a:t>片段作为索引，这样可以避免喷泉编码实验中种子相似度高导致的错误。在我们的方案中，种子用于解码每组数据而无需特征识别。</a:t>
            </a:r>
          </a:p>
        </p:txBody>
      </p:sp>
      <p:pic>
        <p:nvPicPr>
          <p:cNvPr id="11" name="图片 10">
            <a:extLst>
              <a:ext uri="{FF2B5EF4-FFF2-40B4-BE49-F238E27FC236}">
                <a16:creationId xmlns:a16="http://schemas.microsoft.com/office/drawing/2014/main" id="{DA5F0E69-9F72-86A9-5C3F-330A684F2D6A}"/>
              </a:ext>
            </a:extLst>
          </p:cNvPr>
          <p:cNvPicPr>
            <a:picLocks noChangeAspect="1"/>
          </p:cNvPicPr>
          <p:nvPr/>
        </p:nvPicPr>
        <p:blipFill>
          <a:blip r:embed="rId3"/>
          <a:stretch>
            <a:fillRect/>
          </a:stretch>
        </p:blipFill>
        <p:spPr>
          <a:xfrm>
            <a:off x="2295727" y="4800190"/>
            <a:ext cx="7600545" cy="1404917"/>
          </a:xfrm>
          <a:prstGeom prst="rect">
            <a:avLst/>
          </a:prstGeom>
        </p:spPr>
      </p:pic>
    </p:spTree>
    <p:extLst>
      <p:ext uri="{BB962C8B-B14F-4D97-AF65-F5344CB8AC3E}">
        <p14:creationId xmlns:p14="http://schemas.microsoft.com/office/powerpoint/2010/main" val="183899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5480A08-C62D-36B2-53D9-A992DB45D45F}"/>
              </a:ext>
            </a:extLst>
          </p:cNvPr>
          <p:cNvSpPr txBox="1"/>
          <p:nvPr/>
        </p:nvSpPr>
        <p:spPr>
          <a:xfrm>
            <a:off x="259404" y="252919"/>
            <a:ext cx="2950724" cy="461665"/>
          </a:xfrm>
          <a:prstGeom prst="rect">
            <a:avLst/>
          </a:prstGeom>
          <a:noFill/>
        </p:spPr>
        <p:txBody>
          <a:bodyPr wrap="square" rtlCol="0">
            <a:spAutoFit/>
          </a:bodyPr>
          <a:lstStyle/>
          <a:p>
            <a:r>
              <a:rPr lang="zh-CN" altLang="en-US" sz="2400" dirty="0">
                <a:solidFill>
                  <a:srgbClr val="000000"/>
                </a:solidFill>
                <a:latin typeface="Arial" panose="020B0604020202020204" pitchFamily="34" charset="0"/>
              </a:rPr>
              <a:t>结果</a:t>
            </a:r>
            <a:endParaRPr lang="zh-CN" altLang="en-US" sz="2400" dirty="0"/>
          </a:p>
        </p:txBody>
      </p:sp>
      <p:sp>
        <p:nvSpPr>
          <p:cNvPr id="4" name="文本框 3">
            <a:extLst>
              <a:ext uri="{FF2B5EF4-FFF2-40B4-BE49-F238E27FC236}">
                <a16:creationId xmlns:a16="http://schemas.microsoft.com/office/drawing/2014/main" id="{6EF29A21-E898-63BF-9B41-DB6B3399D91B}"/>
              </a:ext>
            </a:extLst>
          </p:cNvPr>
          <p:cNvSpPr txBox="1"/>
          <p:nvPr/>
        </p:nvSpPr>
        <p:spPr>
          <a:xfrm>
            <a:off x="959570" y="2890391"/>
            <a:ext cx="10272859" cy="1077218"/>
          </a:xfrm>
          <a:prstGeom prst="rect">
            <a:avLst/>
          </a:prstGeom>
          <a:noFill/>
        </p:spPr>
        <p:txBody>
          <a:bodyPr wrap="square">
            <a:spAutoFit/>
          </a:bodyPr>
          <a:lstStyle/>
          <a:p>
            <a:pPr indent="457200"/>
            <a:r>
              <a:rPr lang="zh-CN" altLang="en-US" sz="1600" b="0" i="0" dirty="0">
                <a:solidFill>
                  <a:srgbClr val="000000"/>
                </a:solidFill>
                <a:effectLst/>
                <a:latin typeface="+mn-ea"/>
              </a:rPr>
              <a:t>为了验证隐藏寻址</a:t>
            </a:r>
            <a:r>
              <a:rPr lang="en-US" altLang="zh-CN" sz="1600" b="0" i="0" dirty="0">
                <a:solidFill>
                  <a:srgbClr val="000000"/>
                </a:solidFill>
                <a:effectLst/>
                <a:latin typeface="+mn-ea"/>
              </a:rPr>
              <a:t>DNA</a:t>
            </a:r>
            <a:r>
              <a:rPr lang="zh-CN" altLang="en-US" sz="1600" b="0" i="0" dirty="0">
                <a:solidFill>
                  <a:srgbClr val="000000"/>
                </a:solidFill>
                <a:effectLst/>
                <a:latin typeface="+mn-ea"/>
              </a:rPr>
              <a:t>存储编码方案构建的</a:t>
            </a:r>
            <a:r>
              <a:rPr lang="en-US" altLang="zh-CN" sz="1600" b="0" i="0" dirty="0">
                <a:solidFill>
                  <a:srgbClr val="000000"/>
                </a:solidFill>
                <a:effectLst/>
                <a:latin typeface="+mn-ea"/>
              </a:rPr>
              <a:t>DNA</a:t>
            </a:r>
            <a:r>
              <a:rPr lang="zh-CN" altLang="en-US" sz="1600" b="0" i="0" dirty="0">
                <a:solidFill>
                  <a:srgbClr val="000000"/>
                </a:solidFill>
                <a:effectLst/>
                <a:latin typeface="+mn-ea"/>
              </a:rPr>
              <a:t>序列索引和序列片段的性能，从索引的整体自相似性和通过</a:t>
            </a:r>
            <a:r>
              <a:rPr lang="zh-CN" altLang="en-US" sz="1600" dirty="0">
                <a:solidFill>
                  <a:srgbClr val="000000"/>
                </a:solidFill>
                <a:latin typeface="+mn-ea"/>
              </a:rPr>
              <a:t>对比</a:t>
            </a:r>
            <a:r>
              <a:rPr lang="zh-CN" altLang="en-US" sz="1600" b="0" i="0" dirty="0">
                <a:solidFill>
                  <a:srgbClr val="000000"/>
                </a:solidFill>
                <a:effectLst/>
                <a:latin typeface="+mn-ea"/>
              </a:rPr>
              <a:t>实验对编码序列片段的约束控制分析两个方面对</a:t>
            </a:r>
            <a:r>
              <a:rPr lang="en-US" altLang="zh-CN" sz="1600" b="0" i="0" dirty="0">
                <a:solidFill>
                  <a:srgbClr val="000000"/>
                </a:solidFill>
                <a:effectLst/>
                <a:latin typeface="+mn-ea"/>
              </a:rPr>
              <a:t>Ehrlich</a:t>
            </a:r>
            <a:r>
              <a:rPr lang="zh-CN" altLang="en-US" sz="1600" b="0" i="0" dirty="0">
                <a:solidFill>
                  <a:srgbClr val="000000"/>
                </a:solidFill>
                <a:effectLst/>
                <a:latin typeface="+mn-ea"/>
              </a:rPr>
              <a:t>等人的编码方案进行比较分析。结果表明，该方案的编码实验结果更优，具有较高的净信息密度，同时具有支持文件随机读取、解码、纠错等功能。同时，利用</a:t>
            </a:r>
            <a:r>
              <a:rPr lang="en-US" altLang="zh-CN" sz="1600" b="0" i="0" dirty="0">
                <a:solidFill>
                  <a:srgbClr val="000000"/>
                </a:solidFill>
                <a:effectLst/>
                <a:latin typeface="+mn-ea"/>
              </a:rPr>
              <a:t>ART</a:t>
            </a:r>
            <a:r>
              <a:rPr lang="zh-CN" altLang="en-US" sz="1600" b="0" i="0" dirty="0">
                <a:solidFill>
                  <a:srgbClr val="000000"/>
                </a:solidFill>
                <a:effectLst/>
                <a:latin typeface="+mn-ea"/>
              </a:rPr>
              <a:t>模拟测序工具对编码序列进行模拟测序。</a:t>
            </a:r>
            <a:endParaRPr lang="zh-CN" altLang="en-US" sz="1600" dirty="0">
              <a:latin typeface="+mn-ea"/>
            </a:endParaRPr>
          </a:p>
        </p:txBody>
      </p:sp>
    </p:spTree>
    <p:extLst>
      <p:ext uri="{BB962C8B-B14F-4D97-AF65-F5344CB8AC3E}">
        <p14:creationId xmlns:p14="http://schemas.microsoft.com/office/powerpoint/2010/main" val="4082151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A021148-DCCC-CF72-DA1C-214E13038E92}"/>
              </a:ext>
            </a:extLst>
          </p:cNvPr>
          <p:cNvSpPr txBox="1"/>
          <p:nvPr/>
        </p:nvSpPr>
        <p:spPr>
          <a:xfrm>
            <a:off x="549112" y="481014"/>
            <a:ext cx="1817016" cy="369332"/>
          </a:xfrm>
          <a:prstGeom prst="rect">
            <a:avLst/>
          </a:prstGeom>
          <a:noFill/>
        </p:spPr>
        <p:txBody>
          <a:bodyPr wrap="square">
            <a:spAutoFit/>
          </a:bodyPr>
          <a:lstStyle/>
          <a:p>
            <a:pPr algn="just"/>
            <a:r>
              <a:rPr lang="zh-CN" altLang="en-US" b="0" i="0" dirty="0">
                <a:solidFill>
                  <a:srgbClr val="000000"/>
                </a:solidFill>
                <a:effectLst/>
                <a:latin typeface="Arial" panose="020B0604020202020204" pitchFamily="34" charset="0"/>
              </a:rPr>
              <a:t>整体自相似性：</a:t>
            </a:r>
          </a:p>
        </p:txBody>
      </p:sp>
      <p:sp>
        <p:nvSpPr>
          <p:cNvPr id="5" name="文本框 4">
            <a:extLst>
              <a:ext uri="{FF2B5EF4-FFF2-40B4-BE49-F238E27FC236}">
                <a16:creationId xmlns:a16="http://schemas.microsoft.com/office/drawing/2014/main" id="{445D5DD5-318F-00F2-574D-421AD9B73FB6}"/>
              </a:ext>
            </a:extLst>
          </p:cNvPr>
          <p:cNvSpPr txBox="1"/>
          <p:nvPr/>
        </p:nvSpPr>
        <p:spPr>
          <a:xfrm>
            <a:off x="893581" y="954066"/>
            <a:ext cx="10404835" cy="830997"/>
          </a:xfrm>
          <a:prstGeom prst="rect">
            <a:avLst/>
          </a:prstGeom>
          <a:noFill/>
        </p:spPr>
        <p:txBody>
          <a:bodyPr wrap="square">
            <a:spAutoFit/>
          </a:bodyPr>
          <a:lstStyle/>
          <a:p>
            <a:pPr indent="457200"/>
            <a:r>
              <a:rPr lang="zh-CN" altLang="en-US" sz="1600" dirty="0">
                <a:solidFill>
                  <a:srgbClr val="000000"/>
                </a:solidFill>
                <a:latin typeface="+mn-ea"/>
              </a:rPr>
              <a:t>为了验证隐藏寻址</a:t>
            </a:r>
            <a:r>
              <a:rPr lang="en-US" altLang="zh-CN" sz="1600" dirty="0">
                <a:solidFill>
                  <a:srgbClr val="000000"/>
                </a:solidFill>
                <a:latin typeface="+mn-ea"/>
              </a:rPr>
              <a:t>DNA</a:t>
            </a:r>
            <a:r>
              <a:rPr lang="zh-CN" altLang="en-US" sz="1600" dirty="0">
                <a:solidFill>
                  <a:srgbClr val="000000"/>
                </a:solidFill>
                <a:latin typeface="+mn-ea"/>
              </a:rPr>
              <a:t>存储编码方案的序列索引设计的整体不相关性，本研究使用自相似可视化生成器生成如图</a:t>
            </a:r>
            <a:r>
              <a:rPr lang="en-US" altLang="zh-CN" sz="1600" dirty="0">
                <a:solidFill>
                  <a:srgbClr val="000000"/>
                </a:solidFill>
                <a:latin typeface="+mn-ea"/>
              </a:rPr>
              <a:t>4</a:t>
            </a:r>
            <a:r>
              <a:rPr lang="zh-CN" altLang="en-US" sz="1600" dirty="0">
                <a:solidFill>
                  <a:srgbClr val="000000"/>
                </a:solidFill>
                <a:latin typeface="+mn-ea"/>
              </a:rPr>
              <a:t>所示的结果图进行验证。使用两种存储方案的索引作为输入，</a:t>
            </a:r>
            <a:r>
              <a:rPr lang="zh-CN" altLang="en-US" sz="1600" b="0" i="0" dirty="0">
                <a:solidFill>
                  <a:srgbClr val="000000"/>
                </a:solidFill>
                <a:effectLst/>
                <a:latin typeface="Arial" panose="020B0604020202020204" pitchFamily="34" charset="0"/>
              </a:rPr>
              <a:t>对角线附近的序列中有大量集中的重复片段，说明方案有大量的重复短序列。</a:t>
            </a:r>
            <a:endParaRPr lang="en-US" altLang="zh-CN" sz="1600" b="0" i="0" dirty="0">
              <a:solidFill>
                <a:srgbClr val="000000"/>
              </a:solidFill>
              <a:effectLst/>
              <a:latin typeface="Arial" panose="020B0604020202020204" pitchFamily="34" charset="0"/>
            </a:endParaRPr>
          </a:p>
        </p:txBody>
      </p:sp>
      <p:pic>
        <p:nvPicPr>
          <p:cNvPr id="7" name="图片 6">
            <a:extLst>
              <a:ext uri="{FF2B5EF4-FFF2-40B4-BE49-F238E27FC236}">
                <a16:creationId xmlns:a16="http://schemas.microsoft.com/office/drawing/2014/main" id="{B64858FE-B6DB-4F16-6BAC-D34807873425}"/>
              </a:ext>
            </a:extLst>
          </p:cNvPr>
          <p:cNvPicPr>
            <a:picLocks noChangeAspect="1"/>
          </p:cNvPicPr>
          <p:nvPr/>
        </p:nvPicPr>
        <p:blipFill>
          <a:blip r:embed="rId3"/>
          <a:stretch>
            <a:fillRect/>
          </a:stretch>
        </p:blipFill>
        <p:spPr>
          <a:xfrm>
            <a:off x="1423922" y="1888783"/>
            <a:ext cx="9344154" cy="4062362"/>
          </a:xfrm>
          <a:prstGeom prst="rect">
            <a:avLst/>
          </a:prstGeom>
        </p:spPr>
      </p:pic>
    </p:spTree>
    <p:extLst>
      <p:ext uri="{BB962C8B-B14F-4D97-AF65-F5344CB8AC3E}">
        <p14:creationId xmlns:p14="http://schemas.microsoft.com/office/powerpoint/2010/main" val="2315321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5F6AA1F-9783-294A-BA35-3A329A4AF01A}"/>
              </a:ext>
            </a:extLst>
          </p:cNvPr>
          <p:cNvSpPr txBox="1"/>
          <p:nvPr/>
        </p:nvSpPr>
        <p:spPr>
          <a:xfrm>
            <a:off x="753560" y="1175894"/>
            <a:ext cx="10679684" cy="830997"/>
          </a:xfrm>
          <a:prstGeom prst="rect">
            <a:avLst/>
          </a:prstGeom>
          <a:noFill/>
        </p:spPr>
        <p:txBody>
          <a:bodyPr wrap="square">
            <a:spAutoFit/>
          </a:bodyPr>
          <a:lstStyle/>
          <a:p>
            <a:pPr indent="457200" algn="just"/>
            <a:r>
              <a:rPr lang="zh-CN" altLang="en-US" sz="1600" dirty="0">
                <a:solidFill>
                  <a:srgbClr val="000000"/>
                </a:solidFill>
                <a:latin typeface="+mn-ea"/>
              </a:rPr>
              <a:t>除了使用点图生成器生成点图，</a:t>
            </a:r>
            <a:r>
              <a:rPr lang="en-US" altLang="zh-CN" sz="1600" dirty="0">
                <a:solidFill>
                  <a:srgbClr val="000000"/>
                </a:solidFill>
                <a:latin typeface="+mn-ea"/>
              </a:rPr>
              <a:t>Jaccard</a:t>
            </a:r>
            <a:r>
              <a:rPr lang="zh-CN" altLang="en-US" sz="1600" dirty="0">
                <a:solidFill>
                  <a:srgbClr val="000000"/>
                </a:solidFill>
                <a:latin typeface="+mn-ea"/>
              </a:rPr>
              <a:t>相似系数也可以有效地计算两个编码方案索引序列的整体相似度，评估编码方案索引的整体自相似度。该相似度系数是计算两个字符串相似度的常用方法：两个集合</a:t>
            </a:r>
            <a:r>
              <a:rPr lang="en-US" altLang="zh-CN" sz="1600" dirty="0">
                <a:solidFill>
                  <a:srgbClr val="000000"/>
                </a:solidFill>
                <a:latin typeface="+mn-ea"/>
              </a:rPr>
              <a:t>A</a:t>
            </a:r>
            <a:r>
              <a:rPr lang="zh-CN" altLang="en-US" sz="1600" dirty="0">
                <a:solidFill>
                  <a:srgbClr val="000000"/>
                </a:solidFill>
                <a:latin typeface="+mn-ea"/>
              </a:rPr>
              <a:t>和</a:t>
            </a:r>
            <a:r>
              <a:rPr lang="en-US" altLang="zh-CN" sz="1600" dirty="0">
                <a:solidFill>
                  <a:srgbClr val="000000"/>
                </a:solidFill>
                <a:latin typeface="+mn-ea"/>
              </a:rPr>
              <a:t>B</a:t>
            </a:r>
            <a:r>
              <a:rPr lang="zh-CN" altLang="en-US" sz="1600" dirty="0">
                <a:solidFill>
                  <a:srgbClr val="000000"/>
                </a:solidFill>
                <a:latin typeface="+mn-ea"/>
              </a:rPr>
              <a:t>的交集元素个数在</a:t>
            </a:r>
            <a:r>
              <a:rPr lang="en-US" altLang="zh-CN" sz="1600" dirty="0">
                <a:solidFill>
                  <a:srgbClr val="000000"/>
                </a:solidFill>
                <a:latin typeface="+mn-ea"/>
              </a:rPr>
              <a:t>A</a:t>
            </a:r>
            <a:r>
              <a:rPr lang="zh-CN" altLang="en-US" sz="1600" dirty="0">
                <a:solidFill>
                  <a:srgbClr val="000000"/>
                </a:solidFill>
                <a:latin typeface="+mn-ea"/>
              </a:rPr>
              <a:t>和</a:t>
            </a:r>
            <a:r>
              <a:rPr lang="en-US" altLang="zh-CN" sz="1600" dirty="0">
                <a:solidFill>
                  <a:srgbClr val="000000"/>
                </a:solidFill>
                <a:latin typeface="+mn-ea"/>
              </a:rPr>
              <a:t>B</a:t>
            </a:r>
            <a:r>
              <a:rPr lang="zh-CN" altLang="en-US" sz="1600" dirty="0">
                <a:solidFill>
                  <a:srgbClr val="000000"/>
                </a:solidFill>
                <a:latin typeface="+mn-ea"/>
              </a:rPr>
              <a:t>的并集中所占的比例。值越高，两个字符串之间的相似度越高。反之，相似度越低：</a:t>
            </a:r>
          </a:p>
        </p:txBody>
      </p:sp>
      <p:pic>
        <p:nvPicPr>
          <p:cNvPr id="5" name="图片 4">
            <a:extLst>
              <a:ext uri="{FF2B5EF4-FFF2-40B4-BE49-F238E27FC236}">
                <a16:creationId xmlns:a16="http://schemas.microsoft.com/office/drawing/2014/main" id="{8AEB383C-4EEC-9999-573F-B2378AD70C04}"/>
              </a:ext>
            </a:extLst>
          </p:cNvPr>
          <p:cNvPicPr>
            <a:picLocks noChangeAspect="1"/>
          </p:cNvPicPr>
          <p:nvPr/>
        </p:nvPicPr>
        <p:blipFill>
          <a:blip r:embed="rId2"/>
          <a:stretch>
            <a:fillRect/>
          </a:stretch>
        </p:blipFill>
        <p:spPr>
          <a:xfrm>
            <a:off x="3842240" y="2127928"/>
            <a:ext cx="4507519" cy="638747"/>
          </a:xfrm>
          <a:prstGeom prst="rect">
            <a:avLst/>
          </a:prstGeom>
        </p:spPr>
      </p:pic>
      <p:pic>
        <p:nvPicPr>
          <p:cNvPr id="4" name="图片 3">
            <a:extLst>
              <a:ext uri="{FF2B5EF4-FFF2-40B4-BE49-F238E27FC236}">
                <a16:creationId xmlns:a16="http://schemas.microsoft.com/office/drawing/2014/main" id="{FC36BC9F-E9E8-687E-C38B-B7DEAAAB48D7}"/>
              </a:ext>
            </a:extLst>
          </p:cNvPr>
          <p:cNvPicPr>
            <a:picLocks noChangeAspect="1"/>
          </p:cNvPicPr>
          <p:nvPr/>
        </p:nvPicPr>
        <p:blipFill>
          <a:blip r:embed="rId3"/>
          <a:stretch>
            <a:fillRect/>
          </a:stretch>
        </p:blipFill>
        <p:spPr>
          <a:xfrm>
            <a:off x="1605064" y="3409202"/>
            <a:ext cx="8981872" cy="1301336"/>
          </a:xfrm>
          <a:prstGeom prst="rect">
            <a:avLst/>
          </a:prstGeom>
        </p:spPr>
      </p:pic>
      <p:sp>
        <p:nvSpPr>
          <p:cNvPr id="7" name="文本框 6">
            <a:extLst>
              <a:ext uri="{FF2B5EF4-FFF2-40B4-BE49-F238E27FC236}">
                <a16:creationId xmlns:a16="http://schemas.microsoft.com/office/drawing/2014/main" id="{985A2E9B-08C4-D183-449F-30A8FB2497AC}"/>
              </a:ext>
            </a:extLst>
          </p:cNvPr>
          <p:cNvSpPr txBox="1"/>
          <p:nvPr/>
        </p:nvSpPr>
        <p:spPr>
          <a:xfrm>
            <a:off x="753559" y="2887712"/>
            <a:ext cx="6096000" cy="338554"/>
          </a:xfrm>
          <a:prstGeom prst="rect">
            <a:avLst/>
          </a:prstGeom>
          <a:noFill/>
        </p:spPr>
        <p:txBody>
          <a:bodyPr wrap="square">
            <a:spAutoFit/>
          </a:bodyPr>
          <a:lstStyle/>
          <a:p>
            <a:pPr indent="457200"/>
            <a:r>
              <a:rPr lang="zh-CN" altLang="en-US" sz="1600" dirty="0">
                <a:solidFill>
                  <a:srgbClr val="000000"/>
                </a:solidFill>
                <a:latin typeface="+mn-ea"/>
              </a:rPr>
              <a:t>计算在两种编码方案中索引的 </a:t>
            </a:r>
            <a:r>
              <a:rPr lang="en-US" altLang="zh-CN" sz="1600" dirty="0">
                <a:solidFill>
                  <a:srgbClr val="000000"/>
                </a:solidFill>
                <a:latin typeface="+mn-ea"/>
              </a:rPr>
              <a:t>Jaccard </a:t>
            </a:r>
            <a:r>
              <a:rPr lang="zh-CN" altLang="en-US" sz="1600" dirty="0">
                <a:solidFill>
                  <a:srgbClr val="000000"/>
                </a:solidFill>
                <a:latin typeface="+mn-ea"/>
              </a:rPr>
              <a:t>相似系数：</a:t>
            </a:r>
          </a:p>
        </p:txBody>
      </p:sp>
      <p:sp>
        <p:nvSpPr>
          <p:cNvPr id="9" name="文本框 8">
            <a:extLst>
              <a:ext uri="{FF2B5EF4-FFF2-40B4-BE49-F238E27FC236}">
                <a16:creationId xmlns:a16="http://schemas.microsoft.com/office/drawing/2014/main" id="{31988A3A-F541-0A64-E20B-C18332D4F265}"/>
              </a:ext>
            </a:extLst>
          </p:cNvPr>
          <p:cNvSpPr txBox="1"/>
          <p:nvPr/>
        </p:nvSpPr>
        <p:spPr>
          <a:xfrm>
            <a:off x="753559" y="4765331"/>
            <a:ext cx="10679684" cy="584775"/>
          </a:xfrm>
          <a:prstGeom prst="rect">
            <a:avLst/>
          </a:prstGeom>
          <a:noFill/>
        </p:spPr>
        <p:txBody>
          <a:bodyPr wrap="square">
            <a:spAutoFit/>
          </a:bodyPr>
          <a:lstStyle/>
          <a:p>
            <a:pPr indent="457200"/>
            <a:r>
              <a:rPr lang="zh-CN" altLang="en-US" sz="1600" dirty="0">
                <a:solidFill>
                  <a:srgbClr val="000000"/>
                </a:solidFill>
                <a:latin typeface="+mn-ea"/>
              </a:rPr>
              <a:t>通过可视化分析和定量分析两种方法分析隐寻址指标的差异。这一结果表明，本研究提出的编码方案的索引优于</a:t>
            </a:r>
            <a:r>
              <a:rPr lang="en-US" altLang="zh-CN" sz="1600" dirty="0">
                <a:solidFill>
                  <a:srgbClr val="000000"/>
                </a:solidFill>
                <a:latin typeface="+mn-ea"/>
              </a:rPr>
              <a:t>Ehrlich</a:t>
            </a:r>
            <a:r>
              <a:rPr lang="zh-CN" altLang="en-US" sz="1600" dirty="0">
                <a:solidFill>
                  <a:srgbClr val="000000"/>
                </a:solidFill>
                <a:latin typeface="+mn-ea"/>
              </a:rPr>
              <a:t>等人的编码方案使用的种子。</a:t>
            </a:r>
            <a:endParaRPr lang="en-US" altLang="zh-CN" sz="1600" dirty="0">
              <a:solidFill>
                <a:srgbClr val="000000"/>
              </a:solidFill>
              <a:latin typeface="+mn-ea"/>
            </a:endParaRPr>
          </a:p>
        </p:txBody>
      </p:sp>
    </p:spTree>
    <p:extLst>
      <p:ext uri="{BB962C8B-B14F-4D97-AF65-F5344CB8AC3E}">
        <p14:creationId xmlns:p14="http://schemas.microsoft.com/office/powerpoint/2010/main" val="191089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639ECC8-9C3D-47FD-5755-83043ABDF4D4}"/>
              </a:ext>
            </a:extLst>
          </p:cNvPr>
          <p:cNvSpPr txBox="1"/>
          <p:nvPr/>
        </p:nvSpPr>
        <p:spPr>
          <a:xfrm>
            <a:off x="837022" y="654455"/>
            <a:ext cx="10517956" cy="830997"/>
          </a:xfrm>
          <a:prstGeom prst="rect">
            <a:avLst/>
          </a:prstGeom>
          <a:noFill/>
        </p:spPr>
        <p:txBody>
          <a:bodyPr wrap="square">
            <a:spAutoFit/>
          </a:bodyPr>
          <a:lstStyle/>
          <a:p>
            <a:pPr indent="457200"/>
            <a:r>
              <a:rPr lang="zh-CN" altLang="en-US" sz="1600" dirty="0">
                <a:solidFill>
                  <a:srgbClr val="000000"/>
                </a:solidFill>
                <a:latin typeface="+mn-ea"/>
              </a:rPr>
              <a:t>除了对编码方案序列索引之间的整体自相似性进行比较实验外，还对</a:t>
            </a:r>
            <a:r>
              <a:rPr lang="en-US" altLang="zh-CN" sz="1600" dirty="0">
                <a:solidFill>
                  <a:srgbClr val="000000"/>
                </a:solidFill>
                <a:latin typeface="+mn-ea"/>
              </a:rPr>
              <a:t>DNA</a:t>
            </a:r>
            <a:r>
              <a:rPr lang="zh-CN" altLang="en-US" sz="1600" dirty="0">
                <a:solidFill>
                  <a:srgbClr val="000000"/>
                </a:solidFill>
                <a:latin typeface="+mn-ea"/>
              </a:rPr>
              <a:t>序列编码有效载荷进行了整体自相似性实验。如图</a:t>
            </a:r>
            <a:r>
              <a:rPr lang="en-US" altLang="zh-CN" sz="1600" dirty="0">
                <a:solidFill>
                  <a:srgbClr val="000000"/>
                </a:solidFill>
                <a:latin typeface="+mn-ea"/>
              </a:rPr>
              <a:t>5</a:t>
            </a:r>
            <a:r>
              <a:rPr lang="zh-CN" altLang="en-US" sz="1600" dirty="0">
                <a:solidFill>
                  <a:srgbClr val="000000"/>
                </a:solidFill>
                <a:latin typeface="+mn-ea"/>
              </a:rPr>
              <a:t>所示，该图的输入是方案编码有效负载的序列。以</a:t>
            </a:r>
            <a:r>
              <a:rPr lang="en-US" altLang="zh-CN" sz="1600" dirty="0">
                <a:solidFill>
                  <a:srgbClr val="000000"/>
                </a:solidFill>
                <a:latin typeface="+mn-ea"/>
              </a:rPr>
              <a:t>12</a:t>
            </a:r>
            <a:r>
              <a:rPr lang="zh-CN" altLang="en-US" sz="1600" dirty="0">
                <a:solidFill>
                  <a:srgbClr val="000000"/>
                </a:solidFill>
                <a:latin typeface="+mn-ea"/>
              </a:rPr>
              <a:t>字长为参数，图中没有明显的长序列重复。单个短序列的重复对最终测序结果影响不大。</a:t>
            </a:r>
          </a:p>
        </p:txBody>
      </p:sp>
      <p:pic>
        <p:nvPicPr>
          <p:cNvPr id="2" name="图片 1">
            <a:extLst>
              <a:ext uri="{FF2B5EF4-FFF2-40B4-BE49-F238E27FC236}">
                <a16:creationId xmlns:a16="http://schemas.microsoft.com/office/drawing/2014/main" id="{8B31850B-4CA2-90CC-03C2-2F8E49BA7B29}"/>
              </a:ext>
            </a:extLst>
          </p:cNvPr>
          <p:cNvPicPr>
            <a:picLocks noChangeAspect="1"/>
          </p:cNvPicPr>
          <p:nvPr/>
        </p:nvPicPr>
        <p:blipFill>
          <a:blip r:embed="rId2"/>
          <a:stretch>
            <a:fillRect/>
          </a:stretch>
        </p:blipFill>
        <p:spPr>
          <a:xfrm>
            <a:off x="1915252" y="1662125"/>
            <a:ext cx="8506314" cy="4723521"/>
          </a:xfrm>
          <a:prstGeom prst="rect">
            <a:avLst/>
          </a:prstGeom>
        </p:spPr>
      </p:pic>
    </p:spTree>
    <p:extLst>
      <p:ext uri="{BB962C8B-B14F-4D97-AF65-F5344CB8AC3E}">
        <p14:creationId xmlns:p14="http://schemas.microsoft.com/office/powerpoint/2010/main" val="1446503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F9EE97A-8628-00CE-A193-E974B878725C}"/>
              </a:ext>
            </a:extLst>
          </p:cNvPr>
          <p:cNvSpPr txBox="1"/>
          <p:nvPr/>
        </p:nvSpPr>
        <p:spPr>
          <a:xfrm>
            <a:off x="470554" y="420387"/>
            <a:ext cx="2080966" cy="369332"/>
          </a:xfrm>
          <a:prstGeom prst="rect">
            <a:avLst/>
          </a:prstGeom>
          <a:noFill/>
        </p:spPr>
        <p:txBody>
          <a:bodyPr wrap="square">
            <a:spAutoFit/>
          </a:bodyPr>
          <a:lstStyle/>
          <a:p>
            <a:r>
              <a:rPr lang="zh-CN" altLang="en-US" dirty="0">
                <a:solidFill>
                  <a:srgbClr val="000000"/>
                </a:solidFill>
                <a:latin typeface="Arial" panose="020B0604020202020204" pitchFamily="34" charset="0"/>
              </a:rPr>
              <a:t>代码片段性能分析：</a:t>
            </a:r>
          </a:p>
        </p:txBody>
      </p:sp>
      <p:pic>
        <p:nvPicPr>
          <p:cNvPr id="7" name="图片 6">
            <a:extLst>
              <a:ext uri="{FF2B5EF4-FFF2-40B4-BE49-F238E27FC236}">
                <a16:creationId xmlns:a16="http://schemas.microsoft.com/office/drawing/2014/main" id="{47616BF8-87C9-170F-3A06-27B448EF9132}"/>
              </a:ext>
            </a:extLst>
          </p:cNvPr>
          <p:cNvPicPr>
            <a:picLocks noChangeAspect="1"/>
          </p:cNvPicPr>
          <p:nvPr/>
        </p:nvPicPr>
        <p:blipFill>
          <a:blip r:embed="rId2"/>
          <a:stretch>
            <a:fillRect/>
          </a:stretch>
        </p:blipFill>
        <p:spPr>
          <a:xfrm>
            <a:off x="379009" y="1009280"/>
            <a:ext cx="7986778" cy="4999358"/>
          </a:xfrm>
          <a:prstGeom prst="rect">
            <a:avLst/>
          </a:prstGeom>
        </p:spPr>
      </p:pic>
      <p:sp>
        <p:nvSpPr>
          <p:cNvPr id="4" name="文本框 3">
            <a:extLst>
              <a:ext uri="{FF2B5EF4-FFF2-40B4-BE49-F238E27FC236}">
                <a16:creationId xmlns:a16="http://schemas.microsoft.com/office/drawing/2014/main" id="{74215E29-BB15-3CEE-B230-D83A8BF025EF}"/>
              </a:ext>
            </a:extLst>
          </p:cNvPr>
          <p:cNvSpPr txBox="1"/>
          <p:nvPr/>
        </p:nvSpPr>
        <p:spPr>
          <a:xfrm>
            <a:off x="2094689" y="5955298"/>
            <a:ext cx="4792494" cy="276999"/>
          </a:xfrm>
          <a:prstGeom prst="rect">
            <a:avLst/>
          </a:prstGeom>
          <a:noFill/>
        </p:spPr>
        <p:txBody>
          <a:bodyPr wrap="square">
            <a:spAutoFit/>
          </a:bodyPr>
          <a:lstStyle/>
          <a:p>
            <a:r>
              <a:rPr lang="zh-CN" altLang="en-US" sz="1200" b="0" i="0" dirty="0">
                <a:solidFill>
                  <a:srgbClr val="000000"/>
                </a:solidFill>
                <a:effectLst/>
                <a:latin typeface="Arial" panose="020B0604020202020204" pitchFamily="34" charset="0"/>
              </a:rPr>
              <a:t>编码同一个</a:t>
            </a:r>
            <a:r>
              <a:rPr lang="en-US" altLang="zh-CN" sz="1200" b="0" i="0" dirty="0">
                <a:solidFill>
                  <a:srgbClr val="000000"/>
                </a:solidFill>
                <a:effectLst/>
                <a:latin typeface="Arial" panose="020B0604020202020204" pitchFamily="34" charset="0"/>
              </a:rPr>
              <a:t>txt</a:t>
            </a:r>
            <a:r>
              <a:rPr lang="zh-CN" altLang="en-US" sz="1200" b="0" i="0" dirty="0">
                <a:solidFill>
                  <a:srgbClr val="000000"/>
                </a:solidFill>
                <a:effectLst/>
                <a:latin typeface="Arial" panose="020B0604020202020204" pitchFamily="34" charset="0"/>
              </a:rPr>
              <a:t>文件，</a:t>
            </a:r>
            <a:r>
              <a:rPr lang="zh-CN" altLang="en-US" sz="1200" dirty="0">
                <a:solidFill>
                  <a:srgbClr val="000000"/>
                </a:solidFill>
                <a:latin typeface="+mn-ea"/>
              </a:rPr>
              <a:t>对编码序列片段的</a:t>
            </a:r>
            <a:r>
              <a:rPr lang="en-US" altLang="zh-CN" sz="1200" dirty="0">
                <a:solidFill>
                  <a:srgbClr val="000000"/>
                </a:solidFill>
                <a:latin typeface="+mn-ea"/>
              </a:rPr>
              <a:t>GC</a:t>
            </a:r>
            <a:r>
              <a:rPr lang="zh-CN" altLang="en-US" sz="1200" dirty="0">
                <a:solidFill>
                  <a:srgbClr val="000000"/>
                </a:solidFill>
                <a:latin typeface="+mn-ea"/>
              </a:rPr>
              <a:t>含量进行统计分析</a:t>
            </a:r>
            <a:endParaRPr lang="zh-CN" altLang="en-US" sz="1200" dirty="0"/>
          </a:p>
        </p:txBody>
      </p:sp>
      <p:sp>
        <p:nvSpPr>
          <p:cNvPr id="6" name="文本框 5">
            <a:extLst>
              <a:ext uri="{FF2B5EF4-FFF2-40B4-BE49-F238E27FC236}">
                <a16:creationId xmlns:a16="http://schemas.microsoft.com/office/drawing/2014/main" id="{777F2610-FFEE-22CC-B1C4-14C3EF73410A}"/>
              </a:ext>
            </a:extLst>
          </p:cNvPr>
          <p:cNvSpPr txBox="1"/>
          <p:nvPr/>
        </p:nvSpPr>
        <p:spPr>
          <a:xfrm>
            <a:off x="2290968" y="1226294"/>
            <a:ext cx="3697064" cy="230832"/>
          </a:xfrm>
          <a:prstGeom prst="rect">
            <a:avLst/>
          </a:prstGeom>
          <a:noFill/>
        </p:spPr>
        <p:txBody>
          <a:bodyPr wrap="square" rtlCol="0">
            <a:spAutoFit/>
          </a:bodyPr>
          <a:lstStyle/>
          <a:p>
            <a:r>
              <a:rPr lang="en-US" altLang="zh-CN" sz="900" dirty="0"/>
              <a:t>This scheme</a:t>
            </a:r>
            <a:endParaRPr lang="zh-CN" altLang="en-US" sz="900" dirty="0"/>
          </a:p>
        </p:txBody>
      </p:sp>
      <p:sp>
        <p:nvSpPr>
          <p:cNvPr id="8" name="文本框 7">
            <a:extLst>
              <a:ext uri="{FF2B5EF4-FFF2-40B4-BE49-F238E27FC236}">
                <a16:creationId xmlns:a16="http://schemas.microsoft.com/office/drawing/2014/main" id="{36DFCB49-204F-3EDD-841F-BC4456EF4C37}"/>
              </a:ext>
            </a:extLst>
          </p:cNvPr>
          <p:cNvSpPr txBox="1"/>
          <p:nvPr/>
        </p:nvSpPr>
        <p:spPr>
          <a:xfrm>
            <a:off x="2450802" y="3278127"/>
            <a:ext cx="1921596" cy="230832"/>
          </a:xfrm>
          <a:prstGeom prst="rect">
            <a:avLst/>
          </a:prstGeom>
          <a:noFill/>
        </p:spPr>
        <p:txBody>
          <a:bodyPr wrap="square" rtlCol="0">
            <a:spAutoFit/>
          </a:bodyPr>
          <a:lstStyle/>
          <a:p>
            <a:r>
              <a:rPr lang="en-US" altLang="zh-CN" sz="900" dirty="0"/>
              <a:t>Fountain coding</a:t>
            </a:r>
            <a:endParaRPr lang="zh-CN" altLang="en-US" sz="900" dirty="0"/>
          </a:p>
        </p:txBody>
      </p:sp>
      <p:sp>
        <p:nvSpPr>
          <p:cNvPr id="10" name="文本框 9">
            <a:extLst>
              <a:ext uri="{FF2B5EF4-FFF2-40B4-BE49-F238E27FC236}">
                <a16:creationId xmlns:a16="http://schemas.microsoft.com/office/drawing/2014/main" id="{B395F897-0DE0-43DA-A028-D4B1C559013B}"/>
              </a:ext>
            </a:extLst>
          </p:cNvPr>
          <p:cNvSpPr txBox="1"/>
          <p:nvPr/>
        </p:nvSpPr>
        <p:spPr>
          <a:xfrm>
            <a:off x="8767864" y="1998503"/>
            <a:ext cx="2866417" cy="646331"/>
          </a:xfrm>
          <a:prstGeom prst="rect">
            <a:avLst/>
          </a:prstGeom>
          <a:noFill/>
        </p:spPr>
        <p:txBody>
          <a:bodyPr wrap="square">
            <a:spAutoFit/>
          </a:bodyPr>
          <a:lstStyle/>
          <a:p>
            <a:r>
              <a:rPr lang="zh-CN" altLang="en-US" sz="1200" b="0" i="0" dirty="0">
                <a:solidFill>
                  <a:srgbClr val="000000"/>
                </a:solidFill>
                <a:effectLst/>
              </a:rPr>
              <a:t>大多数序列可以保证 </a:t>
            </a:r>
            <a:r>
              <a:rPr lang="en-US" altLang="zh-CN" sz="1200" b="0" i="0" dirty="0">
                <a:solidFill>
                  <a:srgbClr val="000000"/>
                </a:solidFill>
                <a:effectLst/>
              </a:rPr>
              <a:t>40%–60% </a:t>
            </a:r>
            <a:r>
              <a:rPr lang="zh-CN" altLang="en-US" sz="1200" b="0" i="0" dirty="0">
                <a:solidFill>
                  <a:srgbClr val="000000"/>
                </a:solidFill>
                <a:effectLst/>
              </a:rPr>
              <a:t>的 </a:t>
            </a:r>
            <a:r>
              <a:rPr lang="en-US" altLang="zh-CN" sz="1200" b="0" i="0" dirty="0">
                <a:solidFill>
                  <a:srgbClr val="000000"/>
                </a:solidFill>
                <a:effectLst/>
              </a:rPr>
              <a:t>GC </a:t>
            </a:r>
            <a:r>
              <a:rPr lang="zh-CN" altLang="en-US" sz="1200" b="0" i="0" dirty="0">
                <a:solidFill>
                  <a:srgbClr val="000000"/>
                </a:solidFill>
                <a:effectLst/>
              </a:rPr>
              <a:t>含量，</a:t>
            </a:r>
            <a:r>
              <a:rPr lang="en-US" altLang="zh-CN" sz="1200" b="0" i="0" dirty="0">
                <a:solidFill>
                  <a:srgbClr val="000000"/>
                </a:solidFill>
                <a:effectLst/>
              </a:rPr>
              <a:t>GC </a:t>
            </a:r>
            <a:r>
              <a:rPr lang="zh-CN" altLang="en-US" sz="1200" b="0" i="0" dirty="0">
                <a:solidFill>
                  <a:srgbClr val="000000"/>
                </a:solidFill>
                <a:effectLst/>
              </a:rPr>
              <a:t>含量方差为 </a:t>
            </a:r>
            <a:r>
              <a:rPr lang="en-US" altLang="zh-CN" sz="1200" b="0" i="0" dirty="0">
                <a:solidFill>
                  <a:srgbClr val="000000"/>
                </a:solidFill>
                <a:effectLst/>
              </a:rPr>
              <a:t>0.004</a:t>
            </a:r>
            <a:r>
              <a:rPr lang="zh-CN" altLang="en-US" sz="1200" b="0" i="0" dirty="0">
                <a:solidFill>
                  <a:srgbClr val="000000"/>
                </a:solidFill>
                <a:effectLst/>
              </a:rPr>
              <a:t>，波动幅度较小，局部热力学性质更加稳定。</a:t>
            </a:r>
            <a:endParaRPr lang="zh-CN" altLang="en-US" sz="1200" dirty="0"/>
          </a:p>
        </p:txBody>
      </p:sp>
      <p:sp>
        <p:nvSpPr>
          <p:cNvPr id="12" name="文本框 11">
            <a:extLst>
              <a:ext uri="{FF2B5EF4-FFF2-40B4-BE49-F238E27FC236}">
                <a16:creationId xmlns:a16="http://schemas.microsoft.com/office/drawing/2014/main" id="{23B3B50C-4913-6561-4006-7B28DA4EB9F0}"/>
              </a:ext>
            </a:extLst>
          </p:cNvPr>
          <p:cNvSpPr txBox="1"/>
          <p:nvPr/>
        </p:nvSpPr>
        <p:spPr>
          <a:xfrm>
            <a:off x="8885598" y="4213167"/>
            <a:ext cx="2630947" cy="461665"/>
          </a:xfrm>
          <a:prstGeom prst="rect">
            <a:avLst/>
          </a:prstGeom>
          <a:noFill/>
        </p:spPr>
        <p:txBody>
          <a:bodyPr wrap="square">
            <a:spAutoFit/>
          </a:bodyPr>
          <a:lstStyle/>
          <a:p>
            <a:r>
              <a:rPr lang="zh-CN" altLang="en-US" sz="1200" dirty="0">
                <a:solidFill>
                  <a:srgbClr val="000000"/>
                </a:solidFill>
              </a:rPr>
              <a:t>局部</a:t>
            </a:r>
            <a:r>
              <a:rPr lang="en-US" altLang="zh-CN" sz="1200" dirty="0">
                <a:solidFill>
                  <a:srgbClr val="000000"/>
                </a:solidFill>
              </a:rPr>
              <a:t>GC</a:t>
            </a:r>
            <a:r>
              <a:rPr lang="zh-CN" altLang="en-US" sz="1200" dirty="0">
                <a:solidFill>
                  <a:srgbClr val="000000"/>
                </a:solidFill>
              </a:rPr>
              <a:t>含量分布不均，</a:t>
            </a:r>
            <a:r>
              <a:rPr lang="en-US" altLang="zh-CN" sz="1200" dirty="0">
                <a:solidFill>
                  <a:srgbClr val="000000"/>
                </a:solidFill>
              </a:rPr>
              <a:t>GC</a:t>
            </a:r>
            <a:r>
              <a:rPr lang="zh-CN" altLang="en-US" sz="1200" dirty="0">
                <a:solidFill>
                  <a:srgbClr val="000000"/>
                </a:solidFill>
              </a:rPr>
              <a:t>含量的方差为</a:t>
            </a:r>
            <a:r>
              <a:rPr lang="en-US" altLang="zh-CN" sz="1200" dirty="0">
                <a:solidFill>
                  <a:srgbClr val="000000"/>
                </a:solidFill>
              </a:rPr>
              <a:t>0.011</a:t>
            </a:r>
            <a:r>
              <a:rPr lang="zh-CN" altLang="en-US" sz="1200" dirty="0">
                <a:solidFill>
                  <a:srgbClr val="000000"/>
                </a:solidFill>
              </a:rPr>
              <a:t>，说明波动范围较大</a:t>
            </a:r>
          </a:p>
        </p:txBody>
      </p:sp>
      <p:cxnSp>
        <p:nvCxnSpPr>
          <p:cNvPr id="14" name="直接箭头连接符 13">
            <a:extLst>
              <a:ext uri="{FF2B5EF4-FFF2-40B4-BE49-F238E27FC236}">
                <a16:creationId xmlns:a16="http://schemas.microsoft.com/office/drawing/2014/main" id="{D65320BE-DBC2-63C5-7758-5EEDD46F1BE1}"/>
              </a:ext>
            </a:extLst>
          </p:cNvPr>
          <p:cNvCxnSpPr/>
          <p:nvPr/>
        </p:nvCxnSpPr>
        <p:spPr>
          <a:xfrm flipH="1">
            <a:off x="8365787" y="2386519"/>
            <a:ext cx="2918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99532725-F839-E9C1-0ECB-E59DE7AC4587}"/>
              </a:ext>
            </a:extLst>
          </p:cNvPr>
          <p:cNvCxnSpPr/>
          <p:nvPr/>
        </p:nvCxnSpPr>
        <p:spPr>
          <a:xfrm flipH="1">
            <a:off x="8365787" y="4500664"/>
            <a:ext cx="4020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7329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2D45F7B-65D0-421F-692D-F157F4BEAF3E}"/>
              </a:ext>
            </a:extLst>
          </p:cNvPr>
          <p:cNvPicPr>
            <a:picLocks noChangeAspect="1"/>
          </p:cNvPicPr>
          <p:nvPr/>
        </p:nvPicPr>
        <p:blipFill>
          <a:blip r:embed="rId2"/>
          <a:stretch>
            <a:fillRect/>
          </a:stretch>
        </p:blipFill>
        <p:spPr>
          <a:xfrm>
            <a:off x="632392" y="2307837"/>
            <a:ext cx="5752095" cy="2725366"/>
          </a:xfrm>
          <a:prstGeom prst="rect">
            <a:avLst/>
          </a:prstGeom>
        </p:spPr>
      </p:pic>
      <p:sp>
        <p:nvSpPr>
          <p:cNvPr id="3" name="文本框 2">
            <a:extLst>
              <a:ext uri="{FF2B5EF4-FFF2-40B4-BE49-F238E27FC236}">
                <a16:creationId xmlns:a16="http://schemas.microsoft.com/office/drawing/2014/main" id="{C1D65A23-71C2-4ADC-2AE8-A1427907AD39}"/>
              </a:ext>
            </a:extLst>
          </p:cNvPr>
          <p:cNvSpPr txBox="1"/>
          <p:nvPr/>
        </p:nvSpPr>
        <p:spPr>
          <a:xfrm>
            <a:off x="529656" y="383721"/>
            <a:ext cx="1213700" cy="369332"/>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编码性能：</a:t>
            </a:r>
            <a:endParaRPr lang="zh-CN" altLang="en-US" dirty="0"/>
          </a:p>
        </p:txBody>
      </p:sp>
      <p:sp>
        <p:nvSpPr>
          <p:cNvPr id="5" name="文本框 4">
            <a:extLst>
              <a:ext uri="{FF2B5EF4-FFF2-40B4-BE49-F238E27FC236}">
                <a16:creationId xmlns:a16="http://schemas.microsoft.com/office/drawing/2014/main" id="{C7FA2523-76DA-26B2-7BDD-2D39606FD850}"/>
              </a:ext>
            </a:extLst>
          </p:cNvPr>
          <p:cNvSpPr txBox="1"/>
          <p:nvPr/>
        </p:nvSpPr>
        <p:spPr>
          <a:xfrm>
            <a:off x="7049606" y="2515223"/>
            <a:ext cx="4448784" cy="1169551"/>
          </a:xfrm>
          <a:prstGeom prst="rect">
            <a:avLst/>
          </a:prstGeom>
          <a:noFill/>
        </p:spPr>
        <p:txBody>
          <a:bodyPr wrap="square">
            <a:spAutoFit/>
          </a:bodyPr>
          <a:lstStyle/>
          <a:p>
            <a:pPr indent="457200"/>
            <a:r>
              <a:rPr lang="zh-CN" altLang="en-US" sz="1400" dirty="0">
                <a:solidFill>
                  <a:srgbClr val="000000"/>
                </a:solidFill>
                <a:latin typeface="+mn-ea"/>
              </a:rPr>
              <a:t>虽然该方案的净信息密度为</a:t>
            </a:r>
            <a:r>
              <a:rPr lang="en-US" altLang="zh-CN" sz="1400" dirty="0">
                <a:solidFill>
                  <a:srgbClr val="000000"/>
                </a:solidFill>
                <a:latin typeface="+mn-ea"/>
              </a:rPr>
              <a:t>1.48 nt/bit</a:t>
            </a:r>
            <a:r>
              <a:rPr lang="zh-CN" altLang="en-US" sz="1400" dirty="0">
                <a:solidFill>
                  <a:srgbClr val="000000"/>
                </a:solidFill>
                <a:latin typeface="+mn-ea"/>
              </a:rPr>
              <a:t>，但该方案实现了</a:t>
            </a:r>
            <a:r>
              <a:rPr lang="en-US" altLang="zh-CN" sz="1400" dirty="0">
                <a:solidFill>
                  <a:srgbClr val="000000"/>
                </a:solidFill>
                <a:latin typeface="+mn-ea"/>
              </a:rPr>
              <a:t>DNA</a:t>
            </a:r>
            <a:r>
              <a:rPr lang="zh-CN" altLang="en-US" sz="1400" dirty="0">
                <a:solidFill>
                  <a:srgbClr val="000000"/>
                </a:solidFill>
                <a:latin typeface="+mn-ea"/>
              </a:rPr>
              <a:t>存储系统的随机存取功能。每个序列中有</a:t>
            </a:r>
            <a:r>
              <a:rPr lang="en-US" altLang="zh-CN" sz="1400" dirty="0">
                <a:solidFill>
                  <a:srgbClr val="000000"/>
                </a:solidFill>
                <a:latin typeface="+mn-ea"/>
              </a:rPr>
              <a:t>8</a:t>
            </a:r>
            <a:r>
              <a:rPr lang="zh-CN" altLang="en-US" sz="1400" dirty="0">
                <a:solidFill>
                  <a:srgbClr val="000000"/>
                </a:solidFill>
                <a:latin typeface="+mn-ea"/>
              </a:rPr>
              <a:t>个种子用于解码，从而使每组数据单独编码，以消除喷泉编码实验中数据的完整性。每个序列中的冗余度占</a:t>
            </a:r>
            <a:r>
              <a:rPr lang="en-US" altLang="zh-CN" sz="1400" dirty="0">
                <a:solidFill>
                  <a:srgbClr val="000000"/>
                </a:solidFill>
                <a:latin typeface="+mn-ea"/>
              </a:rPr>
              <a:t>26%</a:t>
            </a:r>
            <a:r>
              <a:rPr lang="zh-CN" altLang="en-US" sz="1400" dirty="0">
                <a:solidFill>
                  <a:srgbClr val="000000"/>
                </a:solidFill>
                <a:latin typeface="+mn-ea"/>
              </a:rPr>
              <a:t>：</a:t>
            </a:r>
          </a:p>
        </p:txBody>
      </p:sp>
      <p:pic>
        <p:nvPicPr>
          <p:cNvPr id="7" name="图片 6">
            <a:extLst>
              <a:ext uri="{FF2B5EF4-FFF2-40B4-BE49-F238E27FC236}">
                <a16:creationId xmlns:a16="http://schemas.microsoft.com/office/drawing/2014/main" id="{E543A9A5-B0AC-7A42-818D-01784504D99C}"/>
              </a:ext>
            </a:extLst>
          </p:cNvPr>
          <p:cNvPicPr>
            <a:picLocks noChangeAspect="1"/>
          </p:cNvPicPr>
          <p:nvPr/>
        </p:nvPicPr>
        <p:blipFill>
          <a:blip r:embed="rId3"/>
          <a:stretch>
            <a:fillRect/>
          </a:stretch>
        </p:blipFill>
        <p:spPr>
          <a:xfrm>
            <a:off x="7093124" y="4077963"/>
            <a:ext cx="4394604" cy="688707"/>
          </a:xfrm>
          <a:prstGeom prst="rect">
            <a:avLst/>
          </a:prstGeom>
        </p:spPr>
      </p:pic>
    </p:spTree>
    <p:extLst>
      <p:ext uri="{BB962C8B-B14F-4D97-AF65-F5344CB8AC3E}">
        <p14:creationId xmlns:p14="http://schemas.microsoft.com/office/powerpoint/2010/main" val="1988778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5480A08-C62D-36B2-53D9-A992DB45D45F}"/>
              </a:ext>
            </a:extLst>
          </p:cNvPr>
          <p:cNvSpPr txBox="1"/>
          <p:nvPr/>
        </p:nvSpPr>
        <p:spPr>
          <a:xfrm>
            <a:off x="525294" y="304800"/>
            <a:ext cx="1050587" cy="461665"/>
          </a:xfrm>
          <a:prstGeom prst="rect">
            <a:avLst/>
          </a:prstGeom>
          <a:noFill/>
        </p:spPr>
        <p:txBody>
          <a:bodyPr wrap="square" rtlCol="0">
            <a:spAutoFit/>
          </a:bodyPr>
          <a:lstStyle/>
          <a:p>
            <a:r>
              <a:rPr lang="zh-CN" altLang="en-US" sz="2400" dirty="0">
                <a:solidFill>
                  <a:srgbClr val="000000"/>
                </a:solidFill>
                <a:latin typeface="Arial" panose="020B0604020202020204" pitchFamily="34" charset="0"/>
              </a:rPr>
              <a:t>结论</a:t>
            </a:r>
            <a:endParaRPr lang="zh-CN" altLang="en-US" sz="2400" dirty="0"/>
          </a:p>
        </p:txBody>
      </p:sp>
      <p:sp>
        <p:nvSpPr>
          <p:cNvPr id="4" name="文本框 3">
            <a:extLst>
              <a:ext uri="{FF2B5EF4-FFF2-40B4-BE49-F238E27FC236}">
                <a16:creationId xmlns:a16="http://schemas.microsoft.com/office/drawing/2014/main" id="{5DF190C3-3066-273E-92E6-30AA4E1242D1}"/>
              </a:ext>
            </a:extLst>
          </p:cNvPr>
          <p:cNvSpPr txBox="1"/>
          <p:nvPr/>
        </p:nvSpPr>
        <p:spPr>
          <a:xfrm>
            <a:off x="690906" y="2089824"/>
            <a:ext cx="10810188" cy="2800767"/>
          </a:xfrm>
          <a:prstGeom prst="rect">
            <a:avLst/>
          </a:prstGeom>
          <a:noFill/>
        </p:spPr>
        <p:txBody>
          <a:bodyPr wrap="square">
            <a:spAutoFit/>
          </a:bodyPr>
          <a:lstStyle/>
          <a:p>
            <a:pPr indent="457200"/>
            <a:r>
              <a:rPr lang="zh-CN" altLang="en-US" sz="1600" dirty="0">
                <a:solidFill>
                  <a:srgbClr val="000000"/>
                </a:solidFill>
              </a:rPr>
              <a:t>在这项研究中，</a:t>
            </a:r>
            <a:r>
              <a:rPr lang="zh-CN" altLang="en-US" sz="1600" b="0" i="0" dirty="0">
                <a:solidFill>
                  <a:srgbClr val="000000"/>
                </a:solidFill>
                <a:effectLst/>
              </a:rPr>
              <a:t>基于</a:t>
            </a:r>
            <a:r>
              <a:rPr lang="en-US" altLang="zh-CN" sz="1600" b="0" i="0" dirty="0">
                <a:solidFill>
                  <a:srgbClr val="000000"/>
                </a:solidFill>
                <a:effectLst/>
              </a:rPr>
              <a:t>DNA</a:t>
            </a:r>
            <a:r>
              <a:rPr lang="zh-CN" altLang="en-US" sz="1600" b="0" i="0" dirty="0">
                <a:solidFill>
                  <a:srgbClr val="000000"/>
                </a:solidFill>
                <a:effectLst/>
              </a:rPr>
              <a:t>序列的喷泉编码结构，提出了一种隐藏寻址</a:t>
            </a:r>
            <a:r>
              <a:rPr lang="en-US" altLang="zh-CN" sz="1600" b="0" i="0" dirty="0">
                <a:solidFill>
                  <a:srgbClr val="000000"/>
                </a:solidFill>
                <a:effectLst/>
              </a:rPr>
              <a:t>DNA</a:t>
            </a:r>
            <a:r>
              <a:rPr lang="zh-CN" altLang="en-US" sz="1600" b="0" i="0" dirty="0">
                <a:solidFill>
                  <a:srgbClr val="000000"/>
                </a:solidFill>
                <a:effectLst/>
              </a:rPr>
              <a:t>存储编码方案。该编码方案使用数据隐藏序列寻址</a:t>
            </a:r>
            <a:r>
              <a:rPr lang="zh-CN" altLang="en-US" sz="1600" dirty="0">
                <a:solidFill>
                  <a:srgbClr val="000000"/>
                </a:solidFill>
              </a:rPr>
              <a:t>，不仅节省了索引，降低了成本，而且比隐写术更易于操作。本研究还通过相似系数和点图生成器分析了编码序列索引的整体自相似性。该方案的索引以数据代替，数据相互独立，相关性低，有助于避免拼接错误。同时，本研究还分析了编码序列片段的</a:t>
            </a:r>
            <a:r>
              <a:rPr lang="en-US" altLang="zh-CN" sz="1600" dirty="0">
                <a:solidFill>
                  <a:srgbClr val="000000"/>
                </a:solidFill>
              </a:rPr>
              <a:t>GC</a:t>
            </a:r>
            <a:r>
              <a:rPr lang="zh-CN" altLang="en-US" sz="1600" dirty="0">
                <a:solidFill>
                  <a:srgbClr val="000000"/>
                </a:solidFill>
              </a:rPr>
              <a:t>含量和均聚物控制约束。因此，序列的局部热力学性质较好，增加了序列的局部稳定性。最后，我们还比较了编码数据的一般评价指标，并进行了相关的模拟测序实验。结果表明，提出的</a:t>
            </a:r>
            <a:r>
              <a:rPr lang="en-US" altLang="zh-CN" sz="1600" dirty="0">
                <a:solidFill>
                  <a:srgbClr val="000000"/>
                </a:solidFill>
              </a:rPr>
              <a:t>DNA</a:t>
            </a:r>
            <a:r>
              <a:rPr lang="zh-CN" altLang="en-US" sz="1600" dirty="0">
                <a:solidFill>
                  <a:srgbClr val="000000"/>
                </a:solidFill>
              </a:rPr>
              <a:t>存储方案具有较高的净信息密度、支持随机访问、支持纠错和更好的测序结果。</a:t>
            </a:r>
            <a:endParaRPr lang="en-US" altLang="zh-CN" sz="1600" dirty="0">
              <a:solidFill>
                <a:srgbClr val="000000"/>
              </a:solidFill>
            </a:endParaRPr>
          </a:p>
          <a:p>
            <a:pPr indent="457200"/>
            <a:r>
              <a:rPr lang="zh-CN" altLang="en-US" sz="1600" dirty="0">
                <a:solidFill>
                  <a:srgbClr val="000000"/>
                </a:solidFill>
              </a:rPr>
              <a:t>当前的 </a:t>
            </a:r>
            <a:r>
              <a:rPr lang="en-US" altLang="zh-CN" sz="1600" dirty="0">
                <a:solidFill>
                  <a:srgbClr val="000000"/>
                </a:solidFill>
              </a:rPr>
              <a:t>DNA </a:t>
            </a:r>
            <a:r>
              <a:rPr lang="zh-CN" altLang="en-US" sz="1600" dirty="0">
                <a:solidFill>
                  <a:srgbClr val="000000"/>
                </a:solidFill>
              </a:rPr>
              <a:t>存储和纠错方案可以容错合成和测序错误，甚至是完整序列的丢失。如果可以进一步优化编码和纠错策略，则可以使用低成本和低保真技术实现基于 </a:t>
            </a:r>
            <a:r>
              <a:rPr lang="en-US" altLang="zh-CN" sz="1600" dirty="0">
                <a:solidFill>
                  <a:srgbClr val="000000"/>
                </a:solidFill>
              </a:rPr>
              <a:t>DNA </a:t>
            </a:r>
            <a:r>
              <a:rPr lang="zh-CN" altLang="en-US" sz="1600" dirty="0">
                <a:solidFill>
                  <a:srgbClr val="000000"/>
                </a:solidFill>
              </a:rPr>
              <a:t>的存储。在未来的工作中，我们将继续致力于</a:t>
            </a:r>
            <a:r>
              <a:rPr lang="en-US" altLang="zh-CN" sz="1600" dirty="0">
                <a:solidFill>
                  <a:srgbClr val="000000"/>
                </a:solidFill>
              </a:rPr>
              <a:t>DNA</a:t>
            </a:r>
            <a:r>
              <a:rPr lang="zh-CN" altLang="en-US" sz="1600" dirty="0">
                <a:solidFill>
                  <a:srgbClr val="000000"/>
                </a:solidFill>
              </a:rPr>
              <a:t>存储，重点是</a:t>
            </a:r>
            <a:r>
              <a:rPr lang="en-US" altLang="zh-CN" sz="1600" dirty="0">
                <a:solidFill>
                  <a:srgbClr val="000000"/>
                </a:solidFill>
              </a:rPr>
              <a:t>DNA</a:t>
            </a:r>
            <a:r>
              <a:rPr lang="zh-CN" altLang="en-US" sz="1600" dirty="0">
                <a:solidFill>
                  <a:srgbClr val="000000"/>
                </a:solidFill>
              </a:rPr>
              <a:t>编码技术和</a:t>
            </a:r>
            <a:r>
              <a:rPr lang="en-US" altLang="zh-CN" sz="1600" dirty="0">
                <a:solidFill>
                  <a:srgbClr val="000000"/>
                </a:solidFill>
              </a:rPr>
              <a:t>DNA</a:t>
            </a:r>
            <a:r>
              <a:rPr lang="zh-CN" altLang="en-US" sz="1600" dirty="0">
                <a:solidFill>
                  <a:srgbClr val="000000"/>
                </a:solidFill>
              </a:rPr>
              <a:t>测序技术。目前已经做了大量的工作，如对</a:t>
            </a:r>
            <a:r>
              <a:rPr lang="en-US" altLang="zh-CN" sz="1600" dirty="0">
                <a:solidFill>
                  <a:srgbClr val="000000"/>
                </a:solidFill>
              </a:rPr>
              <a:t>DNA</a:t>
            </a:r>
            <a:r>
              <a:rPr lang="zh-CN" altLang="en-US" sz="1600" dirty="0">
                <a:solidFill>
                  <a:srgbClr val="000000"/>
                </a:solidFill>
              </a:rPr>
              <a:t>存储误差模型的综合评估。合成 </a:t>
            </a:r>
            <a:r>
              <a:rPr lang="en-US" altLang="zh-CN" sz="1600" dirty="0">
                <a:solidFill>
                  <a:srgbClr val="000000"/>
                </a:solidFill>
              </a:rPr>
              <a:t>DNA </a:t>
            </a:r>
            <a:r>
              <a:rPr lang="zh-CN" altLang="en-US" sz="1600" dirty="0">
                <a:solidFill>
                  <a:srgbClr val="000000"/>
                </a:solidFill>
              </a:rPr>
              <a:t>存储系统的前景依然光明，并可能对全球数据管理和医疗保健等领域产生深远影响。在学术界和工业界的共同努力下，未来将有很多方法可以构建低成本且实用的</a:t>
            </a:r>
            <a:r>
              <a:rPr lang="en-US" altLang="zh-CN" sz="1600" dirty="0">
                <a:solidFill>
                  <a:srgbClr val="000000"/>
                </a:solidFill>
              </a:rPr>
              <a:t>DNA</a:t>
            </a:r>
            <a:r>
              <a:rPr lang="zh-CN" altLang="en-US" sz="1600" dirty="0">
                <a:solidFill>
                  <a:srgbClr val="000000"/>
                </a:solidFill>
              </a:rPr>
              <a:t>存储方案。</a:t>
            </a:r>
          </a:p>
        </p:txBody>
      </p:sp>
    </p:spTree>
    <p:extLst>
      <p:ext uri="{BB962C8B-B14F-4D97-AF65-F5344CB8AC3E}">
        <p14:creationId xmlns:p14="http://schemas.microsoft.com/office/powerpoint/2010/main" val="336903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E893B5D-B7F9-9AC3-E389-198BE5A624F5}"/>
              </a:ext>
            </a:extLst>
          </p:cNvPr>
          <p:cNvSpPr txBox="1"/>
          <p:nvPr/>
        </p:nvSpPr>
        <p:spPr>
          <a:xfrm>
            <a:off x="3955915" y="2712874"/>
            <a:ext cx="4098588" cy="1107996"/>
          </a:xfrm>
          <a:prstGeom prst="rect">
            <a:avLst/>
          </a:prstGeom>
          <a:noFill/>
        </p:spPr>
        <p:txBody>
          <a:bodyPr wrap="square" rtlCol="0">
            <a:spAutoFit/>
          </a:bodyPr>
          <a:lstStyle/>
          <a:p>
            <a:r>
              <a:rPr lang="en-US" altLang="zh-CN" sz="6600" dirty="0"/>
              <a:t>Thank you</a:t>
            </a:r>
            <a:r>
              <a:rPr lang="zh-CN" altLang="en-US" sz="6600" dirty="0"/>
              <a:t>！</a:t>
            </a:r>
          </a:p>
        </p:txBody>
      </p:sp>
    </p:spTree>
    <p:extLst>
      <p:ext uri="{BB962C8B-B14F-4D97-AF65-F5344CB8AC3E}">
        <p14:creationId xmlns:p14="http://schemas.microsoft.com/office/powerpoint/2010/main" val="2404305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5480A08-C62D-36B2-53D9-A992DB45D45F}"/>
              </a:ext>
            </a:extLst>
          </p:cNvPr>
          <p:cNvSpPr txBox="1"/>
          <p:nvPr/>
        </p:nvSpPr>
        <p:spPr>
          <a:xfrm>
            <a:off x="259404" y="252919"/>
            <a:ext cx="830094" cy="461665"/>
          </a:xfrm>
          <a:prstGeom prst="rect">
            <a:avLst/>
          </a:prstGeom>
          <a:noFill/>
        </p:spPr>
        <p:txBody>
          <a:bodyPr wrap="square" rtlCol="0">
            <a:spAutoFit/>
          </a:bodyPr>
          <a:lstStyle/>
          <a:p>
            <a:r>
              <a:rPr lang="zh-CN" altLang="en-US" sz="2400" dirty="0"/>
              <a:t>摘要</a:t>
            </a:r>
          </a:p>
        </p:txBody>
      </p:sp>
      <p:sp>
        <p:nvSpPr>
          <p:cNvPr id="4" name="文本框 3">
            <a:extLst>
              <a:ext uri="{FF2B5EF4-FFF2-40B4-BE49-F238E27FC236}">
                <a16:creationId xmlns:a16="http://schemas.microsoft.com/office/drawing/2014/main" id="{BC685FF0-2E62-203D-1ACB-E6E7B769A0E7}"/>
              </a:ext>
            </a:extLst>
          </p:cNvPr>
          <p:cNvSpPr txBox="1"/>
          <p:nvPr/>
        </p:nvSpPr>
        <p:spPr>
          <a:xfrm>
            <a:off x="1066800" y="2397948"/>
            <a:ext cx="10058400" cy="2062103"/>
          </a:xfrm>
          <a:prstGeom prst="rect">
            <a:avLst/>
          </a:prstGeom>
          <a:noFill/>
        </p:spPr>
        <p:txBody>
          <a:bodyPr wrap="square">
            <a:spAutoFit/>
          </a:bodyPr>
          <a:lstStyle/>
          <a:p>
            <a:pPr indent="457200"/>
            <a:r>
              <a:rPr lang="en-US" altLang="zh-CN" sz="1600" b="0" i="0" dirty="0">
                <a:solidFill>
                  <a:srgbClr val="000000"/>
                </a:solidFill>
                <a:effectLst/>
              </a:rPr>
              <a:t>DNA</a:t>
            </a:r>
            <a:r>
              <a:rPr lang="zh-CN" altLang="en-US" sz="1600" b="0" i="0" dirty="0">
                <a:solidFill>
                  <a:srgbClr val="000000"/>
                </a:solidFill>
                <a:effectLst/>
              </a:rPr>
              <a:t>是一种天然的存储介质，与传统介质相比具有存储密度高、使用寿命长等优点。 </a:t>
            </a:r>
            <a:r>
              <a:rPr lang="en-US" altLang="zh-CN" sz="1600" b="0" i="0" dirty="0">
                <a:solidFill>
                  <a:srgbClr val="000000"/>
                </a:solidFill>
                <a:effectLst/>
              </a:rPr>
              <a:t>DNA</a:t>
            </a:r>
            <a:r>
              <a:rPr lang="zh-CN" altLang="en-US" sz="1600" b="0" i="0" dirty="0">
                <a:solidFill>
                  <a:srgbClr val="000000"/>
                </a:solidFill>
                <a:effectLst/>
              </a:rPr>
              <a:t>存储可以满足当前海量数据的存储需求。由于</a:t>
            </a:r>
            <a:r>
              <a:rPr lang="en-US" altLang="zh-CN" sz="1600" b="0" i="0" dirty="0">
                <a:solidFill>
                  <a:srgbClr val="000000"/>
                </a:solidFill>
                <a:effectLst/>
              </a:rPr>
              <a:t>DNA</a:t>
            </a:r>
            <a:r>
              <a:rPr lang="zh-CN" altLang="en-US" sz="1600" b="0" i="0" dirty="0">
                <a:solidFill>
                  <a:srgbClr val="000000"/>
                </a:solidFill>
                <a:effectLst/>
              </a:rPr>
              <a:t>存储技术的局限性，需要将数据转换成短的</a:t>
            </a:r>
            <a:r>
              <a:rPr lang="en-US" altLang="zh-CN" sz="1600" b="0" i="0" dirty="0">
                <a:solidFill>
                  <a:srgbClr val="000000"/>
                </a:solidFill>
                <a:effectLst/>
              </a:rPr>
              <a:t>DNA</a:t>
            </a:r>
            <a:r>
              <a:rPr lang="zh-CN" altLang="en-US" sz="1600" b="0" i="0" dirty="0">
                <a:solidFill>
                  <a:srgbClr val="000000"/>
                </a:solidFill>
                <a:effectLst/>
              </a:rPr>
              <a:t>序列进行存储。然而，在这个过程中，会产生大量的物理冗余来索引短的 </a:t>
            </a:r>
            <a:r>
              <a:rPr lang="en-US" altLang="zh-CN" sz="1600" b="0" i="0" dirty="0">
                <a:solidFill>
                  <a:srgbClr val="000000"/>
                </a:solidFill>
                <a:effectLst/>
              </a:rPr>
              <a:t>DNA </a:t>
            </a:r>
            <a:r>
              <a:rPr lang="zh-CN" altLang="en-US" sz="1600" b="0" i="0" dirty="0">
                <a:solidFill>
                  <a:srgbClr val="000000"/>
                </a:solidFill>
                <a:effectLst/>
              </a:rPr>
              <a:t>序列。为了减少冗余，本研究提出了一种具有隐藏寻址的 </a:t>
            </a:r>
            <a:r>
              <a:rPr lang="en-US" altLang="zh-CN" sz="1600" b="0" i="0" dirty="0">
                <a:solidFill>
                  <a:srgbClr val="000000"/>
                </a:solidFill>
                <a:effectLst/>
              </a:rPr>
              <a:t>DNA </a:t>
            </a:r>
            <a:r>
              <a:rPr lang="zh-CN" altLang="en-US" sz="1600" b="0" i="0" dirty="0">
                <a:solidFill>
                  <a:srgbClr val="000000"/>
                </a:solidFill>
                <a:effectLst/>
              </a:rPr>
              <a:t>存储编码方案。使用改进的喷泉编码方案，索引替换部分数据实现隐藏地址，然后用隐藏地址编码一个</a:t>
            </a:r>
            <a:r>
              <a:rPr lang="en-US" altLang="zh-CN" sz="1600" b="0" i="0" dirty="0">
                <a:solidFill>
                  <a:srgbClr val="000000"/>
                </a:solidFill>
                <a:effectLst/>
              </a:rPr>
              <a:t>10.1MB</a:t>
            </a:r>
            <a:r>
              <a:rPr lang="zh-CN" altLang="en-US" sz="1600" b="0" i="0" dirty="0">
                <a:solidFill>
                  <a:srgbClr val="000000"/>
                </a:solidFill>
                <a:effectLst/>
              </a:rPr>
              <a:t>的文件。首先，利用</a:t>
            </a:r>
            <a:r>
              <a:rPr lang="en-US" altLang="zh-CN" sz="1600" b="0" i="0" dirty="0">
                <a:solidFill>
                  <a:srgbClr val="000000"/>
                </a:solidFill>
                <a:effectLst/>
              </a:rPr>
              <a:t>Dottup</a:t>
            </a:r>
            <a:r>
              <a:rPr lang="zh-CN" altLang="en-US" sz="1600" b="0" i="0" dirty="0">
                <a:solidFill>
                  <a:srgbClr val="000000"/>
                </a:solidFill>
                <a:effectLst/>
              </a:rPr>
              <a:t>点图生成器和</a:t>
            </a:r>
            <a:r>
              <a:rPr lang="en-US" altLang="zh-CN" sz="1600" b="0" i="0" dirty="0">
                <a:solidFill>
                  <a:srgbClr val="000000"/>
                </a:solidFill>
                <a:effectLst/>
              </a:rPr>
              <a:t>Jaccard</a:t>
            </a:r>
            <a:r>
              <a:rPr lang="zh-CN" altLang="en-US" sz="1600" b="0" i="0" dirty="0">
                <a:solidFill>
                  <a:srgbClr val="000000"/>
                </a:solidFill>
                <a:effectLst/>
              </a:rPr>
              <a:t>相似性系数分析编码序列索引的整体自相似性，然后利用</a:t>
            </a:r>
            <a:r>
              <a:rPr lang="en-US" altLang="zh-CN" sz="1600" b="0" i="0" dirty="0">
                <a:solidFill>
                  <a:srgbClr val="000000"/>
                </a:solidFill>
                <a:effectLst/>
              </a:rPr>
              <a:t>GC</a:t>
            </a:r>
            <a:r>
              <a:rPr lang="zh-CN" altLang="en-US" sz="1600" b="0" i="0" dirty="0">
                <a:solidFill>
                  <a:srgbClr val="000000"/>
                </a:solidFill>
                <a:effectLst/>
              </a:rPr>
              <a:t>内容的序列片段验证该方案的性能。结果表明，该编码方案指标总体自相似性较低，序列的局部热力学性质较好。所提出的隐藏寻址编码方案不仅可以提高碱基的利用率，而且可以在测序和解码过程中保证</a:t>
            </a:r>
            <a:r>
              <a:rPr lang="en-US" altLang="zh-CN" sz="1600" b="0" i="0" dirty="0">
                <a:solidFill>
                  <a:srgbClr val="000000"/>
                </a:solidFill>
                <a:effectLst/>
              </a:rPr>
              <a:t>DNA</a:t>
            </a:r>
            <a:r>
              <a:rPr lang="zh-CN" altLang="en-US" sz="1600" b="0" i="0" dirty="0">
                <a:solidFill>
                  <a:srgbClr val="000000"/>
                </a:solidFill>
                <a:effectLst/>
              </a:rPr>
              <a:t>存储的正确率。</a:t>
            </a:r>
            <a:endParaRPr lang="zh-CN" altLang="en-US" sz="1600" dirty="0"/>
          </a:p>
        </p:txBody>
      </p:sp>
    </p:spTree>
    <p:extLst>
      <p:ext uri="{BB962C8B-B14F-4D97-AF65-F5344CB8AC3E}">
        <p14:creationId xmlns:p14="http://schemas.microsoft.com/office/powerpoint/2010/main" val="2496620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5480A08-C62D-36B2-53D9-A992DB45D45F}"/>
              </a:ext>
            </a:extLst>
          </p:cNvPr>
          <p:cNvSpPr txBox="1"/>
          <p:nvPr/>
        </p:nvSpPr>
        <p:spPr>
          <a:xfrm>
            <a:off x="259404" y="252919"/>
            <a:ext cx="830094" cy="461665"/>
          </a:xfrm>
          <a:prstGeom prst="rect">
            <a:avLst/>
          </a:prstGeom>
          <a:noFill/>
        </p:spPr>
        <p:txBody>
          <a:bodyPr wrap="square" rtlCol="0">
            <a:spAutoFit/>
          </a:bodyPr>
          <a:lstStyle/>
          <a:p>
            <a:r>
              <a:rPr lang="zh-CN" altLang="en-US" sz="2400" dirty="0"/>
              <a:t>介绍</a:t>
            </a:r>
          </a:p>
        </p:txBody>
      </p:sp>
      <p:sp>
        <p:nvSpPr>
          <p:cNvPr id="7" name="文本框 6">
            <a:extLst>
              <a:ext uri="{FF2B5EF4-FFF2-40B4-BE49-F238E27FC236}">
                <a16:creationId xmlns:a16="http://schemas.microsoft.com/office/drawing/2014/main" id="{981FAD46-FCE1-C136-2991-B7C93DF5D475}"/>
              </a:ext>
            </a:extLst>
          </p:cNvPr>
          <p:cNvSpPr txBox="1"/>
          <p:nvPr/>
        </p:nvSpPr>
        <p:spPr>
          <a:xfrm>
            <a:off x="988978" y="1217141"/>
            <a:ext cx="10214042" cy="830997"/>
          </a:xfrm>
          <a:prstGeom prst="rect">
            <a:avLst/>
          </a:prstGeom>
          <a:noFill/>
        </p:spPr>
        <p:txBody>
          <a:bodyPr wrap="square">
            <a:spAutoFit/>
          </a:bodyPr>
          <a:lstStyle/>
          <a:p>
            <a:pPr indent="457200"/>
            <a:r>
              <a:rPr lang="en-US" altLang="zh-CN" sz="1600" b="0" i="0" dirty="0">
                <a:solidFill>
                  <a:srgbClr val="000000"/>
                </a:solidFill>
                <a:effectLst/>
              </a:rPr>
              <a:t>DNA</a:t>
            </a:r>
            <a:r>
              <a:rPr lang="zh-CN" altLang="en-US" sz="1600" b="0" i="0" dirty="0">
                <a:solidFill>
                  <a:srgbClr val="000000"/>
                </a:solidFill>
                <a:effectLst/>
              </a:rPr>
              <a:t>是一种天然的信息存储介质，具有数据存储密度高、存储时间长、丢失率低的特点。在传统存储方式无法满足信息需求的方面，</a:t>
            </a:r>
            <a:r>
              <a:rPr lang="en-US" altLang="zh-CN" sz="1600" b="0" i="0" dirty="0">
                <a:solidFill>
                  <a:srgbClr val="000000"/>
                </a:solidFill>
                <a:effectLst/>
              </a:rPr>
              <a:t>DNA</a:t>
            </a:r>
            <a:r>
              <a:rPr lang="zh-CN" altLang="en-US" sz="1600" b="0" i="0" dirty="0">
                <a:solidFill>
                  <a:srgbClr val="000000"/>
                </a:solidFill>
                <a:effectLst/>
              </a:rPr>
              <a:t>数据存储逐渐成为生物信息研究领域的热门话题。</a:t>
            </a:r>
            <a:r>
              <a:rPr lang="en-US" altLang="zh-CN" sz="1600" b="0" i="0" dirty="0">
                <a:solidFill>
                  <a:srgbClr val="000000"/>
                </a:solidFill>
                <a:effectLst/>
              </a:rPr>
              <a:t>DNA</a:t>
            </a:r>
            <a:r>
              <a:rPr lang="zh-CN" altLang="en-US" sz="1600" b="0" i="0" dirty="0">
                <a:solidFill>
                  <a:srgbClr val="000000"/>
                </a:solidFill>
                <a:effectLst/>
              </a:rPr>
              <a:t>数据存储的基本过程包括四个主要步骤</a:t>
            </a:r>
            <a:r>
              <a:rPr lang="en-US" altLang="zh-CN" sz="1600" b="0" i="0" dirty="0">
                <a:solidFill>
                  <a:srgbClr val="000000"/>
                </a:solidFill>
                <a:effectLst/>
              </a:rPr>
              <a:t>:</a:t>
            </a:r>
            <a:r>
              <a:rPr lang="zh-CN" altLang="en-US" sz="1600" b="0" i="0" dirty="0">
                <a:solidFill>
                  <a:srgbClr val="000000"/>
                </a:solidFill>
                <a:effectLst/>
              </a:rPr>
              <a:t>编码、合成、测序和解码，如图</a:t>
            </a:r>
            <a:r>
              <a:rPr lang="en-US" altLang="zh-CN" sz="1600" b="0" i="0" dirty="0">
                <a:solidFill>
                  <a:srgbClr val="000000"/>
                </a:solidFill>
                <a:effectLst/>
              </a:rPr>
              <a:t>1</a:t>
            </a:r>
            <a:r>
              <a:rPr lang="zh-CN" altLang="en-US" sz="1600" b="0" i="0" dirty="0">
                <a:solidFill>
                  <a:srgbClr val="000000"/>
                </a:solidFill>
                <a:effectLst/>
              </a:rPr>
              <a:t>所示。</a:t>
            </a:r>
            <a:endParaRPr lang="zh-CN" altLang="en-US" sz="1600" dirty="0"/>
          </a:p>
        </p:txBody>
      </p:sp>
      <p:pic>
        <p:nvPicPr>
          <p:cNvPr id="9" name="图片 8">
            <a:extLst>
              <a:ext uri="{FF2B5EF4-FFF2-40B4-BE49-F238E27FC236}">
                <a16:creationId xmlns:a16="http://schemas.microsoft.com/office/drawing/2014/main" id="{2978AD49-91E2-C51E-9BBA-F49BC49BD8F8}"/>
              </a:ext>
            </a:extLst>
          </p:cNvPr>
          <p:cNvPicPr>
            <a:picLocks noChangeAspect="1"/>
          </p:cNvPicPr>
          <p:nvPr/>
        </p:nvPicPr>
        <p:blipFill>
          <a:blip r:embed="rId2"/>
          <a:stretch>
            <a:fillRect/>
          </a:stretch>
        </p:blipFill>
        <p:spPr>
          <a:xfrm>
            <a:off x="3216613" y="2401061"/>
            <a:ext cx="5311756" cy="1938630"/>
          </a:xfrm>
          <a:prstGeom prst="rect">
            <a:avLst/>
          </a:prstGeom>
        </p:spPr>
      </p:pic>
      <p:sp>
        <p:nvSpPr>
          <p:cNvPr id="4" name="文本框 3">
            <a:extLst>
              <a:ext uri="{FF2B5EF4-FFF2-40B4-BE49-F238E27FC236}">
                <a16:creationId xmlns:a16="http://schemas.microsoft.com/office/drawing/2014/main" id="{4245EDFF-4C7C-E4DB-066A-3C086D44651D}"/>
              </a:ext>
            </a:extLst>
          </p:cNvPr>
          <p:cNvSpPr txBox="1"/>
          <p:nvPr/>
        </p:nvSpPr>
        <p:spPr>
          <a:xfrm>
            <a:off x="988978" y="4692614"/>
            <a:ext cx="10214042" cy="830997"/>
          </a:xfrm>
          <a:prstGeom prst="rect">
            <a:avLst/>
          </a:prstGeom>
          <a:noFill/>
        </p:spPr>
        <p:txBody>
          <a:bodyPr wrap="square">
            <a:spAutoFit/>
          </a:bodyPr>
          <a:lstStyle/>
          <a:p>
            <a:pPr indent="457200"/>
            <a:r>
              <a:rPr lang="zh-CN" altLang="en-US" sz="1600" b="0" i="0" dirty="0">
                <a:solidFill>
                  <a:srgbClr val="000000"/>
                </a:solidFill>
                <a:effectLst/>
              </a:rPr>
              <a:t>在</a:t>
            </a:r>
            <a:r>
              <a:rPr lang="en-US" altLang="zh-CN" sz="1600" b="0" i="0" dirty="0">
                <a:solidFill>
                  <a:srgbClr val="000000"/>
                </a:solidFill>
                <a:effectLst/>
              </a:rPr>
              <a:t>2017</a:t>
            </a:r>
            <a:r>
              <a:rPr lang="zh-CN" altLang="en-US" sz="1600" b="0" i="0" dirty="0">
                <a:solidFill>
                  <a:srgbClr val="000000"/>
                </a:solidFill>
                <a:effectLst/>
              </a:rPr>
              <a:t>年</a:t>
            </a:r>
            <a:r>
              <a:rPr lang="en-US" altLang="zh-CN" sz="1600" b="0" i="0" dirty="0">
                <a:solidFill>
                  <a:srgbClr val="000000"/>
                </a:solidFill>
                <a:effectLst/>
              </a:rPr>
              <a:t>Erlich</a:t>
            </a:r>
            <a:r>
              <a:rPr lang="zh-CN" altLang="en-US" sz="1600" b="0" i="0" dirty="0">
                <a:solidFill>
                  <a:srgbClr val="000000"/>
                </a:solidFill>
                <a:effectLst/>
              </a:rPr>
              <a:t>团队利用喷泉编码高效、简洁地构建</a:t>
            </a:r>
            <a:r>
              <a:rPr lang="en-US" altLang="zh-CN" sz="1600" b="0" i="0" dirty="0">
                <a:solidFill>
                  <a:srgbClr val="000000"/>
                </a:solidFill>
                <a:effectLst/>
              </a:rPr>
              <a:t>DNA</a:t>
            </a:r>
            <a:r>
              <a:rPr lang="zh-CN" altLang="en-US" sz="1600" b="0" i="0" dirty="0">
                <a:solidFill>
                  <a:srgbClr val="000000"/>
                </a:solidFill>
                <a:effectLst/>
              </a:rPr>
              <a:t>编码方案。他们的方案产生不同数量的寡核苷酸，以实现高度可调的冗余，而不使算法设计复杂化。在编码过程中去除错误的寡核苷酸，从而保持高质量的测序片段，确保高鲁棒的解码。在他们的工作中，</a:t>
            </a:r>
            <a:r>
              <a:rPr lang="en-US" altLang="zh-CN" sz="1600" b="0" i="0" dirty="0">
                <a:solidFill>
                  <a:srgbClr val="000000"/>
                </a:solidFill>
                <a:effectLst/>
              </a:rPr>
              <a:t>2.15 MB</a:t>
            </a:r>
            <a:r>
              <a:rPr lang="zh-CN" altLang="en-US" sz="1600" b="0" i="0" dirty="0">
                <a:solidFill>
                  <a:srgbClr val="000000"/>
                </a:solidFill>
                <a:effectLst/>
              </a:rPr>
              <a:t>的数据被编码成</a:t>
            </a:r>
            <a:r>
              <a:rPr lang="en-US" altLang="zh-CN" sz="1600" b="0" i="0" dirty="0">
                <a:solidFill>
                  <a:srgbClr val="000000"/>
                </a:solidFill>
                <a:effectLst/>
              </a:rPr>
              <a:t>DNA</a:t>
            </a:r>
            <a:r>
              <a:rPr lang="zh-CN" altLang="en-US" sz="1600" b="0" i="0" dirty="0">
                <a:solidFill>
                  <a:srgbClr val="000000"/>
                </a:solidFill>
                <a:effectLst/>
              </a:rPr>
              <a:t>序列，并实现了数据恢复。</a:t>
            </a:r>
            <a:endParaRPr lang="en-US" altLang="zh-CN" sz="1600" b="0" i="0" dirty="0">
              <a:solidFill>
                <a:srgbClr val="000000"/>
              </a:solidFill>
              <a:effectLst/>
            </a:endParaRPr>
          </a:p>
        </p:txBody>
      </p:sp>
    </p:spTree>
    <p:extLst>
      <p:ext uri="{BB962C8B-B14F-4D97-AF65-F5344CB8AC3E}">
        <p14:creationId xmlns:p14="http://schemas.microsoft.com/office/powerpoint/2010/main" val="101455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736A83-A5C4-1794-1116-14F0243263CF}"/>
              </a:ext>
            </a:extLst>
          </p:cNvPr>
          <p:cNvSpPr txBox="1"/>
          <p:nvPr/>
        </p:nvSpPr>
        <p:spPr>
          <a:xfrm>
            <a:off x="1021404" y="1413063"/>
            <a:ext cx="10149192" cy="4031873"/>
          </a:xfrm>
          <a:prstGeom prst="rect">
            <a:avLst/>
          </a:prstGeom>
          <a:noFill/>
        </p:spPr>
        <p:txBody>
          <a:bodyPr wrap="square">
            <a:spAutoFit/>
          </a:bodyPr>
          <a:lstStyle/>
          <a:p>
            <a:pPr indent="457200"/>
            <a:r>
              <a:rPr lang="zh-CN" altLang="en-US" sz="1600" dirty="0">
                <a:solidFill>
                  <a:srgbClr val="000000"/>
                </a:solidFill>
              </a:rPr>
              <a:t>后来</a:t>
            </a:r>
            <a:r>
              <a:rPr lang="zh-CN" altLang="en-US" sz="1600" b="0" i="0" dirty="0">
                <a:solidFill>
                  <a:srgbClr val="000000"/>
                </a:solidFill>
                <a:effectLst/>
              </a:rPr>
              <a:t>研究发现，实现</a:t>
            </a:r>
            <a:r>
              <a:rPr lang="en-US" altLang="zh-CN" sz="1600" b="0" i="0" dirty="0">
                <a:solidFill>
                  <a:srgbClr val="000000"/>
                </a:solidFill>
                <a:effectLst/>
              </a:rPr>
              <a:t>DNA</a:t>
            </a:r>
            <a:r>
              <a:rPr lang="zh-CN" altLang="en-US" sz="1600" b="0" i="0" dirty="0">
                <a:solidFill>
                  <a:srgbClr val="000000"/>
                </a:solidFill>
                <a:effectLst/>
              </a:rPr>
              <a:t>序列的随机访问，不仅使</a:t>
            </a:r>
            <a:r>
              <a:rPr lang="en-US" altLang="zh-CN" sz="1600" b="0" i="0" dirty="0">
                <a:solidFill>
                  <a:srgbClr val="000000"/>
                </a:solidFill>
                <a:effectLst/>
              </a:rPr>
              <a:t>DNA</a:t>
            </a:r>
            <a:r>
              <a:rPr lang="zh-CN" altLang="en-US" sz="1600" b="0" i="0" dirty="0">
                <a:solidFill>
                  <a:srgbClr val="000000"/>
                </a:solidFill>
                <a:effectLst/>
              </a:rPr>
              <a:t>存储数据方案更有功能，而且降低了</a:t>
            </a:r>
            <a:r>
              <a:rPr lang="en-US" altLang="zh-CN" sz="1600" b="0" i="0" dirty="0">
                <a:solidFill>
                  <a:srgbClr val="000000"/>
                </a:solidFill>
                <a:effectLst/>
              </a:rPr>
              <a:t>DNA</a:t>
            </a:r>
            <a:r>
              <a:rPr lang="zh-CN" altLang="en-US" sz="1600" b="0" i="0" dirty="0">
                <a:solidFill>
                  <a:srgbClr val="000000"/>
                </a:solidFill>
                <a:effectLst/>
              </a:rPr>
              <a:t>存储数据的成本。</a:t>
            </a:r>
            <a:endParaRPr lang="en-US" altLang="zh-CN" sz="1600" b="0" i="0" dirty="0">
              <a:solidFill>
                <a:srgbClr val="000000"/>
              </a:solidFill>
              <a:effectLst/>
            </a:endParaRPr>
          </a:p>
          <a:p>
            <a:pPr indent="457200"/>
            <a:r>
              <a:rPr lang="zh-CN" altLang="en-US" sz="1600" b="0" i="0" dirty="0">
                <a:solidFill>
                  <a:srgbClr val="000000"/>
                </a:solidFill>
                <a:effectLst/>
              </a:rPr>
              <a:t>在传统的</a:t>
            </a:r>
            <a:r>
              <a:rPr lang="en-US" altLang="zh-CN" sz="1600" b="0" i="0" dirty="0">
                <a:solidFill>
                  <a:srgbClr val="000000"/>
                </a:solidFill>
                <a:effectLst/>
              </a:rPr>
              <a:t>DNA</a:t>
            </a:r>
            <a:r>
              <a:rPr lang="zh-CN" altLang="en-US" sz="1600" b="0" i="0" dirty="0">
                <a:solidFill>
                  <a:srgbClr val="000000"/>
                </a:solidFill>
                <a:effectLst/>
              </a:rPr>
              <a:t>存储系统中，</a:t>
            </a:r>
            <a:r>
              <a:rPr lang="en-US" altLang="zh-CN" sz="1600" b="0" i="0" dirty="0">
                <a:solidFill>
                  <a:srgbClr val="000000"/>
                </a:solidFill>
                <a:effectLst/>
              </a:rPr>
              <a:t>DNA</a:t>
            </a:r>
            <a:r>
              <a:rPr lang="zh-CN" altLang="en-US" sz="1600" b="0" i="0" dirty="0">
                <a:solidFill>
                  <a:srgbClr val="000000"/>
                </a:solidFill>
                <a:effectLst/>
              </a:rPr>
              <a:t>序列是用来存储数据的。考虑到合成超长</a:t>
            </a:r>
            <a:r>
              <a:rPr lang="en-US" altLang="zh-CN" sz="1600" b="0" i="0" dirty="0">
                <a:solidFill>
                  <a:srgbClr val="000000"/>
                </a:solidFill>
                <a:effectLst/>
              </a:rPr>
              <a:t>DNA</a:t>
            </a:r>
            <a:r>
              <a:rPr lang="zh-CN" altLang="en-US" sz="1600" b="0" i="0" dirty="0">
                <a:solidFill>
                  <a:srgbClr val="000000"/>
                </a:solidFill>
                <a:effectLst/>
              </a:rPr>
              <a:t>序列是不现实的，将文件分成固定长度的子块，每段数据存储在一个短的</a:t>
            </a:r>
            <a:r>
              <a:rPr lang="en-US" altLang="zh-CN" sz="1600" b="0" i="0" dirty="0">
                <a:solidFill>
                  <a:srgbClr val="000000"/>
                </a:solidFill>
                <a:effectLst/>
              </a:rPr>
              <a:t>DNA</a:t>
            </a:r>
            <a:r>
              <a:rPr lang="zh-CN" altLang="en-US" sz="1600" b="0" i="0" dirty="0">
                <a:solidFill>
                  <a:srgbClr val="000000"/>
                </a:solidFill>
                <a:effectLst/>
              </a:rPr>
              <a:t>序列中。由于</a:t>
            </a:r>
            <a:r>
              <a:rPr lang="en-US" altLang="zh-CN" sz="1600" b="0" i="0" dirty="0">
                <a:solidFill>
                  <a:srgbClr val="000000"/>
                </a:solidFill>
                <a:effectLst/>
              </a:rPr>
              <a:t>DNA</a:t>
            </a:r>
            <a:r>
              <a:rPr lang="zh-CN" altLang="en-US" sz="1600" b="0" i="0" dirty="0">
                <a:solidFill>
                  <a:srgbClr val="000000"/>
                </a:solidFill>
                <a:effectLst/>
              </a:rPr>
              <a:t>库中</a:t>
            </a:r>
            <a:r>
              <a:rPr lang="en-US" altLang="zh-CN" sz="1600" b="0" i="0" dirty="0">
                <a:solidFill>
                  <a:srgbClr val="000000"/>
                </a:solidFill>
                <a:effectLst/>
              </a:rPr>
              <a:t>DNA</a:t>
            </a:r>
            <a:r>
              <a:rPr lang="zh-CN" altLang="en-US" sz="1600" b="0" i="0" dirty="0">
                <a:solidFill>
                  <a:srgbClr val="000000"/>
                </a:solidFill>
                <a:effectLst/>
              </a:rPr>
              <a:t>序列的存储是无序的，需要将索引</a:t>
            </a:r>
            <a:r>
              <a:rPr lang="en-US" altLang="zh-CN" sz="1600" b="0" i="0" dirty="0">
                <a:solidFill>
                  <a:srgbClr val="000000"/>
                </a:solidFill>
                <a:effectLst/>
              </a:rPr>
              <a:t>(</a:t>
            </a:r>
            <a:r>
              <a:rPr lang="zh-CN" altLang="en-US" sz="1600" b="0" i="0" dirty="0">
                <a:solidFill>
                  <a:srgbClr val="000000"/>
                </a:solidFill>
                <a:effectLst/>
              </a:rPr>
              <a:t>文件的子块在文件中的位置</a:t>
            </a:r>
            <a:r>
              <a:rPr lang="en-US" altLang="zh-CN" sz="1600" b="0" i="0" dirty="0">
                <a:solidFill>
                  <a:srgbClr val="000000"/>
                </a:solidFill>
                <a:effectLst/>
              </a:rPr>
              <a:t>)</a:t>
            </a:r>
            <a:r>
              <a:rPr lang="zh-CN" altLang="en-US" sz="1600" b="0" i="0" dirty="0">
                <a:solidFill>
                  <a:srgbClr val="000000"/>
                </a:solidFill>
                <a:effectLst/>
              </a:rPr>
              <a:t>存储到</a:t>
            </a:r>
            <a:r>
              <a:rPr lang="en-US" altLang="zh-CN" sz="1600" b="0" i="0" dirty="0">
                <a:solidFill>
                  <a:srgbClr val="000000"/>
                </a:solidFill>
                <a:effectLst/>
              </a:rPr>
              <a:t>DNA</a:t>
            </a:r>
            <a:r>
              <a:rPr lang="zh-CN" altLang="en-US" sz="1600" b="0" i="0" dirty="0">
                <a:solidFill>
                  <a:srgbClr val="000000"/>
                </a:solidFill>
                <a:effectLst/>
              </a:rPr>
              <a:t>序列中，以便</a:t>
            </a:r>
            <a:r>
              <a:rPr lang="en-US" altLang="zh-CN" sz="1600" b="0" i="0" dirty="0">
                <a:solidFill>
                  <a:srgbClr val="000000"/>
                </a:solidFill>
                <a:effectLst/>
              </a:rPr>
              <a:t>DNA</a:t>
            </a:r>
            <a:r>
              <a:rPr lang="zh-CN" altLang="en-US" sz="1600" b="0" i="0" dirty="0">
                <a:solidFill>
                  <a:srgbClr val="000000"/>
                </a:solidFill>
                <a:effectLst/>
              </a:rPr>
              <a:t>序列能够被测序和解码，以恢复原始文件。</a:t>
            </a:r>
            <a:r>
              <a:rPr lang="en-US" altLang="zh-CN" sz="1600" b="0" i="0" dirty="0">
                <a:solidFill>
                  <a:srgbClr val="000000"/>
                </a:solidFill>
                <a:effectLst/>
              </a:rPr>
              <a:t>Li</a:t>
            </a:r>
            <a:r>
              <a:rPr lang="zh-CN" altLang="en-US" sz="1600" b="0" i="0" dirty="0">
                <a:solidFill>
                  <a:srgbClr val="000000"/>
                </a:solidFill>
                <a:effectLst/>
              </a:rPr>
              <a:t>等人</a:t>
            </a:r>
            <a:r>
              <a:rPr lang="zh-CN" altLang="en-US" sz="1600" dirty="0">
                <a:solidFill>
                  <a:srgbClr val="000000"/>
                </a:solidFill>
              </a:rPr>
              <a:t>在</a:t>
            </a:r>
            <a:r>
              <a:rPr lang="en-US" altLang="zh-CN" sz="1600" b="0" i="0" dirty="0">
                <a:solidFill>
                  <a:srgbClr val="000000"/>
                </a:solidFill>
                <a:effectLst/>
              </a:rPr>
              <a:t>2018</a:t>
            </a:r>
            <a:r>
              <a:rPr lang="zh-CN" altLang="en-US" sz="1600" b="0" i="0" dirty="0">
                <a:solidFill>
                  <a:srgbClr val="000000"/>
                </a:solidFill>
                <a:effectLst/>
              </a:rPr>
              <a:t>年提出了一种基于</a:t>
            </a:r>
            <a:r>
              <a:rPr lang="en-US" altLang="zh-CN" sz="1600" b="0" i="0" dirty="0">
                <a:solidFill>
                  <a:srgbClr val="000000"/>
                </a:solidFill>
                <a:effectLst/>
              </a:rPr>
              <a:t>DNA</a:t>
            </a:r>
            <a:r>
              <a:rPr lang="zh-CN" altLang="en-US" sz="1600" b="0" i="0" dirty="0">
                <a:solidFill>
                  <a:srgbClr val="000000"/>
                </a:solidFill>
                <a:effectLst/>
              </a:rPr>
              <a:t>的存储系统，使用数据隐藏</a:t>
            </a:r>
            <a:r>
              <a:rPr lang="en-US" altLang="zh-CN" sz="1600" b="0" i="0" dirty="0">
                <a:solidFill>
                  <a:srgbClr val="000000"/>
                </a:solidFill>
                <a:effectLst/>
              </a:rPr>
              <a:t>(</a:t>
            </a:r>
            <a:r>
              <a:rPr lang="zh-CN" altLang="en-US" sz="1600" b="0" i="0" dirty="0">
                <a:solidFill>
                  <a:srgbClr val="000000"/>
                </a:solidFill>
                <a:effectLst/>
              </a:rPr>
              <a:t>隐写</a:t>
            </a:r>
            <a:r>
              <a:rPr lang="en-US" altLang="zh-CN" sz="1600" b="0" i="0" dirty="0">
                <a:solidFill>
                  <a:srgbClr val="000000"/>
                </a:solidFill>
                <a:effectLst/>
              </a:rPr>
              <a:t>)</a:t>
            </a:r>
            <a:r>
              <a:rPr lang="zh-CN" altLang="en-US" sz="1600" b="0" i="0" dirty="0">
                <a:solidFill>
                  <a:srgbClr val="000000"/>
                </a:solidFill>
                <a:effectLst/>
              </a:rPr>
              <a:t>来处理寻址信息。其思想是将索引嵌入到与数据对应的</a:t>
            </a:r>
            <a:r>
              <a:rPr lang="en-US" altLang="zh-CN" sz="1600" b="0" i="0" dirty="0">
                <a:solidFill>
                  <a:srgbClr val="000000"/>
                </a:solidFill>
                <a:effectLst/>
              </a:rPr>
              <a:t>DNA</a:t>
            </a:r>
            <a:r>
              <a:rPr lang="zh-CN" altLang="en-US" sz="1600" b="0" i="0" dirty="0">
                <a:solidFill>
                  <a:srgbClr val="000000"/>
                </a:solidFill>
                <a:effectLst/>
              </a:rPr>
              <a:t>序列中，并利用冗余将索引嵌入到数据块中。将索引隐藏在传统模式编码的序列中可以减少</a:t>
            </a:r>
            <a:r>
              <a:rPr lang="en-US" altLang="zh-CN" sz="1600" b="0" i="0" dirty="0">
                <a:solidFill>
                  <a:srgbClr val="000000"/>
                </a:solidFill>
                <a:effectLst/>
              </a:rPr>
              <a:t>DNA</a:t>
            </a:r>
            <a:r>
              <a:rPr lang="zh-CN" altLang="en-US" sz="1600" b="0" i="0" dirty="0">
                <a:solidFill>
                  <a:srgbClr val="000000"/>
                </a:solidFill>
                <a:effectLst/>
              </a:rPr>
              <a:t>存储系统中不必要的开销。而采用隐写技术的编码方法存在一个问题，即在排序解码过程中需要先从数据中恢复索引，才能完成排序解码。</a:t>
            </a:r>
            <a:endParaRPr lang="en-US" altLang="zh-CN" sz="1600" b="0" i="0" dirty="0">
              <a:solidFill>
                <a:srgbClr val="000000"/>
              </a:solidFill>
              <a:effectLst/>
            </a:endParaRPr>
          </a:p>
          <a:p>
            <a:pPr indent="457200"/>
            <a:r>
              <a:rPr lang="zh-CN" altLang="en-US" sz="1600" b="0" i="0" dirty="0">
                <a:solidFill>
                  <a:srgbClr val="000000"/>
                </a:solidFill>
                <a:effectLst/>
              </a:rPr>
              <a:t>为简化隐写解码过程，降低</a:t>
            </a:r>
            <a:r>
              <a:rPr lang="en-US" altLang="zh-CN" sz="1600" b="0" i="0" dirty="0">
                <a:solidFill>
                  <a:srgbClr val="000000"/>
                </a:solidFill>
                <a:effectLst/>
              </a:rPr>
              <a:t>DNA</a:t>
            </a:r>
            <a:r>
              <a:rPr lang="zh-CN" altLang="en-US" sz="1600" b="0" i="0" dirty="0">
                <a:solidFill>
                  <a:srgbClr val="000000"/>
                </a:solidFill>
                <a:effectLst/>
              </a:rPr>
              <a:t>序列中索引的开销，本文提出采用隐藏寻址的方法对</a:t>
            </a:r>
            <a:r>
              <a:rPr lang="en-US" altLang="zh-CN" sz="1600" b="0" i="0" dirty="0">
                <a:solidFill>
                  <a:srgbClr val="000000"/>
                </a:solidFill>
                <a:effectLst/>
              </a:rPr>
              <a:t>DNA</a:t>
            </a:r>
            <a:r>
              <a:rPr lang="zh-CN" altLang="en-US" sz="1600" b="0" i="0" dirty="0">
                <a:solidFill>
                  <a:srgbClr val="000000"/>
                </a:solidFill>
                <a:effectLst/>
              </a:rPr>
              <a:t>存储系统的索引信息进行处理，直接使用数据代替索引。隐藏的寻址数据也可以直接参与解码过程。与隐写术将索引写入数据相比，该方案的过程更简单，更易于操作。本文不仅使用隐藏寻址的编码方案对数据进行编码，还分析了编码序列的局部性能和结果中隐藏寻址的索引整体自相似性，并进行了模拟排序的实验。结果表明，测序片段</a:t>
            </a:r>
            <a:r>
              <a:rPr lang="en-US" altLang="zh-CN" sz="1600" b="0" i="0" dirty="0">
                <a:solidFill>
                  <a:srgbClr val="000000"/>
                </a:solidFill>
                <a:effectLst/>
              </a:rPr>
              <a:t>GC</a:t>
            </a:r>
            <a:r>
              <a:rPr lang="zh-CN" altLang="en-US" sz="1600" b="0" i="0" dirty="0">
                <a:solidFill>
                  <a:srgbClr val="000000"/>
                </a:solidFill>
                <a:effectLst/>
              </a:rPr>
              <a:t>含量的方差为</a:t>
            </a:r>
            <a:r>
              <a:rPr lang="en-US" altLang="zh-CN" sz="1600" b="0" i="0" dirty="0">
                <a:solidFill>
                  <a:srgbClr val="000000"/>
                </a:solidFill>
                <a:effectLst/>
              </a:rPr>
              <a:t>0.004</a:t>
            </a:r>
            <a:r>
              <a:rPr lang="zh-CN" altLang="en-US" sz="1600" b="0" i="0" dirty="0">
                <a:solidFill>
                  <a:srgbClr val="000000"/>
                </a:solidFill>
                <a:effectLst/>
              </a:rPr>
              <a:t>，说明该方案编码序列片段的</a:t>
            </a:r>
            <a:r>
              <a:rPr lang="en-US" altLang="zh-CN" sz="1600" b="0" i="0" dirty="0">
                <a:solidFill>
                  <a:srgbClr val="000000"/>
                </a:solidFill>
                <a:effectLst/>
              </a:rPr>
              <a:t>GC</a:t>
            </a:r>
            <a:r>
              <a:rPr lang="zh-CN" altLang="en-US" sz="1600" b="0" i="0" dirty="0">
                <a:solidFill>
                  <a:srgbClr val="000000"/>
                </a:solidFill>
                <a:effectLst/>
              </a:rPr>
              <a:t>含量比较稳定。序列的局部热力学性质较好，促进了</a:t>
            </a:r>
            <a:r>
              <a:rPr lang="en-US" altLang="zh-CN" sz="1600" b="0" i="0" dirty="0">
                <a:solidFill>
                  <a:srgbClr val="000000"/>
                </a:solidFill>
                <a:effectLst/>
              </a:rPr>
              <a:t>DNA</a:t>
            </a:r>
            <a:r>
              <a:rPr lang="zh-CN" altLang="en-US" sz="1600" b="0" i="0" dirty="0">
                <a:solidFill>
                  <a:srgbClr val="000000"/>
                </a:solidFill>
                <a:effectLst/>
              </a:rPr>
              <a:t>测序的稳定性。编码序列索引被数据取代，数据相互独立，因此索引整体自相似性较低，降低了</a:t>
            </a:r>
            <a:r>
              <a:rPr lang="en-US" altLang="zh-CN" sz="1600" b="0" i="0" dirty="0">
                <a:solidFill>
                  <a:srgbClr val="000000"/>
                </a:solidFill>
                <a:effectLst/>
              </a:rPr>
              <a:t>DNA</a:t>
            </a:r>
            <a:r>
              <a:rPr lang="zh-CN" altLang="en-US" sz="1600" b="0" i="0" dirty="0">
                <a:solidFill>
                  <a:srgbClr val="000000"/>
                </a:solidFill>
                <a:effectLst/>
              </a:rPr>
              <a:t>解码过程中出错的概率。较好的测序效果在一定程度上证明了该算法的编码性能。</a:t>
            </a:r>
            <a:endParaRPr lang="en-US" altLang="zh-CN" sz="1600" b="0" i="0" dirty="0">
              <a:solidFill>
                <a:srgbClr val="000000"/>
              </a:solidFill>
              <a:effectLst/>
            </a:endParaRPr>
          </a:p>
        </p:txBody>
      </p:sp>
    </p:spTree>
    <p:extLst>
      <p:ext uri="{BB962C8B-B14F-4D97-AF65-F5344CB8AC3E}">
        <p14:creationId xmlns:p14="http://schemas.microsoft.com/office/powerpoint/2010/main" val="56329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5480A08-C62D-36B2-53D9-A992DB45D45F}"/>
              </a:ext>
            </a:extLst>
          </p:cNvPr>
          <p:cNvSpPr txBox="1"/>
          <p:nvPr/>
        </p:nvSpPr>
        <p:spPr>
          <a:xfrm>
            <a:off x="259403" y="252919"/>
            <a:ext cx="3547353" cy="461665"/>
          </a:xfrm>
          <a:prstGeom prst="rect">
            <a:avLst/>
          </a:prstGeom>
          <a:noFill/>
        </p:spPr>
        <p:txBody>
          <a:bodyPr wrap="square" rtlCol="0">
            <a:spAutoFit/>
          </a:bodyPr>
          <a:lstStyle/>
          <a:p>
            <a:r>
              <a:rPr lang="zh-CN" altLang="en-US" sz="2400" b="0" i="0" dirty="0">
                <a:solidFill>
                  <a:srgbClr val="000000"/>
                </a:solidFill>
                <a:effectLst/>
                <a:latin typeface="Arial" panose="020B0604020202020204" pitchFamily="34" charset="0"/>
              </a:rPr>
              <a:t>隐藏寻址编码方法介绍</a:t>
            </a:r>
            <a:endParaRPr lang="zh-CN" altLang="en-US" sz="2400" dirty="0"/>
          </a:p>
        </p:txBody>
      </p:sp>
      <p:sp>
        <p:nvSpPr>
          <p:cNvPr id="4" name="文本框 3">
            <a:extLst>
              <a:ext uri="{FF2B5EF4-FFF2-40B4-BE49-F238E27FC236}">
                <a16:creationId xmlns:a16="http://schemas.microsoft.com/office/drawing/2014/main" id="{091CB5A1-9AB3-1300-92D2-691517D3FC55}"/>
              </a:ext>
            </a:extLst>
          </p:cNvPr>
          <p:cNvSpPr txBox="1"/>
          <p:nvPr/>
        </p:nvSpPr>
        <p:spPr>
          <a:xfrm>
            <a:off x="728221" y="1059671"/>
            <a:ext cx="10329420" cy="646331"/>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该编码方案不仅实现了编码过程中隐藏寻址的特点，而且具有编码序列片段的热力学性质更稳定的特点。</a:t>
            </a:r>
            <a:endParaRPr lang="en-US" altLang="zh-CN" b="0" i="0" dirty="0">
              <a:solidFill>
                <a:srgbClr val="000000"/>
              </a:solidFill>
              <a:effectLst/>
              <a:latin typeface="Arial" panose="020B0604020202020204" pitchFamily="34" charset="0"/>
            </a:endParaRPr>
          </a:p>
        </p:txBody>
      </p:sp>
      <p:pic>
        <p:nvPicPr>
          <p:cNvPr id="3" name="图片 2">
            <a:extLst>
              <a:ext uri="{FF2B5EF4-FFF2-40B4-BE49-F238E27FC236}">
                <a16:creationId xmlns:a16="http://schemas.microsoft.com/office/drawing/2014/main" id="{42B05ACC-9CE6-3E24-79A0-BEE744CEE80C}"/>
              </a:ext>
            </a:extLst>
          </p:cNvPr>
          <p:cNvPicPr>
            <a:picLocks noChangeAspect="1"/>
          </p:cNvPicPr>
          <p:nvPr/>
        </p:nvPicPr>
        <p:blipFill>
          <a:blip r:embed="rId2"/>
          <a:stretch>
            <a:fillRect/>
          </a:stretch>
        </p:blipFill>
        <p:spPr>
          <a:xfrm>
            <a:off x="728221" y="1829219"/>
            <a:ext cx="3795127" cy="4517480"/>
          </a:xfrm>
          <a:prstGeom prst="rect">
            <a:avLst/>
          </a:prstGeom>
        </p:spPr>
      </p:pic>
      <p:sp>
        <p:nvSpPr>
          <p:cNvPr id="6" name="文本框 5">
            <a:extLst>
              <a:ext uri="{FF2B5EF4-FFF2-40B4-BE49-F238E27FC236}">
                <a16:creationId xmlns:a16="http://schemas.microsoft.com/office/drawing/2014/main" id="{0C66F640-9792-6028-5942-35D63C313646}"/>
              </a:ext>
            </a:extLst>
          </p:cNvPr>
          <p:cNvSpPr txBox="1"/>
          <p:nvPr/>
        </p:nvSpPr>
        <p:spPr>
          <a:xfrm>
            <a:off x="5734176" y="2933797"/>
            <a:ext cx="6096000" cy="2308324"/>
          </a:xfrm>
          <a:prstGeom prst="rect">
            <a:avLst/>
          </a:prstGeom>
          <a:noFill/>
        </p:spPr>
        <p:txBody>
          <a:bodyPr wrap="square">
            <a:spAutoFit/>
          </a:bodyPr>
          <a:lstStyle/>
          <a:p>
            <a:pPr indent="457200"/>
            <a:r>
              <a:rPr lang="zh-CN" altLang="en-US" sz="1600" b="0" i="0" dirty="0">
                <a:solidFill>
                  <a:srgbClr val="000000"/>
                </a:solidFill>
                <a:effectLst/>
              </a:rPr>
              <a:t>该方案用</a:t>
            </a:r>
            <a:r>
              <a:rPr lang="en-US" altLang="zh-CN" sz="1600" b="0" i="0" dirty="0">
                <a:solidFill>
                  <a:srgbClr val="000000"/>
                </a:solidFill>
                <a:effectLst/>
              </a:rPr>
              <a:t>DNA</a:t>
            </a:r>
            <a:r>
              <a:rPr lang="zh-CN" altLang="en-US" sz="1600" b="0" i="0" dirty="0">
                <a:solidFill>
                  <a:srgbClr val="000000"/>
                </a:solidFill>
                <a:effectLst/>
              </a:rPr>
              <a:t>序列中的几位数据替换索引，并抑制</a:t>
            </a:r>
            <a:r>
              <a:rPr lang="en-US" altLang="zh-CN" sz="1600" b="0" i="0" dirty="0">
                <a:solidFill>
                  <a:srgbClr val="000000"/>
                </a:solidFill>
                <a:effectLst/>
              </a:rPr>
              <a:t>DNA</a:t>
            </a:r>
            <a:r>
              <a:rPr lang="zh-CN" altLang="en-US" sz="1600" b="0" i="0" dirty="0">
                <a:solidFill>
                  <a:srgbClr val="000000"/>
                </a:solidFill>
                <a:effectLst/>
              </a:rPr>
              <a:t>序列的索引。首先对数据进行分组，使每组数据相互独立，然后对每组数据进行分段，按照喷泉码的方法将每段数据转化为足够数量的</a:t>
            </a:r>
            <a:r>
              <a:rPr lang="en-US" altLang="zh-CN" sz="1600" b="0" i="0" dirty="0">
                <a:solidFill>
                  <a:srgbClr val="000000"/>
                </a:solidFill>
                <a:effectLst/>
              </a:rPr>
              <a:t>DNA</a:t>
            </a:r>
            <a:r>
              <a:rPr lang="zh-CN" altLang="en-US" sz="1600" b="0" i="0" dirty="0">
                <a:solidFill>
                  <a:srgbClr val="000000"/>
                </a:solidFill>
                <a:effectLst/>
              </a:rPr>
              <a:t>片段。在该方案中，每组数据都会保留所有满足约束条件的片段，以方便后续从大量预留片段中选择索引。然后从大量保留的</a:t>
            </a:r>
            <a:r>
              <a:rPr lang="en-US" altLang="zh-CN" sz="1600" b="0" i="0" dirty="0">
                <a:solidFill>
                  <a:srgbClr val="000000"/>
                </a:solidFill>
                <a:effectLst/>
              </a:rPr>
              <a:t>DNA</a:t>
            </a:r>
            <a:r>
              <a:rPr lang="zh-CN" altLang="en-US" sz="1600" b="0" i="0" dirty="0">
                <a:solidFill>
                  <a:srgbClr val="000000"/>
                </a:solidFill>
                <a:effectLst/>
              </a:rPr>
              <a:t>片段中选择</a:t>
            </a:r>
            <a:r>
              <a:rPr lang="en-US" altLang="zh-CN" sz="1600" b="0" i="0" dirty="0">
                <a:solidFill>
                  <a:srgbClr val="000000"/>
                </a:solidFill>
                <a:effectLst/>
              </a:rPr>
              <a:t>1</a:t>
            </a:r>
            <a:r>
              <a:rPr lang="zh-CN" altLang="en-US" sz="1600" b="0" i="0" dirty="0">
                <a:solidFill>
                  <a:srgbClr val="000000"/>
                </a:solidFill>
                <a:effectLst/>
              </a:rPr>
              <a:t>个索引</a:t>
            </a:r>
            <a:r>
              <a:rPr lang="en-US" altLang="zh-CN" sz="1600" b="0" i="0" dirty="0">
                <a:solidFill>
                  <a:srgbClr val="000000"/>
                </a:solidFill>
                <a:effectLst/>
              </a:rPr>
              <a:t>DNA</a:t>
            </a:r>
            <a:r>
              <a:rPr lang="zh-CN" altLang="en-US" sz="1600" b="0" i="0" dirty="0">
                <a:solidFill>
                  <a:srgbClr val="000000"/>
                </a:solidFill>
                <a:effectLst/>
              </a:rPr>
              <a:t>片段和</a:t>
            </a:r>
            <a:r>
              <a:rPr lang="en-US" altLang="zh-CN" sz="1600" b="0" i="0" dirty="0">
                <a:solidFill>
                  <a:srgbClr val="000000"/>
                </a:solidFill>
                <a:effectLst/>
              </a:rPr>
              <a:t>7</a:t>
            </a:r>
            <a:r>
              <a:rPr lang="zh-CN" altLang="en-US" sz="1600" b="0" i="0" dirty="0">
                <a:solidFill>
                  <a:srgbClr val="000000"/>
                </a:solidFill>
                <a:effectLst/>
              </a:rPr>
              <a:t>个可以用该索引解码的</a:t>
            </a:r>
            <a:r>
              <a:rPr lang="en-US" altLang="zh-CN" sz="1600" b="0" i="0" dirty="0">
                <a:solidFill>
                  <a:srgbClr val="000000"/>
                </a:solidFill>
                <a:effectLst/>
              </a:rPr>
              <a:t>DNA</a:t>
            </a:r>
            <a:r>
              <a:rPr lang="zh-CN" altLang="en-US" sz="1600" b="0" i="0" dirty="0">
                <a:solidFill>
                  <a:srgbClr val="000000"/>
                </a:solidFill>
                <a:effectLst/>
              </a:rPr>
              <a:t>片段。最后，将选择的索引 </a:t>
            </a:r>
            <a:r>
              <a:rPr lang="en-US" altLang="zh-CN" sz="1600" b="0" i="0" dirty="0">
                <a:solidFill>
                  <a:srgbClr val="000000"/>
                </a:solidFill>
                <a:effectLst/>
              </a:rPr>
              <a:t>DNA </a:t>
            </a:r>
            <a:r>
              <a:rPr lang="zh-CN" altLang="en-US" sz="1600" b="0" i="0" dirty="0">
                <a:solidFill>
                  <a:srgbClr val="000000"/>
                </a:solidFill>
                <a:effectLst/>
              </a:rPr>
              <a:t>片段和使用该索引解码的 </a:t>
            </a:r>
            <a:r>
              <a:rPr lang="en-US" altLang="zh-CN" sz="1600" b="0" i="0" dirty="0">
                <a:solidFill>
                  <a:srgbClr val="000000"/>
                </a:solidFill>
                <a:effectLst/>
              </a:rPr>
              <a:t>DNA </a:t>
            </a:r>
            <a:r>
              <a:rPr lang="zh-CN" altLang="en-US" sz="1600" b="0" i="0" dirty="0">
                <a:solidFill>
                  <a:srgbClr val="000000"/>
                </a:solidFill>
                <a:effectLst/>
              </a:rPr>
              <a:t>片段被连接成单个 </a:t>
            </a:r>
            <a:r>
              <a:rPr lang="en-US" altLang="zh-CN" sz="1600" b="0" i="0" dirty="0">
                <a:solidFill>
                  <a:srgbClr val="000000"/>
                </a:solidFill>
                <a:effectLst/>
              </a:rPr>
              <a:t>DNA </a:t>
            </a:r>
            <a:r>
              <a:rPr lang="zh-CN" altLang="en-US" sz="1600" b="0" i="0" dirty="0">
                <a:solidFill>
                  <a:srgbClr val="000000"/>
                </a:solidFill>
                <a:effectLst/>
              </a:rPr>
              <a:t>序列输出。对每组数据执行此过程，直到完成所有数据编码。</a:t>
            </a:r>
            <a:endParaRPr lang="zh-CN" altLang="en-US" sz="1600" dirty="0"/>
          </a:p>
        </p:txBody>
      </p:sp>
      <p:cxnSp>
        <p:nvCxnSpPr>
          <p:cNvPr id="8" name="直接箭头连接符 7">
            <a:extLst>
              <a:ext uri="{FF2B5EF4-FFF2-40B4-BE49-F238E27FC236}">
                <a16:creationId xmlns:a16="http://schemas.microsoft.com/office/drawing/2014/main" id="{26BB85FE-DF9F-688D-A43A-91C2020EEAD4}"/>
              </a:ext>
            </a:extLst>
          </p:cNvPr>
          <p:cNvCxnSpPr/>
          <p:nvPr/>
        </p:nvCxnSpPr>
        <p:spPr>
          <a:xfrm flipH="1">
            <a:off x="5012987" y="3981855"/>
            <a:ext cx="6160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0D0CCA02-14A1-9B93-657C-5502D0713D87}"/>
              </a:ext>
            </a:extLst>
          </p:cNvPr>
          <p:cNvSpPr txBox="1"/>
          <p:nvPr/>
        </p:nvSpPr>
        <p:spPr>
          <a:xfrm>
            <a:off x="1669914" y="2473361"/>
            <a:ext cx="1267839" cy="230832"/>
          </a:xfrm>
          <a:prstGeom prst="rect">
            <a:avLst/>
          </a:prstGeom>
          <a:noFill/>
        </p:spPr>
        <p:txBody>
          <a:bodyPr wrap="square">
            <a:spAutoFit/>
          </a:bodyPr>
          <a:lstStyle/>
          <a:p>
            <a:r>
              <a:rPr lang="zh-CN" altLang="en-US" sz="900" b="0" i="0" dirty="0">
                <a:solidFill>
                  <a:srgbClr val="000000"/>
                </a:solidFill>
                <a:effectLst/>
                <a:latin typeface="+mn-ea"/>
              </a:rPr>
              <a:t>将数据分成</a:t>
            </a:r>
            <a:r>
              <a:rPr lang="en-US" altLang="zh-CN" sz="900" b="0" i="0" dirty="0">
                <a:solidFill>
                  <a:srgbClr val="000000"/>
                </a:solidFill>
                <a:effectLst/>
                <a:latin typeface="+mn-ea"/>
              </a:rPr>
              <a:t>N</a:t>
            </a:r>
            <a:r>
              <a:rPr lang="zh-CN" altLang="en-US" sz="900" b="0" i="0" dirty="0">
                <a:solidFill>
                  <a:srgbClr val="000000"/>
                </a:solidFill>
                <a:effectLst/>
                <a:latin typeface="+mn-ea"/>
              </a:rPr>
              <a:t>组</a:t>
            </a:r>
            <a:endParaRPr lang="zh-CN" altLang="en-US" sz="900" dirty="0">
              <a:latin typeface="+mn-ea"/>
            </a:endParaRPr>
          </a:p>
        </p:txBody>
      </p:sp>
      <p:sp>
        <p:nvSpPr>
          <p:cNvPr id="12" name="文本框 11">
            <a:extLst>
              <a:ext uri="{FF2B5EF4-FFF2-40B4-BE49-F238E27FC236}">
                <a16:creationId xmlns:a16="http://schemas.microsoft.com/office/drawing/2014/main" id="{4A1BFD90-F4E8-EB8F-3F66-B086CEA0AD86}"/>
              </a:ext>
            </a:extLst>
          </p:cNvPr>
          <p:cNvSpPr txBox="1"/>
          <p:nvPr/>
        </p:nvSpPr>
        <p:spPr>
          <a:xfrm>
            <a:off x="3806757" y="2638828"/>
            <a:ext cx="6096000" cy="230832"/>
          </a:xfrm>
          <a:prstGeom prst="rect">
            <a:avLst/>
          </a:prstGeom>
          <a:noFill/>
        </p:spPr>
        <p:txBody>
          <a:bodyPr wrap="square">
            <a:spAutoFit/>
          </a:bodyPr>
          <a:lstStyle/>
          <a:p>
            <a:r>
              <a:rPr lang="zh-CN" altLang="en-US" sz="900" dirty="0">
                <a:solidFill>
                  <a:srgbClr val="000000"/>
                </a:solidFill>
                <a:latin typeface="+mn-ea"/>
              </a:rPr>
              <a:t>组内划分成</a:t>
            </a:r>
            <a:r>
              <a:rPr lang="en-US" altLang="zh-CN" sz="900" dirty="0">
                <a:solidFill>
                  <a:srgbClr val="000000"/>
                </a:solidFill>
                <a:latin typeface="+mn-ea"/>
              </a:rPr>
              <a:t>n</a:t>
            </a:r>
            <a:r>
              <a:rPr lang="zh-CN" altLang="en-US" sz="900" dirty="0">
                <a:solidFill>
                  <a:srgbClr val="000000"/>
                </a:solidFill>
                <a:latin typeface="+mn-ea"/>
              </a:rPr>
              <a:t>段</a:t>
            </a:r>
          </a:p>
        </p:txBody>
      </p:sp>
      <p:sp>
        <p:nvSpPr>
          <p:cNvPr id="14" name="文本框 13">
            <a:extLst>
              <a:ext uri="{FF2B5EF4-FFF2-40B4-BE49-F238E27FC236}">
                <a16:creationId xmlns:a16="http://schemas.microsoft.com/office/drawing/2014/main" id="{ADC905CB-FBE8-E265-1E46-84FC6F3F1CBA}"/>
              </a:ext>
            </a:extLst>
          </p:cNvPr>
          <p:cNvSpPr txBox="1"/>
          <p:nvPr/>
        </p:nvSpPr>
        <p:spPr>
          <a:xfrm>
            <a:off x="1939049" y="2943225"/>
            <a:ext cx="2178996" cy="230832"/>
          </a:xfrm>
          <a:prstGeom prst="rect">
            <a:avLst/>
          </a:prstGeom>
          <a:noFill/>
        </p:spPr>
        <p:txBody>
          <a:bodyPr wrap="square">
            <a:spAutoFit/>
          </a:bodyPr>
          <a:lstStyle/>
          <a:p>
            <a:r>
              <a:rPr lang="zh-CN" altLang="en-US" sz="900" dirty="0">
                <a:solidFill>
                  <a:srgbClr val="000000"/>
                </a:solidFill>
                <a:latin typeface="+mn-ea"/>
              </a:rPr>
              <a:t>基于分段数据生成鲁棒孤立分布函数</a:t>
            </a:r>
          </a:p>
        </p:txBody>
      </p:sp>
      <p:sp>
        <p:nvSpPr>
          <p:cNvPr id="16" name="文本框 15">
            <a:extLst>
              <a:ext uri="{FF2B5EF4-FFF2-40B4-BE49-F238E27FC236}">
                <a16:creationId xmlns:a16="http://schemas.microsoft.com/office/drawing/2014/main" id="{FD7D14A8-18FB-C0F6-7FA2-40E59FF09C2C}"/>
              </a:ext>
            </a:extLst>
          </p:cNvPr>
          <p:cNvSpPr txBox="1"/>
          <p:nvPr/>
        </p:nvSpPr>
        <p:spPr>
          <a:xfrm>
            <a:off x="2658209" y="3103136"/>
            <a:ext cx="934540" cy="230832"/>
          </a:xfrm>
          <a:prstGeom prst="rect">
            <a:avLst/>
          </a:prstGeom>
          <a:noFill/>
        </p:spPr>
        <p:txBody>
          <a:bodyPr wrap="square">
            <a:spAutoFit/>
          </a:bodyPr>
          <a:lstStyle/>
          <a:p>
            <a:r>
              <a:rPr lang="zh-CN" altLang="en-US" sz="900" dirty="0">
                <a:solidFill>
                  <a:srgbClr val="000000"/>
                </a:solidFill>
                <a:latin typeface="+mn-ea"/>
              </a:rPr>
              <a:t>生成随机种子</a:t>
            </a:r>
          </a:p>
        </p:txBody>
      </p:sp>
      <p:sp>
        <p:nvSpPr>
          <p:cNvPr id="18" name="文本框 17">
            <a:extLst>
              <a:ext uri="{FF2B5EF4-FFF2-40B4-BE49-F238E27FC236}">
                <a16:creationId xmlns:a16="http://schemas.microsoft.com/office/drawing/2014/main" id="{FD5DAA77-FA52-61BC-5C36-075F503909F3}"/>
              </a:ext>
            </a:extLst>
          </p:cNvPr>
          <p:cNvSpPr txBox="1"/>
          <p:nvPr/>
        </p:nvSpPr>
        <p:spPr>
          <a:xfrm>
            <a:off x="4151155" y="3270432"/>
            <a:ext cx="758071" cy="230832"/>
          </a:xfrm>
          <a:prstGeom prst="rect">
            <a:avLst/>
          </a:prstGeom>
          <a:noFill/>
        </p:spPr>
        <p:txBody>
          <a:bodyPr wrap="square">
            <a:spAutoFit/>
          </a:bodyPr>
          <a:lstStyle/>
          <a:p>
            <a:r>
              <a:rPr lang="zh-CN" altLang="en-US" sz="900" dirty="0">
                <a:solidFill>
                  <a:srgbClr val="000000"/>
                </a:solidFill>
                <a:latin typeface="+mn-ea"/>
              </a:rPr>
              <a:t>数据异或</a:t>
            </a:r>
          </a:p>
        </p:txBody>
      </p:sp>
      <p:sp>
        <p:nvSpPr>
          <p:cNvPr id="20" name="文本框 19">
            <a:extLst>
              <a:ext uri="{FF2B5EF4-FFF2-40B4-BE49-F238E27FC236}">
                <a16:creationId xmlns:a16="http://schemas.microsoft.com/office/drawing/2014/main" id="{98A12F53-BF2E-99C6-C29C-14A28EDA20CF}"/>
              </a:ext>
            </a:extLst>
          </p:cNvPr>
          <p:cNvSpPr txBox="1"/>
          <p:nvPr/>
        </p:nvSpPr>
        <p:spPr>
          <a:xfrm>
            <a:off x="1720168" y="3416653"/>
            <a:ext cx="758071" cy="230832"/>
          </a:xfrm>
          <a:prstGeom prst="rect">
            <a:avLst/>
          </a:prstGeom>
          <a:noFill/>
        </p:spPr>
        <p:txBody>
          <a:bodyPr wrap="square">
            <a:spAutoFit/>
          </a:bodyPr>
          <a:lstStyle/>
          <a:p>
            <a:r>
              <a:rPr lang="zh-CN" altLang="en-US" sz="900" dirty="0">
                <a:solidFill>
                  <a:srgbClr val="000000"/>
                </a:solidFill>
                <a:latin typeface="+mn-ea"/>
              </a:rPr>
              <a:t>片段拼接</a:t>
            </a:r>
          </a:p>
        </p:txBody>
      </p:sp>
      <p:sp>
        <p:nvSpPr>
          <p:cNvPr id="22" name="文本框 21">
            <a:extLst>
              <a:ext uri="{FF2B5EF4-FFF2-40B4-BE49-F238E27FC236}">
                <a16:creationId xmlns:a16="http://schemas.microsoft.com/office/drawing/2014/main" id="{3469F3F5-917D-29AB-629B-E14CF15B71B3}"/>
              </a:ext>
            </a:extLst>
          </p:cNvPr>
          <p:cNvSpPr txBox="1"/>
          <p:nvPr/>
        </p:nvSpPr>
        <p:spPr>
          <a:xfrm>
            <a:off x="2198450" y="3582120"/>
            <a:ext cx="934539" cy="230832"/>
          </a:xfrm>
          <a:prstGeom prst="rect">
            <a:avLst/>
          </a:prstGeom>
          <a:noFill/>
        </p:spPr>
        <p:txBody>
          <a:bodyPr wrap="square">
            <a:spAutoFit/>
          </a:bodyPr>
          <a:lstStyle/>
          <a:p>
            <a:r>
              <a:rPr lang="zh-CN" altLang="en-US" sz="900" dirty="0">
                <a:solidFill>
                  <a:srgbClr val="000000"/>
                </a:solidFill>
                <a:latin typeface="+mn-ea"/>
              </a:rPr>
              <a:t>碱基转换</a:t>
            </a:r>
          </a:p>
        </p:txBody>
      </p:sp>
      <p:sp>
        <p:nvSpPr>
          <p:cNvPr id="24" name="文本框 23">
            <a:extLst>
              <a:ext uri="{FF2B5EF4-FFF2-40B4-BE49-F238E27FC236}">
                <a16:creationId xmlns:a16="http://schemas.microsoft.com/office/drawing/2014/main" id="{F423E80B-86E6-9260-F3A6-D561645BED2D}"/>
              </a:ext>
            </a:extLst>
          </p:cNvPr>
          <p:cNvSpPr txBox="1"/>
          <p:nvPr/>
        </p:nvSpPr>
        <p:spPr>
          <a:xfrm>
            <a:off x="2937753" y="5601436"/>
            <a:ext cx="1524000" cy="230832"/>
          </a:xfrm>
          <a:prstGeom prst="rect">
            <a:avLst/>
          </a:prstGeom>
          <a:noFill/>
        </p:spPr>
        <p:txBody>
          <a:bodyPr wrap="square">
            <a:spAutoFit/>
          </a:bodyPr>
          <a:lstStyle/>
          <a:p>
            <a:r>
              <a:rPr lang="zh-CN" altLang="en-US" sz="900" dirty="0">
                <a:solidFill>
                  <a:srgbClr val="000000"/>
                </a:solidFill>
                <a:latin typeface="+mn-ea"/>
              </a:rPr>
              <a:t>选出满足条件的索引序列</a:t>
            </a:r>
          </a:p>
        </p:txBody>
      </p:sp>
      <p:sp>
        <p:nvSpPr>
          <p:cNvPr id="26" name="文本框 25">
            <a:extLst>
              <a:ext uri="{FF2B5EF4-FFF2-40B4-BE49-F238E27FC236}">
                <a16:creationId xmlns:a16="http://schemas.microsoft.com/office/drawing/2014/main" id="{E12649DF-2B80-D80E-96B1-622CDC3ADA65}"/>
              </a:ext>
            </a:extLst>
          </p:cNvPr>
          <p:cNvSpPr txBox="1"/>
          <p:nvPr/>
        </p:nvSpPr>
        <p:spPr>
          <a:xfrm>
            <a:off x="1720168" y="6288290"/>
            <a:ext cx="934539" cy="230832"/>
          </a:xfrm>
          <a:prstGeom prst="rect">
            <a:avLst/>
          </a:prstGeom>
          <a:noFill/>
        </p:spPr>
        <p:txBody>
          <a:bodyPr wrap="square">
            <a:spAutoFit/>
          </a:bodyPr>
          <a:lstStyle/>
          <a:p>
            <a:r>
              <a:rPr lang="zh-CN" altLang="en-US" sz="900" dirty="0">
                <a:solidFill>
                  <a:srgbClr val="000000"/>
                </a:solidFill>
                <a:latin typeface="+mn-ea"/>
              </a:rPr>
              <a:t>返回最终序列</a:t>
            </a:r>
          </a:p>
        </p:txBody>
      </p:sp>
    </p:spTree>
    <p:extLst>
      <p:ext uri="{BB962C8B-B14F-4D97-AF65-F5344CB8AC3E}">
        <p14:creationId xmlns:p14="http://schemas.microsoft.com/office/powerpoint/2010/main" val="851434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5480A08-C62D-36B2-53D9-A992DB45D45F}"/>
              </a:ext>
            </a:extLst>
          </p:cNvPr>
          <p:cNvSpPr txBox="1"/>
          <p:nvPr/>
        </p:nvSpPr>
        <p:spPr>
          <a:xfrm>
            <a:off x="363164" y="276384"/>
            <a:ext cx="2386519" cy="369332"/>
          </a:xfrm>
          <a:prstGeom prst="rect">
            <a:avLst/>
          </a:prstGeom>
          <a:noFill/>
        </p:spPr>
        <p:txBody>
          <a:bodyPr wrap="square" rtlCol="0">
            <a:spAutoFit/>
          </a:bodyPr>
          <a:lstStyle/>
          <a:p>
            <a:r>
              <a:rPr lang="zh-CN" altLang="en-US" b="0" i="0" dirty="0">
                <a:solidFill>
                  <a:srgbClr val="000000"/>
                </a:solidFill>
                <a:effectLst/>
                <a:latin typeface="Arial" panose="020B0604020202020204" pitchFamily="34" charset="0"/>
              </a:rPr>
              <a:t>隐藏地址和索引</a:t>
            </a:r>
            <a:r>
              <a:rPr lang="zh-CN" altLang="en-US" dirty="0"/>
              <a:t>：</a:t>
            </a:r>
          </a:p>
        </p:txBody>
      </p:sp>
      <p:sp>
        <p:nvSpPr>
          <p:cNvPr id="4" name="文本框 3">
            <a:extLst>
              <a:ext uri="{FF2B5EF4-FFF2-40B4-BE49-F238E27FC236}">
                <a16:creationId xmlns:a16="http://schemas.microsoft.com/office/drawing/2014/main" id="{11F8F4C4-F7D7-100B-1C2F-6A595116911A}"/>
              </a:ext>
            </a:extLst>
          </p:cNvPr>
          <p:cNvSpPr txBox="1"/>
          <p:nvPr/>
        </p:nvSpPr>
        <p:spPr>
          <a:xfrm>
            <a:off x="771727" y="921976"/>
            <a:ext cx="10648545" cy="584775"/>
          </a:xfrm>
          <a:prstGeom prst="rect">
            <a:avLst/>
          </a:prstGeom>
          <a:noFill/>
        </p:spPr>
        <p:txBody>
          <a:bodyPr wrap="square">
            <a:spAutoFit/>
          </a:bodyPr>
          <a:lstStyle/>
          <a:p>
            <a:pPr indent="457200"/>
            <a:r>
              <a:rPr lang="zh-CN" altLang="en-US" sz="1600" dirty="0">
                <a:solidFill>
                  <a:srgbClr val="000000"/>
                </a:solidFill>
                <a:latin typeface="Arial" panose="020B0604020202020204" pitchFamily="34" charset="0"/>
              </a:rPr>
              <a:t>在</a:t>
            </a:r>
            <a:r>
              <a:rPr lang="zh-CN" altLang="en-US" sz="1600" dirty="0">
                <a:solidFill>
                  <a:srgbClr val="000000"/>
                </a:solidFill>
                <a:latin typeface="+mn-ea"/>
              </a:rPr>
              <a:t>原</a:t>
            </a:r>
            <a:r>
              <a:rPr lang="zh-CN" altLang="en-US" sz="1600" dirty="0">
                <a:solidFill>
                  <a:srgbClr val="000000"/>
                </a:solidFill>
                <a:latin typeface="Arial" panose="020B0604020202020204" pitchFamily="34" charset="0"/>
              </a:rPr>
              <a:t>喷泉编码方案中使用种子作为序列的索引来恢复原始文件。</a:t>
            </a:r>
            <a:r>
              <a:rPr lang="zh-CN" altLang="en-US" sz="1600" b="0" i="0" dirty="0">
                <a:solidFill>
                  <a:srgbClr val="000000"/>
                </a:solidFill>
                <a:effectLst/>
                <a:latin typeface="Arial" panose="020B0604020202020204" pitchFamily="34" charset="0"/>
              </a:rPr>
              <a:t>本文采用组编码的方法在组中进行喷泉编码，并采用隐式寻址方法，以数据块代替索引。这将隐藏序列中的索引。</a:t>
            </a:r>
            <a:endParaRPr lang="zh-CN" altLang="en-US" sz="1600" dirty="0">
              <a:solidFill>
                <a:srgbClr val="000000"/>
              </a:solidFill>
              <a:latin typeface="Arial" panose="020B0604020202020204" pitchFamily="34" charset="0"/>
            </a:endParaRPr>
          </a:p>
        </p:txBody>
      </p:sp>
      <p:pic>
        <p:nvPicPr>
          <p:cNvPr id="5" name="图片 4">
            <a:extLst>
              <a:ext uri="{FF2B5EF4-FFF2-40B4-BE49-F238E27FC236}">
                <a16:creationId xmlns:a16="http://schemas.microsoft.com/office/drawing/2014/main" id="{3C903799-33B6-482D-09E9-2EF748D18848}"/>
              </a:ext>
            </a:extLst>
          </p:cNvPr>
          <p:cNvPicPr>
            <a:picLocks noChangeAspect="1"/>
          </p:cNvPicPr>
          <p:nvPr/>
        </p:nvPicPr>
        <p:blipFill>
          <a:blip r:embed="rId2"/>
          <a:stretch>
            <a:fillRect/>
          </a:stretch>
        </p:blipFill>
        <p:spPr>
          <a:xfrm>
            <a:off x="3404680" y="1783011"/>
            <a:ext cx="4344657" cy="4358384"/>
          </a:xfrm>
          <a:prstGeom prst="rect">
            <a:avLst/>
          </a:prstGeom>
        </p:spPr>
      </p:pic>
      <p:sp>
        <p:nvSpPr>
          <p:cNvPr id="6" name="文本框 5">
            <a:extLst>
              <a:ext uri="{FF2B5EF4-FFF2-40B4-BE49-F238E27FC236}">
                <a16:creationId xmlns:a16="http://schemas.microsoft.com/office/drawing/2014/main" id="{BC3F1BA0-5DFE-0C45-163B-56AA555520D6}"/>
              </a:ext>
            </a:extLst>
          </p:cNvPr>
          <p:cNvSpPr txBox="1"/>
          <p:nvPr/>
        </p:nvSpPr>
        <p:spPr>
          <a:xfrm>
            <a:off x="4578485" y="2357495"/>
            <a:ext cx="1919591" cy="230832"/>
          </a:xfrm>
          <a:prstGeom prst="rect">
            <a:avLst/>
          </a:prstGeom>
          <a:noFill/>
        </p:spPr>
        <p:txBody>
          <a:bodyPr wrap="square">
            <a:spAutoFit/>
          </a:bodyPr>
          <a:lstStyle/>
          <a:p>
            <a:r>
              <a:rPr lang="zh-CN" altLang="en-US" sz="900" dirty="0">
                <a:solidFill>
                  <a:srgbClr val="000000"/>
                </a:solidFill>
                <a:latin typeface="+mn-ea"/>
              </a:rPr>
              <a:t>每组数据对应着大量的</a:t>
            </a:r>
            <a:r>
              <a:rPr lang="en-US" altLang="zh-CN" sz="900" dirty="0">
                <a:solidFill>
                  <a:srgbClr val="000000"/>
                </a:solidFill>
                <a:latin typeface="+mn-ea"/>
              </a:rPr>
              <a:t>DNA</a:t>
            </a:r>
            <a:r>
              <a:rPr lang="zh-CN" altLang="en-US" sz="900" dirty="0">
                <a:solidFill>
                  <a:srgbClr val="000000"/>
                </a:solidFill>
                <a:latin typeface="+mn-ea"/>
              </a:rPr>
              <a:t>片段</a:t>
            </a:r>
          </a:p>
        </p:txBody>
      </p:sp>
      <p:sp>
        <p:nvSpPr>
          <p:cNvPr id="8" name="文本框 7">
            <a:extLst>
              <a:ext uri="{FF2B5EF4-FFF2-40B4-BE49-F238E27FC236}">
                <a16:creationId xmlns:a16="http://schemas.microsoft.com/office/drawing/2014/main" id="{8E23A4EA-6154-C84F-A2FA-7C06374D1636}"/>
              </a:ext>
            </a:extLst>
          </p:cNvPr>
          <p:cNvSpPr txBox="1"/>
          <p:nvPr/>
        </p:nvSpPr>
        <p:spPr>
          <a:xfrm>
            <a:off x="6913123" y="2554280"/>
            <a:ext cx="1660187" cy="230832"/>
          </a:xfrm>
          <a:prstGeom prst="rect">
            <a:avLst/>
          </a:prstGeom>
          <a:noFill/>
        </p:spPr>
        <p:txBody>
          <a:bodyPr wrap="square">
            <a:spAutoFit/>
          </a:bodyPr>
          <a:lstStyle/>
          <a:p>
            <a:r>
              <a:rPr lang="zh-CN" altLang="en-US" sz="900" dirty="0">
                <a:solidFill>
                  <a:srgbClr val="000000"/>
                </a:solidFill>
                <a:latin typeface="+mn-ea"/>
              </a:rPr>
              <a:t>对于</a:t>
            </a:r>
            <a:r>
              <a:rPr lang="en-US" altLang="zh-CN" sz="900" dirty="0">
                <a:solidFill>
                  <a:srgbClr val="000000"/>
                </a:solidFill>
                <a:latin typeface="+mn-ea"/>
              </a:rPr>
              <a:t>N</a:t>
            </a:r>
            <a:r>
              <a:rPr lang="zh-CN" altLang="en-US" sz="900" dirty="0">
                <a:solidFill>
                  <a:srgbClr val="000000"/>
                </a:solidFill>
                <a:latin typeface="+mn-ea"/>
              </a:rPr>
              <a:t>组数据足够的</a:t>
            </a:r>
            <a:r>
              <a:rPr lang="en-US" altLang="zh-CN" sz="900" dirty="0">
                <a:solidFill>
                  <a:srgbClr val="000000"/>
                </a:solidFill>
                <a:latin typeface="+mn-ea"/>
              </a:rPr>
              <a:t>DNA</a:t>
            </a:r>
            <a:r>
              <a:rPr lang="zh-CN" altLang="en-US" sz="900" dirty="0">
                <a:solidFill>
                  <a:srgbClr val="000000"/>
                </a:solidFill>
                <a:latin typeface="+mn-ea"/>
              </a:rPr>
              <a:t>片段</a:t>
            </a:r>
          </a:p>
        </p:txBody>
      </p:sp>
      <p:sp>
        <p:nvSpPr>
          <p:cNvPr id="10" name="文本框 9">
            <a:extLst>
              <a:ext uri="{FF2B5EF4-FFF2-40B4-BE49-F238E27FC236}">
                <a16:creationId xmlns:a16="http://schemas.microsoft.com/office/drawing/2014/main" id="{F0DB2BDB-6CEE-A73D-0930-BF693A4D9F5F}"/>
              </a:ext>
            </a:extLst>
          </p:cNvPr>
          <p:cNvSpPr txBox="1"/>
          <p:nvPr/>
        </p:nvSpPr>
        <p:spPr>
          <a:xfrm>
            <a:off x="7522724" y="2759172"/>
            <a:ext cx="2425429" cy="230832"/>
          </a:xfrm>
          <a:prstGeom prst="rect">
            <a:avLst/>
          </a:prstGeom>
          <a:noFill/>
        </p:spPr>
        <p:txBody>
          <a:bodyPr wrap="square">
            <a:spAutoFit/>
          </a:bodyPr>
          <a:lstStyle/>
          <a:p>
            <a:r>
              <a:rPr lang="zh-CN" altLang="en-US" sz="900" dirty="0">
                <a:solidFill>
                  <a:srgbClr val="000000"/>
                </a:solidFill>
                <a:latin typeface="+mn-ea"/>
              </a:rPr>
              <a:t>为每组数据选择一个具有代表性的</a:t>
            </a:r>
            <a:r>
              <a:rPr lang="en-US" altLang="zh-CN" sz="900" dirty="0">
                <a:solidFill>
                  <a:srgbClr val="000000"/>
                </a:solidFill>
                <a:latin typeface="+mn-ea"/>
              </a:rPr>
              <a:t>DNA</a:t>
            </a:r>
            <a:r>
              <a:rPr lang="zh-CN" altLang="en-US" sz="900" dirty="0">
                <a:solidFill>
                  <a:srgbClr val="000000"/>
                </a:solidFill>
                <a:latin typeface="+mn-ea"/>
              </a:rPr>
              <a:t>片段</a:t>
            </a:r>
          </a:p>
        </p:txBody>
      </p:sp>
      <p:sp>
        <p:nvSpPr>
          <p:cNvPr id="12" name="文本框 11">
            <a:extLst>
              <a:ext uri="{FF2B5EF4-FFF2-40B4-BE49-F238E27FC236}">
                <a16:creationId xmlns:a16="http://schemas.microsoft.com/office/drawing/2014/main" id="{7EC18D03-E6F8-248B-D93E-F36C9C723EEC}"/>
              </a:ext>
            </a:extLst>
          </p:cNvPr>
          <p:cNvSpPr txBox="1"/>
          <p:nvPr/>
        </p:nvSpPr>
        <p:spPr>
          <a:xfrm>
            <a:off x="5966665" y="3140192"/>
            <a:ext cx="2425429" cy="230832"/>
          </a:xfrm>
          <a:prstGeom prst="rect">
            <a:avLst/>
          </a:prstGeom>
          <a:noFill/>
        </p:spPr>
        <p:txBody>
          <a:bodyPr wrap="square">
            <a:spAutoFit/>
          </a:bodyPr>
          <a:lstStyle/>
          <a:p>
            <a:r>
              <a:rPr lang="zh-CN" altLang="en-US" sz="900" dirty="0">
                <a:solidFill>
                  <a:srgbClr val="000000"/>
                </a:solidFill>
                <a:latin typeface="+mn-ea"/>
              </a:rPr>
              <a:t>如果在第</a:t>
            </a:r>
            <a:r>
              <a:rPr lang="en-US" altLang="zh-CN" sz="900" dirty="0">
                <a:solidFill>
                  <a:srgbClr val="000000"/>
                </a:solidFill>
                <a:latin typeface="+mn-ea"/>
              </a:rPr>
              <a:t>i</a:t>
            </a:r>
            <a:r>
              <a:rPr lang="zh-CN" altLang="en-US" sz="900" dirty="0">
                <a:solidFill>
                  <a:srgbClr val="000000"/>
                </a:solidFill>
                <a:latin typeface="+mn-ea"/>
              </a:rPr>
              <a:t>、</a:t>
            </a:r>
            <a:r>
              <a:rPr lang="en-US" altLang="zh-CN" sz="900" dirty="0">
                <a:solidFill>
                  <a:srgbClr val="000000"/>
                </a:solidFill>
                <a:latin typeface="+mn-ea"/>
              </a:rPr>
              <a:t>j</a:t>
            </a:r>
            <a:r>
              <a:rPr lang="zh-CN" altLang="en-US" sz="900" dirty="0">
                <a:solidFill>
                  <a:srgbClr val="000000"/>
                </a:solidFill>
                <a:latin typeface="+mn-ea"/>
              </a:rPr>
              <a:t>组数据中选择重复的</a:t>
            </a:r>
            <a:r>
              <a:rPr lang="en-US" altLang="zh-CN" sz="900" dirty="0">
                <a:solidFill>
                  <a:srgbClr val="000000"/>
                </a:solidFill>
                <a:latin typeface="+mn-ea"/>
              </a:rPr>
              <a:t>DNA</a:t>
            </a:r>
            <a:r>
              <a:rPr lang="zh-CN" altLang="en-US" sz="900" dirty="0">
                <a:solidFill>
                  <a:srgbClr val="000000"/>
                </a:solidFill>
                <a:latin typeface="+mn-ea"/>
              </a:rPr>
              <a:t>片段</a:t>
            </a:r>
          </a:p>
        </p:txBody>
      </p:sp>
      <p:sp>
        <p:nvSpPr>
          <p:cNvPr id="14" name="文本框 13">
            <a:extLst>
              <a:ext uri="{FF2B5EF4-FFF2-40B4-BE49-F238E27FC236}">
                <a16:creationId xmlns:a16="http://schemas.microsoft.com/office/drawing/2014/main" id="{66FB0A00-1CF9-AC36-09BA-481F23268762}"/>
              </a:ext>
            </a:extLst>
          </p:cNvPr>
          <p:cNvSpPr txBox="1"/>
          <p:nvPr/>
        </p:nvSpPr>
        <p:spPr>
          <a:xfrm>
            <a:off x="7639455" y="3348942"/>
            <a:ext cx="2373549" cy="230832"/>
          </a:xfrm>
          <a:prstGeom prst="rect">
            <a:avLst/>
          </a:prstGeom>
          <a:noFill/>
        </p:spPr>
        <p:txBody>
          <a:bodyPr wrap="square">
            <a:spAutoFit/>
          </a:bodyPr>
          <a:lstStyle/>
          <a:p>
            <a:r>
              <a:rPr lang="zh-CN" altLang="en-US" sz="900" dirty="0">
                <a:solidFill>
                  <a:srgbClr val="000000"/>
                </a:solidFill>
                <a:latin typeface="+mn-ea"/>
              </a:rPr>
              <a:t>从第</a:t>
            </a:r>
            <a:r>
              <a:rPr lang="en-US" altLang="zh-CN" sz="900" dirty="0">
                <a:solidFill>
                  <a:srgbClr val="000000"/>
                </a:solidFill>
                <a:latin typeface="+mn-ea"/>
              </a:rPr>
              <a:t>j</a:t>
            </a:r>
            <a:r>
              <a:rPr lang="zh-CN" altLang="en-US" sz="900" dirty="0">
                <a:solidFill>
                  <a:srgbClr val="000000"/>
                </a:solidFill>
                <a:latin typeface="+mn-ea"/>
              </a:rPr>
              <a:t>组数据中选择另一个</a:t>
            </a:r>
            <a:r>
              <a:rPr lang="en-US" altLang="zh-CN" sz="900" dirty="0">
                <a:solidFill>
                  <a:srgbClr val="000000"/>
                </a:solidFill>
                <a:latin typeface="+mn-ea"/>
              </a:rPr>
              <a:t>DNA</a:t>
            </a:r>
            <a:r>
              <a:rPr lang="zh-CN" altLang="en-US" sz="900" dirty="0">
                <a:solidFill>
                  <a:srgbClr val="000000"/>
                </a:solidFill>
                <a:latin typeface="+mn-ea"/>
              </a:rPr>
              <a:t>片段</a:t>
            </a:r>
          </a:p>
        </p:txBody>
      </p:sp>
      <p:sp>
        <p:nvSpPr>
          <p:cNvPr id="16" name="文本框 15">
            <a:extLst>
              <a:ext uri="{FF2B5EF4-FFF2-40B4-BE49-F238E27FC236}">
                <a16:creationId xmlns:a16="http://schemas.microsoft.com/office/drawing/2014/main" id="{095F5C3D-B55A-7B40-F278-227113B5B36F}"/>
              </a:ext>
            </a:extLst>
          </p:cNvPr>
          <p:cNvSpPr txBox="1"/>
          <p:nvPr/>
        </p:nvSpPr>
        <p:spPr>
          <a:xfrm>
            <a:off x="6374859" y="3731371"/>
            <a:ext cx="2905328" cy="230832"/>
          </a:xfrm>
          <a:prstGeom prst="rect">
            <a:avLst/>
          </a:prstGeom>
          <a:noFill/>
        </p:spPr>
        <p:txBody>
          <a:bodyPr wrap="square">
            <a:spAutoFit/>
          </a:bodyPr>
          <a:lstStyle/>
          <a:p>
            <a:r>
              <a:rPr lang="zh-CN" altLang="en-US" sz="900" dirty="0">
                <a:solidFill>
                  <a:srgbClr val="000000"/>
                </a:solidFill>
                <a:latin typeface="+mn-ea"/>
              </a:rPr>
              <a:t>如果在第</a:t>
            </a:r>
            <a:r>
              <a:rPr lang="en-US" altLang="zh-CN" sz="900" dirty="0">
                <a:solidFill>
                  <a:srgbClr val="000000"/>
                </a:solidFill>
                <a:latin typeface="+mn-ea"/>
              </a:rPr>
              <a:t>i</a:t>
            </a:r>
            <a:r>
              <a:rPr lang="zh-CN" altLang="en-US" sz="900" dirty="0">
                <a:solidFill>
                  <a:srgbClr val="000000"/>
                </a:solidFill>
                <a:latin typeface="+mn-ea"/>
              </a:rPr>
              <a:t>和第</a:t>
            </a:r>
            <a:r>
              <a:rPr lang="en-US" altLang="zh-CN" sz="900" dirty="0">
                <a:solidFill>
                  <a:srgbClr val="000000"/>
                </a:solidFill>
                <a:latin typeface="+mn-ea"/>
              </a:rPr>
              <a:t>j</a:t>
            </a:r>
            <a:r>
              <a:rPr lang="zh-CN" altLang="en-US" sz="900" dirty="0">
                <a:solidFill>
                  <a:srgbClr val="000000"/>
                </a:solidFill>
                <a:latin typeface="+mn-ea"/>
              </a:rPr>
              <a:t>个数据集中选择高度相似的</a:t>
            </a:r>
            <a:r>
              <a:rPr lang="en-US" altLang="zh-CN" sz="900" dirty="0">
                <a:solidFill>
                  <a:srgbClr val="000000"/>
                </a:solidFill>
                <a:latin typeface="+mn-ea"/>
              </a:rPr>
              <a:t>DNA</a:t>
            </a:r>
            <a:r>
              <a:rPr lang="zh-CN" altLang="en-US" sz="900" dirty="0">
                <a:solidFill>
                  <a:srgbClr val="000000"/>
                </a:solidFill>
                <a:latin typeface="+mn-ea"/>
              </a:rPr>
              <a:t>片段</a:t>
            </a:r>
          </a:p>
        </p:txBody>
      </p:sp>
      <p:sp>
        <p:nvSpPr>
          <p:cNvPr id="18" name="文本框 17">
            <a:extLst>
              <a:ext uri="{FF2B5EF4-FFF2-40B4-BE49-F238E27FC236}">
                <a16:creationId xmlns:a16="http://schemas.microsoft.com/office/drawing/2014/main" id="{E2C7F9BB-6601-1186-5AEF-32C1ABEE2076}"/>
              </a:ext>
            </a:extLst>
          </p:cNvPr>
          <p:cNvSpPr txBox="1"/>
          <p:nvPr/>
        </p:nvSpPr>
        <p:spPr>
          <a:xfrm>
            <a:off x="3810001" y="4936383"/>
            <a:ext cx="2500007" cy="230832"/>
          </a:xfrm>
          <a:prstGeom prst="rect">
            <a:avLst/>
          </a:prstGeom>
          <a:noFill/>
        </p:spPr>
        <p:txBody>
          <a:bodyPr wrap="square">
            <a:spAutoFit/>
          </a:bodyPr>
          <a:lstStyle/>
          <a:p>
            <a:r>
              <a:rPr lang="zh-CN" altLang="en-US" sz="900" dirty="0">
                <a:solidFill>
                  <a:srgbClr val="000000"/>
                </a:solidFill>
                <a:latin typeface="+mn-ea"/>
              </a:rPr>
              <a:t>返回记录表示数据集的所有选定索引</a:t>
            </a:r>
          </a:p>
        </p:txBody>
      </p:sp>
      <p:sp>
        <p:nvSpPr>
          <p:cNvPr id="20" name="文本框 19">
            <a:extLst>
              <a:ext uri="{FF2B5EF4-FFF2-40B4-BE49-F238E27FC236}">
                <a16:creationId xmlns:a16="http://schemas.microsoft.com/office/drawing/2014/main" id="{473EEFB7-38FA-8B77-8FDF-A95D16B70B2E}"/>
              </a:ext>
            </a:extLst>
          </p:cNvPr>
          <p:cNvSpPr txBox="1"/>
          <p:nvPr/>
        </p:nvSpPr>
        <p:spPr>
          <a:xfrm>
            <a:off x="3761362" y="5741699"/>
            <a:ext cx="2269787" cy="230832"/>
          </a:xfrm>
          <a:prstGeom prst="rect">
            <a:avLst/>
          </a:prstGeom>
          <a:noFill/>
        </p:spPr>
        <p:txBody>
          <a:bodyPr wrap="square">
            <a:spAutoFit/>
          </a:bodyPr>
          <a:lstStyle/>
          <a:p>
            <a:r>
              <a:rPr lang="zh-CN" altLang="en-US" sz="900" dirty="0">
                <a:solidFill>
                  <a:srgbClr val="000000"/>
                </a:solidFill>
                <a:latin typeface="+mn-ea"/>
              </a:rPr>
              <a:t>从每组数据中选择</a:t>
            </a:r>
            <a:r>
              <a:rPr lang="en-US" altLang="zh-CN" sz="900" dirty="0">
                <a:solidFill>
                  <a:srgbClr val="000000"/>
                </a:solidFill>
                <a:latin typeface="+mn-ea"/>
              </a:rPr>
              <a:t>7</a:t>
            </a:r>
            <a:r>
              <a:rPr lang="zh-CN" altLang="en-US" sz="900" dirty="0">
                <a:solidFill>
                  <a:srgbClr val="000000"/>
                </a:solidFill>
                <a:latin typeface="+mn-ea"/>
              </a:rPr>
              <a:t>个</a:t>
            </a:r>
            <a:r>
              <a:rPr lang="en-US" altLang="zh-CN" sz="900" dirty="0">
                <a:solidFill>
                  <a:srgbClr val="000000"/>
                </a:solidFill>
                <a:latin typeface="+mn-ea"/>
              </a:rPr>
              <a:t>DNA</a:t>
            </a:r>
            <a:r>
              <a:rPr lang="zh-CN" altLang="en-US" sz="900" dirty="0">
                <a:solidFill>
                  <a:srgbClr val="000000"/>
                </a:solidFill>
                <a:latin typeface="+mn-ea"/>
              </a:rPr>
              <a:t>片段</a:t>
            </a:r>
          </a:p>
        </p:txBody>
      </p:sp>
      <p:sp>
        <p:nvSpPr>
          <p:cNvPr id="21" name="文本框 20">
            <a:extLst>
              <a:ext uri="{FF2B5EF4-FFF2-40B4-BE49-F238E27FC236}">
                <a16:creationId xmlns:a16="http://schemas.microsoft.com/office/drawing/2014/main" id="{046C34CA-71F3-0F4C-18B5-EF8237B2BFC3}"/>
              </a:ext>
            </a:extLst>
          </p:cNvPr>
          <p:cNvSpPr txBox="1"/>
          <p:nvPr/>
        </p:nvSpPr>
        <p:spPr>
          <a:xfrm>
            <a:off x="7581089" y="3955314"/>
            <a:ext cx="473414" cy="230832"/>
          </a:xfrm>
          <a:prstGeom prst="rect">
            <a:avLst/>
          </a:prstGeom>
          <a:noFill/>
        </p:spPr>
        <p:txBody>
          <a:bodyPr wrap="square">
            <a:spAutoFit/>
          </a:bodyPr>
          <a:lstStyle/>
          <a:p>
            <a:r>
              <a:rPr lang="zh-CN" altLang="en-US" sz="900" dirty="0">
                <a:solidFill>
                  <a:srgbClr val="000000"/>
                </a:solidFill>
                <a:latin typeface="+mn-ea"/>
              </a:rPr>
              <a:t>同上</a:t>
            </a:r>
          </a:p>
        </p:txBody>
      </p:sp>
    </p:spTree>
    <p:extLst>
      <p:ext uri="{BB962C8B-B14F-4D97-AF65-F5344CB8AC3E}">
        <p14:creationId xmlns:p14="http://schemas.microsoft.com/office/powerpoint/2010/main" val="4232163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0AE3BDE-AECF-742C-7053-F91531AE5A62}"/>
              </a:ext>
            </a:extLst>
          </p:cNvPr>
          <p:cNvSpPr txBox="1"/>
          <p:nvPr/>
        </p:nvSpPr>
        <p:spPr>
          <a:xfrm>
            <a:off x="869005" y="811729"/>
            <a:ext cx="9818451" cy="1323439"/>
          </a:xfrm>
          <a:prstGeom prst="rect">
            <a:avLst/>
          </a:prstGeom>
          <a:noFill/>
        </p:spPr>
        <p:txBody>
          <a:bodyPr wrap="square">
            <a:spAutoFit/>
          </a:bodyPr>
          <a:lstStyle/>
          <a:p>
            <a:pPr indent="457200"/>
            <a:r>
              <a:rPr lang="zh-CN" altLang="en-US" sz="1600" b="0" i="0" dirty="0">
                <a:solidFill>
                  <a:srgbClr val="000000"/>
                </a:solidFill>
                <a:effectLst/>
              </a:rPr>
              <a:t>索引从传统的编码算法中隐藏起来，节省了添加额外索引的成本。图</a:t>
            </a:r>
            <a:r>
              <a:rPr lang="en-US" altLang="zh-CN" sz="1600" b="0" i="0" dirty="0">
                <a:solidFill>
                  <a:srgbClr val="000000"/>
                </a:solidFill>
                <a:effectLst/>
              </a:rPr>
              <a:t>2</a:t>
            </a:r>
            <a:r>
              <a:rPr lang="zh-CN" altLang="en-US" sz="1600" b="0" i="0" dirty="0">
                <a:solidFill>
                  <a:srgbClr val="000000"/>
                </a:solidFill>
                <a:effectLst/>
              </a:rPr>
              <a:t>显示了使用隐藏寻址方案和不使用隐藏寻址方案编码同一段数据所需的碱基数量。很明显，使用隐藏寻址的编码方案比不使用隐藏寻址的编码方案所需的碱基数更少。在原</a:t>
            </a:r>
            <a:r>
              <a:rPr lang="en-US" altLang="zh-CN" sz="1600" b="0" i="0" dirty="0">
                <a:solidFill>
                  <a:srgbClr val="000000"/>
                </a:solidFill>
                <a:effectLst/>
              </a:rPr>
              <a:t>DNA</a:t>
            </a:r>
            <a:r>
              <a:rPr lang="zh-CN" altLang="en-US" sz="1600" b="0" i="0" dirty="0">
                <a:solidFill>
                  <a:srgbClr val="000000"/>
                </a:solidFill>
                <a:effectLst/>
              </a:rPr>
              <a:t>喷泉码实验中使用“种子”作为序列拼接的标识符。种子是随机生成的，一些种子对应的序列相似度过高，导致序列拼接误差。然而，在本研究中，使用异或数据代替索引使得隐藏寻址“索引”的整体自相似性变弱，这可以防止序列在拼接过程中过于相似，避免序列拼接错误。</a:t>
            </a:r>
            <a:endParaRPr lang="zh-CN" altLang="en-US" sz="1600" dirty="0"/>
          </a:p>
        </p:txBody>
      </p:sp>
      <p:pic>
        <p:nvPicPr>
          <p:cNvPr id="7" name="图片 6">
            <a:extLst>
              <a:ext uri="{FF2B5EF4-FFF2-40B4-BE49-F238E27FC236}">
                <a16:creationId xmlns:a16="http://schemas.microsoft.com/office/drawing/2014/main" id="{D1F13A78-1702-0B3B-DB8B-B15130732B13}"/>
              </a:ext>
            </a:extLst>
          </p:cNvPr>
          <p:cNvPicPr>
            <a:picLocks noChangeAspect="1"/>
          </p:cNvPicPr>
          <p:nvPr/>
        </p:nvPicPr>
        <p:blipFill>
          <a:blip r:embed="rId2"/>
          <a:stretch>
            <a:fillRect/>
          </a:stretch>
        </p:blipFill>
        <p:spPr>
          <a:xfrm>
            <a:off x="3161264" y="2503251"/>
            <a:ext cx="5455110" cy="2943630"/>
          </a:xfrm>
          <a:prstGeom prst="rect">
            <a:avLst/>
          </a:prstGeom>
        </p:spPr>
      </p:pic>
      <p:sp>
        <p:nvSpPr>
          <p:cNvPr id="3" name="文本框 2">
            <a:extLst>
              <a:ext uri="{FF2B5EF4-FFF2-40B4-BE49-F238E27FC236}">
                <a16:creationId xmlns:a16="http://schemas.microsoft.com/office/drawing/2014/main" id="{FA2336D0-6214-1AAB-5F94-58FA13970D55}"/>
              </a:ext>
            </a:extLst>
          </p:cNvPr>
          <p:cNvSpPr txBox="1"/>
          <p:nvPr/>
        </p:nvSpPr>
        <p:spPr>
          <a:xfrm>
            <a:off x="7172529" y="5348036"/>
            <a:ext cx="4643336" cy="646331"/>
          </a:xfrm>
          <a:prstGeom prst="rect">
            <a:avLst/>
          </a:prstGeom>
          <a:noFill/>
        </p:spPr>
        <p:txBody>
          <a:bodyPr wrap="square">
            <a:spAutoFit/>
          </a:bodyPr>
          <a:lstStyle/>
          <a:p>
            <a:r>
              <a:rPr lang="zh-CN" altLang="en-US" sz="1200" b="0" i="0" dirty="0">
                <a:solidFill>
                  <a:srgbClr val="000000"/>
                </a:solidFill>
                <a:effectLst/>
              </a:rPr>
              <a:t>隐藏寻址不是直接丢弃索引，而是用数据块代替。也就是说，索引以数据块的形式存在于</a:t>
            </a:r>
            <a:r>
              <a:rPr lang="en-US" altLang="zh-CN" sz="1200" b="0" i="0" dirty="0">
                <a:solidFill>
                  <a:srgbClr val="000000"/>
                </a:solidFill>
                <a:effectLst/>
              </a:rPr>
              <a:t>DNA</a:t>
            </a:r>
            <a:r>
              <a:rPr lang="zh-CN" altLang="en-US" sz="1200" b="0" i="0" dirty="0">
                <a:solidFill>
                  <a:srgbClr val="000000"/>
                </a:solidFill>
                <a:effectLst/>
              </a:rPr>
              <a:t>序列中，取代索引的数据块必须承担数据块的作用和</a:t>
            </a:r>
            <a:r>
              <a:rPr lang="en-US" altLang="zh-CN" sz="1200" b="0" i="0" dirty="0">
                <a:solidFill>
                  <a:srgbClr val="000000"/>
                </a:solidFill>
                <a:effectLst/>
              </a:rPr>
              <a:t>DNA</a:t>
            </a:r>
            <a:r>
              <a:rPr lang="zh-CN" altLang="en-US" sz="1200" b="0" i="0" dirty="0">
                <a:solidFill>
                  <a:srgbClr val="000000"/>
                </a:solidFill>
                <a:effectLst/>
              </a:rPr>
              <a:t>序列中索引的作用。</a:t>
            </a:r>
            <a:endParaRPr lang="zh-CN" altLang="en-US" sz="1200" dirty="0"/>
          </a:p>
        </p:txBody>
      </p:sp>
      <p:cxnSp>
        <p:nvCxnSpPr>
          <p:cNvPr id="6" name="直接箭头连接符 5">
            <a:extLst>
              <a:ext uri="{FF2B5EF4-FFF2-40B4-BE49-F238E27FC236}">
                <a16:creationId xmlns:a16="http://schemas.microsoft.com/office/drawing/2014/main" id="{27264AAC-100D-5CC4-C620-0A856703E080}"/>
              </a:ext>
            </a:extLst>
          </p:cNvPr>
          <p:cNvCxnSpPr>
            <a:cxnSpLocks/>
          </p:cNvCxnSpPr>
          <p:nvPr/>
        </p:nvCxnSpPr>
        <p:spPr>
          <a:xfrm flipH="1" flipV="1">
            <a:off x="6716949" y="4412267"/>
            <a:ext cx="3069077" cy="8406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3782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5480A08-C62D-36B2-53D9-A992DB45D45F}"/>
              </a:ext>
            </a:extLst>
          </p:cNvPr>
          <p:cNvSpPr txBox="1"/>
          <p:nvPr/>
        </p:nvSpPr>
        <p:spPr>
          <a:xfrm>
            <a:off x="259403" y="252919"/>
            <a:ext cx="2386519" cy="369332"/>
          </a:xfrm>
          <a:prstGeom prst="rect">
            <a:avLst/>
          </a:prstGeom>
          <a:noFill/>
        </p:spPr>
        <p:txBody>
          <a:bodyPr wrap="square" rtlCol="0">
            <a:spAutoFit/>
          </a:bodyPr>
          <a:lstStyle/>
          <a:p>
            <a:r>
              <a:rPr lang="zh-CN" altLang="en-US" b="0" i="0" dirty="0">
                <a:solidFill>
                  <a:srgbClr val="000000"/>
                </a:solidFill>
                <a:effectLst/>
                <a:latin typeface="Arial" panose="020B0604020202020204" pitchFamily="34" charset="0"/>
              </a:rPr>
              <a:t>序列的约束控制</a:t>
            </a:r>
            <a:r>
              <a:rPr lang="zh-CN" altLang="en-US" dirty="0"/>
              <a:t>：</a:t>
            </a:r>
          </a:p>
        </p:txBody>
      </p:sp>
      <p:sp>
        <p:nvSpPr>
          <p:cNvPr id="6" name="文本框 5">
            <a:extLst>
              <a:ext uri="{FF2B5EF4-FFF2-40B4-BE49-F238E27FC236}">
                <a16:creationId xmlns:a16="http://schemas.microsoft.com/office/drawing/2014/main" id="{FEA5D34F-0BAA-5DF1-5D9E-D656B9E525A1}"/>
              </a:ext>
            </a:extLst>
          </p:cNvPr>
          <p:cNvSpPr txBox="1"/>
          <p:nvPr/>
        </p:nvSpPr>
        <p:spPr>
          <a:xfrm>
            <a:off x="817123" y="2076324"/>
            <a:ext cx="10557754" cy="2308324"/>
          </a:xfrm>
          <a:prstGeom prst="rect">
            <a:avLst/>
          </a:prstGeom>
          <a:noFill/>
        </p:spPr>
        <p:txBody>
          <a:bodyPr wrap="square">
            <a:spAutoFit/>
          </a:bodyPr>
          <a:lstStyle/>
          <a:p>
            <a:pPr indent="457200"/>
            <a:r>
              <a:rPr lang="en-US" altLang="zh-CN" sz="1600" b="0" i="0" dirty="0">
                <a:solidFill>
                  <a:srgbClr val="000000"/>
                </a:solidFill>
                <a:effectLst/>
                <a:latin typeface="+mn-ea"/>
              </a:rPr>
              <a:t>DNA</a:t>
            </a:r>
            <a:r>
              <a:rPr lang="zh-CN" altLang="en-US" sz="1600" b="0" i="0" dirty="0">
                <a:solidFill>
                  <a:srgbClr val="000000"/>
                </a:solidFill>
                <a:effectLst/>
                <a:latin typeface="+mn-ea"/>
              </a:rPr>
              <a:t>中所含</a:t>
            </a:r>
            <a:r>
              <a:rPr lang="en-US" altLang="zh-CN" sz="1600" b="0" i="0" dirty="0">
                <a:solidFill>
                  <a:srgbClr val="000000"/>
                </a:solidFill>
                <a:effectLst/>
                <a:latin typeface="+mn-ea"/>
              </a:rPr>
              <a:t>GC</a:t>
            </a:r>
            <a:r>
              <a:rPr lang="zh-CN" altLang="en-US" sz="1600" b="0" i="0" dirty="0">
                <a:solidFill>
                  <a:srgbClr val="000000"/>
                </a:solidFill>
                <a:effectLst/>
                <a:latin typeface="+mn-ea"/>
              </a:rPr>
              <a:t>碱基对的数量对</a:t>
            </a:r>
            <a:r>
              <a:rPr lang="en-US" altLang="zh-CN" sz="1600" b="0" i="0" dirty="0">
                <a:solidFill>
                  <a:srgbClr val="000000"/>
                </a:solidFill>
                <a:effectLst/>
                <a:latin typeface="+mn-ea"/>
              </a:rPr>
              <a:t>DNA</a:t>
            </a:r>
            <a:r>
              <a:rPr lang="zh-CN" altLang="en-US" sz="1600" b="0" i="0" dirty="0">
                <a:solidFill>
                  <a:srgbClr val="000000"/>
                </a:solidFill>
                <a:effectLst/>
                <a:latin typeface="+mn-ea"/>
              </a:rPr>
              <a:t>分子的解链温度和自由能的变化影响很大。因此，在正常情况下，</a:t>
            </a:r>
            <a:r>
              <a:rPr lang="en-US" altLang="zh-CN" sz="1600" b="0" i="0" dirty="0">
                <a:solidFill>
                  <a:srgbClr val="000000"/>
                </a:solidFill>
                <a:effectLst/>
                <a:latin typeface="+mn-ea"/>
              </a:rPr>
              <a:t>DNA</a:t>
            </a:r>
            <a:r>
              <a:rPr lang="zh-CN" altLang="en-US" sz="1600" b="0" i="0" dirty="0">
                <a:solidFill>
                  <a:srgbClr val="000000"/>
                </a:solidFill>
                <a:effectLst/>
                <a:latin typeface="+mn-ea"/>
              </a:rPr>
              <a:t>序列的</a:t>
            </a:r>
            <a:r>
              <a:rPr lang="en-US" altLang="zh-CN" sz="1600" b="0" i="0" dirty="0">
                <a:solidFill>
                  <a:srgbClr val="000000"/>
                </a:solidFill>
                <a:effectLst/>
                <a:uFill>
                  <a:solidFill>
                    <a:srgbClr val="FF0000"/>
                  </a:solidFill>
                </a:uFill>
                <a:latin typeface="+mn-ea"/>
              </a:rPr>
              <a:t>GC</a:t>
            </a:r>
            <a:r>
              <a:rPr lang="zh-CN" altLang="en-US" sz="1600" b="0" i="0" dirty="0">
                <a:solidFill>
                  <a:srgbClr val="000000"/>
                </a:solidFill>
                <a:effectLst/>
                <a:uFill>
                  <a:solidFill>
                    <a:srgbClr val="FF0000"/>
                  </a:solidFill>
                </a:uFill>
                <a:latin typeface="+mn-ea"/>
              </a:rPr>
              <a:t>含量应保持在</a:t>
            </a:r>
            <a:r>
              <a:rPr lang="en-US" altLang="zh-CN" sz="1600" b="0" i="0" dirty="0">
                <a:solidFill>
                  <a:srgbClr val="000000"/>
                </a:solidFill>
                <a:effectLst/>
                <a:uFill>
                  <a:solidFill>
                    <a:srgbClr val="FF0000"/>
                  </a:solidFill>
                </a:uFill>
                <a:latin typeface="+mn-ea"/>
              </a:rPr>
              <a:t>45%</a:t>
            </a:r>
            <a:r>
              <a:rPr lang="zh-CN" altLang="en-US" sz="1600" b="0" i="0" dirty="0">
                <a:solidFill>
                  <a:srgbClr val="000000"/>
                </a:solidFill>
                <a:effectLst/>
                <a:uFill>
                  <a:solidFill>
                    <a:srgbClr val="FF0000"/>
                  </a:solidFill>
                </a:uFill>
                <a:latin typeface="+mn-ea"/>
              </a:rPr>
              <a:t>到</a:t>
            </a:r>
            <a:r>
              <a:rPr lang="en-US" altLang="zh-CN" sz="1600" b="0" i="0" dirty="0">
                <a:solidFill>
                  <a:srgbClr val="000000"/>
                </a:solidFill>
                <a:effectLst/>
                <a:uFill>
                  <a:solidFill>
                    <a:srgbClr val="FF0000"/>
                  </a:solidFill>
                </a:uFill>
                <a:latin typeface="+mn-ea"/>
              </a:rPr>
              <a:t>55%</a:t>
            </a:r>
            <a:r>
              <a:rPr lang="zh-CN" altLang="en-US" sz="1600" b="0" i="0" dirty="0">
                <a:solidFill>
                  <a:srgbClr val="000000"/>
                </a:solidFill>
                <a:effectLst/>
                <a:latin typeface="+mn-ea"/>
              </a:rPr>
              <a:t>之间：</a:t>
            </a:r>
            <a:endParaRPr lang="en-US" altLang="zh-CN" sz="1600" b="0" i="0" dirty="0">
              <a:solidFill>
                <a:srgbClr val="000000"/>
              </a:solidFill>
              <a:effectLst/>
              <a:latin typeface="+mn-ea"/>
            </a:endParaRPr>
          </a:p>
          <a:p>
            <a:pPr indent="457200"/>
            <a:endParaRPr lang="en-US" altLang="zh-CN" sz="1600" dirty="0">
              <a:solidFill>
                <a:srgbClr val="000000"/>
              </a:solidFill>
              <a:latin typeface="+mn-ea"/>
            </a:endParaRPr>
          </a:p>
          <a:p>
            <a:pPr indent="457200"/>
            <a:endParaRPr lang="en-US" altLang="zh-CN" sz="1600" b="0" i="0" dirty="0">
              <a:solidFill>
                <a:srgbClr val="000000"/>
              </a:solidFill>
              <a:effectLst/>
              <a:latin typeface="+mn-ea"/>
            </a:endParaRPr>
          </a:p>
          <a:p>
            <a:pPr indent="457200"/>
            <a:endParaRPr lang="en-US" altLang="zh-CN" sz="1600" dirty="0">
              <a:solidFill>
                <a:srgbClr val="000000"/>
              </a:solidFill>
              <a:latin typeface="+mn-ea"/>
            </a:endParaRPr>
          </a:p>
          <a:p>
            <a:pPr indent="457200"/>
            <a:endParaRPr lang="en-US" altLang="zh-CN" sz="1600" b="0" i="0" dirty="0">
              <a:solidFill>
                <a:srgbClr val="000000"/>
              </a:solidFill>
              <a:effectLst/>
              <a:latin typeface="+mn-ea"/>
            </a:endParaRPr>
          </a:p>
          <a:p>
            <a:pPr indent="457200"/>
            <a:endParaRPr lang="en-US" altLang="zh-CN" sz="1600" b="0" i="0" dirty="0">
              <a:solidFill>
                <a:srgbClr val="000000"/>
              </a:solidFill>
              <a:effectLst/>
              <a:latin typeface="+mn-ea"/>
            </a:endParaRPr>
          </a:p>
          <a:p>
            <a:pPr indent="457200"/>
            <a:r>
              <a:rPr lang="zh-CN" altLang="en-US" sz="1600" b="0" i="0" dirty="0">
                <a:solidFill>
                  <a:srgbClr val="000000"/>
                </a:solidFill>
                <a:effectLst/>
                <a:latin typeface="+mn-ea"/>
              </a:rPr>
              <a:t>具有较长均聚物运行的 </a:t>
            </a:r>
            <a:r>
              <a:rPr lang="en-US" altLang="zh-CN" sz="1600" b="0" i="0" dirty="0">
                <a:solidFill>
                  <a:srgbClr val="000000"/>
                </a:solidFill>
                <a:effectLst/>
                <a:latin typeface="+mn-ea"/>
              </a:rPr>
              <a:t>DNA </a:t>
            </a:r>
            <a:r>
              <a:rPr lang="zh-CN" altLang="en-US" sz="1600" b="0" i="0" dirty="0">
                <a:solidFill>
                  <a:srgbClr val="000000"/>
                </a:solidFill>
                <a:effectLst/>
                <a:latin typeface="+mn-ea"/>
              </a:rPr>
              <a:t>序列在合成、扩增和测序过程中容易出错。因此限制 </a:t>
            </a:r>
            <a:r>
              <a:rPr lang="en-US" altLang="zh-CN" sz="1600" b="0" i="0" dirty="0">
                <a:solidFill>
                  <a:srgbClr val="000000"/>
                </a:solidFill>
                <a:effectLst/>
                <a:latin typeface="+mn-ea"/>
              </a:rPr>
              <a:t>DNA </a:t>
            </a:r>
            <a:r>
              <a:rPr lang="zh-CN" altLang="en-US" sz="1600" b="0" i="0" dirty="0">
                <a:solidFill>
                  <a:srgbClr val="000000"/>
                </a:solidFill>
                <a:effectLst/>
                <a:latin typeface="+mn-ea"/>
              </a:rPr>
              <a:t>序列中三个或更多重复碱基的存在：</a:t>
            </a:r>
            <a:endParaRPr lang="en-US" altLang="zh-CN" sz="1600" dirty="0">
              <a:solidFill>
                <a:srgbClr val="000000"/>
              </a:solidFill>
              <a:latin typeface="+mn-ea"/>
            </a:endParaRPr>
          </a:p>
        </p:txBody>
      </p:sp>
      <p:pic>
        <p:nvPicPr>
          <p:cNvPr id="8" name="图片 7">
            <a:extLst>
              <a:ext uri="{FF2B5EF4-FFF2-40B4-BE49-F238E27FC236}">
                <a16:creationId xmlns:a16="http://schemas.microsoft.com/office/drawing/2014/main" id="{1E7165F1-B089-3FF9-6AB3-D715B63ED30C}"/>
              </a:ext>
            </a:extLst>
          </p:cNvPr>
          <p:cNvPicPr>
            <a:picLocks noChangeAspect="1"/>
          </p:cNvPicPr>
          <p:nvPr/>
        </p:nvPicPr>
        <p:blipFill>
          <a:blip r:embed="rId2"/>
          <a:stretch>
            <a:fillRect/>
          </a:stretch>
        </p:blipFill>
        <p:spPr>
          <a:xfrm>
            <a:off x="3936274" y="2787608"/>
            <a:ext cx="4073017" cy="859703"/>
          </a:xfrm>
          <a:prstGeom prst="rect">
            <a:avLst/>
          </a:prstGeom>
        </p:spPr>
      </p:pic>
      <p:pic>
        <p:nvPicPr>
          <p:cNvPr id="10" name="图片 9">
            <a:extLst>
              <a:ext uri="{FF2B5EF4-FFF2-40B4-BE49-F238E27FC236}">
                <a16:creationId xmlns:a16="http://schemas.microsoft.com/office/drawing/2014/main" id="{C848E2C7-6FC5-912F-DCF1-AC79E09EEA20}"/>
              </a:ext>
            </a:extLst>
          </p:cNvPr>
          <p:cNvPicPr>
            <a:picLocks noChangeAspect="1"/>
          </p:cNvPicPr>
          <p:nvPr/>
        </p:nvPicPr>
        <p:blipFill>
          <a:blip r:embed="rId3"/>
          <a:stretch>
            <a:fillRect/>
          </a:stretch>
        </p:blipFill>
        <p:spPr>
          <a:xfrm>
            <a:off x="4324957" y="4294559"/>
            <a:ext cx="3295650" cy="590550"/>
          </a:xfrm>
          <a:prstGeom prst="rect">
            <a:avLst/>
          </a:prstGeom>
        </p:spPr>
      </p:pic>
    </p:spTree>
    <p:extLst>
      <p:ext uri="{BB962C8B-B14F-4D97-AF65-F5344CB8AC3E}">
        <p14:creationId xmlns:p14="http://schemas.microsoft.com/office/powerpoint/2010/main" val="1950446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5480A08-C62D-36B2-53D9-A992DB45D45F}"/>
              </a:ext>
            </a:extLst>
          </p:cNvPr>
          <p:cNvSpPr txBox="1"/>
          <p:nvPr/>
        </p:nvSpPr>
        <p:spPr>
          <a:xfrm>
            <a:off x="259404" y="252919"/>
            <a:ext cx="2950724" cy="369332"/>
          </a:xfrm>
          <a:prstGeom prst="rect">
            <a:avLst/>
          </a:prstGeom>
          <a:noFill/>
        </p:spPr>
        <p:txBody>
          <a:bodyPr wrap="square" rtlCol="0">
            <a:spAutoFit/>
          </a:bodyPr>
          <a:lstStyle/>
          <a:p>
            <a:r>
              <a:rPr lang="zh-CN" altLang="en-US" dirty="0">
                <a:solidFill>
                  <a:srgbClr val="000000"/>
                </a:solidFill>
                <a:latin typeface="Arial" panose="020B0604020202020204" pitchFamily="34" charset="0"/>
              </a:rPr>
              <a:t>过程和示意图：</a:t>
            </a:r>
          </a:p>
        </p:txBody>
      </p:sp>
      <p:pic>
        <p:nvPicPr>
          <p:cNvPr id="3" name="图片 2">
            <a:extLst>
              <a:ext uri="{FF2B5EF4-FFF2-40B4-BE49-F238E27FC236}">
                <a16:creationId xmlns:a16="http://schemas.microsoft.com/office/drawing/2014/main" id="{F66032F3-51E1-3482-55F0-FF7DE7DB7B06}"/>
              </a:ext>
            </a:extLst>
          </p:cNvPr>
          <p:cNvPicPr>
            <a:picLocks noChangeAspect="1"/>
          </p:cNvPicPr>
          <p:nvPr/>
        </p:nvPicPr>
        <p:blipFill>
          <a:blip r:embed="rId2"/>
          <a:stretch>
            <a:fillRect/>
          </a:stretch>
        </p:blipFill>
        <p:spPr>
          <a:xfrm>
            <a:off x="6565807" y="750735"/>
            <a:ext cx="5023778" cy="5846487"/>
          </a:xfrm>
          <a:prstGeom prst="rect">
            <a:avLst/>
          </a:prstGeom>
        </p:spPr>
      </p:pic>
      <p:sp>
        <p:nvSpPr>
          <p:cNvPr id="4" name="文本框 3">
            <a:extLst>
              <a:ext uri="{FF2B5EF4-FFF2-40B4-BE49-F238E27FC236}">
                <a16:creationId xmlns:a16="http://schemas.microsoft.com/office/drawing/2014/main" id="{036D207E-3189-09A2-3E53-F2489A1705B9}"/>
              </a:ext>
            </a:extLst>
          </p:cNvPr>
          <p:cNvSpPr txBox="1"/>
          <p:nvPr/>
        </p:nvSpPr>
        <p:spPr>
          <a:xfrm>
            <a:off x="6645849" y="6206401"/>
            <a:ext cx="4275071" cy="230832"/>
          </a:xfrm>
          <a:prstGeom prst="rect">
            <a:avLst/>
          </a:prstGeom>
          <a:noFill/>
        </p:spPr>
        <p:txBody>
          <a:bodyPr wrap="square">
            <a:spAutoFit/>
          </a:bodyPr>
          <a:lstStyle/>
          <a:p>
            <a:r>
              <a:rPr lang="zh-CN" altLang="en-US" sz="900" b="0" i="0" dirty="0">
                <a:solidFill>
                  <a:srgbClr val="000000"/>
                </a:solidFill>
                <a:effectLst/>
                <a:latin typeface="Arial" panose="020B0604020202020204" pitchFamily="34" charset="0"/>
              </a:rPr>
              <a:t>该方案包括三个部分：文件预处理、喷泉编码和</a:t>
            </a:r>
            <a:r>
              <a:rPr lang="en-US" altLang="zh-CN" sz="900" b="0" i="0" dirty="0">
                <a:solidFill>
                  <a:srgbClr val="000000"/>
                </a:solidFill>
                <a:effectLst/>
                <a:latin typeface="Arial" panose="020B0604020202020204" pitchFamily="34" charset="0"/>
              </a:rPr>
              <a:t>DNA</a:t>
            </a:r>
            <a:r>
              <a:rPr lang="zh-CN" altLang="en-US" sz="900" b="0" i="0" dirty="0">
                <a:solidFill>
                  <a:srgbClr val="000000"/>
                </a:solidFill>
                <a:effectLst/>
                <a:latin typeface="Arial" panose="020B0604020202020204" pitchFamily="34" charset="0"/>
              </a:rPr>
              <a:t>片段选择。</a:t>
            </a:r>
            <a:endParaRPr lang="zh-CN" altLang="en-US" sz="900" dirty="0"/>
          </a:p>
        </p:txBody>
      </p:sp>
      <p:sp>
        <p:nvSpPr>
          <p:cNvPr id="7" name="文本框 6">
            <a:extLst>
              <a:ext uri="{FF2B5EF4-FFF2-40B4-BE49-F238E27FC236}">
                <a16:creationId xmlns:a16="http://schemas.microsoft.com/office/drawing/2014/main" id="{60931633-8509-EDFD-10ED-DF2B6A937913}"/>
              </a:ext>
            </a:extLst>
          </p:cNvPr>
          <p:cNvSpPr txBox="1"/>
          <p:nvPr/>
        </p:nvSpPr>
        <p:spPr>
          <a:xfrm>
            <a:off x="951506" y="1328371"/>
            <a:ext cx="4547864" cy="307777"/>
          </a:xfrm>
          <a:prstGeom prst="rect">
            <a:avLst/>
          </a:prstGeom>
          <a:noFill/>
        </p:spPr>
        <p:txBody>
          <a:bodyPr wrap="square" rtlCol="0">
            <a:spAutoFit/>
          </a:bodyPr>
          <a:lstStyle/>
          <a:p>
            <a:r>
              <a:rPr lang="zh-CN" altLang="en-US" sz="1400" dirty="0">
                <a:latin typeface="+mn-ea"/>
              </a:rPr>
              <a:t>分组分段。</a:t>
            </a:r>
            <a:r>
              <a:rPr lang="zh-CN" altLang="en-US" sz="1400" b="0" i="0" dirty="0">
                <a:solidFill>
                  <a:srgbClr val="000000"/>
                </a:solidFill>
                <a:effectLst/>
              </a:rPr>
              <a:t>每组数据彼此独立，并易于随机读取数据。</a:t>
            </a:r>
            <a:endParaRPr lang="zh-CN" altLang="en-US" sz="1400" dirty="0">
              <a:latin typeface="+mn-ea"/>
            </a:endParaRPr>
          </a:p>
        </p:txBody>
      </p:sp>
      <p:sp>
        <p:nvSpPr>
          <p:cNvPr id="8" name="文本框 7">
            <a:extLst>
              <a:ext uri="{FF2B5EF4-FFF2-40B4-BE49-F238E27FC236}">
                <a16:creationId xmlns:a16="http://schemas.microsoft.com/office/drawing/2014/main" id="{DA7A8C38-A7EA-B241-7C2E-3FD15B76EFB8}"/>
              </a:ext>
            </a:extLst>
          </p:cNvPr>
          <p:cNvSpPr txBox="1"/>
          <p:nvPr/>
        </p:nvSpPr>
        <p:spPr>
          <a:xfrm>
            <a:off x="951506" y="2097640"/>
            <a:ext cx="4547864" cy="954107"/>
          </a:xfrm>
          <a:prstGeom prst="rect">
            <a:avLst/>
          </a:prstGeom>
          <a:noFill/>
        </p:spPr>
        <p:txBody>
          <a:bodyPr wrap="square" rtlCol="0">
            <a:spAutoFit/>
          </a:bodyPr>
          <a:lstStyle/>
          <a:p>
            <a:r>
              <a:rPr lang="zh-CN" altLang="en-US" sz="1400" dirty="0">
                <a:latin typeface="+mn-ea"/>
              </a:rPr>
              <a:t>对组内数据进行异或编码，转换成</a:t>
            </a:r>
            <a:r>
              <a:rPr lang="en-US" altLang="zh-CN" sz="1400" dirty="0">
                <a:latin typeface="+mn-ea"/>
              </a:rPr>
              <a:t>DNA</a:t>
            </a:r>
            <a:r>
              <a:rPr lang="zh-CN" altLang="en-US" sz="1400" dirty="0">
                <a:latin typeface="+mn-ea"/>
              </a:rPr>
              <a:t>序列，经过约束筛选。</a:t>
            </a:r>
            <a:r>
              <a:rPr lang="zh-CN" altLang="en-US" sz="1400" b="0" i="0" dirty="0">
                <a:solidFill>
                  <a:srgbClr val="000000"/>
                </a:solidFill>
                <a:effectLst/>
                <a:latin typeface="+mn-ea"/>
              </a:rPr>
              <a:t>这样，将每组数据对应的几个短序列片段连接成一个长序列，</a:t>
            </a:r>
            <a:r>
              <a:rPr lang="zh-CN" altLang="en-US" sz="1400" b="0" i="0" dirty="0">
                <a:solidFill>
                  <a:srgbClr val="000000"/>
                </a:solidFill>
                <a:effectLst/>
              </a:rPr>
              <a:t>每组数据中的分段数据喷泉编码控制约束也使编码序列片段的</a:t>
            </a:r>
            <a:r>
              <a:rPr lang="en-US" altLang="zh-CN" sz="1400" b="0" i="0" dirty="0">
                <a:solidFill>
                  <a:srgbClr val="000000"/>
                </a:solidFill>
                <a:effectLst/>
              </a:rPr>
              <a:t>GC</a:t>
            </a:r>
            <a:r>
              <a:rPr lang="zh-CN" altLang="en-US" sz="1400" b="0" i="0" dirty="0">
                <a:solidFill>
                  <a:srgbClr val="000000"/>
                </a:solidFill>
                <a:effectLst/>
              </a:rPr>
              <a:t>内容和均聚物控制更加稳定。</a:t>
            </a:r>
            <a:endParaRPr lang="zh-CN" altLang="en-US" sz="1400" dirty="0">
              <a:latin typeface="+mn-ea"/>
            </a:endParaRPr>
          </a:p>
        </p:txBody>
      </p:sp>
      <p:sp>
        <p:nvSpPr>
          <p:cNvPr id="10" name="文本框 9">
            <a:extLst>
              <a:ext uri="{FF2B5EF4-FFF2-40B4-BE49-F238E27FC236}">
                <a16:creationId xmlns:a16="http://schemas.microsoft.com/office/drawing/2014/main" id="{11E615D3-EF0B-09D3-75DC-F8B8663CCB4B}"/>
              </a:ext>
            </a:extLst>
          </p:cNvPr>
          <p:cNvSpPr txBox="1"/>
          <p:nvPr/>
        </p:nvSpPr>
        <p:spPr>
          <a:xfrm>
            <a:off x="951506" y="4136673"/>
            <a:ext cx="4547864" cy="1169551"/>
          </a:xfrm>
          <a:prstGeom prst="rect">
            <a:avLst/>
          </a:prstGeom>
          <a:noFill/>
        </p:spPr>
        <p:txBody>
          <a:bodyPr wrap="square">
            <a:spAutoFit/>
          </a:bodyPr>
          <a:lstStyle/>
          <a:p>
            <a:r>
              <a:rPr lang="zh-CN" altLang="en-US" sz="1400" dirty="0">
                <a:latin typeface="+mn-ea"/>
              </a:rPr>
              <a:t>选择 </a:t>
            </a:r>
            <a:r>
              <a:rPr lang="en-US" altLang="zh-CN" sz="1400" dirty="0">
                <a:latin typeface="+mn-ea"/>
              </a:rPr>
              <a:t>DNA </a:t>
            </a:r>
            <a:r>
              <a:rPr lang="zh-CN" altLang="en-US" sz="1400" dirty="0">
                <a:latin typeface="+mn-ea"/>
              </a:rPr>
              <a:t>片段。</a:t>
            </a:r>
            <a:r>
              <a:rPr lang="zh-CN" altLang="en-US" sz="1400" b="0" i="0" dirty="0">
                <a:solidFill>
                  <a:srgbClr val="000000"/>
                </a:solidFill>
                <a:effectLst/>
                <a:latin typeface="Arial" panose="020B0604020202020204" pitchFamily="34" charset="0"/>
              </a:rPr>
              <a:t>根据索引的相似性，横向比较</a:t>
            </a:r>
            <a:r>
              <a:rPr lang="zh-CN" altLang="en-US" sz="1400" dirty="0">
                <a:latin typeface="+mn-ea"/>
              </a:rPr>
              <a:t>确定索引</a:t>
            </a:r>
            <a:r>
              <a:rPr lang="en-US" altLang="zh-CN" sz="1400" dirty="0">
                <a:latin typeface="+mn-ea"/>
              </a:rPr>
              <a:t>DNA</a:t>
            </a:r>
            <a:r>
              <a:rPr lang="zh-CN" altLang="en-US" sz="1400" dirty="0">
                <a:latin typeface="+mn-ea"/>
              </a:rPr>
              <a:t>，确定每组数据对应索引后再选出</a:t>
            </a:r>
            <a:r>
              <a:rPr lang="en-US" altLang="zh-CN" sz="1400" dirty="0">
                <a:latin typeface="+mn-ea"/>
              </a:rPr>
              <a:t>7</a:t>
            </a:r>
            <a:r>
              <a:rPr lang="zh-CN" altLang="en-US" sz="1400" dirty="0">
                <a:latin typeface="+mn-ea"/>
              </a:rPr>
              <a:t>个</a:t>
            </a:r>
            <a:r>
              <a:rPr lang="en-US" altLang="zh-CN" sz="1400" dirty="0">
                <a:latin typeface="+mn-ea"/>
              </a:rPr>
              <a:t>DNA</a:t>
            </a:r>
            <a:r>
              <a:rPr lang="zh-CN" altLang="en-US" sz="1400" dirty="0">
                <a:latin typeface="+mn-ea"/>
              </a:rPr>
              <a:t>片段，并进行片段连接。</a:t>
            </a:r>
            <a:r>
              <a:rPr lang="zh-CN" altLang="en-US" sz="1400" b="0" i="0" dirty="0">
                <a:solidFill>
                  <a:srgbClr val="000000"/>
                </a:solidFill>
                <a:effectLst/>
                <a:latin typeface="Arial" panose="020B0604020202020204" pitchFamily="34" charset="0"/>
              </a:rPr>
              <a:t>每组数据中总共有</a:t>
            </a:r>
            <a:r>
              <a:rPr lang="en-US" altLang="zh-CN" sz="1400" b="0" i="0" dirty="0">
                <a:solidFill>
                  <a:srgbClr val="000000"/>
                </a:solidFill>
                <a:effectLst/>
                <a:latin typeface="Arial" panose="020B0604020202020204" pitchFamily="34" charset="0"/>
              </a:rPr>
              <a:t>7</a:t>
            </a:r>
            <a:r>
              <a:rPr lang="zh-CN" altLang="en-US" sz="1400" b="0" i="0" dirty="0">
                <a:solidFill>
                  <a:srgbClr val="000000"/>
                </a:solidFill>
                <a:effectLst/>
                <a:latin typeface="Arial" panose="020B0604020202020204" pitchFamily="34" charset="0"/>
              </a:rPr>
              <a:t>个</a:t>
            </a:r>
            <a:r>
              <a:rPr lang="en-US" altLang="zh-CN" sz="1400" b="0" i="0" dirty="0">
                <a:solidFill>
                  <a:srgbClr val="000000"/>
                </a:solidFill>
                <a:effectLst/>
                <a:latin typeface="Arial" panose="020B0604020202020204" pitchFamily="34" charset="0"/>
              </a:rPr>
              <a:t>DNA</a:t>
            </a:r>
            <a:r>
              <a:rPr lang="zh-CN" altLang="en-US" sz="1400" b="0" i="0" dirty="0">
                <a:solidFill>
                  <a:srgbClr val="000000"/>
                </a:solidFill>
                <a:effectLst/>
                <a:latin typeface="Arial" panose="020B0604020202020204" pitchFamily="34" charset="0"/>
              </a:rPr>
              <a:t>片段和选择的索引可以被解码</a:t>
            </a:r>
            <a:r>
              <a:rPr lang="zh-CN" altLang="en-US" sz="1400" dirty="0">
                <a:latin typeface="+mn-ea"/>
              </a:rPr>
              <a:t>。最后，在每个序列的末尾添加一个</a:t>
            </a:r>
            <a:r>
              <a:rPr lang="en-US" altLang="zh-CN" sz="1400" dirty="0">
                <a:latin typeface="+mn-ea"/>
              </a:rPr>
              <a:t>RS</a:t>
            </a:r>
            <a:r>
              <a:rPr lang="zh-CN" altLang="en-US" sz="1400" dirty="0">
                <a:latin typeface="+mn-ea"/>
              </a:rPr>
              <a:t>纠错码，用于序列的纠错。</a:t>
            </a:r>
          </a:p>
        </p:txBody>
      </p:sp>
      <p:cxnSp>
        <p:nvCxnSpPr>
          <p:cNvPr id="14" name="直接箭头连接符 13">
            <a:extLst>
              <a:ext uri="{FF2B5EF4-FFF2-40B4-BE49-F238E27FC236}">
                <a16:creationId xmlns:a16="http://schemas.microsoft.com/office/drawing/2014/main" id="{B7C5CF21-C27D-E964-DFBB-9B72731922D3}"/>
              </a:ext>
            </a:extLst>
          </p:cNvPr>
          <p:cNvCxnSpPr>
            <a:stCxn id="7" idx="3"/>
          </p:cNvCxnSpPr>
          <p:nvPr/>
        </p:nvCxnSpPr>
        <p:spPr>
          <a:xfrm>
            <a:off x="5499370" y="1482260"/>
            <a:ext cx="1348902" cy="242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969F0115-3752-AEB3-D05C-25CF3E8B4D53}"/>
              </a:ext>
            </a:extLst>
          </p:cNvPr>
          <p:cNvCxnSpPr/>
          <p:nvPr/>
        </p:nvCxnSpPr>
        <p:spPr>
          <a:xfrm>
            <a:off x="5626194" y="2581072"/>
            <a:ext cx="1312870" cy="140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CFAB8FB0-680B-C85F-1F3E-EFD6C59D66C1}"/>
              </a:ext>
            </a:extLst>
          </p:cNvPr>
          <p:cNvCxnSpPr>
            <a:cxnSpLocks/>
          </p:cNvCxnSpPr>
          <p:nvPr/>
        </p:nvCxnSpPr>
        <p:spPr>
          <a:xfrm>
            <a:off x="5591965" y="4599874"/>
            <a:ext cx="11136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500602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1002</TotalTime>
  <Words>2639</Words>
  <Application>Microsoft Office PowerPoint</Application>
  <PresentationFormat>宽屏</PresentationFormat>
  <Paragraphs>74</Paragraphs>
  <Slides>18</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黑体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铭</dc:creator>
  <cp:lastModifiedBy>邓 铭</cp:lastModifiedBy>
  <cp:revision>24</cp:revision>
  <dcterms:created xsi:type="dcterms:W3CDTF">2022-08-04T01:06:34Z</dcterms:created>
  <dcterms:modified xsi:type="dcterms:W3CDTF">2022-08-11T04:43:01Z</dcterms:modified>
</cp:coreProperties>
</file>