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6" r:id="rId7"/>
    <p:sldId id="262" r:id="rId8"/>
    <p:sldId id="263" r:id="rId9"/>
    <p:sldId id="264" r:id="rId10"/>
    <p:sldId id="265" r:id="rId11"/>
    <p:sldId id="267" r:id="rId12"/>
    <p:sldId id="268" r:id="rId13"/>
    <p:sldId id="269" r:id="rId14"/>
    <p:sldId id="27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6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D9D2AC-E80B-DF0F-F827-FB08B1D35B5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5A57B16-5917-D51F-DFE8-4628893630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21C6DCA-2B10-C56D-583F-770FD11B7E4A}"/>
              </a:ext>
            </a:extLst>
          </p:cNvPr>
          <p:cNvSpPr>
            <a:spLocks noGrp="1"/>
          </p:cNvSpPr>
          <p:nvPr>
            <p:ph type="dt" sz="half" idx="10"/>
          </p:nvPr>
        </p:nvSpPr>
        <p:spPr/>
        <p:txBody>
          <a:bodyPr/>
          <a:lstStyle/>
          <a:p>
            <a:fld id="{F839D659-7E5F-4BFE-BDB8-C3A3280F616D}" type="datetimeFigureOut">
              <a:rPr lang="zh-CN" altLang="en-US" smtClean="0"/>
              <a:t>2022/6/20</a:t>
            </a:fld>
            <a:endParaRPr lang="zh-CN" altLang="en-US"/>
          </a:p>
        </p:txBody>
      </p:sp>
      <p:sp>
        <p:nvSpPr>
          <p:cNvPr id="5" name="页脚占位符 4">
            <a:extLst>
              <a:ext uri="{FF2B5EF4-FFF2-40B4-BE49-F238E27FC236}">
                <a16:creationId xmlns:a16="http://schemas.microsoft.com/office/drawing/2014/main" id="{BF5FD832-C5F7-0F09-B9AC-36CEA00539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121346-CB67-E85B-6FA9-710E8F0012A6}"/>
              </a:ext>
            </a:extLst>
          </p:cNvPr>
          <p:cNvSpPr>
            <a:spLocks noGrp="1"/>
          </p:cNvSpPr>
          <p:nvPr>
            <p:ph type="sldNum" sz="quarter" idx="12"/>
          </p:nvPr>
        </p:nvSpPr>
        <p:spPr/>
        <p:txBody>
          <a:bodyPr/>
          <a:lstStyle/>
          <a:p>
            <a:fld id="{D2A32A84-76D5-4B1E-95A6-43B0A944FC54}" type="slidenum">
              <a:rPr lang="zh-CN" altLang="en-US" smtClean="0"/>
              <a:t>‹#›</a:t>
            </a:fld>
            <a:endParaRPr lang="zh-CN" altLang="en-US"/>
          </a:p>
        </p:txBody>
      </p:sp>
    </p:spTree>
    <p:extLst>
      <p:ext uri="{BB962C8B-B14F-4D97-AF65-F5344CB8AC3E}">
        <p14:creationId xmlns:p14="http://schemas.microsoft.com/office/powerpoint/2010/main" val="2322989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CD9B89-9CB0-1D22-D57C-FF1657A7975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88D606B-8973-2663-8B5D-5FCEB061C5A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14ACAC-8FB5-62C1-21B5-9689C7F06711}"/>
              </a:ext>
            </a:extLst>
          </p:cNvPr>
          <p:cNvSpPr>
            <a:spLocks noGrp="1"/>
          </p:cNvSpPr>
          <p:nvPr>
            <p:ph type="dt" sz="half" idx="10"/>
          </p:nvPr>
        </p:nvSpPr>
        <p:spPr/>
        <p:txBody>
          <a:bodyPr/>
          <a:lstStyle/>
          <a:p>
            <a:fld id="{F839D659-7E5F-4BFE-BDB8-C3A3280F616D}" type="datetimeFigureOut">
              <a:rPr lang="zh-CN" altLang="en-US" smtClean="0"/>
              <a:t>2022/6/20</a:t>
            </a:fld>
            <a:endParaRPr lang="zh-CN" altLang="en-US"/>
          </a:p>
        </p:txBody>
      </p:sp>
      <p:sp>
        <p:nvSpPr>
          <p:cNvPr id="5" name="页脚占位符 4">
            <a:extLst>
              <a:ext uri="{FF2B5EF4-FFF2-40B4-BE49-F238E27FC236}">
                <a16:creationId xmlns:a16="http://schemas.microsoft.com/office/drawing/2014/main" id="{FA63BE37-D8A6-1367-3DEC-3061D6685A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F8E833-8DC0-6EDE-07A7-ABE18B09F0F4}"/>
              </a:ext>
            </a:extLst>
          </p:cNvPr>
          <p:cNvSpPr>
            <a:spLocks noGrp="1"/>
          </p:cNvSpPr>
          <p:nvPr>
            <p:ph type="sldNum" sz="quarter" idx="12"/>
          </p:nvPr>
        </p:nvSpPr>
        <p:spPr/>
        <p:txBody>
          <a:bodyPr/>
          <a:lstStyle/>
          <a:p>
            <a:fld id="{D2A32A84-76D5-4B1E-95A6-43B0A944FC54}" type="slidenum">
              <a:rPr lang="zh-CN" altLang="en-US" smtClean="0"/>
              <a:t>‹#›</a:t>
            </a:fld>
            <a:endParaRPr lang="zh-CN" altLang="en-US"/>
          </a:p>
        </p:txBody>
      </p:sp>
    </p:spTree>
    <p:extLst>
      <p:ext uri="{BB962C8B-B14F-4D97-AF65-F5344CB8AC3E}">
        <p14:creationId xmlns:p14="http://schemas.microsoft.com/office/powerpoint/2010/main" val="2199431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B6DD63D-4F28-375A-91BA-EB4641072F2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DBF3A18-E426-0D96-A38E-50827D07BE6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90AE2A-9C1E-2B04-3094-7E9D7D57668B}"/>
              </a:ext>
            </a:extLst>
          </p:cNvPr>
          <p:cNvSpPr>
            <a:spLocks noGrp="1"/>
          </p:cNvSpPr>
          <p:nvPr>
            <p:ph type="dt" sz="half" idx="10"/>
          </p:nvPr>
        </p:nvSpPr>
        <p:spPr/>
        <p:txBody>
          <a:bodyPr/>
          <a:lstStyle/>
          <a:p>
            <a:fld id="{F839D659-7E5F-4BFE-BDB8-C3A3280F616D}" type="datetimeFigureOut">
              <a:rPr lang="zh-CN" altLang="en-US" smtClean="0"/>
              <a:t>2022/6/20</a:t>
            </a:fld>
            <a:endParaRPr lang="zh-CN" altLang="en-US"/>
          </a:p>
        </p:txBody>
      </p:sp>
      <p:sp>
        <p:nvSpPr>
          <p:cNvPr id="5" name="页脚占位符 4">
            <a:extLst>
              <a:ext uri="{FF2B5EF4-FFF2-40B4-BE49-F238E27FC236}">
                <a16:creationId xmlns:a16="http://schemas.microsoft.com/office/drawing/2014/main" id="{CAD37B35-D5D5-2DAF-295E-16678690BA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F240D4-F42B-9914-22CA-EADEFDBC9353}"/>
              </a:ext>
            </a:extLst>
          </p:cNvPr>
          <p:cNvSpPr>
            <a:spLocks noGrp="1"/>
          </p:cNvSpPr>
          <p:nvPr>
            <p:ph type="sldNum" sz="quarter" idx="12"/>
          </p:nvPr>
        </p:nvSpPr>
        <p:spPr/>
        <p:txBody>
          <a:bodyPr/>
          <a:lstStyle/>
          <a:p>
            <a:fld id="{D2A32A84-76D5-4B1E-95A6-43B0A944FC54}" type="slidenum">
              <a:rPr lang="zh-CN" altLang="en-US" smtClean="0"/>
              <a:t>‹#›</a:t>
            </a:fld>
            <a:endParaRPr lang="zh-CN" altLang="en-US"/>
          </a:p>
        </p:txBody>
      </p:sp>
    </p:spTree>
    <p:extLst>
      <p:ext uri="{BB962C8B-B14F-4D97-AF65-F5344CB8AC3E}">
        <p14:creationId xmlns:p14="http://schemas.microsoft.com/office/powerpoint/2010/main" val="85907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EDCCFC-CBCE-41F3-93B9-8E0A8FDDB94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F1F5777-22F9-B7C8-106F-099823305FA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2E2045-FC4A-846E-61DC-B22ECD68E079}"/>
              </a:ext>
            </a:extLst>
          </p:cNvPr>
          <p:cNvSpPr>
            <a:spLocks noGrp="1"/>
          </p:cNvSpPr>
          <p:nvPr>
            <p:ph type="dt" sz="half" idx="10"/>
          </p:nvPr>
        </p:nvSpPr>
        <p:spPr/>
        <p:txBody>
          <a:bodyPr/>
          <a:lstStyle/>
          <a:p>
            <a:fld id="{F839D659-7E5F-4BFE-BDB8-C3A3280F616D}" type="datetimeFigureOut">
              <a:rPr lang="zh-CN" altLang="en-US" smtClean="0"/>
              <a:t>2022/6/20</a:t>
            </a:fld>
            <a:endParaRPr lang="zh-CN" altLang="en-US"/>
          </a:p>
        </p:txBody>
      </p:sp>
      <p:sp>
        <p:nvSpPr>
          <p:cNvPr id="5" name="页脚占位符 4">
            <a:extLst>
              <a:ext uri="{FF2B5EF4-FFF2-40B4-BE49-F238E27FC236}">
                <a16:creationId xmlns:a16="http://schemas.microsoft.com/office/drawing/2014/main" id="{817B56EE-CE73-D837-0468-7CEFC074C7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2F9B0E-9153-3DD8-A9BA-B4D3479B9753}"/>
              </a:ext>
            </a:extLst>
          </p:cNvPr>
          <p:cNvSpPr>
            <a:spLocks noGrp="1"/>
          </p:cNvSpPr>
          <p:nvPr>
            <p:ph type="sldNum" sz="quarter" idx="12"/>
          </p:nvPr>
        </p:nvSpPr>
        <p:spPr/>
        <p:txBody>
          <a:bodyPr/>
          <a:lstStyle/>
          <a:p>
            <a:fld id="{D2A32A84-76D5-4B1E-95A6-43B0A944FC54}" type="slidenum">
              <a:rPr lang="zh-CN" altLang="en-US" smtClean="0"/>
              <a:t>‹#›</a:t>
            </a:fld>
            <a:endParaRPr lang="zh-CN" altLang="en-US"/>
          </a:p>
        </p:txBody>
      </p:sp>
    </p:spTree>
    <p:extLst>
      <p:ext uri="{BB962C8B-B14F-4D97-AF65-F5344CB8AC3E}">
        <p14:creationId xmlns:p14="http://schemas.microsoft.com/office/powerpoint/2010/main" val="2340362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E79145-4F84-CC14-B557-90BA47B5D4D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554F3-0FCA-A30C-7DD0-6138DCAEAE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1DF97F4-1902-198A-BE47-E87A2A358D91}"/>
              </a:ext>
            </a:extLst>
          </p:cNvPr>
          <p:cNvSpPr>
            <a:spLocks noGrp="1"/>
          </p:cNvSpPr>
          <p:nvPr>
            <p:ph type="dt" sz="half" idx="10"/>
          </p:nvPr>
        </p:nvSpPr>
        <p:spPr/>
        <p:txBody>
          <a:bodyPr/>
          <a:lstStyle/>
          <a:p>
            <a:fld id="{F839D659-7E5F-4BFE-BDB8-C3A3280F616D}" type="datetimeFigureOut">
              <a:rPr lang="zh-CN" altLang="en-US" smtClean="0"/>
              <a:t>2022/6/20</a:t>
            </a:fld>
            <a:endParaRPr lang="zh-CN" altLang="en-US"/>
          </a:p>
        </p:txBody>
      </p:sp>
      <p:sp>
        <p:nvSpPr>
          <p:cNvPr id="5" name="页脚占位符 4">
            <a:extLst>
              <a:ext uri="{FF2B5EF4-FFF2-40B4-BE49-F238E27FC236}">
                <a16:creationId xmlns:a16="http://schemas.microsoft.com/office/drawing/2014/main" id="{FC923C77-B079-8DE7-163F-16FCDB6CB2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97B851-4743-54FD-C7D9-ED93FF98C1ED}"/>
              </a:ext>
            </a:extLst>
          </p:cNvPr>
          <p:cNvSpPr>
            <a:spLocks noGrp="1"/>
          </p:cNvSpPr>
          <p:nvPr>
            <p:ph type="sldNum" sz="quarter" idx="12"/>
          </p:nvPr>
        </p:nvSpPr>
        <p:spPr/>
        <p:txBody>
          <a:bodyPr/>
          <a:lstStyle/>
          <a:p>
            <a:fld id="{D2A32A84-76D5-4B1E-95A6-43B0A944FC54}" type="slidenum">
              <a:rPr lang="zh-CN" altLang="en-US" smtClean="0"/>
              <a:t>‹#›</a:t>
            </a:fld>
            <a:endParaRPr lang="zh-CN" altLang="en-US"/>
          </a:p>
        </p:txBody>
      </p:sp>
    </p:spTree>
    <p:extLst>
      <p:ext uri="{BB962C8B-B14F-4D97-AF65-F5344CB8AC3E}">
        <p14:creationId xmlns:p14="http://schemas.microsoft.com/office/powerpoint/2010/main" val="2120332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EE2AEE-7BF7-3B5E-2B26-6EE6A2C4776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B1FDA03-ED2D-C79F-B8D8-E5940B35549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984F077-4EAA-EB6E-F667-81D13738422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4FA00FB-524D-F4F1-A07C-CE697B885180}"/>
              </a:ext>
            </a:extLst>
          </p:cNvPr>
          <p:cNvSpPr>
            <a:spLocks noGrp="1"/>
          </p:cNvSpPr>
          <p:nvPr>
            <p:ph type="dt" sz="half" idx="10"/>
          </p:nvPr>
        </p:nvSpPr>
        <p:spPr/>
        <p:txBody>
          <a:bodyPr/>
          <a:lstStyle/>
          <a:p>
            <a:fld id="{F839D659-7E5F-4BFE-BDB8-C3A3280F616D}" type="datetimeFigureOut">
              <a:rPr lang="zh-CN" altLang="en-US" smtClean="0"/>
              <a:t>2022/6/20</a:t>
            </a:fld>
            <a:endParaRPr lang="zh-CN" altLang="en-US"/>
          </a:p>
        </p:txBody>
      </p:sp>
      <p:sp>
        <p:nvSpPr>
          <p:cNvPr id="6" name="页脚占位符 5">
            <a:extLst>
              <a:ext uri="{FF2B5EF4-FFF2-40B4-BE49-F238E27FC236}">
                <a16:creationId xmlns:a16="http://schemas.microsoft.com/office/drawing/2014/main" id="{92626552-CB3E-82C8-D22A-9A1E825796C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C9A091-59E4-F193-0938-E3D718EBF681}"/>
              </a:ext>
            </a:extLst>
          </p:cNvPr>
          <p:cNvSpPr>
            <a:spLocks noGrp="1"/>
          </p:cNvSpPr>
          <p:nvPr>
            <p:ph type="sldNum" sz="quarter" idx="12"/>
          </p:nvPr>
        </p:nvSpPr>
        <p:spPr/>
        <p:txBody>
          <a:bodyPr/>
          <a:lstStyle/>
          <a:p>
            <a:fld id="{D2A32A84-76D5-4B1E-95A6-43B0A944FC54}" type="slidenum">
              <a:rPr lang="zh-CN" altLang="en-US" smtClean="0"/>
              <a:t>‹#›</a:t>
            </a:fld>
            <a:endParaRPr lang="zh-CN" altLang="en-US"/>
          </a:p>
        </p:txBody>
      </p:sp>
    </p:spTree>
    <p:extLst>
      <p:ext uri="{BB962C8B-B14F-4D97-AF65-F5344CB8AC3E}">
        <p14:creationId xmlns:p14="http://schemas.microsoft.com/office/powerpoint/2010/main" val="3265485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61AEB7-BDFE-4F6A-01DF-6A490F55958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4DCCC7F-18A2-65EE-C290-6D8BD32FF8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3E8DD65-C271-AB1E-16F7-984E4FF1765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F4E4094-AE7C-CCBC-B635-FFE12E8F4D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4DE7933-B2B1-51D6-9B65-CF01B025B93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E92C3A9-F496-3253-7FB6-240214E276CD}"/>
              </a:ext>
            </a:extLst>
          </p:cNvPr>
          <p:cNvSpPr>
            <a:spLocks noGrp="1"/>
          </p:cNvSpPr>
          <p:nvPr>
            <p:ph type="dt" sz="half" idx="10"/>
          </p:nvPr>
        </p:nvSpPr>
        <p:spPr/>
        <p:txBody>
          <a:bodyPr/>
          <a:lstStyle/>
          <a:p>
            <a:fld id="{F839D659-7E5F-4BFE-BDB8-C3A3280F616D}" type="datetimeFigureOut">
              <a:rPr lang="zh-CN" altLang="en-US" smtClean="0"/>
              <a:t>2022/6/20</a:t>
            </a:fld>
            <a:endParaRPr lang="zh-CN" altLang="en-US"/>
          </a:p>
        </p:txBody>
      </p:sp>
      <p:sp>
        <p:nvSpPr>
          <p:cNvPr id="8" name="页脚占位符 7">
            <a:extLst>
              <a:ext uri="{FF2B5EF4-FFF2-40B4-BE49-F238E27FC236}">
                <a16:creationId xmlns:a16="http://schemas.microsoft.com/office/drawing/2014/main" id="{575C280E-4DF9-1E48-A72F-BD3AFF49706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28A8650-BBAF-F0D0-F36A-6743A6DEAAE2}"/>
              </a:ext>
            </a:extLst>
          </p:cNvPr>
          <p:cNvSpPr>
            <a:spLocks noGrp="1"/>
          </p:cNvSpPr>
          <p:nvPr>
            <p:ph type="sldNum" sz="quarter" idx="12"/>
          </p:nvPr>
        </p:nvSpPr>
        <p:spPr/>
        <p:txBody>
          <a:bodyPr/>
          <a:lstStyle/>
          <a:p>
            <a:fld id="{D2A32A84-76D5-4B1E-95A6-43B0A944FC54}" type="slidenum">
              <a:rPr lang="zh-CN" altLang="en-US" smtClean="0"/>
              <a:t>‹#›</a:t>
            </a:fld>
            <a:endParaRPr lang="zh-CN" altLang="en-US"/>
          </a:p>
        </p:txBody>
      </p:sp>
    </p:spTree>
    <p:extLst>
      <p:ext uri="{BB962C8B-B14F-4D97-AF65-F5344CB8AC3E}">
        <p14:creationId xmlns:p14="http://schemas.microsoft.com/office/powerpoint/2010/main" val="2511816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3E828-2CFE-CC1E-0905-3C23A131B5E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641A785-5501-6812-5F21-A8BBF9C2F8FB}"/>
              </a:ext>
            </a:extLst>
          </p:cNvPr>
          <p:cNvSpPr>
            <a:spLocks noGrp="1"/>
          </p:cNvSpPr>
          <p:nvPr>
            <p:ph type="dt" sz="half" idx="10"/>
          </p:nvPr>
        </p:nvSpPr>
        <p:spPr/>
        <p:txBody>
          <a:bodyPr/>
          <a:lstStyle/>
          <a:p>
            <a:fld id="{F839D659-7E5F-4BFE-BDB8-C3A3280F616D}" type="datetimeFigureOut">
              <a:rPr lang="zh-CN" altLang="en-US" smtClean="0"/>
              <a:t>2022/6/20</a:t>
            </a:fld>
            <a:endParaRPr lang="zh-CN" altLang="en-US"/>
          </a:p>
        </p:txBody>
      </p:sp>
      <p:sp>
        <p:nvSpPr>
          <p:cNvPr id="4" name="页脚占位符 3">
            <a:extLst>
              <a:ext uri="{FF2B5EF4-FFF2-40B4-BE49-F238E27FC236}">
                <a16:creationId xmlns:a16="http://schemas.microsoft.com/office/drawing/2014/main" id="{0F103F42-F82D-E193-E46C-1EAF39075FD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6023A5D-2E2F-ED51-DB26-8BCF0944E7F1}"/>
              </a:ext>
            </a:extLst>
          </p:cNvPr>
          <p:cNvSpPr>
            <a:spLocks noGrp="1"/>
          </p:cNvSpPr>
          <p:nvPr>
            <p:ph type="sldNum" sz="quarter" idx="12"/>
          </p:nvPr>
        </p:nvSpPr>
        <p:spPr/>
        <p:txBody>
          <a:bodyPr/>
          <a:lstStyle/>
          <a:p>
            <a:fld id="{D2A32A84-76D5-4B1E-95A6-43B0A944FC54}" type="slidenum">
              <a:rPr lang="zh-CN" altLang="en-US" smtClean="0"/>
              <a:t>‹#›</a:t>
            </a:fld>
            <a:endParaRPr lang="zh-CN" altLang="en-US"/>
          </a:p>
        </p:txBody>
      </p:sp>
    </p:spTree>
    <p:extLst>
      <p:ext uri="{BB962C8B-B14F-4D97-AF65-F5344CB8AC3E}">
        <p14:creationId xmlns:p14="http://schemas.microsoft.com/office/powerpoint/2010/main" val="130254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2DB2B6A-DC84-77A1-6985-BA07364BB7AB}"/>
              </a:ext>
            </a:extLst>
          </p:cNvPr>
          <p:cNvSpPr>
            <a:spLocks noGrp="1"/>
          </p:cNvSpPr>
          <p:nvPr>
            <p:ph type="dt" sz="half" idx="10"/>
          </p:nvPr>
        </p:nvSpPr>
        <p:spPr/>
        <p:txBody>
          <a:bodyPr/>
          <a:lstStyle/>
          <a:p>
            <a:fld id="{F839D659-7E5F-4BFE-BDB8-C3A3280F616D}" type="datetimeFigureOut">
              <a:rPr lang="zh-CN" altLang="en-US" smtClean="0"/>
              <a:t>2022/6/20</a:t>
            </a:fld>
            <a:endParaRPr lang="zh-CN" altLang="en-US"/>
          </a:p>
        </p:txBody>
      </p:sp>
      <p:sp>
        <p:nvSpPr>
          <p:cNvPr id="3" name="页脚占位符 2">
            <a:extLst>
              <a:ext uri="{FF2B5EF4-FFF2-40B4-BE49-F238E27FC236}">
                <a16:creationId xmlns:a16="http://schemas.microsoft.com/office/drawing/2014/main" id="{21FF8BC4-EB6A-A386-B231-15501BF5ADE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C3590E9-165D-8C59-4E40-6A724B29FDE2}"/>
              </a:ext>
            </a:extLst>
          </p:cNvPr>
          <p:cNvSpPr>
            <a:spLocks noGrp="1"/>
          </p:cNvSpPr>
          <p:nvPr>
            <p:ph type="sldNum" sz="quarter" idx="12"/>
          </p:nvPr>
        </p:nvSpPr>
        <p:spPr/>
        <p:txBody>
          <a:bodyPr/>
          <a:lstStyle/>
          <a:p>
            <a:fld id="{D2A32A84-76D5-4B1E-95A6-43B0A944FC54}" type="slidenum">
              <a:rPr lang="zh-CN" altLang="en-US" smtClean="0"/>
              <a:t>‹#›</a:t>
            </a:fld>
            <a:endParaRPr lang="zh-CN" altLang="en-US"/>
          </a:p>
        </p:txBody>
      </p:sp>
    </p:spTree>
    <p:extLst>
      <p:ext uri="{BB962C8B-B14F-4D97-AF65-F5344CB8AC3E}">
        <p14:creationId xmlns:p14="http://schemas.microsoft.com/office/powerpoint/2010/main" val="188946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613B84-C174-7CAF-854B-CFA42B2885A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D3D9443-21D0-746F-99FF-0DA3BBDD14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30C7F2A-AAED-8A77-832D-AF4B6A7FB9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A6AAC2A-BC1C-378E-3C57-23BEA9A4B04A}"/>
              </a:ext>
            </a:extLst>
          </p:cNvPr>
          <p:cNvSpPr>
            <a:spLocks noGrp="1"/>
          </p:cNvSpPr>
          <p:nvPr>
            <p:ph type="dt" sz="half" idx="10"/>
          </p:nvPr>
        </p:nvSpPr>
        <p:spPr/>
        <p:txBody>
          <a:bodyPr/>
          <a:lstStyle/>
          <a:p>
            <a:fld id="{F839D659-7E5F-4BFE-BDB8-C3A3280F616D}" type="datetimeFigureOut">
              <a:rPr lang="zh-CN" altLang="en-US" smtClean="0"/>
              <a:t>2022/6/20</a:t>
            </a:fld>
            <a:endParaRPr lang="zh-CN" altLang="en-US"/>
          </a:p>
        </p:txBody>
      </p:sp>
      <p:sp>
        <p:nvSpPr>
          <p:cNvPr id="6" name="页脚占位符 5">
            <a:extLst>
              <a:ext uri="{FF2B5EF4-FFF2-40B4-BE49-F238E27FC236}">
                <a16:creationId xmlns:a16="http://schemas.microsoft.com/office/drawing/2014/main" id="{6B3F3054-3946-D6BD-9A16-DE0C39F681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F078B3E-25CB-AB40-37CA-789E8CB4044A}"/>
              </a:ext>
            </a:extLst>
          </p:cNvPr>
          <p:cNvSpPr>
            <a:spLocks noGrp="1"/>
          </p:cNvSpPr>
          <p:nvPr>
            <p:ph type="sldNum" sz="quarter" idx="12"/>
          </p:nvPr>
        </p:nvSpPr>
        <p:spPr/>
        <p:txBody>
          <a:bodyPr/>
          <a:lstStyle/>
          <a:p>
            <a:fld id="{D2A32A84-76D5-4B1E-95A6-43B0A944FC54}" type="slidenum">
              <a:rPr lang="zh-CN" altLang="en-US" smtClean="0"/>
              <a:t>‹#›</a:t>
            </a:fld>
            <a:endParaRPr lang="zh-CN" altLang="en-US"/>
          </a:p>
        </p:txBody>
      </p:sp>
    </p:spTree>
    <p:extLst>
      <p:ext uri="{BB962C8B-B14F-4D97-AF65-F5344CB8AC3E}">
        <p14:creationId xmlns:p14="http://schemas.microsoft.com/office/powerpoint/2010/main" val="1214254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315647-2BAC-96F7-5934-E0B8395A0C5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687CB54-C611-C84F-AB44-EDC8365474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6E4029C-9EC6-EE7F-0715-29C12A1541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F9815D-D562-053B-C8D0-387D85902688}"/>
              </a:ext>
            </a:extLst>
          </p:cNvPr>
          <p:cNvSpPr>
            <a:spLocks noGrp="1"/>
          </p:cNvSpPr>
          <p:nvPr>
            <p:ph type="dt" sz="half" idx="10"/>
          </p:nvPr>
        </p:nvSpPr>
        <p:spPr/>
        <p:txBody>
          <a:bodyPr/>
          <a:lstStyle/>
          <a:p>
            <a:fld id="{F839D659-7E5F-4BFE-BDB8-C3A3280F616D}" type="datetimeFigureOut">
              <a:rPr lang="zh-CN" altLang="en-US" smtClean="0"/>
              <a:t>2022/6/20</a:t>
            </a:fld>
            <a:endParaRPr lang="zh-CN" altLang="en-US"/>
          </a:p>
        </p:txBody>
      </p:sp>
      <p:sp>
        <p:nvSpPr>
          <p:cNvPr id="6" name="页脚占位符 5">
            <a:extLst>
              <a:ext uri="{FF2B5EF4-FFF2-40B4-BE49-F238E27FC236}">
                <a16:creationId xmlns:a16="http://schemas.microsoft.com/office/drawing/2014/main" id="{831BC50A-6049-18EF-45C2-1EFEF2D60C8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F7D29F-9B93-2679-2ED2-6BE8E6729F61}"/>
              </a:ext>
            </a:extLst>
          </p:cNvPr>
          <p:cNvSpPr>
            <a:spLocks noGrp="1"/>
          </p:cNvSpPr>
          <p:nvPr>
            <p:ph type="sldNum" sz="quarter" idx="12"/>
          </p:nvPr>
        </p:nvSpPr>
        <p:spPr/>
        <p:txBody>
          <a:bodyPr/>
          <a:lstStyle/>
          <a:p>
            <a:fld id="{D2A32A84-76D5-4B1E-95A6-43B0A944FC54}" type="slidenum">
              <a:rPr lang="zh-CN" altLang="en-US" smtClean="0"/>
              <a:t>‹#›</a:t>
            </a:fld>
            <a:endParaRPr lang="zh-CN" altLang="en-US"/>
          </a:p>
        </p:txBody>
      </p:sp>
    </p:spTree>
    <p:extLst>
      <p:ext uri="{BB962C8B-B14F-4D97-AF65-F5344CB8AC3E}">
        <p14:creationId xmlns:p14="http://schemas.microsoft.com/office/powerpoint/2010/main" val="2014789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52123E4-85C5-D750-C267-112E6F062D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8E9B564-5015-0528-7653-8EBAF448B7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E93BCF7-5C97-2F4A-FC1E-DA9D07FD3C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39D659-7E5F-4BFE-BDB8-C3A3280F616D}" type="datetimeFigureOut">
              <a:rPr lang="zh-CN" altLang="en-US" smtClean="0"/>
              <a:t>2022/6/20</a:t>
            </a:fld>
            <a:endParaRPr lang="zh-CN" altLang="en-US"/>
          </a:p>
        </p:txBody>
      </p:sp>
      <p:sp>
        <p:nvSpPr>
          <p:cNvPr id="5" name="页脚占位符 4">
            <a:extLst>
              <a:ext uri="{FF2B5EF4-FFF2-40B4-BE49-F238E27FC236}">
                <a16:creationId xmlns:a16="http://schemas.microsoft.com/office/drawing/2014/main" id="{BDBBB827-3E7E-D9AE-BE4D-0731E010EE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16AEB2A-C15E-C64E-1C51-F81838B05E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A32A84-76D5-4B1E-95A6-43B0A944FC54}" type="slidenum">
              <a:rPr lang="zh-CN" altLang="en-US" smtClean="0"/>
              <a:t>‹#›</a:t>
            </a:fld>
            <a:endParaRPr lang="zh-CN" altLang="en-US"/>
          </a:p>
        </p:txBody>
      </p:sp>
    </p:spTree>
    <p:extLst>
      <p:ext uri="{BB962C8B-B14F-4D97-AF65-F5344CB8AC3E}">
        <p14:creationId xmlns:p14="http://schemas.microsoft.com/office/powerpoint/2010/main" val="331910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230E329-865A-34C0-E5F1-688FBD08E1E1}"/>
              </a:ext>
            </a:extLst>
          </p:cNvPr>
          <p:cNvSpPr txBox="1"/>
          <p:nvPr/>
        </p:nvSpPr>
        <p:spPr>
          <a:xfrm>
            <a:off x="1815508" y="2313163"/>
            <a:ext cx="8880844" cy="1077218"/>
          </a:xfrm>
          <a:prstGeom prst="rect">
            <a:avLst/>
          </a:prstGeom>
          <a:noFill/>
        </p:spPr>
        <p:txBody>
          <a:bodyPr wrap="square">
            <a:spAutoFit/>
          </a:bodyPr>
          <a:lstStyle/>
          <a:p>
            <a:pPr algn="ctr"/>
            <a:r>
              <a:rPr lang="en-US" altLang="zh-CN" sz="3200" b="0" i="0" dirty="0">
                <a:solidFill>
                  <a:srgbClr val="000000"/>
                </a:solidFill>
                <a:effectLst/>
                <a:latin typeface="Arial" panose="020B0604020202020204" pitchFamily="34" charset="0"/>
              </a:rPr>
              <a:t>DNA stability: a central design consideration for DNA data storage systems</a:t>
            </a:r>
            <a:endParaRPr lang="zh-CN" altLang="en-US" sz="3200" dirty="0"/>
          </a:p>
        </p:txBody>
      </p:sp>
      <p:sp>
        <p:nvSpPr>
          <p:cNvPr id="5" name="文本框 4">
            <a:extLst>
              <a:ext uri="{FF2B5EF4-FFF2-40B4-BE49-F238E27FC236}">
                <a16:creationId xmlns:a16="http://schemas.microsoft.com/office/drawing/2014/main" id="{623F1985-8314-1CB6-ABF2-D8BB15AF9279}"/>
              </a:ext>
            </a:extLst>
          </p:cNvPr>
          <p:cNvSpPr txBox="1"/>
          <p:nvPr/>
        </p:nvSpPr>
        <p:spPr>
          <a:xfrm>
            <a:off x="3441625" y="3467619"/>
            <a:ext cx="5628611" cy="369332"/>
          </a:xfrm>
          <a:prstGeom prst="rect">
            <a:avLst/>
          </a:prstGeom>
          <a:noFill/>
        </p:spPr>
        <p:txBody>
          <a:bodyPr wrap="square">
            <a:spAutoFit/>
          </a:bodyPr>
          <a:lstStyle/>
          <a:p>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稳定性：</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数据存储系统的核心设计考虑因素</a:t>
            </a:r>
            <a:endParaRPr lang="zh-CN" altLang="en-US" dirty="0"/>
          </a:p>
        </p:txBody>
      </p:sp>
    </p:spTree>
    <p:extLst>
      <p:ext uri="{BB962C8B-B14F-4D97-AF65-F5344CB8AC3E}">
        <p14:creationId xmlns:p14="http://schemas.microsoft.com/office/powerpoint/2010/main" val="61272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5075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8010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7976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8930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9842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49F53A7-F121-7F80-B975-9A93711180B7}"/>
              </a:ext>
            </a:extLst>
          </p:cNvPr>
          <p:cNvSpPr txBox="1"/>
          <p:nvPr/>
        </p:nvSpPr>
        <p:spPr>
          <a:xfrm>
            <a:off x="1829233" y="2599545"/>
            <a:ext cx="9189188" cy="1477328"/>
          </a:xfrm>
          <a:prstGeom prst="rect">
            <a:avLst/>
          </a:prstGeom>
          <a:noFill/>
        </p:spPr>
        <p:txBody>
          <a:bodyPr wrap="square">
            <a:spAutoFit/>
          </a:bodyPr>
          <a:lstStyle/>
          <a:p>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中的数据存储是一项快速发展的技术，可以成为满足现代信息存储不断增长的能源、材料和空间需求的变革性解决方案。鉴于信息介质是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本身，它在不同存储和处理条件下的稳定性将从根本上影响和约束设计考虑和数据系统能力。在这里，我们分析了影响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稳定性的存储条件、分子机制和稳定策略，并为未来系统提出了特定的设计配置和方案，以充分利用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存储的巨大优势。</a:t>
            </a:r>
            <a:endParaRPr lang="zh-CN" altLang="en-US" dirty="0"/>
          </a:p>
        </p:txBody>
      </p:sp>
    </p:spTree>
    <p:extLst>
      <p:ext uri="{BB962C8B-B14F-4D97-AF65-F5344CB8AC3E}">
        <p14:creationId xmlns:p14="http://schemas.microsoft.com/office/powerpoint/2010/main" val="2921454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247C40D-0583-31AF-E949-754BCCA0EE57}"/>
              </a:ext>
            </a:extLst>
          </p:cNvPr>
          <p:cNvSpPr txBox="1"/>
          <p:nvPr/>
        </p:nvSpPr>
        <p:spPr>
          <a:xfrm>
            <a:off x="1128408" y="1124423"/>
            <a:ext cx="10004647" cy="4247317"/>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“我的预感是</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而且我并不孤单</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未来十年左右将看到这在技术上得到应用。机器可以小得多；它可以携带更大的数据集。” </a:t>
            </a:r>
            <a:r>
              <a:rPr lang="en-US" altLang="zh-CN" b="0" i="0" dirty="0">
                <a:solidFill>
                  <a:srgbClr val="000000"/>
                </a:solidFill>
                <a:effectLst/>
                <a:latin typeface="Arial" panose="020B0604020202020204" pitchFamily="34" charset="0"/>
              </a:rPr>
              <a:t>1964 </a:t>
            </a:r>
            <a:r>
              <a:rPr lang="zh-CN" altLang="en-US" b="0" i="0" dirty="0">
                <a:solidFill>
                  <a:srgbClr val="000000"/>
                </a:solidFill>
                <a:effectLst/>
                <a:latin typeface="Arial" panose="020B0604020202020204" pitchFamily="34" charset="0"/>
              </a:rPr>
              <a:t>年，在发现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结构仅 </a:t>
            </a:r>
            <a:r>
              <a:rPr lang="en-US" altLang="zh-CN" b="0" i="0" dirty="0">
                <a:solidFill>
                  <a:srgbClr val="000000"/>
                </a:solidFill>
                <a:effectLst/>
                <a:latin typeface="Arial" panose="020B0604020202020204" pitchFamily="34" charset="0"/>
              </a:rPr>
              <a:t>7 </a:t>
            </a:r>
            <a:r>
              <a:rPr lang="zh-CN" altLang="en-US" b="0" i="0" dirty="0">
                <a:solidFill>
                  <a:srgbClr val="000000"/>
                </a:solidFill>
                <a:effectLst/>
                <a:latin typeface="Arial" panose="020B0604020202020204" pitchFamily="34" charset="0"/>
              </a:rPr>
              <a:t>年后，</a:t>
            </a:r>
            <a:r>
              <a:rPr lang="en-US" altLang="zh-CN" b="0" i="0" dirty="0">
                <a:solidFill>
                  <a:srgbClr val="000000"/>
                </a:solidFill>
                <a:effectLst/>
                <a:latin typeface="Arial" panose="020B0604020202020204" pitchFamily="34" charset="0"/>
              </a:rPr>
              <a:t> Wiener</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Neiman</a:t>
            </a:r>
            <a:r>
              <a:rPr lang="zh-CN" altLang="en-US" b="0" i="0" dirty="0">
                <a:solidFill>
                  <a:srgbClr val="000000"/>
                </a:solidFill>
                <a:effectLst/>
                <a:latin typeface="Arial" panose="020B0604020202020204" pitchFamily="34" charset="0"/>
              </a:rPr>
              <a:t>讨论了使用核酸作为一种记忆存储形式的潜在密度优势。半个多世纪后，我们对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特性理解的进步已经证实其理论信息密度高，每克近 </a:t>
            </a:r>
            <a:r>
              <a:rPr lang="en-US" altLang="zh-CN" b="0" i="0" dirty="0">
                <a:solidFill>
                  <a:srgbClr val="000000"/>
                </a:solidFill>
                <a:effectLst/>
                <a:latin typeface="Arial" panose="020B0604020202020204" pitchFamily="34" charset="0"/>
              </a:rPr>
              <a:t>4550 </a:t>
            </a:r>
            <a:r>
              <a:rPr lang="zh-CN" altLang="en-US" b="0" i="0" dirty="0">
                <a:solidFill>
                  <a:srgbClr val="000000"/>
                </a:solidFill>
                <a:effectLst/>
                <a:latin typeface="Arial" panose="020B0604020202020204" pitchFamily="34" charset="0"/>
              </a:rPr>
              <a:t>亿 </a:t>
            </a:r>
            <a:r>
              <a:rPr lang="en-US" altLang="zh-CN" b="0" i="0" dirty="0">
                <a:solidFill>
                  <a:srgbClr val="000000"/>
                </a:solidFill>
                <a:effectLst/>
                <a:latin typeface="Arial" panose="020B0604020202020204" pitchFamily="34" charset="0"/>
              </a:rPr>
              <a:t>GB </a:t>
            </a:r>
            <a:r>
              <a:rPr lang="zh-CN" altLang="en-US" b="0" i="0" dirty="0">
                <a:solidFill>
                  <a:srgbClr val="000000"/>
                </a:solidFill>
                <a:effectLst/>
                <a:latin typeface="Arial" panose="020B0604020202020204" pitchFamily="34" charset="0"/>
              </a:rPr>
              <a:t>数据，甚至比最先进的磁带存储系统高出约 </a:t>
            </a:r>
            <a:r>
              <a:rPr lang="en-US" altLang="zh-CN" b="0" i="0" dirty="0">
                <a:solidFill>
                  <a:srgbClr val="000000"/>
                </a:solidFill>
                <a:effectLst/>
                <a:latin typeface="Arial" panose="020B0604020202020204" pitchFamily="34" charset="0"/>
              </a:rPr>
              <a:t>6 </a:t>
            </a:r>
            <a:r>
              <a:rPr lang="zh-CN" altLang="en-US" b="0" i="0" dirty="0">
                <a:solidFill>
                  <a:srgbClr val="000000"/>
                </a:solidFill>
                <a:effectLst/>
                <a:latin typeface="Arial" panose="020B0604020202020204" pitchFamily="34" charset="0"/>
              </a:rPr>
              <a:t>个数量级。 </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还提供了许多其他独特的潜在优势，包括存储系统本身的高度并行计算、低能量需求、快速、高容量的数据传输、更长的寿命、与每</a:t>
            </a:r>
            <a:r>
              <a:rPr lang="en-US" altLang="zh-CN" b="0" i="0" dirty="0">
                <a:solidFill>
                  <a:srgbClr val="000000"/>
                </a:solidFill>
                <a:effectLst/>
                <a:latin typeface="Arial" panose="020B0604020202020204" pitchFamily="34" charset="0"/>
              </a:rPr>
              <a:t>3-5</a:t>
            </a:r>
            <a:r>
              <a:rPr lang="zh-CN" altLang="en-US" b="0" i="0" dirty="0">
                <a:solidFill>
                  <a:srgbClr val="000000"/>
                </a:solidFill>
                <a:effectLst/>
                <a:latin typeface="Arial" panose="020B0604020202020204" pitchFamily="34" charset="0"/>
              </a:rPr>
              <a:t>年更换一次的传统介质相比几十年或几个世纪的稳定性，以及易于被分子生物学方法复制以防止降解。虽然花了比</a:t>
            </a:r>
            <a:r>
              <a:rPr lang="en-US" altLang="zh-CN" b="0" i="0" dirty="0">
                <a:solidFill>
                  <a:srgbClr val="000000"/>
                </a:solidFill>
                <a:effectLst/>
                <a:latin typeface="Arial" panose="020B0604020202020204" pitchFamily="34" charset="0"/>
              </a:rPr>
              <a:t>Wiener</a:t>
            </a:r>
            <a:r>
              <a:rPr lang="zh-CN" altLang="en-US" b="0" i="0" dirty="0">
                <a:solidFill>
                  <a:srgbClr val="000000"/>
                </a:solidFill>
                <a:effectLst/>
                <a:latin typeface="Arial" panose="020B0604020202020204" pitchFamily="34" charset="0"/>
              </a:rPr>
              <a:t>预测的</a:t>
            </a:r>
            <a:r>
              <a:rPr lang="en-US" altLang="zh-CN" b="0" i="0" dirty="0">
                <a:solidFill>
                  <a:srgbClr val="000000"/>
                </a:solidFill>
                <a:effectLst/>
                <a:latin typeface="Arial" panose="020B0604020202020204" pitchFamily="34" charset="0"/>
              </a:rPr>
              <a:t>10</a:t>
            </a:r>
            <a:r>
              <a:rPr lang="zh-CN" altLang="en-US" b="0" i="0" dirty="0">
                <a:solidFill>
                  <a:srgbClr val="000000"/>
                </a:solidFill>
                <a:effectLst/>
                <a:latin typeface="Arial" panose="020B0604020202020204" pitchFamily="34" charset="0"/>
              </a:rPr>
              <a:t>年还多的时间，但在这期间，分子生物学、计算机和信息系统方面的大量知识已经发展起来，这为最近对基于</a:t>
            </a:r>
            <a:r>
              <a:rPr lang="en-US" altLang="zh-CN" b="0" i="0" dirty="0" err="1">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的信息存储技术的兴趣和投资奠定了基础。</a:t>
            </a:r>
            <a:endParaRPr lang="en-US" altLang="zh-CN" b="0" i="0" dirty="0">
              <a:solidFill>
                <a:srgbClr val="000000"/>
              </a:solidFill>
              <a:effectLst/>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维纳“机器”的本质将保持不断变化和发展。实际上，可能会出现多种类型的系统来解决不同的应用程序，从长期的“一次写入从不读取”档案存储到高度动态和频繁访问的数据存储，可能具有存储内计算能力。重要的是想象这些可能的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信息存储系统类型以及构成这些系统的不同单元过程，并确定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的化学、物理和编码特性将如何影响它们的设计。由于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或类似物将成为此类聚合物系统的底物，因此其在不同环境和工艺条件下的稳定性将成为设计的核心考虑因素，从而说明物理单元过程和编码算法的性质。</a:t>
            </a:r>
            <a:endParaRPr lang="zh-CN" altLang="en-US" dirty="0"/>
          </a:p>
        </p:txBody>
      </p:sp>
    </p:spTree>
    <p:extLst>
      <p:ext uri="{BB962C8B-B14F-4D97-AF65-F5344CB8AC3E}">
        <p14:creationId xmlns:p14="http://schemas.microsoft.com/office/powerpoint/2010/main" val="1245526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F93560C-5D24-37AD-DB9A-1BD0C23E34DC}"/>
              </a:ext>
            </a:extLst>
          </p:cNvPr>
          <p:cNvSpPr txBox="1"/>
          <p:nvPr/>
        </p:nvSpPr>
        <p:spPr>
          <a:xfrm>
            <a:off x="1416378" y="1582340"/>
            <a:ext cx="9641264" cy="3693319"/>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图 </a:t>
            </a:r>
            <a:r>
              <a:rPr lang="en-US" altLang="zh-CN" b="0" i="0" dirty="0">
                <a:solidFill>
                  <a:srgbClr val="000000"/>
                </a:solidFill>
                <a:effectLst/>
                <a:latin typeface="Arial" panose="020B0604020202020204" pitchFamily="34" charset="0"/>
              </a:rPr>
              <a:t>1 </a:t>
            </a:r>
            <a:r>
              <a:rPr lang="zh-CN" altLang="en-US" b="0" i="0" dirty="0">
                <a:solidFill>
                  <a:srgbClr val="000000"/>
                </a:solidFill>
                <a:effectLst/>
                <a:latin typeface="Arial" panose="020B0604020202020204" pitchFamily="34" charset="0"/>
              </a:rPr>
              <a:t>描绘了一个端到端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存储系统，带有通用单元过程。由于应用范围从冷档案存储到经常访问甚至动态操作的数据，</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会受到更多的操作，例如相变或通过液体处理的物理剪切，以及更多不同类型的环境条件，例如具有不同盐浓度的缓冲液和酸碱度。这些提供了更多的降级机会，以及可能影响编码策略和数据和解码错误来源的特定降级机制</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图</a:t>
            </a:r>
            <a:r>
              <a:rPr lang="en-US" altLang="zh-CN" b="0" i="0" dirty="0">
                <a:solidFill>
                  <a:srgbClr val="000000"/>
                </a:solidFill>
                <a:effectLst/>
                <a:latin typeface="Arial" panose="020B0604020202020204" pitchFamily="34" charset="0"/>
              </a:rPr>
              <a:t>1)</a:t>
            </a:r>
            <a:r>
              <a:rPr lang="zh-CN" altLang="en-US" b="0" i="0" dirty="0">
                <a:solidFill>
                  <a:srgbClr val="000000"/>
                </a:solidFill>
                <a:effectLst/>
                <a:latin typeface="Arial" panose="020B0604020202020204" pitchFamily="34" charset="0"/>
              </a:rPr>
              <a:t>。在这里，我们回顾了在这些条件下对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稳定性的了解，按照它们与具有不同操作时间尺度的系统的相关性进行组织。然后，我们提供了密度、物理冗余和编码策略方面的相对权衡的定量分析，为了实现日益复杂的系统功能</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如增加的访问频率和存储内计算</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，必须牺牲这些相对权衡。</a:t>
            </a:r>
            <a:endParaRPr lang="en-US" altLang="zh-CN" b="0" i="0" dirty="0">
              <a:solidFill>
                <a:srgbClr val="000000"/>
              </a:solidFill>
              <a:effectLst/>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描述迄今为止提出的几乎所有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存储系统共有的分子结构也将是有用的。</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存储系统由许多文件组成，每个文件由许多不同的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链组成，通常约为 </a:t>
            </a:r>
            <a:r>
              <a:rPr lang="en-US" altLang="zh-CN" b="0" i="0" dirty="0">
                <a:solidFill>
                  <a:srgbClr val="000000"/>
                </a:solidFill>
                <a:effectLst/>
                <a:latin typeface="Arial" panose="020B0604020202020204" pitchFamily="34" charset="0"/>
              </a:rPr>
              <a:t>150-200 </a:t>
            </a:r>
            <a:r>
              <a:rPr lang="en-US" altLang="zh-CN" b="0" i="0" dirty="0" err="1">
                <a:solidFill>
                  <a:srgbClr val="000000"/>
                </a:solidFill>
                <a:effectLst/>
                <a:latin typeface="Arial" panose="020B0604020202020204" pitchFamily="34" charset="0"/>
              </a:rPr>
              <a:t>nt</a:t>
            </a:r>
            <a:r>
              <a:rPr lang="zh-CN" altLang="en-US" b="0" i="0" dirty="0">
                <a:solidFill>
                  <a:srgbClr val="000000"/>
                </a:solidFill>
                <a:effectLst/>
                <a:latin typeface="Arial" panose="020B0604020202020204" pitchFamily="34" charset="0"/>
              </a:rPr>
              <a:t>，这是目前亚磷酰胺合成化学的限制，但随着技术的进步可能会更长。组成一个文件的所有链共享位于链的一端或两端的公共地址序列。可以使用 </a:t>
            </a:r>
            <a:r>
              <a:rPr lang="en-US" altLang="zh-CN" b="0" i="0" dirty="0">
                <a:solidFill>
                  <a:srgbClr val="000000"/>
                </a:solidFill>
                <a:effectLst/>
                <a:latin typeface="Arial" panose="020B0604020202020204" pitchFamily="34" charset="0"/>
              </a:rPr>
              <a:t>PCR </a:t>
            </a:r>
            <a:r>
              <a:rPr lang="zh-CN" altLang="en-US" b="0" i="0" dirty="0">
                <a:solidFill>
                  <a:srgbClr val="000000"/>
                </a:solidFill>
                <a:effectLst/>
                <a:latin typeface="Arial" panose="020B0604020202020204" pitchFamily="34" charset="0"/>
              </a:rPr>
              <a:t>或转录来读取和检索这些地址。链内突变，或链因断裂或退化而丢失，将导致潜在的解码错误，甚至信息的完全丢失。因此，通常采用纠错码来补偿错误和丢失的链，以降低信息密度作为交换。</a:t>
            </a:r>
            <a:endParaRPr lang="zh-CN" altLang="en-US" dirty="0"/>
          </a:p>
        </p:txBody>
      </p:sp>
    </p:spTree>
    <p:extLst>
      <p:ext uri="{BB962C8B-B14F-4D97-AF65-F5344CB8AC3E}">
        <p14:creationId xmlns:p14="http://schemas.microsoft.com/office/powerpoint/2010/main" val="2074037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F3FAA34-FF30-5ADC-C473-753BE493E992}"/>
              </a:ext>
            </a:extLst>
          </p:cNvPr>
          <p:cNvSpPr txBox="1"/>
          <p:nvPr/>
        </p:nvSpPr>
        <p:spPr>
          <a:xfrm>
            <a:off x="549112" y="569478"/>
            <a:ext cx="6841502" cy="369332"/>
          </a:xfrm>
          <a:prstGeom prst="rect">
            <a:avLst/>
          </a:prstGeom>
          <a:noFill/>
        </p:spPr>
        <p:txBody>
          <a:bodyPr wrap="square">
            <a:spAutoFit/>
          </a:bodyPr>
          <a:lstStyle/>
          <a:p>
            <a:r>
              <a:rPr lang="zh-CN" altLang="en-US" b="0" i="0" dirty="0">
                <a:solidFill>
                  <a:srgbClr val="000000"/>
                </a:solidFill>
                <a:effectLst/>
                <a:latin typeface="Arial" panose="020B0604020202020204" pitchFamily="34" charset="0"/>
              </a:rPr>
              <a:t>一次写入，从不读取的归档存储（访问频率每 </a:t>
            </a:r>
            <a:r>
              <a:rPr lang="en-US" altLang="zh-CN" b="0" i="0" dirty="0">
                <a:solidFill>
                  <a:srgbClr val="000000"/>
                </a:solidFill>
                <a:effectLst/>
                <a:latin typeface="Arial" panose="020B0604020202020204" pitchFamily="34" charset="0"/>
              </a:rPr>
              <a:t>10 </a:t>
            </a:r>
            <a:r>
              <a:rPr lang="zh-CN" altLang="en-US" b="0" i="0" dirty="0">
                <a:solidFill>
                  <a:srgbClr val="000000"/>
                </a:solidFill>
                <a:effectLst/>
                <a:latin typeface="Arial" panose="020B0604020202020204" pitchFamily="34" charset="0"/>
              </a:rPr>
              <a:t>年以上一次）</a:t>
            </a:r>
            <a:endParaRPr lang="zh-CN" altLang="en-US" dirty="0"/>
          </a:p>
        </p:txBody>
      </p:sp>
      <p:sp>
        <p:nvSpPr>
          <p:cNvPr id="5" name="文本框 4">
            <a:extLst>
              <a:ext uri="{FF2B5EF4-FFF2-40B4-BE49-F238E27FC236}">
                <a16:creationId xmlns:a16="http://schemas.microsoft.com/office/drawing/2014/main" id="{870C8389-8589-7D77-52E6-5B6160FC4CC4}"/>
              </a:ext>
            </a:extLst>
          </p:cNvPr>
          <p:cNvSpPr txBox="1"/>
          <p:nvPr/>
        </p:nvSpPr>
        <p:spPr>
          <a:xfrm>
            <a:off x="657912" y="1288817"/>
            <a:ext cx="10876175" cy="4524315"/>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基于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的信息存储最有可能的首批应用之一将是长期“冷”存储，旨在保存数十年或数百年的历史或其他记录。这是因为，目前</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合成和测序的高成本是合理的，因为它们并不常见，而且需要多年才能摊销。对这些应用至关重要的是对</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长期稳定性的深入了解。从保存在数百万年前的永久冻土中的化石或微生物中成功提取</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，通常被用作</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长期稳定性的激励证据。然而，有几个注意事项需要考虑。首先</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由于当代细菌或人类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的潜在污染，这些结果中的一些被误解了</a:t>
            </a:r>
            <a:r>
              <a:rPr lang="zh-CN" altLang="en-US" dirty="0">
                <a:solidFill>
                  <a:srgbClr val="000000"/>
                </a:solidFill>
                <a:latin typeface="Arial" panose="020B0604020202020204" pitchFamily="34" charset="0"/>
              </a:rPr>
              <a:t>。</a:t>
            </a:r>
            <a:r>
              <a:rPr lang="zh-CN" altLang="en-US" b="0" i="0" dirty="0">
                <a:solidFill>
                  <a:srgbClr val="000000"/>
                </a:solidFill>
                <a:effectLst/>
                <a:latin typeface="Arial" panose="020B0604020202020204" pitchFamily="34" charset="0"/>
              </a:rPr>
              <a:t>因此，基于理论计算和物理测量之间的粗略一致性，目前从天然样品中回收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的最佳估计约为 </a:t>
            </a:r>
            <a:r>
              <a:rPr lang="en-US" altLang="zh-CN" b="0" i="0" dirty="0">
                <a:solidFill>
                  <a:srgbClr val="000000"/>
                </a:solidFill>
                <a:effectLst/>
                <a:latin typeface="Arial" panose="020B0604020202020204" pitchFamily="34" charset="0"/>
              </a:rPr>
              <a:t>400,000 </a:t>
            </a:r>
            <a:r>
              <a:rPr lang="zh-CN" altLang="en-US" b="0" i="0" dirty="0">
                <a:solidFill>
                  <a:srgbClr val="000000"/>
                </a:solidFill>
                <a:effectLst/>
                <a:latin typeface="Arial" panose="020B0604020202020204" pitchFamily="34" charset="0"/>
              </a:rPr>
              <a:t>年，这些样品中的主要降解机制被认为是抑制基于 </a:t>
            </a:r>
            <a:r>
              <a:rPr lang="en-US" altLang="zh-CN" b="0" i="0" dirty="0">
                <a:solidFill>
                  <a:srgbClr val="000000"/>
                </a:solidFill>
                <a:effectLst/>
                <a:latin typeface="Arial" panose="020B0604020202020204" pitchFamily="34" charset="0"/>
              </a:rPr>
              <a:t>PCR </a:t>
            </a:r>
            <a:r>
              <a:rPr lang="zh-CN" altLang="en-US" b="0" i="0" dirty="0">
                <a:solidFill>
                  <a:srgbClr val="000000"/>
                </a:solidFill>
                <a:effectLst/>
                <a:latin typeface="Arial" panose="020B0604020202020204" pitchFamily="34" charset="0"/>
              </a:rPr>
              <a:t>扩增的链之间的交联和</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检测。</a:t>
            </a:r>
            <a:endParaRPr lang="en-US" altLang="zh-CN" b="0" i="0" dirty="0">
              <a:solidFill>
                <a:srgbClr val="000000"/>
              </a:solidFill>
              <a:effectLst/>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其次，从自然样本中估计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稳定性可能对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存储应用过于乐观。在从化石中回收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的情况下，核糖体和线粒体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通常用于识别不同种类的生物，但每个细胞可以存在数百个拷贝。然而，这些是声称成功分离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时使用的序列，而实际上基因组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序列比多拷贝线粒体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更难恢复。因此，虽然可以从化石或永久冻土样本中回收一些 </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，但由于大量降解，通常只能检测到最丰富的序列。这进一步反映在化石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的估计半衰期仅为约 </a:t>
            </a:r>
            <a:r>
              <a:rPr lang="en-US" altLang="zh-CN" b="0" i="0" dirty="0">
                <a:solidFill>
                  <a:srgbClr val="000000"/>
                </a:solidFill>
                <a:effectLst/>
                <a:latin typeface="Arial" panose="020B0604020202020204" pitchFamily="34" charset="0"/>
              </a:rPr>
              <a:t>500 </a:t>
            </a:r>
            <a:r>
              <a:rPr lang="zh-CN" altLang="en-US" b="0" i="0" dirty="0">
                <a:solidFill>
                  <a:srgbClr val="000000"/>
                </a:solidFill>
                <a:effectLst/>
                <a:latin typeface="Arial" panose="020B0604020202020204" pitchFamily="34" charset="0"/>
              </a:rPr>
              <a:t>年，对应于每年 </a:t>
            </a:r>
            <a:r>
              <a:rPr lang="en-US" altLang="zh-CN" b="0" i="0" dirty="0">
                <a:solidFill>
                  <a:srgbClr val="000000"/>
                </a:solidFill>
                <a:effectLst/>
                <a:latin typeface="Arial" panose="020B0604020202020204" pitchFamily="34" charset="0"/>
              </a:rPr>
              <a:t>5.50E-6 </a:t>
            </a:r>
            <a:r>
              <a:rPr lang="zh-CN" altLang="en-US" b="0" i="0" dirty="0">
                <a:solidFill>
                  <a:srgbClr val="000000"/>
                </a:solidFill>
                <a:effectLst/>
                <a:latin typeface="Arial" panose="020B0604020202020204" pitchFamily="34" charset="0"/>
              </a:rPr>
              <a:t>的每个核苷酸片段化率，假设在相对寒冷的永久冻土温度下线粒体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序列平均长度为 </a:t>
            </a:r>
            <a:r>
              <a:rPr lang="en-US" altLang="zh-CN" b="0" i="0" dirty="0">
                <a:solidFill>
                  <a:srgbClr val="000000"/>
                </a:solidFill>
                <a:effectLst/>
                <a:latin typeface="Arial" panose="020B0604020202020204" pitchFamily="34" charset="0"/>
              </a:rPr>
              <a:t>242 </a:t>
            </a:r>
            <a:r>
              <a:rPr lang="en-US" altLang="zh-CN" b="0" i="0" dirty="0" err="1">
                <a:solidFill>
                  <a:srgbClr val="000000"/>
                </a:solidFill>
                <a:effectLst/>
                <a:latin typeface="Arial" panose="020B0604020202020204" pitchFamily="34" charset="0"/>
              </a:rPr>
              <a:t>nt</a:t>
            </a:r>
            <a:r>
              <a:rPr lang="en-US" altLang="zh-CN" b="0" i="0" dirty="0">
                <a:solidFill>
                  <a:srgbClr val="000000"/>
                </a:solidFill>
                <a:effectLst/>
                <a:latin typeface="Arial" panose="020B0604020202020204" pitchFamily="34" charset="0"/>
              </a:rPr>
              <a:t> (5.5E −6/</a:t>
            </a:r>
            <a:r>
              <a:rPr lang="en-US" altLang="zh-CN" b="0" i="0" dirty="0" err="1">
                <a:solidFill>
                  <a:srgbClr val="000000"/>
                </a:solidFill>
                <a:effectLst/>
                <a:latin typeface="Arial" panose="020B0604020202020204" pitchFamily="34" charset="0"/>
              </a:rPr>
              <a:t>nt</a:t>
            </a:r>
            <a:r>
              <a:rPr lang="en-US" altLang="zh-CN" b="0" i="0" dirty="0">
                <a:solidFill>
                  <a:srgbClr val="000000"/>
                </a:solidFill>
                <a:effectLst/>
                <a:latin typeface="Arial" panose="020B0604020202020204" pitchFamily="34" charset="0"/>
              </a:rPr>
              <a:t>/</a:t>
            </a:r>
            <a:r>
              <a:rPr lang="en-US" altLang="zh-CN" b="0" i="0" dirty="0" err="1">
                <a:solidFill>
                  <a:srgbClr val="000000"/>
                </a:solidFill>
                <a:effectLst/>
                <a:latin typeface="Arial" panose="020B0604020202020204" pitchFamily="34" charset="0"/>
              </a:rPr>
              <a:t>yr</a:t>
            </a:r>
            <a:r>
              <a:rPr lang="en-US" altLang="zh-CN" b="0" i="0" dirty="0">
                <a:solidFill>
                  <a:srgbClr val="000000"/>
                </a:solidFill>
                <a:effectLst/>
                <a:latin typeface="Arial" panose="020B0604020202020204" pitchFamily="34" charset="0"/>
              </a:rPr>
              <a:t> * 242 </a:t>
            </a:r>
            <a:r>
              <a:rPr lang="en-US" altLang="zh-CN" b="0" i="0" dirty="0" err="1">
                <a:solidFill>
                  <a:srgbClr val="000000"/>
                </a:solidFill>
                <a:effectLst/>
                <a:latin typeface="Arial" panose="020B0604020202020204" pitchFamily="34" charset="0"/>
              </a:rPr>
              <a:t>nt</a:t>
            </a:r>
            <a:r>
              <a:rPr lang="en-US" altLang="zh-CN" b="0" i="0" dirty="0">
                <a:solidFill>
                  <a:srgbClr val="000000"/>
                </a:solidFill>
                <a:effectLst/>
                <a:latin typeface="Arial" panose="020B0604020202020204" pitchFamily="34" charset="0"/>
              </a:rPr>
              <a:t> * 500 </a:t>
            </a:r>
            <a:r>
              <a:rPr lang="en-US" altLang="zh-CN" b="0" i="0" dirty="0" err="1">
                <a:solidFill>
                  <a:srgbClr val="000000"/>
                </a:solidFill>
                <a:effectLst/>
                <a:latin typeface="Arial" panose="020B0604020202020204" pitchFamily="34" charset="0"/>
              </a:rPr>
              <a:t>yrs</a:t>
            </a:r>
            <a:r>
              <a:rPr lang="en-US" altLang="zh-CN" b="0" i="0" dirty="0">
                <a:solidFill>
                  <a:srgbClr val="000000"/>
                </a:solidFill>
                <a:effectLst/>
                <a:latin typeface="Arial" panose="020B0604020202020204" pitchFamily="34" charset="0"/>
              </a:rPr>
              <a:t> ~ 50%)</a:t>
            </a:r>
            <a:r>
              <a:rPr lang="zh-CN" altLang="en-US" b="0" i="0" dirty="0">
                <a:solidFill>
                  <a:srgbClr val="000000"/>
                </a:solidFill>
                <a:effectLst/>
                <a:latin typeface="Arial" panose="020B0604020202020204" pitchFamily="34" charset="0"/>
              </a:rPr>
              <a:t>。这大大低于估计的</a:t>
            </a:r>
            <a:r>
              <a:rPr lang="en-US" altLang="zh-CN" b="0" i="0" dirty="0">
                <a:solidFill>
                  <a:srgbClr val="000000"/>
                </a:solidFill>
                <a:effectLst/>
                <a:latin typeface="Arial" panose="020B0604020202020204" pitchFamily="34" charset="0"/>
              </a:rPr>
              <a:t>40</a:t>
            </a:r>
            <a:r>
              <a:rPr lang="zh-CN" altLang="en-US" b="0" i="0" dirty="0">
                <a:solidFill>
                  <a:srgbClr val="000000"/>
                </a:solidFill>
                <a:effectLst/>
                <a:latin typeface="Arial" panose="020B0604020202020204" pitchFamily="34" charset="0"/>
              </a:rPr>
              <a:t>万年估计恢复任何</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信号。因此，在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存储应用的背景下，根据编码策略和物理冗余量，大部分数据应该是可恢复的，存储系统的“有用”稳定性，基于来自化石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的数据，表明几百年或更少。</a:t>
            </a:r>
            <a:endParaRPr lang="zh-CN" altLang="en-US" dirty="0"/>
          </a:p>
        </p:txBody>
      </p:sp>
    </p:spTree>
    <p:extLst>
      <p:ext uri="{BB962C8B-B14F-4D97-AF65-F5344CB8AC3E}">
        <p14:creationId xmlns:p14="http://schemas.microsoft.com/office/powerpoint/2010/main" val="221988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667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5093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408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046013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1200</Words>
  <Application>Microsoft Office PowerPoint</Application>
  <PresentationFormat>宽屏</PresentationFormat>
  <Paragraphs>10</Paragraphs>
  <Slides>14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邓 铭</dc:creator>
  <cp:lastModifiedBy>邓 铭</cp:lastModifiedBy>
  <cp:revision>2</cp:revision>
  <dcterms:created xsi:type="dcterms:W3CDTF">2022-06-20T08:14:44Z</dcterms:created>
  <dcterms:modified xsi:type="dcterms:W3CDTF">2022-06-20T14:50:40Z</dcterms:modified>
</cp:coreProperties>
</file>