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0" r:id="rId7"/>
    <p:sldId id="265" r:id="rId8"/>
    <p:sldId id="266" r:id="rId9"/>
    <p:sldId id="267" r:id="rId10"/>
    <p:sldId id="268" r:id="rId11"/>
    <p:sldId id="269" r:id="rId12"/>
    <p:sldId id="272" r:id="rId13"/>
    <p:sldId id="273" r:id="rId14"/>
    <p:sldId id="270" r:id="rId15"/>
    <p:sldId id="271" r:id="rId16"/>
    <p:sldId id="274" r:id="rId17"/>
    <p:sldId id="275" r:id="rId18"/>
    <p:sldId id="261" r:id="rId19"/>
    <p:sldId id="278" r:id="rId20"/>
    <p:sldId id="279" r:id="rId21"/>
    <p:sldId id="280" r:id="rId22"/>
    <p:sldId id="282" r:id="rId23"/>
    <p:sldId id="277" r:id="rId24"/>
    <p:sldId id="281" r:id="rId25"/>
    <p:sldId id="262" r:id="rId26"/>
    <p:sldId id="25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03697-617D-4BA8-92EC-468F7CF23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DBA8AC-F328-4644-8255-42DDAE522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4EB6F-9928-4CCD-AEAF-F4344258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14FE-B348-4052-8900-23079F994C78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D988B-931E-40DC-9B19-C1B30038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34B03-3D99-4B67-B8ED-FAD34780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4985-DE6D-4C7B-BC2C-F09C99B5D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33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6D615-1813-4F27-8841-03B763A5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343E88-332B-40B2-B9F1-DBA36D3A1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5C279-4D03-4260-AD52-955D975F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14FE-B348-4052-8900-23079F994C78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44C18-6780-438C-8294-0728BCE9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8A59F-906F-4EBC-BCC4-16B99149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4985-DE6D-4C7B-BC2C-F09C99B5D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5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D19EA1-3A4F-441B-B5D7-F50EAB42C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73B0C0-70EA-4BAE-9A33-2349FEFE6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FF218E-48A8-4CF7-BA5E-B67CA023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14FE-B348-4052-8900-23079F994C78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3020E4-EE45-42E7-8605-21CA3692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505EE-36FF-4792-BE61-B642026E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4985-DE6D-4C7B-BC2C-F09C99B5D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30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5530C-DB61-4CB3-8163-5FAD740A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DC523-DD80-4860-919F-68B4B5330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CC840-898A-4AF4-9ECB-05B0A539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14FE-B348-4052-8900-23079F994C78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97B845-B1AA-4855-9103-5EFAAE28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FE0B2-8B1F-4C58-AD0D-C2136F55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4985-DE6D-4C7B-BC2C-F09C99B5D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76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B4400-2102-4D57-A8DF-12C8D705D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FE239E-F926-4D1D-A345-127F94117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25551-869A-4E37-8AE7-D298CC3E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14FE-B348-4052-8900-23079F994C78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34ECC-77EC-462C-B25C-F9BB1C03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1BC94-9F1D-4034-958F-26802372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4985-DE6D-4C7B-BC2C-F09C99B5D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33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E4A57-03C2-4045-B40C-D5B4A40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BF0E9-B253-4255-833B-7F68B5193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3B170A-B140-465A-8966-069386363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4FCC31-D38E-471C-9D8E-8BF0803E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14FE-B348-4052-8900-23079F994C78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306932-3E32-4264-9012-7175C9F9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C91A3-130A-43E2-996D-DE7E3D44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4985-DE6D-4C7B-BC2C-F09C99B5D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50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DC3E1-7181-482E-98FD-8F034131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79291-6F4C-4343-A183-AB82B0110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6296C7-B056-4830-8540-D693814E7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CD06AA-47D9-4A5E-9C76-BF713E9BC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DACE02-2A98-4FB9-8FCC-A4041F782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131555-C687-4E4E-B546-E7D4AD1F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14FE-B348-4052-8900-23079F994C78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685FB4-5D52-4DF0-A8E1-A6953C27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049DCE-97C5-4A0B-A662-0DAC21DA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4985-DE6D-4C7B-BC2C-F09C99B5D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86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C0436-09E1-47E4-9694-7C021DE6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BF6472-7FB6-40E7-941D-DBDE87E9C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14FE-B348-4052-8900-23079F994C78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97415-B07A-43B6-9241-B19A756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FFA9FF-FE32-4B77-A7C8-3D0A4580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4985-DE6D-4C7B-BC2C-F09C99B5D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5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0043A1-FF75-4898-82D4-B201C87C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14FE-B348-4052-8900-23079F994C78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B78721-4873-4DB8-84EB-A54D5EA5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5FD095-9E0B-4F34-9DC0-3FD94D99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4985-DE6D-4C7B-BC2C-F09C99B5D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04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FAF11-0311-4C21-BCFB-E5BF0EC8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FEECC-2281-4384-898B-15D092419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19D90E-9456-43E1-83C8-15C6D66DD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208F1-387D-4DF8-A884-25E53483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14FE-B348-4052-8900-23079F994C78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1DB3A-E312-4EE8-9612-555A38E2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8D6DEA-2D2F-45B6-99FD-00CB77ED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4985-DE6D-4C7B-BC2C-F09C99B5D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41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1E601-29C2-4113-84FA-CCFBD1152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B1B92E-73FE-42DB-8D0E-4C90E0EE9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F225E7-2D60-439B-A51F-207E7E37B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18784-6336-415F-B297-1B0B8C3E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14FE-B348-4052-8900-23079F994C78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2EF438-0D2A-4D07-93A2-9E954EE8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86C168-9442-42AA-BB6C-79C1D864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4985-DE6D-4C7B-BC2C-F09C99B5D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88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058237-BDB7-4BA7-8BEE-5AD3573C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D5463E-0029-47CD-8C20-E7BE9AE4C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85398-2AF4-454A-AB0F-F73B2D9AA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914FE-B348-4052-8900-23079F994C78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A722CE-896C-42F4-B48D-277B2B869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1F40F-7F3E-4DEC-AF1F-63D3A6770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4985-DE6D-4C7B-BC2C-F09C99B5D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89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88CEA8-C1E6-47AA-9C6C-67B5B1165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78" y="1662316"/>
            <a:ext cx="10667243" cy="35333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42E85BD-F338-4E30-857E-2C6C2A0E4602}"/>
              </a:ext>
            </a:extLst>
          </p:cNvPr>
          <p:cNvSpPr txBox="1"/>
          <p:nvPr/>
        </p:nvSpPr>
        <p:spPr>
          <a:xfrm>
            <a:off x="2509520" y="3187115"/>
            <a:ext cx="704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具有生物技术约束的扩展 XOR 算法用于 DNA 存储中的数据安全</a:t>
            </a:r>
          </a:p>
        </p:txBody>
      </p:sp>
    </p:spTree>
    <p:extLst>
      <p:ext uri="{BB962C8B-B14F-4D97-AF65-F5344CB8AC3E}">
        <p14:creationId xmlns:p14="http://schemas.microsoft.com/office/powerpoint/2010/main" val="327486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EC89E3A-E249-4CE1-A4B2-CAE603C6850F}"/>
              </a:ext>
            </a:extLst>
          </p:cNvPr>
          <p:cNvSpPr txBox="1"/>
          <p:nvPr/>
        </p:nvSpPr>
        <p:spPr>
          <a:xfrm>
            <a:off x="792480" y="699576"/>
            <a:ext cx="10607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/>
              <a:t>为了去除均聚物（4个或多个相同碱基的部分，例如AAAA），如果三个加密碱基相同，ajk＝aj（k+1）＝aj≠ a jk=a j（k+1）=a j。选择了扩展</a:t>
            </a:r>
            <a:r>
              <a:rPr lang="en-US" altLang="zh-CN" dirty="0"/>
              <a:t>XOR</a:t>
            </a:r>
            <a:r>
              <a:rPr lang="zh-CN" altLang="en-US" dirty="0"/>
              <a:t>算法的第一个模型，如表</a:t>
            </a:r>
            <a:r>
              <a:rPr lang="en-US" altLang="zh-CN" dirty="0"/>
              <a:t>3</a:t>
            </a:r>
            <a:r>
              <a:rPr lang="zh-CN" altLang="en-US" dirty="0"/>
              <a:t>所示。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9578E21-5BE9-4F42-AB10-D40921F3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98" y="2175193"/>
            <a:ext cx="5731182" cy="35067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B84EF1E-7851-4C3D-A600-AE6CF5C9D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940" y="1995352"/>
            <a:ext cx="5064125" cy="12988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FD370CB-F5FD-4E4C-8C89-E07811995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940" y="3294242"/>
            <a:ext cx="5630545" cy="238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6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4314571-14C0-4B53-8293-3C365AB1AA34}"/>
              </a:ext>
            </a:extLst>
          </p:cNvPr>
          <p:cNvSpPr txBox="1"/>
          <p:nvPr/>
        </p:nvSpPr>
        <p:spPr>
          <a:xfrm>
            <a:off x="924560" y="525195"/>
            <a:ext cx="10342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/>
              <a:t>类似地，在每个EXA模型中，bj（k+3）=T or C or G的加密规则是相同的，如图2所示。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F67A55-17C5-4413-9459-C83FD573D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376997"/>
            <a:ext cx="47625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82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4314571-14C0-4B53-8293-3C365AB1AA34}"/>
              </a:ext>
            </a:extLst>
          </p:cNvPr>
          <p:cNvSpPr txBox="1"/>
          <p:nvPr/>
        </p:nvSpPr>
        <p:spPr>
          <a:xfrm>
            <a:off x="924560" y="525195"/>
            <a:ext cx="10342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/>
              <a:t>然后，选择</a:t>
            </a:r>
            <a:r>
              <a:rPr lang="en-US" altLang="zh-CN" dirty="0" err="1"/>
              <a:t>cjk</a:t>
            </a:r>
            <a:r>
              <a:rPr lang="zh-CN" altLang="en-US" dirty="0"/>
              <a:t>来控制每个序列中的</a:t>
            </a:r>
            <a:r>
              <a:rPr lang="en-US" altLang="zh-CN" dirty="0"/>
              <a:t>GC</a:t>
            </a:r>
            <a:r>
              <a:rPr lang="zh-CN" altLang="en-US" dirty="0"/>
              <a:t>含量，如图</a:t>
            </a:r>
            <a:r>
              <a:rPr lang="en-US" altLang="zh-CN" dirty="0"/>
              <a:t>3</a:t>
            </a:r>
            <a:r>
              <a:rPr lang="zh-CN" altLang="en-US" dirty="0"/>
              <a:t>所示。对于第</a:t>
            </a:r>
            <a:r>
              <a:rPr lang="en-US" altLang="zh-CN" dirty="0"/>
              <a:t>j</a:t>
            </a:r>
            <a:r>
              <a:rPr lang="zh-CN" altLang="en-US" dirty="0"/>
              <a:t>个加密序列，计算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T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的碱基含量</a:t>
            </a:r>
            <a:r>
              <a:rPr lang="en-US" altLang="zh-CN" dirty="0" err="1"/>
              <a:t>pj</a:t>
            </a:r>
            <a:r>
              <a:rPr lang="en-US" altLang="zh-CN" dirty="0"/>
              <a:t>(A)</a:t>
            </a:r>
            <a:r>
              <a:rPr lang="zh-CN" altLang="en-US" dirty="0"/>
              <a:t>、</a:t>
            </a:r>
            <a:r>
              <a:rPr lang="en-US" altLang="zh-CN" dirty="0" err="1"/>
              <a:t>pj</a:t>
            </a:r>
            <a:r>
              <a:rPr lang="en-US" altLang="zh-CN" dirty="0"/>
              <a:t>(T)</a:t>
            </a:r>
            <a:r>
              <a:rPr lang="zh-CN" altLang="en-US" dirty="0"/>
              <a:t>、</a:t>
            </a:r>
            <a:r>
              <a:rPr lang="en-US" altLang="zh-CN" dirty="0" err="1"/>
              <a:t>pj</a:t>
            </a:r>
            <a:r>
              <a:rPr lang="en-US" altLang="zh-CN" dirty="0"/>
              <a:t>(C)</a:t>
            </a:r>
            <a:r>
              <a:rPr lang="zh-CN" altLang="en-US" dirty="0"/>
              <a:t>、</a:t>
            </a:r>
            <a:r>
              <a:rPr lang="en-US" altLang="zh-CN" dirty="0" err="1"/>
              <a:t>pj</a:t>
            </a:r>
            <a:r>
              <a:rPr lang="en-US" altLang="zh-CN" dirty="0"/>
              <a:t>(G)</a:t>
            </a:r>
            <a:r>
              <a:rPr lang="zh-CN" altLang="en-US" dirty="0"/>
              <a:t>，</a:t>
            </a:r>
            <a:r>
              <a:rPr lang="en-US" altLang="zh-CN" dirty="0"/>
              <a:t>j=1,…,M</a:t>
            </a:r>
            <a:r>
              <a:rPr lang="zh-CN" altLang="en-US" dirty="0"/>
              <a:t>。 </a:t>
            </a:r>
            <a:r>
              <a:rPr lang="en-US" altLang="zh-CN" dirty="0"/>
              <a:t>M </a:t>
            </a:r>
            <a:r>
              <a:rPr lang="zh-CN" altLang="en-US" dirty="0"/>
              <a:t>是 </a:t>
            </a:r>
            <a:r>
              <a:rPr lang="en-US" altLang="zh-CN" dirty="0"/>
              <a:t>DNA </a:t>
            </a:r>
            <a:r>
              <a:rPr lang="zh-CN" altLang="en-US" dirty="0"/>
              <a:t>序列的数量。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62C03C-C941-4D7A-910B-F59412EDC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586" y="1567542"/>
            <a:ext cx="8708827" cy="452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7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AF101A-88EE-4118-A786-3E42F1D60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67" y="408214"/>
            <a:ext cx="5838825" cy="1143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6415196-9B1E-4DBA-AE9B-1EEFC8F15F3A}"/>
              </a:ext>
            </a:extLst>
          </p:cNvPr>
          <p:cNvSpPr txBox="1"/>
          <p:nvPr/>
        </p:nvSpPr>
        <p:spPr>
          <a:xfrm>
            <a:off x="6505892" y="6923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首先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7F95375-6DAC-4FE4-9919-81120FEEB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632" y="431514"/>
            <a:ext cx="3381375" cy="8953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C81264F-6759-4509-B49A-0BAD877531DA}"/>
              </a:ext>
            </a:extLst>
          </p:cNvPr>
          <p:cNvSpPr txBox="1"/>
          <p:nvPr/>
        </p:nvSpPr>
        <p:spPr>
          <a:xfrm>
            <a:off x="667067" y="1594899"/>
            <a:ext cx="109762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被选为计算 </a:t>
            </a:r>
            <a:r>
              <a:rPr lang="en-US" altLang="zh-CN" dirty="0" err="1"/>
              <a:t>ajk</a:t>
            </a:r>
            <a:r>
              <a:rPr lang="zh-CN" altLang="en-US" dirty="0"/>
              <a:t>，然后 </a:t>
            </a:r>
            <a:r>
              <a:rPr lang="en-US" altLang="zh-CN" dirty="0" err="1"/>
              <a:t>Xj</a:t>
            </a:r>
            <a:r>
              <a:rPr lang="en-US" altLang="zh-CN" dirty="0"/>
              <a:t> = </a:t>
            </a:r>
            <a:r>
              <a:rPr lang="en-US" altLang="zh-CN" dirty="0" err="1"/>
              <a:t>pj</a:t>
            </a:r>
            <a:r>
              <a:rPr lang="en-US" altLang="zh-CN" dirty="0"/>
              <a:t>(C)+</a:t>
            </a:r>
            <a:r>
              <a:rPr lang="en-US" altLang="zh-CN" dirty="0" err="1"/>
              <a:t>pj</a:t>
            </a:r>
            <a:r>
              <a:rPr lang="en-US" altLang="zh-CN" dirty="0"/>
              <a:t>(G), j=1,…,M, </a:t>
            </a:r>
            <a:r>
              <a:rPr lang="zh-CN" altLang="en-US" dirty="0"/>
              <a:t>被计算出来。如果 </a:t>
            </a:r>
            <a:r>
              <a:rPr lang="en-US" altLang="zh-CN" dirty="0"/>
              <a:t>X j ∈ (0.45,0.55), j =1,…,M </a:t>
            </a:r>
            <a:r>
              <a:rPr lang="zh-CN" altLang="en-US" dirty="0"/>
              <a:t>，则第 </a:t>
            </a:r>
            <a:r>
              <a:rPr lang="en-US" altLang="zh-CN" dirty="0"/>
              <a:t>j </a:t>
            </a:r>
            <a:r>
              <a:rPr lang="zh-CN" altLang="en-US" dirty="0"/>
              <a:t>个加密序列完成。如果 </a:t>
            </a:r>
            <a:r>
              <a:rPr lang="en-US" altLang="zh-CN" dirty="0" err="1"/>
              <a:t>Xj</a:t>
            </a:r>
            <a:r>
              <a:rPr lang="en-US" altLang="zh-CN" dirty="0"/>
              <a:t> &gt; 0.55 , j = 1 ... M</a:t>
            </a:r>
            <a:r>
              <a:rPr lang="zh-CN" altLang="en-US" dirty="0"/>
              <a:t>，则选择 </a:t>
            </a:r>
            <a:r>
              <a:rPr lang="en-US" altLang="zh-CN" dirty="0" err="1"/>
              <a:t>cjk</a:t>
            </a:r>
            <a:r>
              <a:rPr lang="en-US" altLang="zh-CN" dirty="0"/>
              <a:t> </a:t>
            </a:r>
            <a:r>
              <a:rPr lang="zh-CN" altLang="en-US" dirty="0"/>
              <a:t>以使</a:t>
            </a:r>
            <a:r>
              <a:rPr lang="en-US" altLang="zh-CN" dirty="0" err="1"/>
              <a:t>ajk</a:t>
            </a:r>
            <a:r>
              <a:rPr lang="en-US" altLang="zh-CN" dirty="0"/>
              <a:t> =A </a:t>
            </a:r>
            <a:r>
              <a:rPr lang="zh-CN" altLang="en-US" dirty="0"/>
              <a:t>或 </a:t>
            </a:r>
            <a:r>
              <a:rPr lang="en-US" altLang="zh-CN" dirty="0"/>
              <a:t>T </a:t>
            </a:r>
            <a:r>
              <a:rPr lang="zh-CN" altLang="en-US" dirty="0"/>
              <a:t>，</a:t>
            </a:r>
            <a:r>
              <a:rPr lang="en-US" altLang="zh-CN" dirty="0"/>
              <a:t>k=1,...N.N </a:t>
            </a:r>
            <a:r>
              <a:rPr lang="zh-CN" altLang="en-US" dirty="0"/>
              <a:t>是选择的密钥碱基的数量， </a:t>
            </a:r>
            <a:r>
              <a:rPr lang="en-US" altLang="zh-CN" dirty="0"/>
              <a:t>N ∈(1,K) </a:t>
            </a:r>
            <a:r>
              <a:rPr lang="zh-CN" altLang="en-US" dirty="0"/>
              <a:t>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F3D0A95-96CF-48F0-82A8-1CACED93A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826" y="2318691"/>
            <a:ext cx="5124132" cy="183177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6D53610-642B-40F1-B3DE-44A770ADBC3F}"/>
              </a:ext>
            </a:extLst>
          </p:cNvPr>
          <p:cNvSpPr txBox="1"/>
          <p:nvPr/>
        </p:nvSpPr>
        <p:spPr>
          <a:xfrm>
            <a:off x="667068" y="4150467"/>
            <a:ext cx="10976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如果 </a:t>
            </a:r>
            <a:r>
              <a:rPr lang="en-US" altLang="zh-CN" dirty="0" err="1"/>
              <a:t>Xj</a:t>
            </a:r>
            <a:r>
              <a:rPr lang="en-US" altLang="zh-CN" dirty="0"/>
              <a:t> &lt; 0.55 , j = 1 ... M</a:t>
            </a:r>
            <a:r>
              <a:rPr lang="zh-CN" altLang="en-US" dirty="0"/>
              <a:t>，则选择 </a:t>
            </a:r>
            <a:r>
              <a:rPr lang="en-US" altLang="zh-CN" dirty="0" err="1"/>
              <a:t>cjk</a:t>
            </a:r>
            <a:r>
              <a:rPr lang="en-US" altLang="zh-CN" dirty="0"/>
              <a:t> </a:t>
            </a:r>
            <a:r>
              <a:rPr lang="zh-CN" altLang="en-US" dirty="0"/>
              <a:t>以使</a:t>
            </a:r>
            <a:r>
              <a:rPr lang="en-US" altLang="zh-CN" dirty="0" err="1"/>
              <a:t>ajk</a:t>
            </a:r>
            <a:r>
              <a:rPr lang="en-US" altLang="zh-CN" dirty="0"/>
              <a:t> =C </a:t>
            </a:r>
            <a:r>
              <a:rPr lang="zh-CN" altLang="en-US" dirty="0"/>
              <a:t>或 </a:t>
            </a:r>
            <a:r>
              <a:rPr lang="en-US" altLang="zh-CN" dirty="0"/>
              <a:t>G </a:t>
            </a:r>
            <a:r>
              <a:rPr lang="zh-CN" altLang="en-US" dirty="0"/>
              <a:t>，</a:t>
            </a:r>
            <a:r>
              <a:rPr lang="en-US" altLang="zh-CN" dirty="0"/>
              <a:t>k=1,...N.N </a:t>
            </a:r>
            <a:r>
              <a:rPr lang="zh-CN" altLang="en-US" dirty="0"/>
              <a:t>是选择的密钥碱基的数量， </a:t>
            </a:r>
            <a:r>
              <a:rPr lang="en-US" altLang="zh-CN" dirty="0"/>
              <a:t>N ∈(1,K) </a:t>
            </a:r>
            <a:r>
              <a:rPr lang="zh-CN" altLang="en-US" dirty="0"/>
              <a:t>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CA062BA-F488-444E-BB78-62EFB5EF2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692" y="4686300"/>
            <a:ext cx="57912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2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68C73D3-CF6F-4757-B7C5-6CF90CC56AFB}"/>
              </a:ext>
            </a:extLst>
          </p:cNvPr>
          <p:cNvSpPr txBox="1"/>
          <p:nvPr/>
        </p:nvSpPr>
        <p:spPr>
          <a:xfrm>
            <a:off x="721360" y="480814"/>
            <a:ext cx="10749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/>
              <a:t>地址段的集合和RS码的纠错。每个加密序列的每个序列的开头都添加了一个地址段，包括数据序列和校正序列。地址段也被上面的加密模型加密。地址段的长度为 </a:t>
            </a:r>
            <a:r>
              <a:rPr lang="en-US" altLang="zh-CN" dirty="0"/>
              <a:t>l = [(log2 K) / 2 ]+1</a:t>
            </a:r>
            <a:r>
              <a:rPr lang="zh-CN" altLang="en-US" dirty="0"/>
              <a:t>。 </a:t>
            </a:r>
            <a:r>
              <a:rPr lang="en-US" altLang="zh-CN" dirty="0"/>
              <a:t>K </a:t>
            </a:r>
            <a:r>
              <a:rPr lang="zh-CN" altLang="en-US" dirty="0"/>
              <a:t>是加密序列的长度。数字 </a:t>
            </a:r>
            <a:r>
              <a:rPr lang="en-US" altLang="zh-CN" dirty="0"/>
              <a:t>(1,M + Q + L) </a:t>
            </a:r>
            <a:r>
              <a:rPr lang="zh-CN" altLang="en-US" dirty="0"/>
              <a:t>通过用于目标序列的四元 </a:t>
            </a:r>
            <a:r>
              <a:rPr lang="en-US" altLang="zh-CN" dirty="0"/>
              <a:t>DNA </a:t>
            </a:r>
            <a:r>
              <a:rPr lang="zh-CN" altLang="en-US" dirty="0"/>
              <a:t>存储模型转换为 </a:t>
            </a:r>
            <a:r>
              <a:rPr lang="en-US" altLang="zh-CN" dirty="0"/>
              <a:t>DNA </a:t>
            </a:r>
            <a:r>
              <a:rPr lang="zh-CN" altLang="en-US" dirty="0"/>
              <a:t>碱基。 </a:t>
            </a:r>
            <a:r>
              <a:rPr lang="en-US" altLang="zh-CN" dirty="0"/>
              <a:t>M </a:t>
            </a:r>
            <a:r>
              <a:rPr lang="zh-CN" altLang="en-US" dirty="0"/>
              <a:t>是 </a:t>
            </a:r>
            <a:r>
              <a:rPr lang="en-US" altLang="zh-CN" dirty="0"/>
              <a:t>DNA </a:t>
            </a:r>
            <a:r>
              <a:rPr lang="zh-CN" altLang="en-US" dirty="0"/>
              <a:t>序列的数量，</a:t>
            </a:r>
            <a:r>
              <a:rPr lang="en-US" altLang="zh-CN" dirty="0"/>
              <a:t>L </a:t>
            </a:r>
            <a:r>
              <a:rPr lang="zh-CN" altLang="en-US" dirty="0"/>
              <a:t>是校正序列的数量，</a:t>
            </a:r>
            <a:r>
              <a:rPr lang="en-US" altLang="zh-CN" dirty="0"/>
              <a:t>Q </a:t>
            </a:r>
            <a:r>
              <a:rPr lang="zh-CN" altLang="en-US" dirty="0"/>
              <a:t>是删除的地址段的数量。带有均聚物的地址段被删除，其他的则通过固定的密钥序列加密，如图（</a:t>
            </a:r>
            <a:r>
              <a:rPr lang="en-US" altLang="zh-CN" dirty="0"/>
              <a:t>3</a:t>
            </a:r>
            <a:r>
              <a:rPr lang="zh-CN" altLang="en-US" dirty="0"/>
              <a:t>）所示。</a:t>
            </a:r>
          </a:p>
        </p:txBody>
      </p:sp>
    </p:spTree>
    <p:extLst>
      <p:ext uri="{BB962C8B-B14F-4D97-AF65-F5344CB8AC3E}">
        <p14:creationId xmlns:p14="http://schemas.microsoft.com/office/powerpoint/2010/main" val="1654779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06AFE59-4F15-4603-B09A-6DBE42DAED84}"/>
              </a:ext>
            </a:extLst>
          </p:cNvPr>
          <p:cNvSpPr txBox="1"/>
          <p:nvPr/>
        </p:nvSpPr>
        <p:spPr>
          <a:xfrm>
            <a:off x="688340" y="427950"/>
            <a:ext cx="10551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/>
              <a:t>使用 Reed-Solomon (RS) 码 RS(n,t) 对伽罗瓦域 (GF(2m)) 中的每个加密序列进行校正，n 是校正序列的长度，t 是加密序列的长度。</a:t>
            </a:r>
            <a:r>
              <a:rPr lang="en-US" altLang="zh-CN" dirty="0"/>
              <a:t>RS</a:t>
            </a:r>
            <a:r>
              <a:rPr lang="zh-CN" altLang="en-US" dirty="0"/>
              <a:t>码的生成多项式为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5ADE9A-F678-407C-B294-7D4C5A5F7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320" y="1043186"/>
            <a:ext cx="1981200" cy="6381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B85CD73-6835-47AF-985D-0509286FDEEB}"/>
              </a:ext>
            </a:extLst>
          </p:cNvPr>
          <p:cNvSpPr txBox="1"/>
          <p:nvPr/>
        </p:nvSpPr>
        <p:spPr>
          <a:xfrm>
            <a:off x="828040" y="1829415"/>
            <a:ext cx="10535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/>
              <a:t>S是纠错码的长度，S/2是可以纠正的错误数。然后，对于每个 t' 加密序列，添加 S' 校正序列以通过 RS(S'+ t', t') 校正丢失的加密序列。添加 RS 代码的工作流程如图 4 所示。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DD3392-7A0B-407B-8C91-36DDDDE8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092" y="2694920"/>
            <a:ext cx="8015655" cy="398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9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5F386B7-217B-4BBF-BB37-916C1D53F844}"/>
              </a:ext>
            </a:extLst>
          </p:cNvPr>
          <p:cNvSpPr txBox="1"/>
          <p:nvPr/>
        </p:nvSpPr>
        <p:spPr>
          <a:xfrm>
            <a:off x="797560" y="521454"/>
            <a:ext cx="105968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/>
              <a:t>合成、PCR 扩增和序列。固定引物用于所有独特的 </a:t>
            </a:r>
            <a:r>
              <a:rPr lang="en-US" altLang="zh-CN" dirty="0"/>
              <a:t>DNA </a:t>
            </a:r>
            <a:r>
              <a:rPr lang="zh-CN" altLang="en-US" dirty="0"/>
              <a:t>序列，这些序列是使用 </a:t>
            </a:r>
            <a:r>
              <a:rPr lang="en-US" altLang="zh-CN" dirty="0"/>
              <a:t>Twist Bioscience </a:t>
            </a:r>
            <a:r>
              <a:rPr lang="zh-CN" altLang="en-US" dirty="0"/>
              <a:t>的寡核苷酸池合成的。聚合酶链式反应 </a:t>
            </a:r>
            <a:r>
              <a:rPr lang="en-US" altLang="zh-CN" dirty="0"/>
              <a:t>(PCR) </a:t>
            </a:r>
            <a:r>
              <a:rPr lang="zh-CN" altLang="en-US" dirty="0"/>
              <a:t>扩增用于使用固定引物扩增合成的 </a:t>
            </a:r>
            <a:r>
              <a:rPr lang="en-US" altLang="zh-CN" dirty="0"/>
              <a:t>DNA </a:t>
            </a:r>
            <a:r>
              <a:rPr lang="zh-CN" altLang="en-US" dirty="0"/>
              <a:t>序列，以处理核苷酸的替换、插入或缺失等错误。然后，通过 </a:t>
            </a:r>
            <a:r>
              <a:rPr lang="en-US" altLang="zh-CN" dirty="0"/>
              <a:t>Illumina Hi-seq X-ten </a:t>
            </a:r>
            <a:r>
              <a:rPr lang="zh-CN" altLang="en-US" dirty="0"/>
              <a:t>和 </a:t>
            </a:r>
            <a:r>
              <a:rPr lang="en-US" altLang="zh-CN" dirty="0"/>
              <a:t>PE-150 </a:t>
            </a:r>
            <a:r>
              <a:rPr lang="zh-CN" altLang="en-US" dirty="0"/>
              <a:t>策略测序读取合成的 </a:t>
            </a:r>
            <a:r>
              <a:rPr lang="en-US" altLang="zh-CN" dirty="0"/>
              <a:t>DNA </a:t>
            </a:r>
            <a:r>
              <a:rPr lang="zh-CN" altLang="en-US" dirty="0"/>
              <a:t>序列的内容，对 </a:t>
            </a:r>
            <a:r>
              <a:rPr lang="en-US" altLang="zh-CN" dirty="0"/>
              <a:t>DNA </a:t>
            </a:r>
            <a:r>
              <a:rPr lang="zh-CN" altLang="en-US" dirty="0"/>
              <a:t>序列进行测序以检索存储的信息。 </a:t>
            </a:r>
            <a:r>
              <a:rPr lang="en-US" altLang="zh-CN" dirty="0"/>
              <a:t>DNA </a:t>
            </a:r>
            <a:r>
              <a:rPr lang="zh-CN" altLang="en-US" dirty="0"/>
              <a:t>簇是使用库中的桥式扩增生成的，它会产生每个独特 </a:t>
            </a:r>
            <a:r>
              <a:rPr lang="en-US" altLang="zh-CN" dirty="0"/>
              <a:t>DNA </a:t>
            </a:r>
            <a:r>
              <a:rPr lang="zh-CN" altLang="en-US" dirty="0"/>
              <a:t>序列的许多副本，以减少测序错误。 </a:t>
            </a:r>
            <a:r>
              <a:rPr lang="en-US" altLang="zh-CN" dirty="0"/>
              <a:t>Illumina</a:t>
            </a:r>
            <a:r>
              <a:rPr lang="zh-CN" altLang="en-US" dirty="0"/>
              <a:t>测序提供了每个可能包含错误的独特</a:t>
            </a:r>
            <a:r>
              <a:rPr lang="en-US" altLang="zh-CN" dirty="0"/>
              <a:t>DNA</a:t>
            </a:r>
            <a:r>
              <a:rPr lang="zh-CN" altLang="en-US" dirty="0"/>
              <a:t>序列的多个副本。采用聚类方法，选取最佳的唯一</a:t>
            </a:r>
            <a:r>
              <a:rPr lang="en-US" altLang="zh-CN" dirty="0"/>
              <a:t>DNA</a:t>
            </a:r>
            <a:r>
              <a:rPr lang="zh-CN" altLang="en-US" dirty="0"/>
              <a:t>序列，对原始数据进行解码和检索。</a:t>
            </a:r>
          </a:p>
        </p:txBody>
      </p:sp>
    </p:spTree>
    <p:extLst>
      <p:ext uri="{BB962C8B-B14F-4D97-AF65-F5344CB8AC3E}">
        <p14:creationId xmlns:p14="http://schemas.microsoft.com/office/powerpoint/2010/main" val="519891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E0B5542-FDC7-4B66-82EA-16DEBD4E2311}"/>
              </a:ext>
            </a:extLst>
          </p:cNvPr>
          <p:cNvSpPr txBox="1"/>
          <p:nvPr/>
        </p:nvSpPr>
        <p:spPr>
          <a:xfrm>
            <a:off x="660400" y="430014"/>
            <a:ext cx="110337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解密过程。经过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NGS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处理后，与合成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DNA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序列长度不匹配的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reads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被丢弃。聚类方法最初根据地址对所有读取进行聚类，具有相同地址的读取被视为一个单独的聚类。计算簇中读取的相似性以去除具有地址错误的读取。然后，计算具有地址错误的读取与每个簇之间的相似度，以将读取分类到相应的簇中。通过检查簇中与正确寡核苷酸大小匹配的每个寡核苷酸的出现次数，使用最常见的寡核苷酸重建簇中的序列。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indent="457200"/>
            <a:r>
              <a:rPr lang="zh-CN" altLang="en-US" dirty="0">
                <a:latin typeface="+mn-ea"/>
              </a:rPr>
              <a:t>解密过程是加密的逆过程。每个序列的地址段被解密以获得地址信息。加密序列按地址编号排序；然后，重建了 </a:t>
            </a:r>
            <a:r>
              <a:rPr lang="en-US" altLang="zh-CN" dirty="0">
                <a:latin typeface="+mn-ea"/>
              </a:rPr>
              <a:t>t * t </a:t>
            </a:r>
            <a:r>
              <a:rPr lang="zh-CN" altLang="en-US" dirty="0">
                <a:latin typeface="+mn-ea"/>
              </a:rPr>
              <a:t>矩阵。缺失的加密序列由纠错序列修正，加密碱基由每个序列中的修正碱基修正。</a:t>
            </a:r>
            <a:endParaRPr lang="en-US" altLang="zh-CN" dirty="0">
              <a:latin typeface="+mn-ea"/>
            </a:endParaRPr>
          </a:p>
          <a:p>
            <a:pPr indent="457200"/>
            <a:r>
              <a:rPr lang="zh-CN" altLang="en-US" dirty="0">
                <a:latin typeface="+mn-ea"/>
              </a:rPr>
              <a:t>修正后的加密序列由上面的 </a:t>
            </a:r>
            <a:r>
              <a:rPr lang="en-US" altLang="zh-CN" dirty="0">
                <a:latin typeface="+mn-ea"/>
              </a:rPr>
              <a:t>EXA </a:t>
            </a:r>
            <a:r>
              <a:rPr lang="zh-CN" altLang="en-US" dirty="0">
                <a:latin typeface="+mn-ea"/>
              </a:rPr>
              <a:t>进行排序和解密。然后，通过选择的四元 </a:t>
            </a:r>
            <a:r>
              <a:rPr lang="en-US" altLang="zh-CN" dirty="0">
                <a:latin typeface="+mn-ea"/>
              </a:rPr>
              <a:t>DNA </a:t>
            </a:r>
            <a:r>
              <a:rPr lang="zh-CN" altLang="en-US" dirty="0">
                <a:latin typeface="+mn-ea"/>
              </a:rPr>
              <a:t>存储模型将解密后的序列转换为二进制格式。二进制序列通过霍夫曼编码解压缩并转换为原始目标数据。</a:t>
            </a:r>
          </a:p>
        </p:txBody>
      </p:sp>
    </p:spTree>
    <p:extLst>
      <p:ext uri="{BB962C8B-B14F-4D97-AF65-F5344CB8AC3E}">
        <p14:creationId xmlns:p14="http://schemas.microsoft.com/office/powerpoint/2010/main" val="3482025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503549-BB70-48C4-957B-E50F9C6EEA87}"/>
              </a:ext>
            </a:extLst>
          </p:cNvPr>
          <p:cNvSpPr txBox="1"/>
          <p:nvPr/>
        </p:nvSpPr>
        <p:spPr>
          <a:xfrm>
            <a:off x="325120" y="26416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结果：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88EA7C-A257-458F-A151-06B287B8C1CC}"/>
              </a:ext>
            </a:extLst>
          </p:cNvPr>
          <p:cNvSpPr txBox="1"/>
          <p:nvPr/>
        </p:nvSpPr>
        <p:spPr>
          <a:xfrm>
            <a:off x="718959" y="925175"/>
            <a:ext cx="107540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/>
              <a:t>在这项工作中，选择了中国小说《水浒传》的1张图片（37KB）和1篇文字（242KB）作为目标数据，如图（5）所示。由于四元 </a:t>
            </a:r>
            <a:r>
              <a:rPr lang="en-US" altLang="zh-CN" dirty="0"/>
              <a:t>DNA </a:t>
            </a:r>
            <a:r>
              <a:rPr lang="zh-CN" altLang="en-US" dirty="0"/>
              <a:t>存储模型，选择八位二进制数字作为 </a:t>
            </a:r>
            <a:r>
              <a:rPr lang="en-US" altLang="zh-CN" dirty="0"/>
              <a:t>Huffman </a:t>
            </a:r>
            <a:r>
              <a:rPr lang="zh-CN" altLang="en-US" dirty="0"/>
              <a:t>编码的信号。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464569-349B-4EBA-867B-8931ED2FF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59" y="1770856"/>
            <a:ext cx="6833761" cy="479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51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E8EB6DE-80BD-48A1-BB07-3F49EFB61D64}"/>
              </a:ext>
            </a:extLst>
          </p:cNvPr>
          <p:cNvSpPr txBox="1"/>
          <p:nvPr/>
        </p:nvSpPr>
        <p:spPr>
          <a:xfrm>
            <a:off x="762000" y="551934"/>
            <a:ext cx="1066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/>
              <a:t>另一部中国小说《西游记》被用作密钥文件。在文本中随机选择初始位置，并将密钥文件转换为二进制格式。该序列通过二进制 </a:t>
            </a:r>
            <a:r>
              <a:rPr lang="en-US" altLang="zh-CN" dirty="0"/>
              <a:t>DNA </a:t>
            </a:r>
            <a:r>
              <a:rPr lang="zh-CN" altLang="en-US" dirty="0"/>
              <a:t>存储模型转换为 </a:t>
            </a:r>
            <a:r>
              <a:rPr lang="en-US" altLang="zh-CN" dirty="0"/>
              <a:t>DNA </a:t>
            </a:r>
            <a:r>
              <a:rPr lang="zh-CN" altLang="en-US" dirty="0"/>
              <a:t>序列。</a:t>
            </a:r>
            <a:endParaRPr lang="en-US" altLang="zh-CN" dirty="0"/>
          </a:p>
          <a:p>
            <a:pPr indent="457200"/>
            <a:r>
              <a:rPr lang="zh-CN" altLang="en-US" dirty="0"/>
              <a:t>最佳加密模型如下图所示，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75584B-2413-409B-AAB4-80B8C171F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565" y="1687830"/>
            <a:ext cx="4552950" cy="14097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149903-D081-496B-8820-8DE7C7E4A48A}"/>
              </a:ext>
            </a:extLst>
          </p:cNvPr>
          <p:cNvSpPr txBox="1"/>
          <p:nvPr/>
        </p:nvSpPr>
        <p:spPr>
          <a:xfrm>
            <a:off x="762000" y="3429000"/>
            <a:ext cx="1066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/>
              <a:t>从左到右，这些列是目标碱基、关键碱基和加密碱基。目标文件分为</a:t>
            </a:r>
            <a:r>
              <a:rPr lang="en-US" altLang="zh-CN" dirty="0"/>
              <a:t>11406</a:t>
            </a:r>
            <a:r>
              <a:rPr lang="zh-CN" altLang="en-US" dirty="0"/>
              <a:t>个目标序列；每个序列有 </a:t>
            </a:r>
            <a:r>
              <a:rPr lang="en-US" altLang="zh-CN" dirty="0"/>
              <a:t>100 </a:t>
            </a:r>
            <a:r>
              <a:rPr lang="zh-CN" altLang="en-US" dirty="0"/>
              <a:t>个碱基。密钥文件也分为 </a:t>
            </a:r>
            <a:r>
              <a:rPr lang="en-US" altLang="zh-CN" dirty="0"/>
              <a:t>11406 </a:t>
            </a:r>
            <a:r>
              <a:rPr lang="zh-CN" altLang="en-US" dirty="0"/>
              <a:t>个序列，有 </a:t>
            </a:r>
            <a:r>
              <a:rPr lang="en-US" altLang="zh-CN" dirty="0"/>
              <a:t>100 </a:t>
            </a:r>
            <a:r>
              <a:rPr lang="zh-CN" altLang="en-US" dirty="0"/>
              <a:t>个碱基，并且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1A5108E-7DFB-4EAE-BFF0-069E57C61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20" y="4274721"/>
            <a:ext cx="5482590" cy="11267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9D26A80-28B9-4183-8C1D-14E09B923091}"/>
              </a:ext>
            </a:extLst>
          </p:cNvPr>
          <p:cNvSpPr txBox="1"/>
          <p:nvPr/>
        </p:nvSpPr>
        <p:spPr>
          <a:xfrm>
            <a:off x="762000" y="5600901"/>
            <a:ext cx="1066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CJK是第JTH序列中的第k个密钥碱基，cjk *是第JTH序列中的第k个二进制字符。用EXA去除均聚物并控制GC含量。</a:t>
            </a:r>
          </a:p>
        </p:txBody>
      </p:sp>
    </p:spTree>
    <p:extLst>
      <p:ext uri="{BB962C8B-B14F-4D97-AF65-F5344CB8AC3E}">
        <p14:creationId xmlns:p14="http://schemas.microsoft.com/office/powerpoint/2010/main" val="381473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C2CAF1B-2FC6-4E39-95E2-03708CDD8073}"/>
              </a:ext>
            </a:extLst>
          </p:cNvPr>
          <p:cNvSpPr txBox="1"/>
          <p:nvPr/>
        </p:nvSpPr>
        <p:spPr>
          <a:xfrm>
            <a:off x="817880" y="2274838"/>
            <a:ext cx="105562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/>
              <a:t>DNA存储是近年来全球研究的热点，目前的研究大多集中在存储密度和大数据方面，但DNA储存的安全性也需要考虑。针对传统的信息安全问题，介绍了一些基于</a:t>
            </a:r>
            <a:r>
              <a:rPr lang="en-US" altLang="zh-CN" dirty="0"/>
              <a:t>DNA</a:t>
            </a:r>
            <a:r>
              <a:rPr lang="zh-CN" altLang="en-US" dirty="0"/>
              <a:t>的安全方法。然而，很少有加密算法考虑到生物技术的局限性，将其应用于DNA存储。DNA密码学与传统密码学的不同之处在于，前者是建立在生物技术的局限性之上的，而生物技术与计算能力无关。引入了扩展的异或算法（</a:t>
            </a:r>
            <a:r>
              <a:rPr lang="en-US" altLang="zh-CN" dirty="0"/>
              <a:t>EXA</a:t>
            </a:r>
            <a:r>
              <a:rPr lang="zh-CN" altLang="en-US" dirty="0"/>
              <a:t>）用于生物技术约束的加密，可以部分解决合成和测序的问题，例如</a:t>
            </a:r>
            <a:r>
              <a:rPr lang="en-US" altLang="zh-CN" dirty="0"/>
              <a:t>DNA</a:t>
            </a:r>
            <a:r>
              <a:rPr lang="zh-CN" altLang="en-US" dirty="0"/>
              <a:t>存储中的</a:t>
            </a:r>
            <a:r>
              <a:rPr lang="en-US" altLang="zh-CN" dirty="0"/>
              <a:t>GC</a:t>
            </a:r>
            <a:r>
              <a:rPr lang="zh-CN" altLang="en-US" dirty="0"/>
              <a:t>含量和均聚物。</a:t>
            </a:r>
            <a:r>
              <a:rPr lang="zh-CN" altLang="en-US" u="sng" dirty="0">
                <a:uFill>
                  <a:solidFill>
                    <a:srgbClr val="FF0000"/>
                  </a:solidFill>
                </a:uFill>
              </a:rPr>
              <a:t>利用四元</a:t>
            </a:r>
            <a:r>
              <a:rPr lang="en-US" altLang="zh-CN" u="sng" dirty="0">
                <a:uFill>
                  <a:solidFill>
                    <a:srgbClr val="FF0000"/>
                  </a:solidFill>
                </a:uFill>
              </a:rPr>
              <a:t>DNA</a:t>
            </a:r>
            <a:r>
              <a:rPr lang="zh-CN" altLang="en-US" u="sng" dirty="0">
                <a:uFill>
                  <a:solidFill>
                    <a:srgbClr val="FF0000"/>
                  </a:solidFill>
                </a:uFill>
              </a:rPr>
              <a:t>存储模型对目标文件进行转换，使存储效率最大化。密钥文件可以是通过二进制</a:t>
            </a:r>
            <a:r>
              <a:rPr lang="en-US" altLang="zh-CN" u="sng" dirty="0">
                <a:uFill>
                  <a:solidFill>
                    <a:srgbClr val="FF0000"/>
                  </a:solidFill>
                </a:uFill>
              </a:rPr>
              <a:t>DNA</a:t>
            </a:r>
            <a:r>
              <a:rPr lang="zh-CN" altLang="en-US" u="sng" dirty="0">
                <a:uFill>
                  <a:solidFill>
                    <a:srgbClr val="FF0000"/>
                  </a:solidFill>
                </a:uFill>
              </a:rPr>
              <a:t>存储模型转换成</a:t>
            </a:r>
            <a:r>
              <a:rPr lang="en-US" altLang="zh-CN" u="sng" dirty="0">
                <a:uFill>
                  <a:solidFill>
                    <a:srgbClr val="FF0000"/>
                  </a:solidFill>
                </a:uFill>
              </a:rPr>
              <a:t>DNA</a:t>
            </a:r>
            <a:r>
              <a:rPr lang="zh-CN" altLang="en-US" u="sng" dirty="0">
                <a:uFill>
                  <a:solidFill>
                    <a:srgbClr val="FF0000"/>
                  </a:solidFill>
                </a:uFill>
              </a:rPr>
              <a:t>序列的“任何东西”，以最大限度地利用密钥文件的长度。</a:t>
            </a:r>
            <a:r>
              <a:rPr lang="zh-CN" altLang="en-US" dirty="0"/>
              <a:t>输入文件被加密到</a:t>
            </a:r>
            <a:r>
              <a:rPr lang="en-US" altLang="zh-CN" dirty="0"/>
              <a:t>DNA</a:t>
            </a:r>
            <a:r>
              <a:rPr lang="zh-CN" altLang="en-US" dirty="0"/>
              <a:t>存储和解密到无错误的输出文件。这意味着无错误加密</a:t>
            </a:r>
            <a:r>
              <a:rPr lang="en-US" altLang="zh-CN" dirty="0"/>
              <a:t>DNA</a:t>
            </a:r>
            <a:r>
              <a:rPr lang="zh-CN" altLang="en-US" dirty="0"/>
              <a:t>存储是可行的，</a:t>
            </a:r>
            <a:r>
              <a:rPr lang="en-US" altLang="zh-CN" dirty="0"/>
              <a:t>EXA</a:t>
            </a:r>
            <a:r>
              <a:rPr lang="zh-CN" altLang="en-US" dirty="0"/>
              <a:t>为大规模</a:t>
            </a:r>
            <a:r>
              <a:rPr lang="en-US" altLang="zh-CN" dirty="0"/>
              <a:t>DNA</a:t>
            </a:r>
            <a:r>
              <a:rPr lang="zh-CN" altLang="en-US" dirty="0"/>
              <a:t>存储中的加密铺平了道路。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03549-BB70-48C4-957B-E50F9C6EEA87}"/>
              </a:ext>
            </a:extLst>
          </p:cNvPr>
          <p:cNvSpPr txBox="1"/>
          <p:nvPr/>
        </p:nvSpPr>
        <p:spPr>
          <a:xfrm>
            <a:off x="325120" y="26416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摘要：</a:t>
            </a:r>
          </a:p>
        </p:txBody>
      </p:sp>
    </p:spTree>
    <p:extLst>
      <p:ext uri="{BB962C8B-B14F-4D97-AF65-F5344CB8AC3E}">
        <p14:creationId xmlns:p14="http://schemas.microsoft.com/office/powerpoint/2010/main" val="143687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43394D-FCC5-4C09-8AC9-6877FF9F7691}"/>
              </a:ext>
            </a:extLst>
          </p:cNvPr>
          <p:cNvSpPr txBox="1"/>
          <p:nvPr/>
        </p:nvSpPr>
        <p:spPr>
          <a:xfrm>
            <a:off x="680720" y="626795"/>
            <a:ext cx="1083056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/>
              <a:t>使用RS(127,107)对每个序列进行校正，在每个序列末尾增加20个校正碱基。最后，每个序列有127个碱基。对于每</a:t>
            </a:r>
            <a:r>
              <a:rPr lang="en-US" altLang="zh-CN" dirty="0"/>
              <a:t>123</a:t>
            </a:r>
            <a:r>
              <a:rPr lang="zh-CN" altLang="en-US" dirty="0"/>
              <a:t>个加密序列，</a:t>
            </a:r>
            <a:r>
              <a:rPr lang="en-US" altLang="zh-CN" dirty="0"/>
              <a:t>RS</a:t>
            </a:r>
            <a:r>
              <a:rPr lang="zh-CN" altLang="en-US" dirty="0"/>
              <a:t>（</a:t>
            </a:r>
            <a:r>
              <a:rPr lang="en-US" altLang="zh-CN" dirty="0"/>
              <a:t>127,123</a:t>
            </a:r>
            <a:r>
              <a:rPr lang="zh-CN" altLang="en-US" dirty="0"/>
              <a:t>）添加</a:t>
            </a:r>
            <a:r>
              <a:rPr lang="en-US" altLang="zh-CN" dirty="0"/>
              <a:t>4</a:t>
            </a:r>
            <a:r>
              <a:rPr lang="zh-CN" altLang="en-US" dirty="0"/>
              <a:t>个校正序列用于序列间校正。最后，计算出总共</a:t>
            </a:r>
            <a:r>
              <a:rPr lang="en-US" altLang="zh-CN" dirty="0"/>
              <a:t>372</a:t>
            </a:r>
            <a:r>
              <a:rPr lang="zh-CN" altLang="en-US" dirty="0"/>
              <a:t>个校正序列，可以校正</a:t>
            </a:r>
            <a:r>
              <a:rPr lang="en-US" altLang="zh-CN" dirty="0"/>
              <a:t>186</a:t>
            </a:r>
            <a:r>
              <a:rPr lang="zh-CN" altLang="en-US" dirty="0"/>
              <a:t>个缺失的</a:t>
            </a:r>
            <a:r>
              <a:rPr lang="en-US" altLang="zh-CN" dirty="0"/>
              <a:t>DNA</a:t>
            </a:r>
            <a:r>
              <a:rPr lang="zh-CN" altLang="en-US" dirty="0"/>
              <a:t>序列。</a:t>
            </a:r>
            <a:endParaRPr lang="en-US" altLang="zh-CN" dirty="0"/>
          </a:p>
          <a:p>
            <a:pPr indent="457200"/>
            <a:r>
              <a:rPr lang="zh-CN" altLang="en-US" dirty="0"/>
              <a:t>将数字 </a:t>
            </a:r>
            <a:r>
              <a:rPr lang="en-US" altLang="zh-CN" dirty="0"/>
              <a:t>(1,12419) </a:t>
            </a:r>
            <a:r>
              <a:rPr lang="zh-CN" altLang="en-US" dirty="0"/>
              <a:t>通过用于目标序列的四元 </a:t>
            </a:r>
            <a:r>
              <a:rPr lang="en-US" altLang="zh-CN" dirty="0"/>
              <a:t>DNA </a:t>
            </a:r>
            <a:r>
              <a:rPr lang="zh-CN" altLang="en-US" dirty="0"/>
              <a:t>存储模型转换为 </a:t>
            </a:r>
            <a:r>
              <a:rPr lang="en-US" altLang="zh-CN" dirty="0"/>
              <a:t>DNA </a:t>
            </a:r>
            <a:r>
              <a:rPr lang="zh-CN" altLang="en-US" dirty="0"/>
              <a:t>碱基，包括 </a:t>
            </a:r>
            <a:r>
              <a:rPr lang="en-US" altLang="zh-CN" dirty="0"/>
              <a:t>11406 </a:t>
            </a:r>
            <a:r>
              <a:rPr lang="zh-CN" altLang="en-US" dirty="0"/>
              <a:t>个加密序列、</a:t>
            </a:r>
            <a:r>
              <a:rPr lang="en-US" altLang="zh-CN" dirty="0"/>
              <a:t>372 </a:t>
            </a:r>
            <a:r>
              <a:rPr lang="zh-CN" altLang="en-US" dirty="0"/>
              <a:t>个校正序列和 </a:t>
            </a:r>
            <a:r>
              <a:rPr lang="en-US" altLang="zh-CN" dirty="0"/>
              <a:t>641 </a:t>
            </a:r>
            <a:r>
              <a:rPr lang="zh-CN" altLang="en-US" dirty="0"/>
              <a:t>个删除的地址段。根据目标序列的数量，地址段的长度为 </a:t>
            </a:r>
            <a:r>
              <a:rPr lang="en-US" altLang="zh-CN" dirty="0"/>
              <a:t>7</a:t>
            </a:r>
            <a:r>
              <a:rPr lang="zh-CN" altLang="en-US" dirty="0"/>
              <a:t>。具有均聚物的地址段被删除，固定密钥序列加密其他地址段。固定密钥序列也来自密钥文件。</a:t>
            </a:r>
            <a:endParaRPr lang="en-US" altLang="zh-CN" dirty="0"/>
          </a:p>
          <a:p>
            <a:pPr indent="457200"/>
            <a:r>
              <a:rPr lang="zh-CN" altLang="en-US" dirty="0"/>
              <a:t>固定引物用于使用 </a:t>
            </a:r>
            <a:r>
              <a:rPr lang="en-US" altLang="zh-CN" dirty="0"/>
              <a:t>Twist Bioscience </a:t>
            </a:r>
            <a:r>
              <a:rPr lang="zh-CN" altLang="en-US" dirty="0"/>
              <a:t>的寡核苷酸池合成的所有独特 </a:t>
            </a:r>
            <a:r>
              <a:rPr lang="en-US" altLang="zh-CN" dirty="0"/>
              <a:t>DNA </a:t>
            </a:r>
            <a:r>
              <a:rPr lang="zh-CN" altLang="en-US" dirty="0"/>
              <a:t>序列。引物 </a:t>
            </a:r>
            <a:r>
              <a:rPr lang="en-US" altLang="zh-CN" dirty="0"/>
              <a:t>5' </a:t>
            </a:r>
            <a:r>
              <a:rPr lang="zh-CN" altLang="en-US" dirty="0"/>
              <a:t>的长度为 </a:t>
            </a:r>
            <a:r>
              <a:rPr lang="en-US" altLang="zh-CN" dirty="0"/>
              <a:t>17bp</a:t>
            </a:r>
            <a:r>
              <a:rPr lang="zh-CN" altLang="en-US" dirty="0"/>
              <a:t>，引物 </a:t>
            </a:r>
            <a:r>
              <a:rPr lang="en-US" altLang="zh-CN" dirty="0"/>
              <a:t>3' </a:t>
            </a:r>
            <a:r>
              <a:rPr lang="zh-CN" altLang="en-US" dirty="0"/>
              <a:t>的长度为 </a:t>
            </a:r>
            <a:r>
              <a:rPr lang="en-US" altLang="zh-CN" dirty="0"/>
              <a:t>20bp</a:t>
            </a:r>
            <a:r>
              <a:rPr lang="zh-CN" altLang="en-US" dirty="0"/>
              <a:t>。合成的</a:t>
            </a:r>
            <a:r>
              <a:rPr lang="en-US" altLang="zh-CN" dirty="0"/>
              <a:t>DNA</a:t>
            </a:r>
            <a:r>
              <a:rPr lang="zh-CN" altLang="en-US" dirty="0"/>
              <a:t>序列长度为</a:t>
            </a:r>
            <a:r>
              <a:rPr lang="en-US" altLang="zh-CN" dirty="0"/>
              <a:t>164bp</a:t>
            </a:r>
            <a:r>
              <a:rPr lang="zh-CN" altLang="en-US" dirty="0"/>
              <a:t>。加密过程的时间约为</a:t>
            </a:r>
            <a:r>
              <a:rPr lang="en-US" altLang="zh-CN" dirty="0"/>
              <a:t>44.8s</a:t>
            </a:r>
            <a:r>
              <a:rPr lang="zh-CN" altLang="en-US" dirty="0"/>
              <a:t>，时间复杂度为</a:t>
            </a:r>
            <a:r>
              <a:rPr lang="en-US" altLang="zh-CN" dirty="0"/>
              <a:t>O(n2)</a:t>
            </a:r>
            <a:r>
              <a:rPr lang="zh-CN" altLang="en-US" dirty="0"/>
              <a:t>。存储密度为（</a:t>
            </a:r>
            <a:r>
              <a:rPr lang="en-US" altLang="zh-CN" dirty="0"/>
              <a:t>11406×100×2</a:t>
            </a:r>
            <a:r>
              <a:rPr lang="zh-CN" altLang="en-US" dirty="0"/>
              <a:t>）</a:t>
            </a:r>
            <a:r>
              <a:rPr lang="en-US" altLang="zh-CN" dirty="0"/>
              <a:t>/</a:t>
            </a:r>
            <a:r>
              <a:rPr lang="zh-CN" altLang="en-US" dirty="0"/>
              <a:t>（</a:t>
            </a:r>
            <a:r>
              <a:rPr lang="en-US" altLang="zh-CN" dirty="0"/>
              <a:t>11778×127</a:t>
            </a:r>
            <a:r>
              <a:rPr lang="zh-CN" altLang="en-US" dirty="0"/>
              <a:t>）≈</a:t>
            </a:r>
            <a:r>
              <a:rPr lang="en-US" altLang="zh-CN" u="sng" dirty="0"/>
              <a:t>1.53</a:t>
            </a:r>
            <a:r>
              <a:rPr lang="zh-CN" altLang="en-US" dirty="0"/>
              <a:t>。然后通过</a:t>
            </a:r>
            <a:r>
              <a:rPr lang="en-US" altLang="zh-CN" dirty="0"/>
              <a:t>NGS</a:t>
            </a:r>
            <a:r>
              <a:rPr lang="zh-CN" altLang="en-US" dirty="0"/>
              <a:t>对合成的</a:t>
            </a:r>
            <a:r>
              <a:rPr lang="en-US" altLang="zh-CN" dirty="0"/>
              <a:t>DNA</a:t>
            </a:r>
            <a:r>
              <a:rPr lang="zh-CN" altLang="en-US" dirty="0"/>
              <a:t>序列进行测序。总共</a:t>
            </a:r>
            <a:r>
              <a:rPr lang="en-US" altLang="zh-CN" dirty="0"/>
              <a:t>11563546</a:t>
            </a:r>
            <a:r>
              <a:rPr lang="zh-CN" altLang="en-US" dirty="0"/>
              <a:t>个</a:t>
            </a:r>
            <a:r>
              <a:rPr lang="en-US" altLang="zh-CN" dirty="0"/>
              <a:t>reads</a:t>
            </a:r>
            <a:r>
              <a:rPr lang="zh-CN" altLang="en-US" dirty="0"/>
              <a:t>被聚合到</a:t>
            </a:r>
            <a:r>
              <a:rPr lang="en-US" altLang="zh-CN" dirty="0"/>
              <a:t>11778</a:t>
            </a:r>
            <a:r>
              <a:rPr lang="zh-CN" altLang="en-US" dirty="0"/>
              <a:t>个独特的</a:t>
            </a:r>
            <a:r>
              <a:rPr lang="en-US" altLang="zh-CN" dirty="0"/>
              <a:t>DNA</a:t>
            </a:r>
            <a:r>
              <a:rPr lang="zh-CN" altLang="en-US" dirty="0"/>
              <a:t>序列中，这覆盖了所有的目标序列。数据集的平均覆盖率为</a:t>
            </a:r>
            <a:r>
              <a:rPr lang="en-US" altLang="zh-CN" dirty="0"/>
              <a:t>918.8</a:t>
            </a:r>
            <a:r>
              <a:rPr lang="zh-CN" altLang="en-US" dirty="0"/>
              <a:t>次读取，标准偏差为</a:t>
            </a:r>
            <a:r>
              <a:rPr lang="en-US" altLang="zh-CN" dirty="0"/>
              <a:t>733.7</a:t>
            </a:r>
            <a:r>
              <a:rPr lang="zh-CN" altLang="en-US" dirty="0"/>
              <a:t>次读取。在不同的序列中观察到不同的覆盖范围，从</a:t>
            </a:r>
            <a:r>
              <a:rPr lang="en-US" altLang="zh-CN" dirty="0"/>
              <a:t>13</a:t>
            </a:r>
            <a:r>
              <a:rPr lang="zh-CN" altLang="en-US" dirty="0"/>
              <a:t>次读取到</a:t>
            </a:r>
            <a:r>
              <a:rPr lang="en-US" altLang="zh-CN" dirty="0"/>
              <a:t>8342</a:t>
            </a:r>
            <a:r>
              <a:rPr lang="zh-CN" altLang="en-US" dirty="0"/>
              <a:t>次读取。覆盖序列分布表明，大部分序列的同质性高，离散度低，序列频率积累也表现出良好的均匀性，如图</a:t>
            </a:r>
            <a:r>
              <a:rPr lang="en-US" altLang="zh-CN" dirty="0"/>
              <a:t>6</a:t>
            </a:r>
            <a:r>
              <a:rPr lang="zh-CN" altLang="en-US" dirty="0"/>
              <a:t>所示。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73D4BD-1EDF-4829-AB7F-1F3894797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893" y="4064000"/>
            <a:ext cx="5872987" cy="255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47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DE608D0-9E40-4573-92BC-833CB34DF47B}"/>
              </a:ext>
            </a:extLst>
          </p:cNvPr>
          <p:cNvSpPr txBox="1"/>
          <p:nvPr/>
        </p:nvSpPr>
        <p:spPr>
          <a:xfrm>
            <a:off x="812800" y="582414"/>
            <a:ext cx="10566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/>
              <a:t>不匹配127bp确切长度的读取被丢弃。聚类方法根据地址和相似度对所有读取进行聚类，并在每个聚类中重建序列。共重建了</a:t>
            </a:r>
            <a:r>
              <a:rPr lang="en-US" altLang="zh-CN" dirty="0"/>
              <a:t>11775</a:t>
            </a:r>
            <a:r>
              <a:rPr lang="zh-CN" altLang="en-US" dirty="0"/>
              <a:t>个无错误的独特</a:t>
            </a:r>
            <a:r>
              <a:rPr lang="en-US" altLang="zh-CN" dirty="0"/>
              <a:t>DNA</a:t>
            </a:r>
            <a:r>
              <a:rPr lang="zh-CN" altLang="en-US" dirty="0"/>
              <a:t>序列，只有</a:t>
            </a:r>
            <a:r>
              <a:rPr lang="en-US" altLang="zh-CN" dirty="0"/>
              <a:t>3</a:t>
            </a:r>
            <a:r>
              <a:rPr lang="zh-CN" altLang="en-US" dirty="0"/>
              <a:t>个独特</a:t>
            </a:r>
            <a:r>
              <a:rPr lang="en-US" altLang="zh-CN" dirty="0"/>
              <a:t>DNA</a:t>
            </a:r>
            <a:r>
              <a:rPr lang="zh-CN" altLang="en-US" dirty="0"/>
              <a:t>序列存在不同的错误。然后对每个序列的地址段进行解密，获得地址信息。加密序列按地址编号排序；重建了 </a:t>
            </a:r>
            <a:r>
              <a:rPr lang="en-US" altLang="zh-CN" dirty="0"/>
              <a:t>127 * 127 </a:t>
            </a:r>
            <a:r>
              <a:rPr lang="zh-CN" altLang="en-US" dirty="0"/>
              <a:t>矩阵。 </a:t>
            </a:r>
            <a:r>
              <a:rPr lang="en-US" altLang="zh-CN" dirty="0"/>
              <a:t>11775</a:t>
            </a:r>
            <a:r>
              <a:rPr lang="zh-CN" altLang="en-US" dirty="0"/>
              <a:t>条无错误的唯一</a:t>
            </a:r>
            <a:r>
              <a:rPr lang="en-US" altLang="zh-CN" dirty="0"/>
              <a:t>DNA</a:t>
            </a:r>
            <a:r>
              <a:rPr lang="zh-CN" altLang="en-US" dirty="0"/>
              <a:t>序列均被每个序列中的校正碱基检测到，其中</a:t>
            </a:r>
            <a:r>
              <a:rPr lang="en-US" altLang="zh-CN" dirty="0"/>
              <a:t>3</a:t>
            </a:r>
            <a:r>
              <a:rPr lang="zh-CN" altLang="en-US" dirty="0"/>
              <a:t>条错误的唯一</a:t>
            </a:r>
            <a:r>
              <a:rPr lang="en-US" altLang="zh-CN" dirty="0"/>
              <a:t>DNA</a:t>
            </a:r>
            <a:r>
              <a:rPr lang="zh-CN" altLang="en-US" dirty="0"/>
              <a:t>序列被错误校正序列和校正碱基校正，如图</a:t>
            </a:r>
            <a:r>
              <a:rPr lang="en-US" altLang="zh-CN" dirty="0"/>
              <a:t>7</a:t>
            </a:r>
            <a:r>
              <a:rPr lang="zh-CN" altLang="en-US" dirty="0"/>
              <a:t>所示。事实上，</a:t>
            </a:r>
            <a:r>
              <a:rPr lang="en-US" altLang="zh-CN" dirty="0"/>
              <a:t>2</a:t>
            </a:r>
            <a:r>
              <a:rPr lang="zh-CN" altLang="en-US" dirty="0"/>
              <a:t>个独特的</a:t>
            </a:r>
            <a:r>
              <a:rPr lang="en-US" altLang="zh-CN" dirty="0"/>
              <a:t>DNA</a:t>
            </a:r>
            <a:r>
              <a:rPr lang="zh-CN" altLang="en-US" dirty="0"/>
              <a:t>序列在每个序列中都有</a:t>
            </a:r>
            <a:r>
              <a:rPr lang="en-US" altLang="zh-CN" dirty="0"/>
              <a:t>1</a:t>
            </a:r>
            <a:r>
              <a:rPr lang="zh-CN" altLang="en-US" dirty="0"/>
              <a:t>个被校正碱基</a:t>
            </a:r>
            <a:r>
              <a:rPr lang="en-US" altLang="zh-CN" dirty="0"/>
              <a:t>RS(127,107)</a:t>
            </a:r>
            <a:r>
              <a:rPr lang="zh-CN" altLang="en-US" dirty="0"/>
              <a:t>纠正的替换错误，</a:t>
            </a:r>
            <a:r>
              <a:rPr lang="en-US" altLang="zh-CN" dirty="0"/>
              <a:t>1</a:t>
            </a:r>
            <a:r>
              <a:rPr lang="zh-CN" altLang="en-US" dirty="0"/>
              <a:t>个独特的</a:t>
            </a:r>
            <a:r>
              <a:rPr lang="en-US" altLang="zh-CN" dirty="0"/>
              <a:t>DNA</a:t>
            </a:r>
            <a:r>
              <a:rPr lang="zh-CN" altLang="en-US" dirty="0"/>
              <a:t>序列有</a:t>
            </a:r>
            <a:r>
              <a:rPr lang="en-US" altLang="zh-CN" dirty="0"/>
              <a:t>2</a:t>
            </a:r>
            <a:r>
              <a:rPr lang="zh-CN" altLang="en-US" dirty="0"/>
              <a:t>个取代错误和</a:t>
            </a:r>
            <a:r>
              <a:rPr lang="en-US" altLang="zh-CN" dirty="0"/>
              <a:t>3</a:t>
            </a:r>
            <a:r>
              <a:rPr lang="zh-CN" altLang="en-US" dirty="0"/>
              <a:t>个被错误纠正序列</a:t>
            </a:r>
            <a:r>
              <a:rPr lang="en-US" altLang="zh-CN" dirty="0"/>
              <a:t>RS(127,123)</a:t>
            </a:r>
            <a:r>
              <a:rPr lang="zh-CN" altLang="en-US" dirty="0"/>
              <a:t>纠正的缺失错误。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254AB97-43A0-42DE-9760-FCA26A44A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280" y="2613739"/>
            <a:ext cx="7836217" cy="378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42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04BFF9E-8809-4B32-9354-84643B9AA015}"/>
              </a:ext>
            </a:extLst>
          </p:cNvPr>
          <p:cNvSpPr txBox="1"/>
          <p:nvPr/>
        </p:nvSpPr>
        <p:spPr>
          <a:xfrm>
            <a:off x="889000" y="379214"/>
            <a:ext cx="10414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/>
              <a:t>修正后的加密 11778 个序列由上面的 EXA 进行排序和解密。然后，通过选择的四元 </a:t>
            </a:r>
            <a:r>
              <a:rPr lang="en-US" altLang="zh-CN" dirty="0"/>
              <a:t>DNA </a:t>
            </a:r>
            <a:r>
              <a:rPr lang="zh-CN" altLang="en-US" dirty="0"/>
              <a:t>存储模型将解密后的序列转换为二进制格式。二进制序列通过</a:t>
            </a:r>
            <a:r>
              <a:rPr lang="en-US" altLang="zh-CN" dirty="0"/>
              <a:t>Huffman Coding </a:t>
            </a:r>
            <a:r>
              <a:rPr lang="zh-CN" altLang="en-US" dirty="0"/>
              <a:t>解压缩并转换为无错误的原始目标数据，</a:t>
            </a:r>
            <a:r>
              <a:rPr lang="en-US" altLang="zh-CN" dirty="0"/>
              <a:t>1 </a:t>
            </a:r>
            <a:r>
              <a:rPr lang="zh-CN" altLang="en-US" dirty="0"/>
              <a:t>个图片（</a:t>
            </a:r>
            <a:r>
              <a:rPr lang="en-US" altLang="zh-CN" dirty="0"/>
              <a:t>37KB</a:t>
            </a:r>
            <a:r>
              <a:rPr lang="zh-CN" altLang="en-US" dirty="0"/>
              <a:t>）和</a:t>
            </a:r>
            <a:r>
              <a:rPr lang="en-US" altLang="zh-CN" dirty="0"/>
              <a:t>1 </a:t>
            </a:r>
            <a:r>
              <a:rPr lang="zh-CN" altLang="en-US" dirty="0"/>
              <a:t>个文本（</a:t>
            </a:r>
            <a:r>
              <a:rPr lang="en-US" altLang="zh-CN" dirty="0"/>
              <a:t>242KB</a:t>
            </a:r>
            <a:r>
              <a:rPr lang="zh-CN" altLang="en-US" dirty="0"/>
              <a:t>），如图（</a:t>
            </a:r>
            <a:r>
              <a:rPr lang="en-US" altLang="zh-CN" dirty="0"/>
              <a:t>5</a:t>
            </a:r>
            <a:r>
              <a:rPr lang="zh-CN" altLang="en-US" dirty="0"/>
              <a:t>）所示。</a:t>
            </a:r>
            <a:endParaRPr lang="en-US" altLang="zh-CN" dirty="0"/>
          </a:p>
          <a:p>
            <a:pPr indent="457200"/>
            <a:r>
              <a:rPr lang="zh-CN" altLang="en-US" dirty="0"/>
              <a:t>计算所有读取的误差，如图</a:t>
            </a:r>
            <a:r>
              <a:rPr lang="en-US" altLang="zh-CN" dirty="0"/>
              <a:t>7</a:t>
            </a:r>
            <a:r>
              <a:rPr lang="zh-CN" altLang="en-US" dirty="0"/>
              <a:t>所示。</a:t>
            </a:r>
            <a:r>
              <a:rPr lang="en-US" altLang="zh-CN" dirty="0"/>
              <a:t>82.92%</a:t>
            </a:r>
            <a:r>
              <a:rPr lang="zh-CN" altLang="en-US" dirty="0"/>
              <a:t>的读取无错误，</a:t>
            </a:r>
            <a:r>
              <a:rPr lang="en-US" altLang="zh-CN" dirty="0"/>
              <a:t>14.52%</a:t>
            </a:r>
            <a:r>
              <a:rPr lang="zh-CN" altLang="en-US" dirty="0"/>
              <a:t>的读取有</a:t>
            </a:r>
            <a:r>
              <a:rPr lang="en-US" altLang="zh-CN" dirty="0"/>
              <a:t>1</a:t>
            </a:r>
            <a:r>
              <a:rPr lang="zh-CN" altLang="en-US" dirty="0"/>
              <a:t>个错误，</a:t>
            </a:r>
            <a:r>
              <a:rPr lang="en-US" altLang="zh-CN" dirty="0"/>
              <a:t>1.61%</a:t>
            </a:r>
            <a:r>
              <a:rPr lang="zh-CN" altLang="en-US" dirty="0"/>
              <a:t>的读取有</a:t>
            </a:r>
            <a:r>
              <a:rPr lang="en-US" altLang="zh-CN" dirty="0"/>
              <a:t>2</a:t>
            </a:r>
            <a:r>
              <a:rPr lang="zh-CN" altLang="en-US" dirty="0"/>
              <a:t>个错误，只有</a:t>
            </a:r>
            <a:r>
              <a:rPr lang="en-US" altLang="zh-CN" dirty="0"/>
              <a:t>0.94%</a:t>
            </a:r>
            <a:r>
              <a:rPr lang="zh-CN" altLang="en-US" dirty="0"/>
              <a:t>的读取有</a:t>
            </a:r>
            <a:r>
              <a:rPr lang="en-US" altLang="zh-CN" dirty="0"/>
              <a:t>2</a:t>
            </a:r>
            <a:r>
              <a:rPr lang="zh-CN" altLang="en-US" dirty="0"/>
              <a:t>个以上错误。 </a:t>
            </a:r>
            <a:r>
              <a:rPr lang="en-US" altLang="zh-CN" dirty="0"/>
              <a:t>82.92%</a:t>
            </a:r>
            <a:r>
              <a:rPr lang="zh-CN" altLang="en-US" dirty="0"/>
              <a:t>的无错误读取包含</a:t>
            </a:r>
            <a:r>
              <a:rPr lang="en-US" altLang="zh-CN" dirty="0"/>
              <a:t>11775</a:t>
            </a:r>
            <a:r>
              <a:rPr lang="zh-CN" altLang="en-US" dirty="0"/>
              <a:t>个无错误的唯一</a:t>
            </a:r>
            <a:r>
              <a:rPr lang="en-US" altLang="zh-CN" dirty="0"/>
              <a:t>DNA</a:t>
            </a:r>
            <a:r>
              <a:rPr lang="zh-CN" altLang="en-US" dirty="0"/>
              <a:t>序列，只有</a:t>
            </a:r>
            <a:r>
              <a:rPr lang="en-US" altLang="zh-CN" dirty="0"/>
              <a:t>3</a:t>
            </a:r>
            <a:r>
              <a:rPr lang="zh-CN" altLang="en-US" dirty="0"/>
              <a:t>个唯一</a:t>
            </a:r>
            <a:r>
              <a:rPr lang="en-US" altLang="zh-CN" dirty="0"/>
              <a:t>DNA</a:t>
            </a:r>
            <a:r>
              <a:rPr lang="zh-CN" altLang="en-US" dirty="0"/>
              <a:t>序列存在被</a:t>
            </a:r>
            <a:r>
              <a:rPr lang="en-US" altLang="zh-CN" dirty="0"/>
              <a:t>RS</a:t>
            </a:r>
            <a:r>
              <a:rPr lang="zh-CN" altLang="en-US" dirty="0"/>
              <a:t>编码纠正的错误。然后，计算错误读取的错误类型。错误类型以替换最多</a:t>
            </a:r>
            <a:r>
              <a:rPr lang="en-US" altLang="zh-CN" dirty="0"/>
              <a:t>(62.08%)</a:t>
            </a:r>
            <a:r>
              <a:rPr lang="zh-CN" altLang="en-US" dirty="0"/>
              <a:t>，其次是删除</a:t>
            </a:r>
            <a:r>
              <a:rPr lang="en-US" altLang="zh-CN" dirty="0"/>
              <a:t>(33.89%)</a:t>
            </a:r>
            <a:r>
              <a:rPr lang="zh-CN" altLang="en-US" dirty="0"/>
              <a:t>，插入最少</a:t>
            </a:r>
            <a:r>
              <a:rPr lang="en-US" altLang="zh-CN" dirty="0"/>
              <a:t>(4.03%)</a:t>
            </a:r>
            <a:r>
              <a:rPr lang="zh-CN" altLang="en-US" dirty="0"/>
              <a:t>。 </a:t>
            </a:r>
            <a:r>
              <a:rPr lang="en-US" altLang="zh-CN" dirty="0"/>
              <a:t>4</a:t>
            </a:r>
            <a:r>
              <a:rPr lang="zh-CN" altLang="en-US" dirty="0"/>
              <a:t>种碱基的删除误差分布相似。碱基</a:t>
            </a:r>
            <a:r>
              <a:rPr lang="en-US" altLang="zh-CN" dirty="0"/>
              <a:t>G</a:t>
            </a:r>
            <a:r>
              <a:rPr lang="zh-CN" altLang="en-US" dirty="0"/>
              <a:t>的插入误差最大</a:t>
            </a:r>
            <a:r>
              <a:rPr lang="en-US" altLang="zh-CN" dirty="0"/>
              <a:t>(51.56%)</a:t>
            </a:r>
            <a:r>
              <a:rPr lang="zh-CN" altLang="en-US" dirty="0"/>
              <a:t>，其他基本相同。替换是主要误差，有</a:t>
            </a:r>
            <a:r>
              <a:rPr lang="en-US" altLang="zh-CN" dirty="0"/>
              <a:t>40</a:t>
            </a:r>
            <a:r>
              <a:rPr lang="zh-CN" altLang="en-US" dirty="0"/>
              <a:t>个子类型。</a:t>
            </a:r>
            <a:r>
              <a:rPr lang="en-US" altLang="zh-CN" dirty="0"/>
              <a:t>G</a:t>
            </a:r>
            <a:r>
              <a:rPr lang="zh-CN" altLang="en-US" dirty="0"/>
              <a:t>至</a:t>
            </a:r>
            <a:r>
              <a:rPr lang="en-US" altLang="zh-CN" dirty="0"/>
              <a:t>A</a:t>
            </a:r>
            <a:r>
              <a:rPr lang="zh-CN" altLang="en-US" dirty="0"/>
              <a:t>误差</a:t>
            </a:r>
            <a:r>
              <a:rPr lang="en-US" altLang="zh-CN" dirty="0"/>
              <a:t>(22.84%)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至</a:t>
            </a:r>
            <a:r>
              <a:rPr lang="en-US" altLang="zh-CN" dirty="0"/>
              <a:t>T</a:t>
            </a:r>
            <a:r>
              <a:rPr lang="zh-CN" altLang="en-US" dirty="0"/>
              <a:t>误差</a:t>
            </a:r>
            <a:r>
              <a:rPr lang="en-US" altLang="zh-CN" dirty="0"/>
              <a:t>(20.04%)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至</a:t>
            </a:r>
            <a:r>
              <a:rPr lang="en-US" altLang="zh-CN" dirty="0"/>
              <a:t>T</a:t>
            </a:r>
            <a:r>
              <a:rPr lang="zh-CN" altLang="en-US" dirty="0"/>
              <a:t>误差</a:t>
            </a:r>
            <a:r>
              <a:rPr lang="en-US" altLang="zh-CN" dirty="0"/>
              <a:t>(16.71%)</a:t>
            </a:r>
            <a:r>
              <a:rPr lang="zh-CN" altLang="en-US" dirty="0"/>
              <a:t>为最多的误差子类型，如表</a:t>
            </a:r>
            <a:r>
              <a:rPr lang="en-US" altLang="zh-CN" dirty="0"/>
              <a:t>4</a:t>
            </a:r>
            <a:r>
              <a:rPr lang="zh-CN" altLang="en-US" dirty="0"/>
              <a:t>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9FB079-A592-4F4E-A6AE-C978DA0B8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722" y="3047544"/>
            <a:ext cx="7084555" cy="363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89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503549-BB70-48C4-957B-E50F9C6EEA87}"/>
              </a:ext>
            </a:extLst>
          </p:cNvPr>
          <p:cNvSpPr txBox="1"/>
          <p:nvPr/>
        </p:nvSpPr>
        <p:spPr>
          <a:xfrm>
            <a:off x="325120" y="26416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结果：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46225E-1055-43FB-97E7-D2A717B18F94}"/>
              </a:ext>
            </a:extLst>
          </p:cNvPr>
          <p:cNvSpPr txBox="1"/>
          <p:nvPr/>
        </p:nvSpPr>
        <p:spPr>
          <a:xfrm>
            <a:off x="805319" y="996295"/>
            <a:ext cx="1058136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/>
              <a:t>本文介绍了一种用于DNA存储数据加密的扩展XOR算法，并初步研究了基于DNA的数据加密算法的整个流程，包括合成和测序。 </a:t>
            </a:r>
            <a:r>
              <a:rPr lang="en-US" altLang="zh-CN" dirty="0"/>
              <a:t>DNA</a:t>
            </a:r>
            <a:r>
              <a:rPr lang="zh-CN" altLang="en-US" dirty="0"/>
              <a:t>序列格式的数据通过存储在活体中是长期的。基于</a:t>
            </a:r>
            <a:r>
              <a:rPr lang="en-US" altLang="zh-CN" dirty="0"/>
              <a:t>DNA</a:t>
            </a:r>
            <a:r>
              <a:rPr lang="zh-CN" altLang="en-US" dirty="0"/>
              <a:t>的数据加密算法速度更快，安全性更高，因为该算法的性能是不可破解的，而且很难找到密钥的值和长度。</a:t>
            </a:r>
            <a:endParaRPr lang="en-US" altLang="zh-CN" dirty="0"/>
          </a:p>
          <a:p>
            <a:pPr indent="457200"/>
            <a:r>
              <a:rPr lang="en-US" altLang="zh-CN" dirty="0"/>
              <a:t>EXA </a:t>
            </a:r>
            <a:r>
              <a:rPr lang="zh-CN" altLang="en-US" dirty="0"/>
              <a:t>的设计可灵活处理密钥文件的种类、密钥序列的长度和合成技术、外部代码的选择以及加密细节。与基于 </a:t>
            </a:r>
            <a:r>
              <a:rPr lang="en-US" altLang="zh-CN" dirty="0"/>
              <a:t>DNA </a:t>
            </a:r>
            <a:r>
              <a:rPr lang="zh-CN" altLang="en-US" dirty="0"/>
              <a:t>的 </a:t>
            </a:r>
            <a:r>
              <a:rPr lang="en-US" altLang="zh-CN" dirty="0"/>
              <a:t>XOR </a:t>
            </a:r>
            <a:r>
              <a:rPr lang="zh-CN" altLang="en-US" dirty="0"/>
              <a:t>操作相比，</a:t>
            </a:r>
            <a:r>
              <a:rPr lang="en-US" altLang="zh-CN" dirty="0"/>
              <a:t>EXA </a:t>
            </a:r>
            <a:r>
              <a:rPr lang="zh-CN" altLang="en-US" dirty="0"/>
              <a:t>最重要的特点是可以“任意”的密钥文件通过二元 </a:t>
            </a:r>
            <a:r>
              <a:rPr lang="en-US" altLang="zh-CN" dirty="0"/>
              <a:t>DNA </a:t>
            </a:r>
            <a:r>
              <a:rPr lang="zh-CN" altLang="en-US" dirty="0"/>
              <a:t>存储模型转换为 </a:t>
            </a:r>
            <a:r>
              <a:rPr lang="en-US" altLang="zh-CN" dirty="0"/>
              <a:t>DNA </a:t>
            </a:r>
            <a:r>
              <a:rPr lang="zh-CN" altLang="en-US" dirty="0"/>
              <a:t>序列，而目标文件通过四元 </a:t>
            </a:r>
            <a:r>
              <a:rPr lang="en-US" altLang="zh-CN" dirty="0"/>
              <a:t>DNA </a:t>
            </a:r>
            <a:r>
              <a:rPr lang="zh-CN" altLang="en-US" dirty="0"/>
              <a:t>存储模型转换。这里的“任何东西”是指可以转化为 </a:t>
            </a:r>
            <a:r>
              <a:rPr lang="en-US" altLang="zh-CN" dirty="0"/>
              <a:t>DNA </a:t>
            </a:r>
            <a:r>
              <a:rPr lang="zh-CN" altLang="en-US" dirty="0"/>
              <a:t>序列的任何信息，例如文本、图片、音乐、视频等。我们甚至可以尝试生成随机的密钥文件、随机拍摄的照片或视频、人声，如雷声、鸟鸣等。目标文件采用四元</a:t>
            </a:r>
            <a:r>
              <a:rPr lang="en-US" altLang="zh-CN" dirty="0"/>
              <a:t>DNA</a:t>
            </a:r>
            <a:r>
              <a:rPr lang="zh-CN" altLang="en-US" dirty="0"/>
              <a:t>存储模型转换，</a:t>
            </a:r>
            <a:r>
              <a:rPr lang="en-US" altLang="zh-CN" dirty="0"/>
              <a:t>2bit/bp</a:t>
            </a:r>
            <a:r>
              <a:rPr lang="zh-CN" altLang="en-US" dirty="0"/>
              <a:t>最大化存储效率。此外，密钥文件采用二进制 </a:t>
            </a:r>
            <a:r>
              <a:rPr lang="en-US" altLang="zh-CN" dirty="0"/>
              <a:t>DNA </a:t>
            </a:r>
            <a:r>
              <a:rPr lang="zh-CN" altLang="en-US" dirty="0"/>
              <a:t>存储模型进行转换；每个二进制数都可以转换为一个碱基，这样可以最大限度地利用密钥文件的长度。此外，由于二进制</a:t>
            </a:r>
            <a:r>
              <a:rPr lang="en-US" altLang="zh-CN" dirty="0"/>
              <a:t>DNA</a:t>
            </a:r>
            <a:r>
              <a:rPr lang="zh-CN" altLang="en-US" dirty="0"/>
              <a:t>存储模式，可以选择关键碱基去除均聚物并控制</a:t>
            </a:r>
            <a:r>
              <a:rPr lang="en-US" altLang="zh-CN" dirty="0"/>
              <a:t>GC</a:t>
            </a:r>
            <a:r>
              <a:rPr lang="zh-CN" altLang="en-US" dirty="0"/>
              <a:t>含量。 </a:t>
            </a:r>
            <a:r>
              <a:rPr lang="en-US" altLang="zh-CN" dirty="0"/>
              <a:t>GC</a:t>
            </a:r>
            <a:r>
              <a:rPr lang="zh-CN" altLang="en-US" dirty="0"/>
              <a:t>含量集决定了所选密钥碱基的数量。不同的</a:t>
            </a:r>
            <a:r>
              <a:rPr lang="en-US" altLang="zh-CN" dirty="0"/>
              <a:t>GC</a:t>
            </a:r>
            <a:r>
              <a:rPr lang="zh-CN" altLang="en-US" dirty="0"/>
              <a:t>含量意味着所选密钥碱基的数量不同。在没有</a:t>
            </a:r>
            <a:r>
              <a:rPr lang="en-US" altLang="zh-CN" dirty="0"/>
              <a:t>GC</a:t>
            </a:r>
            <a:r>
              <a:rPr lang="zh-CN" altLang="en-US" dirty="0"/>
              <a:t>含量集的情况下，由于所选密钥碱基数未知，加密序列无法被解密。</a:t>
            </a:r>
            <a:endParaRPr lang="en-US" altLang="zh-CN" dirty="0"/>
          </a:p>
          <a:p>
            <a:pPr indent="457200"/>
            <a:r>
              <a:rPr lang="en-US" altLang="zh-CN" dirty="0"/>
              <a:t>82.92%</a:t>
            </a:r>
            <a:r>
              <a:rPr lang="zh-CN" altLang="en-US" dirty="0"/>
              <a:t>的无错误读取包含</a:t>
            </a:r>
            <a:r>
              <a:rPr lang="en-US" altLang="zh-CN" dirty="0"/>
              <a:t>11775</a:t>
            </a:r>
            <a:r>
              <a:rPr lang="zh-CN" altLang="en-US" dirty="0"/>
              <a:t>个无错误的唯一</a:t>
            </a:r>
            <a:r>
              <a:rPr lang="en-US" altLang="zh-CN" dirty="0"/>
              <a:t>DNA</a:t>
            </a:r>
            <a:r>
              <a:rPr lang="zh-CN" altLang="en-US" dirty="0"/>
              <a:t>序列，只有</a:t>
            </a:r>
            <a:r>
              <a:rPr lang="en-US" altLang="zh-CN" dirty="0"/>
              <a:t>3</a:t>
            </a:r>
            <a:r>
              <a:rPr lang="zh-CN" altLang="en-US" dirty="0"/>
              <a:t>个唯一</a:t>
            </a:r>
            <a:r>
              <a:rPr lang="en-US" altLang="zh-CN" dirty="0"/>
              <a:t>DNA</a:t>
            </a:r>
            <a:r>
              <a:rPr lang="zh-CN" altLang="en-US" dirty="0"/>
              <a:t>序列存在错误。重构序列的错误率为 </a:t>
            </a:r>
            <a:r>
              <a:rPr lang="en-US" altLang="zh-CN" dirty="0"/>
              <a:t>3 / 11778 ≈ 0.03% </a:t>
            </a:r>
            <a:r>
              <a:rPr lang="zh-CN" altLang="en-US" dirty="0"/>
              <a:t>，小到可以完全被 </a:t>
            </a:r>
            <a:r>
              <a:rPr lang="en-US" altLang="zh-CN" dirty="0"/>
              <a:t>RS </a:t>
            </a:r>
            <a:r>
              <a:rPr lang="zh-CN" altLang="en-US" dirty="0"/>
              <a:t>等标准外纠错算法纠正。增加了大冗余（</a:t>
            </a:r>
            <a:r>
              <a:rPr lang="en-US" altLang="zh-CN" dirty="0"/>
              <a:t>20</a:t>
            </a:r>
            <a:r>
              <a:rPr lang="zh-CN" altLang="en-US" dirty="0"/>
              <a:t>个校正碱基），以保证地址的准确性（</a:t>
            </a:r>
            <a:r>
              <a:rPr lang="en-US" altLang="zh-CN" dirty="0"/>
              <a:t>20</a:t>
            </a:r>
            <a:r>
              <a:rPr lang="zh-CN" altLang="en-US" dirty="0"/>
              <a:t>个碱基</a:t>
            </a:r>
            <a:r>
              <a:rPr lang="en-US" altLang="zh-CN" dirty="0"/>
              <a:t>&gt; 7</a:t>
            </a:r>
            <a:r>
              <a:rPr lang="zh-CN" altLang="en-US" dirty="0"/>
              <a:t>个碱基*</a:t>
            </a:r>
            <a:r>
              <a:rPr lang="en-US" altLang="zh-CN" dirty="0"/>
              <a:t>2</a:t>
            </a:r>
            <a:r>
              <a:rPr lang="zh-CN" altLang="en-US" dirty="0"/>
              <a:t>）并纠正存储数据的错误。结果表明，每个序列的平均误差为</a:t>
            </a:r>
            <a:r>
              <a:rPr lang="en-US" altLang="zh-CN" dirty="0"/>
              <a:t>0.18bp / 100bp</a:t>
            </a:r>
            <a:r>
              <a:rPr lang="zh-CN" altLang="en-US" dirty="0"/>
              <a:t>，即有</a:t>
            </a:r>
            <a:r>
              <a:rPr lang="en-US" altLang="zh-CN" dirty="0"/>
              <a:t>2</a:t>
            </a:r>
            <a:r>
              <a:rPr lang="zh-CN" altLang="en-US" dirty="0"/>
              <a:t>个校正碱基可对序列进行校正。在这种情况下，存储密度可提高到</a:t>
            </a:r>
            <a:r>
              <a:rPr lang="en-US" altLang="zh-CN" dirty="0"/>
              <a:t>118× 2 / 127≈1.86bit/bp</a:t>
            </a:r>
            <a:r>
              <a:rPr lang="zh-CN" altLang="en-US" dirty="0"/>
              <a:t>。但从合成、</a:t>
            </a:r>
            <a:r>
              <a:rPr lang="en-US" altLang="zh-CN" dirty="0"/>
              <a:t>PCR</a:t>
            </a:r>
            <a:r>
              <a:rPr lang="zh-CN" altLang="en-US" dirty="0"/>
              <a:t>、测序误差、测序深度等方面考虑，如果错误和缺失的序列较多，可能导致无法恢复。如果最终目的是永久存储数据，则必须增加冗余量以确保信息的完整性。</a:t>
            </a:r>
          </a:p>
        </p:txBody>
      </p:sp>
    </p:spTree>
    <p:extLst>
      <p:ext uri="{BB962C8B-B14F-4D97-AF65-F5344CB8AC3E}">
        <p14:creationId xmlns:p14="http://schemas.microsoft.com/office/powerpoint/2010/main" val="3435413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376B699-C9D3-4715-BEC6-10CD83331044}"/>
              </a:ext>
            </a:extLst>
          </p:cNvPr>
          <p:cNvSpPr txBox="1"/>
          <p:nvPr/>
        </p:nvSpPr>
        <p:spPr>
          <a:xfrm>
            <a:off x="853440" y="518775"/>
            <a:ext cx="10515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/>
              <a:t>与其他一些用于DNA存储的加密算法相比，我们的算法引入了纠错码，控制了GC含量，并去除了均聚物，以确保解码无错误。其他用于</a:t>
            </a:r>
            <a:r>
              <a:rPr lang="en-US" altLang="zh-CN" dirty="0"/>
              <a:t>DNA</a:t>
            </a:r>
            <a:r>
              <a:rPr lang="zh-CN" altLang="en-US" dirty="0"/>
              <a:t>存储的加密算法只包括算法和模拟，没有考虑合成和测序的问题，也没有在</a:t>
            </a:r>
            <a:r>
              <a:rPr lang="en-US" altLang="zh-CN" dirty="0"/>
              <a:t>DNA</a:t>
            </a:r>
            <a:r>
              <a:rPr lang="zh-CN" altLang="en-US" dirty="0"/>
              <a:t>存储中进行验证，这将增加解密过程中的误差。根据以往的研究，在没有纠错码和去除均聚物的情况下，</a:t>
            </a:r>
            <a:r>
              <a:rPr lang="en-US" altLang="zh-CN" dirty="0"/>
              <a:t>1% - 5%</a:t>
            </a:r>
            <a:r>
              <a:rPr lang="zh-CN" altLang="en-US" dirty="0"/>
              <a:t>的信息会丢失。在我们的工作中，即使每个序列的读取次数超过</a:t>
            </a:r>
            <a:r>
              <a:rPr lang="en-US" altLang="zh-CN" dirty="0"/>
              <a:t>900</a:t>
            </a:r>
            <a:r>
              <a:rPr lang="zh-CN" altLang="en-US" dirty="0"/>
              <a:t>次，测序耗时昂贵，但</a:t>
            </a:r>
            <a:r>
              <a:rPr lang="en-US" altLang="zh-CN" dirty="0"/>
              <a:t>3 / 11778≈0.03%</a:t>
            </a:r>
            <a:r>
              <a:rPr lang="zh-CN" altLang="en-US" dirty="0"/>
              <a:t>的信息仍然丢失。在没有纠错码和均聚物去除的情况下，如果测序深度减少到</a:t>
            </a:r>
            <a:r>
              <a:rPr lang="en-US" altLang="zh-CN" dirty="0"/>
              <a:t>10</a:t>
            </a:r>
            <a:r>
              <a:rPr lang="zh-CN" altLang="en-US" dirty="0"/>
              <a:t>，则会丢失</a:t>
            </a:r>
            <a:r>
              <a:rPr lang="en-US" altLang="zh-CN" dirty="0"/>
              <a:t>1.5%</a:t>
            </a:r>
            <a:r>
              <a:rPr lang="zh-CN" altLang="en-US" dirty="0"/>
              <a:t>的信息。我们算法的优点是合成和排序的可操作性强。这表明，在</a:t>
            </a:r>
            <a:r>
              <a:rPr lang="en-US" altLang="zh-CN" dirty="0"/>
              <a:t>DNA</a:t>
            </a:r>
            <a:r>
              <a:rPr lang="zh-CN" altLang="en-US" dirty="0"/>
              <a:t>存储的加密算法中，纠错码是必要的。在该算法成功合成、排序和无错解码的基础上，未来将探索更复杂、安全性更高的算法。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257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503549-BB70-48C4-957B-E50F9C6EEA87}"/>
              </a:ext>
            </a:extLst>
          </p:cNvPr>
          <p:cNvSpPr txBox="1"/>
          <p:nvPr/>
        </p:nvSpPr>
        <p:spPr>
          <a:xfrm>
            <a:off x="325120" y="26416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讨论：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F959B9-64A7-49C9-8E41-7CC58DEC85D9}"/>
              </a:ext>
            </a:extLst>
          </p:cNvPr>
          <p:cNvSpPr txBox="1"/>
          <p:nvPr/>
        </p:nvSpPr>
        <p:spPr>
          <a:xfrm>
            <a:off x="868680" y="2413337"/>
            <a:ext cx="104546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/>
              <a:t>提出了一种扩展异或算法用于DNA存储加密，以处理错误的DNA序列，提高解密效率。采用四元</a:t>
            </a:r>
            <a:r>
              <a:rPr lang="en-US" altLang="zh-CN" dirty="0"/>
              <a:t>DNA</a:t>
            </a:r>
            <a:r>
              <a:rPr lang="zh-CN" altLang="en-US" dirty="0"/>
              <a:t>存储模型对文本和图片进行转换，使存储效率最大化。密钥文件可以是通过二进制</a:t>
            </a:r>
            <a:r>
              <a:rPr lang="en-US" altLang="zh-CN" dirty="0"/>
              <a:t>DNA</a:t>
            </a:r>
            <a:r>
              <a:rPr lang="zh-CN" altLang="en-US" dirty="0"/>
              <a:t>存储模型转换成</a:t>
            </a:r>
            <a:r>
              <a:rPr lang="en-US" altLang="zh-CN" dirty="0"/>
              <a:t>DNA</a:t>
            </a:r>
            <a:r>
              <a:rPr lang="zh-CN" altLang="en-US" dirty="0"/>
              <a:t>序列的“任何东西”，以最大限度地利用密钥文件的长度。该算法去除均聚物，控制</a:t>
            </a:r>
            <a:r>
              <a:rPr lang="en-US" altLang="zh-CN" dirty="0"/>
              <a:t>GC</a:t>
            </a:r>
            <a:r>
              <a:rPr lang="zh-CN" altLang="en-US" dirty="0"/>
              <a:t>含量，以提高</a:t>
            </a:r>
            <a:r>
              <a:rPr lang="en-US" altLang="zh-CN" dirty="0"/>
              <a:t>DNA</a:t>
            </a:r>
            <a:r>
              <a:rPr lang="zh-CN" altLang="en-US" dirty="0"/>
              <a:t>存储的准确性。错误率仅为</a:t>
            </a:r>
            <a:r>
              <a:rPr lang="en-US" altLang="zh-CN" dirty="0"/>
              <a:t>0.03%</a:t>
            </a:r>
            <a:r>
              <a:rPr lang="zh-CN" altLang="en-US" dirty="0"/>
              <a:t>，可以用</a:t>
            </a:r>
            <a:r>
              <a:rPr lang="en-US" altLang="zh-CN" dirty="0"/>
              <a:t>RS</a:t>
            </a:r>
            <a:r>
              <a:rPr lang="zh-CN" altLang="en-US" dirty="0"/>
              <a:t>编码进行校正。输入文件被加密到</a:t>
            </a:r>
            <a:r>
              <a:rPr lang="en-US" altLang="zh-CN" dirty="0"/>
              <a:t>DNA</a:t>
            </a:r>
            <a:r>
              <a:rPr lang="zh-CN" altLang="en-US" dirty="0"/>
              <a:t>存储和解密到无错误的输出文件。这意味着无错误加密</a:t>
            </a:r>
            <a:r>
              <a:rPr lang="en-US" altLang="zh-CN" dirty="0"/>
              <a:t>DNA</a:t>
            </a:r>
            <a:r>
              <a:rPr lang="zh-CN" altLang="en-US" dirty="0"/>
              <a:t>存储是可行的，</a:t>
            </a:r>
            <a:r>
              <a:rPr lang="en-US" altLang="zh-CN" dirty="0"/>
              <a:t>EXA</a:t>
            </a:r>
            <a:r>
              <a:rPr lang="zh-CN" altLang="en-US" dirty="0"/>
              <a:t>为大规模</a:t>
            </a:r>
            <a:r>
              <a:rPr lang="en-US" altLang="zh-CN" dirty="0"/>
              <a:t>DNA</a:t>
            </a:r>
            <a:r>
              <a:rPr lang="zh-CN" altLang="en-US" dirty="0"/>
              <a:t>存储中的加密铺平了道路。这项工作激励我们用更健壮和更复杂的算法来扩展我们的工作。此外，这个实验更有趣的下一步是引入更有效的纠错算法和复杂的加密。</a:t>
            </a:r>
          </a:p>
        </p:txBody>
      </p:sp>
    </p:spTree>
    <p:extLst>
      <p:ext uri="{BB962C8B-B14F-4D97-AF65-F5344CB8AC3E}">
        <p14:creationId xmlns:p14="http://schemas.microsoft.com/office/powerpoint/2010/main" val="2353233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507FA7-BEDB-44E1-B0AF-DC90213F9A16}"/>
              </a:ext>
            </a:extLst>
          </p:cNvPr>
          <p:cNvSpPr txBox="1"/>
          <p:nvPr/>
        </p:nvSpPr>
        <p:spPr>
          <a:xfrm>
            <a:off x="3378109" y="2767280"/>
            <a:ext cx="58625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latin typeface="+mn-ea"/>
              </a:rPr>
              <a:t>Thank You</a:t>
            </a:r>
            <a:r>
              <a:rPr lang="zh-CN" altLang="en-US" sz="8000" dirty="0">
                <a:latin typeface="+mn-ea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94534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503549-BB70-48C4-957B-E50F9C6EEA87}"/>
              </a:ext>
            </a:extLst>
          </p:cNvPr>
          <p:cNvSpPr txBox="1"/>
          <p:nvPr/>
        </p:nvSpPr>
        <p:spPr>
          <a:xfrm>
            <a:off x="325120" y="26416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介绍：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EA34A3-CF0A-4DF7-A08A-C2B8EEA2C201}"/>
              </a:ext>
            </a:extLst>
          </p:cNvPr>
          <p:cNvSpPr txBox="1"/>
          <p:nvPr/>
        </p:nvSpPr>
        <p:spPr>
          <a:xfrm>
            <a:off x="706120" y="725825"/>
            <a:ext cx="107797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/>
              <a:t>从自然的角度来看，自然不会损害遗传信息的完整性。 DNA是自然界中最稳定的数据存储介质之一。</a:t>
            </a:r>
            <a:r>
              <a:rPr lang="en-US" altLang="zh-CN" dirty="0"/>
              <a:t>DNA</a:t>
            </a:r>
            <a:r>
              <a:rPr lang="zh-CN" altLang="en-US" dirty="0"/>
              <a:t>在</a:t>
            </a:r>
            <a:r>
              <a:rPr lang="en-US" altLang="zh-CN" dirty="0"/>
              <a:t>-5°C</a:t>
            </a:r>
            <a:r>
              <a:rPr lang="zh-CN" altLang="en-US" dirty="0"/>
              <a:t>下每</a:t>
            </a:r>
            <a:r>
              <a:rPr lang="en-US" altLang="zh-CN" dirty="0"/>
              <a:t>683</a:t>
            </a:r>
            <a:r>
              <a:rPr lang="zh-CN" altLang="en-US" dirty="0"/>
              <a:t>万年降解</a:t>
            </a:r>
            <a:r>
              <a:rPr lang="en-US" altLang="zh-CN" dirty="0"/>
              <a:t>1bp</a:t>
            </a:r>
            <a:r>
              <a:rPr lang="zh-CN" altLang="en-US" dirty="0"/>
              <a:t>。百万年前的</a:t>
            </a:r>
            <a:r>
              <a:rPr lang="en-US" altLang="zh-CN" dirty="0"/>
              <a:t>DNA</a:t>
            </a:r>
            <a:r>
              <a:rPr lang="zh-CN" altLang="en-US" dirty="0"/>
              <a:t>已被成功测序。与在几年内丢失信息的数字数据存储介质相比，</a:t>
            </a:r>
            <a:r>
              <a:rPr lang="en-US" altLang="zh-CN" dirty="0"/>
              <a:t>DNA </a:t>
            </a:r>
            <a:r>
              <a:rPr lang="zh-CN" altLang="en-US" dirty="0"/>
              <a:t>作为数据存储分子的寿命明显更长，并且可以通过聚合酶链式反应技术轻松扩增以获得多个副本。</a:t>
            </a:r>
            <a:endParaRPr lang="en-US" altLang="zh-CN" dirty="0"/>
          </a:p>
          <a:p>
            <a:pPr indent="457200"/>
            <a:r>
              <a:rPr lang="zh-CN" altLang="en-US" dirty="0"/>
              <a:t>近年来，</a:t>
            </a:r>
            <a:r>
              <a:rPr lang="en-US" altLang="zh-CN" dirty="0"/>
              <a:t>DNA</a:t>
            </a:r>
            <a:r>
              <a:rPr lang="zh-CN" altLang="en-US" dirty="0"/>
              <a:t>数据存储在生物学、信息学等学科的交叉发展中受到各个研究团队的关注。</a:t>
            </a:r>
            <a:r>
              <a:rPr lang="en-US" altLang="zh-CN" dirty="0"/>
              <a:t>DNA</a:t>
            </a:r>
            <a:r>
              <a:rPr lang="zh-CN" altLang="en-US" dirty="0"/>
              <a:t>存储是近年来全球研究的热点，大部分研究都集中在存储密度和大数据方面。</a:t>
            </a:r>
            <a:r>
              <a:rPr lang="en-US" altLang="zh-CN" dirty="0"/>
              <a:t>2012</a:t>
            </a:r>
            <a:r>
              <a:rPr lang="zh-CN" altLang="en-US" dirty="0"/>
              <a:t>年，</a:t>
            </a:r>
            <a:r>
              <a:rPr lang="en-US" altLang="zh-CN" dirty="0"/>
              <a:t>Church</a:t>
            </a:r>
            <a:r>
              <a:rPr lang="zh-CN" altLang="en-US" dirty="0"/>
              <a:t>首次在体外</a:t>
            </a:r>
            <a:r>
              <a:rPr lang="en-US" altLang="zh-CN" dirty="0"/>
              <a:t>DNA</a:t>
            </a:r>
            <a:r>
              <a:rPr lang="zh-CN" altLang="en-US" dirty="0"/>
              <a:t>存储中存储了</a:t>
            </a:r>
            <a:r>
              <a:rPr lang="en-US" altLang="zh-CN" dirty="0"/>
              <a:t>650KB</a:t>
            </a:r>
            <a:r>
              <a:rPr lang="zh-CN" altLang="en-US" dirty="0"/>
              <a:t>的数据，成为</a:t>
            </a:r>
            <a:r>
              <a:rPr lang="en-US" altLang="zh-CN" dirty="0"/>
              <a:t>DNA</a:t>
            </a:r>
            <a:r>
              <a:rPr lang="zh-CN" altLang="en-US" dirty="0"/>
              <a:t>信息存储领域的里程碑。</a:t>
            </a:r>
            <a:r>
              <a:rPr lang="en-US" altLang="zh-CN" dirty="0"/>
              <a:t>2013 </a:t>
            </a:r>
            <a:r>
              <a:rPr lang="zh-CN" altLang="en-US" dirty="0"/>
              <a:t>年，</a:t>
            </a:r>
            <a:r>
              <a:rPr lang="en-US" altLang="zh-CN" dirty="0"/>
              <a:t>Nick Goldman </a:t>
            </a:r>
            <a:r>
              <a:rPr lang="zh-CN" altLang="en-US" dirty="0"/>
              <a:t>采用三元编码方式将 </a:t>
            </a:r>
            <a:r>
              <a:rPr lang="en-US" altLang="zh-CN" dirty="0"/>
              <a:t>20MB </a:t>
            </a:r>
            <a:r>
              <a:rPr lang="zh-CN" altLang="en-US" dirty="0"/>
              <a:t>的数据存储在 </a:t>
            </a:r>
            <a:r>
              <a:rPr lang="en-US" altLang="zh-CN" dirty="0"/>
              <a:t>DNA </a:t>
            </a:r>
            <a:r>
              <a:rPr lang="zh-CN" altLang="en-US" dirty="0"/>
              <a:t>存储中，可行且容量大。</a:t>
            </a:r>
            <a:r>
              <a:rPr lang="en-US" altLang="zh-CN" dirty="0"/>
              <a:t>2016 </a:t>
            </a:r>
            <a:r>
              <a:rPr lang="zh-CN" altLang="en-US" dirty="0"/>
              <a:t>年，微软研究院和华盛顿大学联合组织了 </a:t>
            </a:r>
            <a:r>
              <a:rPr lang="en-US" altLang="zh-CN" dirty="0"/>
              <a:t>200 MB </a:t>
            </a:r>
            <a:r>
              <a:rPr lang="zh-CN" altLang="en-US" dirty="0"/>
              <a:t>数据的随机存取 </a:t>
            </a:r>
            <a:r>
              <a:rPr lang="en-US" altLang="zh-CN" dirty="0"/>
              <a:t>DNA </a:t>
            </a:r>
            <a:r>
              <a:rPr lang="zh-CN" altLang="en-US" dirty="0"/>
              <a:t>存储。</a:t>
            </a:r>
            <a:r>
              <a:rPr lang="en-US" altLang="zh-CN" dirty="0"/>
              <a:t>2017 </a:t>
            </a:r>
            <a:r>
              <a:rPr lang="zh-CN" altLang="en-US" dirty="0"/>
              <a:t>年，纽约哥伦比亚大学将喷泉码引入 </a:t>
            </a:r>
            <a:r>
              <a:rPr lang="en-US" altLang="zh-CN" dirty="0"/>
              <a:t>DNA </a:t>
            </a:r>
            <a:r>
              <a:rPr lang="zh-CN" altLang="en-US" dirty="0"/>
              <a:t>存储，仅 </a:t>
            </a:r>
            <a:r>
              <a:rPr lang="en-US" altLang="zh-CN" dirty="0"/>
              <a:t>1g </a:t>
            </a:r>
            <a:r>
              <a:rPr lang="zh-CN" altLang="en-US" dirty="0"/>
              <a:t>的 </a:t>
            </a:r>
            <a:r>
              <a:rPr lang="en-US" altLang="zh-CN" dirty="0"/>
              <a:t>DNA </a:t>
            </a:r>
            <a:r>
              <a:rPr lang="zh-CN" altLang="en-US" dirty="0"/>
              <a:t>就可以存储 </a:t>
            </a:r>
            <a:r>
              <a:rPr lang="en-US" altLang="zh-CN" dirty="0"/>
              <a:t>2.15 </a:t>
            </a:r>
            <a:r>
              <a:rPr lang="zh-CN" altLang="en-US" dirty="0"/>
              <a:t>亿兆字节的数据。</a:t>
            </a:r>
            <a:r>
              <a:rPr lang="en-US" altLang="zh-CN" dirty="0"/>
              <a:t>2019</a:t>
            </a:r>
            <a:r>
              <a:rPr lang="zh-CN" altLang="en-US" dirty="0"/>
              <a:t>年，以色列理工学院研究团队利用复合</a:t>
            </a:r>
            <a:r>
              <a:rPr lang="en-US" altLang="zh-CN" dirty="0"/>
              <a:t>DNA</a:t>
            </a:r>
            <a:r>
              <a:rPr lang="zh-CN" altLang="en-US" dirty="0"/>
              <a:t>碱基“字母”减少合成周期，降低合成成本，使</a:t>
            </a:r>
            <a:r>
              <a:rPr lang="en-US" altLang="zh-CN" dirty="0"/>
              <a:t>DNA</a:t>
            </a:r>
            <a:r>
              <a:rPr lang="zh-CN" altLang="en-US" dirty="0"/>
              <a:t>存储技术发展取得新突破。同年，</a:t>
            </a:r>
            <a:r>
              <a:rPr lang="en-US" altLang="zh-CN" dirty="0" err="1"/>
              <a:t>Erlich</a:t>
            </a:r>
            <a:r>
              <a:rPr lang="zh-CN" altLang="en-US" dirty="0"/>
              <a:t>等人通过</a:t>
            </a:r>
            <a:r>
              <a:rPr lang="en-US" altLang="zh-CN" dirty="0"/>
              <a:t>3D</a:t>
            </a:r>
            <a:r>
              <a:rPr lang="zh-CN" altLang="en-US" dirty="0"/>
              <a:t>打印将遗传信息存储到一只斯坦福兔体内，实现了</a:t>
            </a:r>
            <a:r>
              <a:rPr lang="en-US" altLang="zh-CN" dirty="0"/>
              <a:t>DNA</a:t>
            </a:r>
            <a:r>
              <a:rPr lang="zh-CN" altLang="en-US" dirty="0"/>
              <a:t>蓝图的稳定复制和遗传。</a:t>
            </a:r>
            <a:endParaRPr lang="en-US" altLang="zh-CN" dirty="0"/>
          </a:p>
          <a:p>
            <a:pPr indent="457200"/>
            <a:r>
              <a:rPr lang="zh-CN" altLang="en-US" dirty="0"/>
              <a:t>随着</a:t>
            </a:r>
            <a:r>
              <a:rPr lang="en-US" altLang="zh-CN" dirty="0"/>
              <a:t>DNA</a:t>
            </a:r>
            <a:r>
              <a:rPr lang="zh-CN" altLang="en-US" dirty="0"/>
              <a:t>存储技术的发展和商业化应用的日益接近，</a:t>
            </a:r>
            <a:r>
              <a:rPr lang="en-US" altLang="zh-CN" dirty="0"/>
              <a:t>DNA</a:t>
            </a:r>
            <a:r>
              <a:rPr lang="zh-CN" altLang="en-US" dirty="0"/>
              <a:t>存储加密技术对人类社会的重要性日益凸显。</a:t>
            </a:r>
            <a:r>
              <a:rPr lang="en-US" altLang="zh-CN" dirty="0"/>
              <a:t>DNA</a:t>
            </a:r>
            <a:r>
              <a:rPr lang="zh-CN" altLang="en-US" dirty="0"/>
              <a:t>存储对于大的“冷”数据很有用，比如档案、监控视频和音频等。与传统的信息安全问题一样，由于黑客和攻击的种类繁多，</a:t>
            </a:r>
            <a:r>
              <a:rPr lang="en-US" altLang="zh-CN" dirty="0"/>
              <a:t>DNA</a:t>
            </a:r>
            <a:r>
              <a:rPr lang="zh-CN" altLang="en-US" dirty="0"/>
              <a:t>存储的安全性需要观察。</a:t>
            </a:r>
            <a:r>
              <a:rPr lang="en-US" altLang="zh-CN" dirty="0"/>
              <a:t>DNA</a:t>
            </a:r>
            <a:r>
              <a:rPr lang="zh-CN" altLang="en-US" dirty="0"/>
              <a:t>加密是将</a:t>
            </a:r>
            <a:r>
              <a:rPr lang="en-US" altLang="zh-CN" dirty="0"/>
              <a:t>DNA</a:t>
            </a:r>
            <a:r>
              <a:rPr lang="zh-CN" altLang="en-US" dirty="0"/>
              <a:t>测序与密码学相结合，产生既安全又高效的新密码学。</a:t>
            </a:r>
            <a:r>
              <a:rPr lang="en-US" altLang="zh-CN" dirty="0"/>
              <a:t>DNA</a:t>
            </a:r>
            <a:r>
              <a:rPr lang="zh-CN" altLang="en-US" dirty="0"/>
              <a:t>密码学与传统密码学的区别在于，</a:t>
            </a:r>
            <a:r>
              <a:rPr lang="en-US" altLang="zh-CN" dirty="0"/>
              <a:t>DNA</a:t>
            </a:r>
            <a:r>
              <a:rPr lang="zh-CN" altLang="en-US" dirty="0"/>
              <a:t>密码学是建立在生物技术的局限性之上的，而生物技术与计算能力无关。针对传统的信息安全问题，介绍了一些基于</a:t>
            </a:r>
            <a:r>
              <a:rPr lang="en-US" altLang="zh-CN" dirty="0"/>
              <a:t>DNA</a:t>
            </a:r>
            <a:r>
              <a:rPr lang="zh-CN" altLang="en-US" dirty="0"/>
              <a:t>的安全方法。然而，很少有加密算法考虑到生物技术的局限性，将其应用于</a:t>
            </a:r>
            <a:r>
              <a:rPr lang="en-US" altLang="zh-CN" dirty="0"/>
              <a:t>DNA</a:t>
            </a:r>
            <a:r>
              <a:rPr lang="zh-CN" altLang="en-US" dirty="0"/>
              <a:t>存储。只要编码可以从二进制转换到</a:t>
            </a:r>
            <a:r>
              <a:rPr lang="en-US" altLang="zh-CN" dirty="0"/>
              <a:t>DNA</a:t>
            </a:r>
            <a:r>
              <a:rPr lang="zh-CN" altLang="en-US" dirty="0"/>
              <a:t>序列，使用现有的加密算法是简单的、安全的，而且效率更高。然而，现有的加密算法如果没有生物技术的限制，就无法应用于</a:t>
            </a:r>
            <a:r>
              <a:rPr lang="en-US" altLang="zh-CN" dirty="0"/>
              <a:t>DNA</a:t>
            </a:r>
            <a:r>
              <a:rPr lang="zh-CN" altLang="en-US" dirty="0"/>
              <a:t>的存储。</a:t>
            </a:r>
          </a:p>
        </p:txBody>
      </p:sp>
    </p:spTree>
    <p:extLst>
      <p:ext uri="{BB962C8B-B14F-4D97-AF65-F5344CB8AC3E}">
        <p14:creationId xmlns:p14="http://schemas.microsoft.com/office/powerpoint/2010/main" val="327858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0EA34A3-CF0A-4DF7-A08A-C2B8EEA2C201}"/>
              </a:ext>
            </a:extLst>
          </p:cNvPr>
          <p:cNvSpPr txBox="1"/>
          <p:nvPr/>
        </p:nvSpPr>
        <p:spPr>
          <a:xfrm>
            <a:off x="706120" y="583585"/>
            <a:ext cx="1077976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/>
              <a:t>例如，加密流程可能如下</a:t>
            </a:r>
            <a:r>
              <a:rPr lang="en-US" altLang="zh-CN" dirty="0"/>
              <a:t>:</a:t>
            </a:r>
            <a:r>
              <a:rPr lang="zh-CN" altLang="en-US" dirty="0"/>
              <a:t>加密算法的生成密钥</a:t>
            </a:r>
            <a:r>
              <a:rPr lang="en-US" altLang="zh-CN" dirty="0"/>
              <a:t>-&gt;</a:t>
            </a:r>
            <a:r>
              <a:rPr lang="zh-CN" altLang="en-US" dirty="0"/>
              <a:t>加密目标文件</a:t>
            </a:r>
            <a:r>
              <a:rPr lang="en-US" altLang="zh-CN" dirty="0"/>
              <a:t>-&gt;</a:t>
            </a:r>
            <a:r>
              <a:rPr lang="zh-CN" altLang="en-US" dirty="0"/>
              <a:t>获取二进制密文</a:t>
            </a:r>
            <a:r>
              <a:rPr lang="en-US" altLang="zh-CN" dirty="0"/>
              <a:t>-&gt;</a:t>
            </a:r>
            <a:r>
              <a:rPr lang="zh-CN" altLang="en-US" dirty="0"/>
              <a:t>插入密文到</a:t>
            </a:r>
            <a:r>
              <a:rPr lang="en-US" altLang="zh-CN" dirty="0"/>
              <a:t>DNA</a:t>
            </a:r>
            <a:r>
              <a:rPr lang="zh-CN" altLang="en-US" dirty="0"/>
              <a:t>模型</a:t>
            </a:r>
            <a:r>
              <a:rPr lang="en-US" altLang="zh-CN" dirty="0"/>
              <a:t>-&gt;</a:t>
            </a:r>
            <a:r>
              <a:rPr lang="zh-CN" altLang="en-US" dirty="0"/>
              <a:t>加密</a:t>
            </a:r>
            <a:r>
              <a:rPr lang="en-US" altLang="zh-CN" dirty="0"/>
              <a:t>DNA</a:t>
            </a:r>
            <a:r>
              <a:rPr lang="zh-CN" altLang="en-US" dirty="0"/>
              <a:t>序列</a:t>
            </a:r>
            <a:r>
              <a:rPr lang="en-US" altLang="zh-CN" dirty="0"/>
              <a:t>-&gt; DNA</a:t>
            </a:r>
            <a:r>
              <a:rPr lang="zh-CN" altLang="en-US" dirty="0"/>
              <a:t>合成</a:t>
            </a:r>
            <a:r>
              <a:rPr lang="en-US" altLang="zh-CN" dirty="0"/>
              <a:t>-&gt; DNA</a:t>
            </a:r>
            <a:r>
              <a:rPr lang="zh-CN" altLang="en-US" dirty="0"/>
              <a:t>序列</a:t>
            </a:r>
            <a:r>
              <a:rPr lang="en-US" altLang="zh-CN" dirty="0"/>
              <a:t>-&gt;</a:t>
            </a:r>
            <a:r>
              <a:rPr lang="zh-CN" altLang="en-US" dirty="0"/>
              <a:t>从</a:t>
            </a:r>
            <a:r>
              <a:rPr lang="en-US" altLang="zh-CN" dirty="0"/>
              <a:t>DNA</a:t>
            </a:r>
            <a:r>
              <a:rPr lang="zh-CN" altLang="en-US" dirty="0"/>
              <a:t>序列解密。事实上，由于系统错误，无法检索</a:t>
            </a:r>
            <a:r>
              <a:rPr lang="en-US" altLang="zh-CN" dirty="0"/>
              <a:t>1MB</a:t>
            </a:r>
            <a:r>
              <a:rPr lang="zh-CN" altLang="en-US" dirty="0"/>
              <a:t>数据的</a:t>
            </a:r>
            <a:r>
              <a:rPr lang="en-US" altLang="zh-CN" dirty="0"/>
              <a:t>DNA</a:t>
            </a:r>
            <a:r>
              <a:rPr lang="zh-CN" altLang="en-US" dirty="0"/>
              <a:t>存储中的存储数据。特定的</a:t>
            </a:r>
            <a:r>
              <a:rPr lang="en-US" altLang="zh-CN" dirty="0"/>
              <a:t>DNA</a:t>
            </a:r>
            <a:r>
              <a:rPr lang="zh-CN" altLang="en-US" dirty="0"/>
              <a:t>序列可能很难</a:t>
            </a:r>
            <a:r>
              <a:rPr lang="en-US" altLang="zh-CN" dirty="0"/>
              <a:t>(</a:t>
            </a:r>
            <a:r>
              <a:rPr lang="zh-CN" altLang="en-US" dirty="0"/>
              <a:t>或不可能</a:t>
            </a:r>
            <a:r>
              <a:rPr lang="en-US" altLang="zh-CN" dirty="0"/>
              <a:t>)</a:t>
            </a:r>
            <a:r>
              <a:rPr lang="zh-CN" altLang="en-US" dirty="0"/>
              <a:t>合成或排序，其中包括长碱基重复以及发夹</a:t>
            </a:r>
            <a:r>
              <a:rPr lang="en-US" altLang="zh-CN" dirty="0"/>
              <a:t>/</a:t>
            </a:r>
            <a:r>
              <a:rPr lang="zh-CN" altLang="en-US" dirty="0"/>
              <a:t>环和其他形式的高阶结构。此外，在大多数测序</a:t>
            </a:r>
            <a:r>
              <a:rPr lang="en-US" altLang="zh-CN" dirty="0"/>
              <a:t>(</a:t>
            </a:r>
            <a:r>
              <a:rPr lang="zh-CN" altLang="en-US" dirty="0"/>
              <a:t>和合成</a:t>
            </a:r>
            <a:r>
              <a:rPr lang="en-US" altLang="zh-CN" dirty="0"/>
              <a:t>)</a:t>
            </a:r>
            <a:r>
              <a:rPr lang="zh-CN" altLang="en-US" dirty="0"/>
              <a:t>技术中，有两个特性会提高错误概率，即</a:t>
            </a:r>
            <a:r>
              <a:rPr lang="en-US" altLang="zh-CN" dirty="0"/>
              <a:t>GC</a:t>
            </a:r>
            <a:r>
              <a:rPr lang="zh-CN" altLang="en-US" dirty="0"/>
              <a:t>含量高和均聚物延伸时间长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GGGGGG)</a:t>
            </a:r>
            <a:r>
              <a:rPr lang="zh-CN" altLang="en-US" dirty="0"/>
              <a:t>。为了实现完美的信息检索，必须实现数据冗余，通常使用纠错码来实现。</a:t>
            </a:r>
            <a:endParaRPr lang="en-US" altLang="zh-CN" dirty="0"/>
          </a:p>
          <a:p>
            <a:pPr indent="457200"/>
            <a:r>
              <a:rPr lang="zh-CN" altLang="en-US" dirty="0"/>
              <a:t>加密</a:t>
            </a:r>
            <a:r>
              <a:rPr lang="en-US" altLang="zh-CN" dirty="0"/>
              <a:t>DNA</a:t>
            </a:r>
            <a:r>
              <a:rPr lang="zh-CN" altLang="en-US" dirty="0"/>
              <a:t>存储的主要问题是处理对</a:t>
            </a:r>
            <a:r>
              <a:rPr lang="en-US" altLang="zh-CN" dirty="0"/>
              <a:t>DNA</a:t>
            </a:r>
            <a:r>
              <a:rPr lang="zh-CN" altLang="en-US" dirty="0"/>
              <a:t>的读</a:t>
            </a:r>
            <a:r>
              <a:rPr lang="en-US" altLang="zh-CN" dirty="0"/>
              <a:t>/</a:t>
            </a:r>
            <a:r>
              <a:rPr lang="zh-CN" altLang="en-US" dirty="0"/>
              <a:t>写。技术问题不仅是纠错问题，而且是生物技术约束下的加密问题。根据以往的研究，有</a:t>
            </a:r>
            <a:r>
              <a:rPr lang="en-US" altLang="zh-CN" dirty="0"/>
              <a:t>1%-5%</a:t>
            </a:r>
            <a:r>
              <a:rPr lang="zh-CN" altLang="en-US" dirty="0"/>
              <a:t>的信息丢失，至少需要增加</a:t>
            </a:r>
            <a:r>
              <a:rPr lang="en-US" altLang="zh-CN" dirty="0"/>
              <a:t>10%</a:t>
            </a:r>
            <a:r>
              <a:rPr lang="zh-CN" altLang="en-US" dirty="0"/>
              <a:t>的冗余进行纠错。写入数据的</a:t>
            </a:r>
            <a:r>
              <a:rPr lang="en-US" altLang="zh-CN" dirty="0"/>
              <a:t>DNA</a:t>
            </a:r>
            <a:r>
              <a:rPr lang="zh-CN" altLang="en-US" dirty="0"/>
              <a:t>存储每</a:t>
            </a:r>
            <a:r>
              <a:rPr lang="en-US" altLang="zh-CN" dirty="0"/>
              <a:t>MB</a:t>
            </a:r>
            <a:r>
              <a:rPr lang="zh-CN" altLang="en-US" dirty="0"/>
              <a:t>大约需要</a:t>
            </a:r>
            <a:r>
              <a:rPr lang="en-US" altLang="zh-CN" dirty="0"/>
              <a:t>3500</a:t>
            </a:r>
            <a:r>
              <a:rPr lang="zh-CN" altLang="en-US" dirty="0"/>
              <a:t>美元，读取数据需要</a:t>
            </a:r>
            <a:r>
              <a:rPr lang="en-US" altLang="zh-CN" dirty="0"/>
              <a:t>1000</a:t>
            </a:r>
            <a:r>
              <a:rPr lang="zh-CN" altLang="en-US" dirty="0"/>
              <a:t>美元。</a:t>
            </a:r>
            <a:r>
              <a:rPr lang="en-US" altLang="zh-CN" dirty="0"/>
              <a:t>10%</a:t>
            </a:r>
            <a:r>
              <a:rPr lang="zh-CN" altLang="en-US" dirty="0"/>
              <a:t>的数据冗余意味着每</a:t>
            </a:r>
            <a:r>
              <a:rPr lang="en-US" altLang="zh-CN" dirty="0"/>
              <a:t>MB</a:t>
            </a:r>
            <a:r>
              <a:rPr lang="zh-CN" altLang="en-US" dirty="0"/>
              <a:t>增加</a:t>
            </a:r>
            <a:r>
              <a:rPr lang="en-US" altLang="zh-CN" dirty="0"/>
              <a:t>450</a:t>
            </a:r>
            <a:r>
              <a:rPr lang="zh-CN" altLang="en-US" dirty="0"/>
              <a:t>美元的成本，对于大数据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1TB)</a:t>
            </a:r>
            <a:r>
              <a:rPr lang="zh-CN" altLang="en-US" dirty="0"/>
              <a:t>则额外增加</a:t>
            </a:r>
            <a:r>
              <a:rPr lang="en-US" altLang="zh-CN" dirty="0"/>
              <a:t>4.5*10</a:t>
            </a:r>
            <a:r>
              <a:rPr lang="en-US" altLang="zh-CN" baseline="30000" dirty="0"/>
              <a:t>8</a:t>
            </a:r>
            <a:r>
              <a:rPr lang="zh-CN" altLang="en-US" dirty="0"/>
              <a:t>美元的成本。然而，受生物技术约束的加密过程可以部分解决合成和测序问题，例如</a:t>
            </a:r>
            <a:r>
              <a:rPr lang="en-US" altLang="zh-CN" dirty="0"/>
              <a:t>GC</a:t>
            </a:r>
            <a:r>
              <a:rPr lang="zh-CN" altLang="en-US" dirty="0"/>
              <a:t>含量和均聚物。在加密过程中增加了</a:t>
            </a:r>
            <a:r>
              <a:rPr lang="en-US" altLang="zh-CN" dirty="0"/>
              <a:t>GC</a:t>
            </a:r>
            <a:r>
              <a:rPr lang="zh-CN" altLang="en-US" dirty="0"/>
              <a:t>含量控制和均聚物去除算法，以减少误差。这样可以大大减少纠错的冗余。冗余的减少越多，额外的成本就越少。</a:t>
            </a:r>
            <a:endParaRPr lang="en-US" altLang="zh-CN" dirty="0"/>
          </a:p>
          <a:p>
            <a:pPr indent="457200"/>
            <a:r>
              <a:rPr lang="zh-CN" altLang="en-US" dirty="0"/>
              <a:t>针对目前生物技术的局限性，首先要开发一种具有生物技术约束的算法，能够部分解决</a:t>
            </a:r>
            <a:r>
              <a:rPr lang="en-US" altLang="zh-CN" dirty="0"/>
              <a:t>GC</a:t>
            </a:r>
            <a:r>
              <a:rPr lang="zh-CN" altLang="en-US" dirty="0"/>
              <a:t>含量、均聚物等合成和测序问题。 </a:t>
            </a:r>
            <a:r>
              <a:rPr lang="en-US" altLang="zh-CN" dirty="0"/>
              <a:t>DNA XOR </a:t>
            </a:r>
            <a:r>
              <a:rPr lang="zh-CN" altLang="en-US" dirty="0"/>
              <a:t>操作的组合不同于现有的二进制格式 </a:t>
            </a:r>
            <a:r>
              <a:rPr lang="en-US" altLang="zh-CN" dirty="0"/>
              <a:t>0 </a:t>
            </a:r>
            <a:r>
              <a:rPr lang="zh-CN" altLang="en-US" dirty="0"/>
              <a:t>和 </a:t>
            </a:r>
            <a:r>
              <a:rPr lang="en-US" altLang="zh-CN" dirty="0"/>
              <a:t>1</a:t>
            </a:r>
            <a:r>
              <a:rPr lang="zh-CN" altLang="en-US" dirty="0"/>
              <a:t>，因为它们是自反的和唯一的。由于基因序列的</a:t>
            </a:r>
            <a:r>
              <a:rPr lang="zh-CN" altLang="en-US" dirty="0">
                <a:uFill>
                  <a:solidFill>
                    <a:srgbClr val="FF0000"/>
                  </a:solidFill>
                </a:uFill>
              </a:rPr>
              <a:t>密钥文件</a:t>
            </a:r>
            <a:r>
              <a:rPr lang="zh-CN" altLang="en-US" dirty="0"/>
              <a:t>，</a:t>
            </a:r>
            <a:r>
              <a:rPr lang="en-US" altLang="zh-CN" dirty="0"/>
              <a:t>DNA</a:t>
            </a:r>
            <a:r>
              <a:rPr lang="zh-CN" altLang="en-US" dirty="0"/>
              <a:t>存储的异或操作是非常安全的。</a:t>
            </a:r>
            <a:r>
              <a:rPr lang="en-US" altLang="zh-CN" dirty="0"/>
              <a:t> </a:t>
            </a:r>
            <a:r>
              <a:rPr lang="en-US" altLang="zh-CN" dirty="0" err="1"/>
              <a:t>Siddaramappa</a:t>
            </a:r>
            <a:r>
              <a:rPr lang="zh-CN" altLang="en-US" dirty="0"/>
              <a:t>介绍了一种基于</a:t>
            </a:r>
            <a:r>
              <a:rPr lang="en-US" altLang="zh-CN" dirty="0"/>
              <a:t>DNA</a:t>
            </a:r>
            <a:r>
              <a:rPr lang="zh-CN" altLang="en-US" dirty="0"/>
              <a:t>的</a:t>
            </a:r>
            <a:r>
              <a:rPr lang="en-US" altLang="zh-CN" dirty="0"/>
              <a:t>XOR</a:t>
            </a:r>
            <a:r>
              <a:rPr lang="zh-CN" altLang="en-US" dirty="0"/>
              <a:t>操作，以基因作为</a:t>
            </a:r>
            <a:r>
              <a:rPr lang="en-US" altLang="zh-CN" dirty="0"/>
              <a:t>DNA</a:t>
            </a:r>
            <a:r>
              <a:rPr lang="zh-CN" altLang="en-US" dirty="0"/>
              <a:t>存储的密钥进行加密。但是，目前的异或算法没有考虑合成和序列的问题，也没有在</a:t>
            </a:r>
            <a:r>
              <a:rPr lang="en-US" altLang="zh-CN" dirty="0"/>
              <a:t>DNA</a:t>
            </a:r>
            <a:r>
              <a:rPr lang="zh-CN" altLang="en-US" dirty="0"/>
              <a:t>存储中得到验证，这会增加解密过程中的错误。</a:t>
            </a:r>
            <a:r>
              <a:rPr lang="en-US" altLang="zh-CN" dirty="0"/>
              <a:t>XOR </a:t>
            </a:r>
            <a:r>
              <a:rPr lang="zh-CN" altLang="en-US" dirty="0"/>
              <a:t>是一种适合 </a:t>
            </a:r>
            <a:r>
              <a:rPr lang="en-US" altLang="zh-CN" dirty="0"/>
              <a:t>DNA </a:t>
            </a:r>
            <a:r>
              <a:rPr lang="zh-CN" altLang="en-US" dirty="0"/>
              <a:t>存储的加密方法。</a:t>
            </a:r>
            <a:r>
              <a:rPr lang="en-US" altLang="zh-CN" dirty="0"/>
              <a:t>DNA</a:t>
            </a:r>
            <a:r>
              <a:rPr lang="zh-CN" altLang="en-US" dirty="0"/>
              <a:t>序列的合成是一一进行的，每个序列都是独立的。测序结果随机分布，误差不同。所以每个</a:t>
            </a:r>
            <a:r>
              <a:rPr lang="en-US" altLang="zh-CN" dirty="0"/>
              <a:t>DNA</a:t>
            </a:r>
            <a:r>
              <a:rPr lang="zh-CN" altLang="en-US" dirty="0"/>
              <a:t>序列都需要索引和纠错码，而异或可以在生物技术的限制下完成加密。</a:t>
            </a:r>
          </a:p>
        </p:txBody>
      </p:sp>
    </p:spTree>
    <p:extLst>
      <p:ext uri="{BB962C8B-B14F-4D97-AF65-F5344CB8AC3E}">
        <p14:creationId xmlns:p14="http://schemas.microsoft.com/office/powerpoint/2010/main" val="61378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0EA34A3-CF0A-4DF7-A08A-C2B8EEA2C201}"/>
              </a:ext>
            </a:extLst>
          </p:cNvPr>
          <p:cNvSpPr txBox="1"/>
          <p:nvPr/>
        </p:nvSpPr>
        <p:spPr>
          <a:xfrm>
            <a:off x="706120" y="583585"/>
            <a:ext cx="10779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/>
              <a:t>在这项工作中，引入了扩展 </a:t>
            </a:r>
            <a:r>
              <a:rPr lang="en-US" altLang="zh-CN" dirty="0"/>
              <a:t>XOR </a:t>
            </a:r>
            <a:r>
              <a:rPr lang="zh-CN" altLang="en-US" dirty="0"/>
              <a:t>算法（</a:t>
            </a:r>
            <a:r>
              <a:rPr lang="en-US" altLang="zh-CN" dirty="0"/>
              <a:t>EXA</a:t>
            </a:r>
            <a:r>
              <a:rPr lang="zh-CN" altLang="en-US" dirty="0"/>
              <a:t>）来提高 </a:t>
            </a:r>
            <a:r>
              <a:rPr lang="en-US" altLang="zh-CN" dirty="0"/>
              <a:t>DNA </a:t>
            </a:r>
            <a:r>
              <a:rPr lang="zh-CN" altLang="en-US" dirty="0"/>
              <a:t>存储中的加密效率，如图（</a:t>
            </a:r>
            <a:r>
              <a:rPr lang="en-US" altLang="zh-CN" dirty="0"/>
              <a:t>1</a:t>
            </a:r>
            <a:r>
              <a:rPr lang="zh-CN" altLang="en-US" dirty="0"/>
              <a:t>）所示。此外，在加密过程中去除均聚物，通过算法控制</a:t>
            </a:r>
            <a:r>
              <a:rPr lang="en-US" altLang="zh-CN" dirty="0"/>
              <a:t>GC</a:t>
            </a:r>
            <a:r>
              <a:rPr lang="zh-CN" altLang="en-US" dirty="0"/>
              <a:t>含量以提高</a:t>
            </a:r>
            <a:r>
              <a:rPr lang="en-US" altLang="zh-CN" dirty="0"/>
              <a:t>DNA</a:t>
            </a:r>
            <a:r>
              <a:rPr lang="zh-CN" altLang="en-US" dirty="0"/>
              <a:t>存储的准确性。密钥文件包含任何可以转换为 </a:t>
            </a:r>
            <a:r>
              <a:rPr lang="en-US" altLang="zh-CN" dirty="0"/>
              <a:t>DNA </a:t>
            </a:r>
            <a:r>
              <a:rPr lang="zh-CN" altLang="en-US" dirty="0"/>
              <a:t>序列并由二进制 </a:t>
            </a:r>
            <a:r>
              <a:rPr lang="en-US" altLang="zh-CN" dirty="0"/>
              <a:t>DNA </a:t>
            </a:r>
            <a:r>
              <a:rPr lang="zh-CN" altLang="en-US" dirty="0"/>
              <a:t>存储模型转换以使 </a:t>
            </a:r>
            <a:r>
              <a:rPr lang="en-US" altLang="zh-CN" dirty="0"/>
              <a:t>EXA </a:t>
            </a:r>
            <a:r>
              <a:rPr lang="zh-CN" altLang="en-US" dirty="0"/>
              <a:t>的加密更加复杂的东西。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8297CE-705A-4F05-8FDF-E4B5578BF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2647632"/>
            <a:ext cx="85439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1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503549-BB70-48C4-957B-E50F9C6EEA87}"/>
              </a:ext>
            </a:extLst>
          </p:cNvPr>
          <p:cNvSpPr txBox="1"/>
          <p:nvPr/>
        </p:nvSpPr>
        <p:spPr>
          <a:xfrm>
            <a:off x="325120" y="26416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材料和方法：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C11890-ABCA-4D7C-85A2-36930219AEC3}"/>
              </a:ext>
            </a:extLst>
          </p:cNvPr>
          <p:cNvSpPr txBox="1"/>
          <p:nvPr/>
        </p:nvSpPr>
        <p:spPr>
          <a:xfrm>
            <a:off x="756920" y="988814"/>
            <a:ext cx="10678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/>
              <a:t>目标和密钥文件的 DNA 存储模型。目标数据被转换成二进制格式。二进制数据通过霍夫曼编码压缩。霍夫曼编码基于数据项的出现频率。其原理是使用较少的位数来编码更频繁出现的数据。压缩序列通过四元 </a:t>
            </a:r>
            <a:r>
              <a:rPr lang="en-US" altLang="zh-CN" dirty="0"/>
              <a:t>DNA </a:t>
            </a:r>
            <a:r>
              <a:rPr lang="zh-CN" altLang="en-US" dirty="0"/>
              <a:t>存储模型转换为 </a:t>
            </a:r>
            <a:r>
              <a:rPr lang="en-US" altLang="zh-CN" dirty="0"/>
              <a:t>DNA </a:t>
            </a:r>
            <a:r>
              <a:rPr lang="zh-CN" altLang="en-US" dirty="0"/>
              <a:t>序列。四元 </a:t>
            </a:r>
            <a:r>
              <a:rPr lang="en-US" altLang="zh-CN" dirty="0"/>
              <a:t>DNA </a:t>
            </a:r>
            <a:r>
              <a:rPr lang="zh-CN" altLang="en-US" dirty="0"/>
              <a:t>存储模型有 </a:t>
            </a:r>
            <a:r>
              <a:rPr lang="en-US" altLang="zh-CN" dirty="0"/>
              <a:t>24 </a:t>
            </a:r>
            <a:r>
              <a:rPr lang="zh-CN" altLang="en-US" dirty="0"/>
              <a:t>种选择，如表 </a:t>
            </a:r>
            <a:r>
              <a:rPr lang="en-US" altLang="zh-CN" dirty="0"/>
              <a:t>1 </a:t>
            </a:r>
            <a:r>
              <a:rPr lang="zh-CN" altLang="en-US" dirty="0"/>
              <a:t>所示。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E295FB-580F-445F-8BBD-3F1C21CD6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2175133"/>
            <a:ext cx="103727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1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47BD6B8-B3B8-4A24-9F55-8065E441F592}"/>
              </a:ext>
            </a:extLst>
          </p:cNvPr>
          <p:cNvSpPr txBox="1"/>
          <p:nvPr/>
        </p:nvSpPr>
        <p:spPr>
          <a:xfrm>
            <a:off x="919480" y="667435"/>
            <a:ext cx="10353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/>
              <a:t>密钥文件被转换为二进制格式。该序列通过二进制 DNA 存储模型转换为 DNA 序列。为了控制 </a:t>
            </a:r>
            <a:r>
              <a:rPr lang="en-US" altLang="zh-CN" dirty="0"/>
              <a:t>GC </a:t>
            </a:r>
            <a:r>
              <a:rPr lang="zh-CN" altLang="en-US" dirty="0"/>
              <a:t>内容，必须将碱基 </a:t>
            </a:r>
            <a:r>
              <a:rPr lang="en-US" altLang="zh-CN" dirty="0"/>
              <a:t>G </a:t>
            </a:r>
            <a:r>
              <a:rPr lang="zh-CN" altLang="en-US" dirty="0"/>
              <a:t>和 </a:t>
            </a:r>
            <a:r>
              <a:rPr lang="en-US" altLang="zh-CN" dirty="0"/>
              <a:t>C </a:t>
            </a:r>
            <a:r>
              <a:rPr lang="zh-CN" altLang="en-US" dirty="0"/>
              <a:t>分为不同的类别。二进制 </a:t>
            </a:r>
            <a:r>
              <a:rPr lang="en-US" altLang="zh-CN" dirty="0"/>
              <a:t>DNA </a:t>
            </a:r>
            <a:r>
              <a:rPr lang="zh-CN" altLang="en-US" dirty="0"/>
              <a:t>存储模型有 </a:t>
            </a:r>
            <a:r>
              <a:rPr lang="en-US" altLang="zh-CN" dirty="0"/>
              <a:t>4 </a:t>
            </a:r>
            <a:r>
              <a:rPr lang="zh-CN" altLang="en-US" dirty="0"/>
              <a:t>种选择，如表 </a:t>
            </a:r>
            <a:r>
              <a:rPr lang="en-US" altLang="zh-CN" dirty="0"/>
              <a:t>2 </a:t>
            </a:r>
            <a:r>
              <a:rPr lang="zh-CN" altLang="en-US" dirty="0"/>
              <a:t>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6FF54C-7AB8-404D-8922-45501C5E8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681361"/>
            <a:ext cx="10325100" cy="20764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A319D67-D891-49D1-B045-2BAA5CC36F9C}"/>
              </a:ext>
            </a:extLst>
          </p:cNvPr>
          <p:cNvSpPr txBox="1"/>
          <p:nvPr/>
        </p:nvSpPr>
        <p:spPr>
          <a:xfrm>
            <a:off x="919480" y="4300974"/>
            <a:ext cx="10353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/>
              <a:t>任何转换成二进制格式的文件都可以选择为密钥文件。初始位置是在密钥文件的 </a:t>
            </a:r>
            <a:r>
              <a:rPr lang="en-US" altLang="zh-CN" dirty="0"/>
              <a:t>DNA </a:t>
            </a:r>
            <a:r>
              <a:rPr lang="zh-CN" altLang="en-US" dirty="0"/>
              <a:t>序列中随机选择的。然后，将密钥文件的 </a:t>
            </a:r>
            <a:r>
              <a:rPr lang="en-US" altLang="zh-CN" dirty="0"/>
              <a:t>DNA </a:t>
            </a:r>
            <a:r>
              <a:rPr lang="zh-CN" altLang="en-US" dirty="0"/>
              <a:t>序列用于数据加密。</a:t>
            </a:r>
          </a:p>
        </p:txBody>
      </p:sp>
    </p:spTree>
    <p:extLst>
      <p:ext uri="{BB962C8B-B14F-4D97-AF65-F5344CB8AC3E}">
        <p14:creationId xmlns:p14="http://schemas.microsoft.com/office/powerpoint/2010/main" val="417256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0EE1C09-6FBC-40E4-A884-0825C244E0D3}"/>
                  </a:ext>
                </a:extLst>
              </p:cNvPr>
              <p:cNvSpPr txBox="1"/>
              <p:nvPr/>
            </p:nvSpPr>
            <p:spPr>
              <a:xfrm>
                <a:off x="883920" y="663694"/>
                <a:ext cx="10424160" cy="3429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/>
                <a:r>
                  <a:rPr lang="zh-CN" altLang="en-US" dirty="0"/>
                  <a:t>具有生物技术约束的扩展 XOR 算法。密钥文件的 </a:t>
                </a:r>
                <a:r>
                  <a:rPr lang="en-US" altLang="zh-CN" dirty="0"/>
                  <a:t>DNA </a:t>
                </a:r>
                <a:r>
                  <a:rPr lang="zh-CN" altLang="en-US" dirty="0"/>
                  <a:t>序列中有四个关键碱基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C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。基于基于 </a:t>
                </a:r>
                <a:r>
                  <a:rPr lang="en-US" altLang="zh-CN" dirty="0"/>
                  <a:t>DNA </a:t>
                </a:r>
                <a:r>
                  <a:rPr lang="zh-CN" altLang="en-US" dirty="0"/>
                  <a:t>的异或运算</a:t>
                </a:r>
                <a:r>
                  <a:rPr lang="en-US" altLang="zh-CN" dirty="0"/>
                  <a:t>[22]</a:t>
                </a:r>
                <a:r>
                  <a:rPr lang="zh-CN" altLang="en-US" dirty="0"/>
                  <a:t>，对于密码碱基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，扩展异或算法的加密规则如下：</a:t>
                </a:r>
                <a:endParaRPr lang="en-US" altLang="zh-CN" dirty="0"/>
              </a:p>
              <a:p>
                <a:pPr indent="457200"/>
                <a:endParaRPr lang="en-US" altLang="zh-CN" dirty="0"/>
              </a:p>
              <a:p>
                <a:pPr indent="457200" algn="ctr"/>
                <a:r>
                  <a:rPr lang="pt-BR" altLang="zh-CN" dirty="0"/>
                  <a:t>A+A=A,  A+T=T,  A+C=C,  A+G=G. </a:t>
                </a:r>
                <a:endParaRPr lang="en-US" altLang="zh-CN" dirty="0"/>
              </a:p>
              <a:p>
                <a:pPr indent="457200"/>
                <a:endParaRPr lang="pt-BR" altLang="zh-CN" dirty="0"/>
              </a:p>
              <a:p>
                <a:pPr indent="457200"/>
                <a:r>
                  <a:rPr lang="zh-CN" altLang="en-US" dirty="0"/>
                  <a:t>从左到右，这些列是密码碱基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、目标碱基和加密碱基。对于密码碱基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，目标碱基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C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G </a:t>
                </a:r>
                <a:r>
                  <a:rPr lang="zh-CN" altLang="en-US" dirty="0"/>
                  <a:t>的组合类型为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dirty="0"/>
                  <a:t> = 24</a:t>
                </a:r>
                <a:r>
                  <a:rPr lang="zh-CN" altLang="en-US" dirty="0"/>
                  <a:t>。类似地，对于密码碱基 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C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，每个碱基有 </a:t>
                </a:r>
                <a:r>
                  <a:rPr lang="en-US" altLang="zh-CN" dirty="0"/>
                  <a:t>24×</a:t>
                </a:r>
                <a:r>
                  <a:rPr lang="en-US" altLang="zh-CN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 ×</a:t>
                </a:r>
                <a:r>
                  <a:rPr lang="en-US" altLang="zh-CN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dirty="0"/>
                  <a:t> ×</a:t>
                </a:r>
                <a:r>
                  <a:rPr lang="en-US" altLang="zh-CN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dirty="0"/>
                  <a:t> ×4 = 27648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dirty="0"/>
                  <a:t> = 2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dirty="0"/>
                  <a:t> =1 </a:t>
                </a:r>
                <a:r>
                  <a:rPr lang="zh-CN" altLang="en-US" dirty="0"/>
                  <a:t>种组合。加密模型有不同的组合；表 </a:t>
                </a:r>
                <a:r>
                  <a:rPr lang="en-US" altLang="zh-CN" dirty="0"/>
                  <a:t>3 </a:t>
                </a:r>
                <a:r>
                  <a:rPr lang="zh-CN" altLang="en-US" dirty="0"/>
                  <a:t>给出了两个随机 </a:t>
                </a:r>
                <a:r>
                  <a:rPr lang="en-US" altLang="zh-CN" dirty="0"/>
                  <a:t>EXA </a:t>
                </a:r>
                <a:r>
                  <a:rPr lang="zh-CN" altLang="en-US" dirty="0"/>
                  <a:t>模型，用于不同的组合。</a:t>
                </a:r>
                <a:endParaRPr lang="en-US" altLang="zh-CN" dirty="0"/>
              </a:p>
              <a:p>
                <a:pPr indent="457200"/>
                <a:endParaRPr lang="en-US" altLang="zh-CN" dirty="0"/>
              </a:p>
              <a:p>
                <a:pPr indent="457200" algn="ctr"/>
                <a:r>
                  <a:rPr lang="en-US" altLang="zh-CN" dirty="0"/>
                  <a:t>24×</a:t>
                </a:r>
                <a:r>
                  <a:rPr lang="en-US" altLang="zh-CN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 ×</a:t>
                </a:r>
                <a:r>
                  <a:rPr lang="en-US" altLang="zh-CN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dirty="0"/>
                  <a:t> ×</a:t>
                </a:r>
                <a:r>
                  <a:rPr lang="en-US" altLang="zh-CN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dirty="0"/>
                  <a:t> ×4 = 27648</a:t>
                </a:r>
                <a:endParaRPr lang="pt-BR" altLang="zh-CN" dirty="0"/>
              </a:p>
              <a:p>
                <a:pPr indent="457200" algn="ctr"/>
                <a:endParaRPr lang="pt-BR" altLang="zh-CN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0EE1C09-6FBC-40E4-A884-0825C244E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663694"/>
                <a:ext cx="10424160" cy="3429721"/>
              </a:xfrm>
              <a:prstGeom prst="rect">
                <a:avLst/>
              </a:prstGeom>
              <a:blipFill>
                <a:blip r:embed="rId2"/>
                <a:stretch>
                  <a:fillRect l="-468" t="-1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AA9CE60-C6E8-4C14-96A4-8B2D3877F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4093415"/>
            <a:ext cx="105346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9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C36D9C3-33AC-4F1C-9A1D-93C451E3F85F}"/>
                  </a:ext>
                </a:extLst>
              </p:cNvPr>
              <p:cNvSpPr txBox="1"/>
              <p:nvPr/>
            </p:nvSpPr>
            <p:spPr>
              <a:xfrm>
                <a:off x="706120" y="647115"/>
                <a:ext cx="10779760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/>
                <a:r>
                  <a:rPr lang="zh-CN" altLang="en-US" dirty="0"/>
                  <a:t>为控制 45%~55% 的 GC 含量，提高 DNA 合成的准确性，在东南大学大数据中心计算了 288 个组合，最终选择如下，计算所有组合的 </a:t>
                </a:r>
                <a:r>
                  <a:rPr lang="en-US" altLang="zh-CN" dirty="0"/>
                  <a:t>GC </a:t>
                </a:r>
                <a:r>
                  <a:rPr lang="zh-CN" altLang="en-US" dirty="0"/>
                  <a:t>含量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altLang="zh-CN" i="0" dirty="0" err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0" dirty="0" err="1" smtClean="0">
                        <a:latin typeface="Cambria Math" panose="02040503050406030204" pitchFamily="18" charset="0"/>
                      </a:rPr>
                      <m:t>27648</m:t>
                    </m:r>
                  </m:oMath>
                </a14:m>
                <a:r>
                  <a:rPr lang="zh-CN" altLang="en-US" dirty="0"/>
                  <a:t>。最终的组合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是从集合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en-US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∈(0.45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0.55)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ⅈ</m:t>
                        </m:r>
                        <m:r>
                          <a:rPr lang="en-US" altLang="zh-CN" dirty="0" err="1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dirty="0" err="1">
                            <a:latin typeface="Cambria Math" panose="02040503050406030204" pitchFamily="18" charset="0"/>
                          </a:rPr>
                          <m:t>27648</m:t>
                        </m:r>
                      </m:e>
                    </m:d>
                  </m:oMath>
                </a14:m>
                <a:r>
                  <a:rPr lang="zh-CN" altLang="en-US" dirty="0"/>
                  <a:t>中随机选择的。</a:t>
                </a:r>
                <a:endParaRPr lang="en-US" altLang="zh-CN" dirty="0"/>
              </a:p>
              <a:p>
                <a:pPr indent="457200"/>
                <a:r>
                  <a:rPr lang="zh-CN" altLang="en-US" dirty="0"/>
                  <a:t>它需要大量的计算来计算所有的组合。引入了一种优化方法，大大减少了计算量。目标</a:t>
                </a:r>
                <a:r>
                  <a:rPr lang="en-US" altLang="zh-CN" dirty="0"/>
                  <a:t>DNA</a:t>
                </a:r>
                <a:r>
                  <a:rPr lang="zh-CN" altLang="en-US" dirty="0"/>
                  <a:t>序列被分成几个序列；每个序列有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个碱基。 </a:t>
                </a:r>
                <a:r>
                  <a:rPr lang="en-US" altLang="zh-CN" dirty="0" err="1"/>
                  <a:t>bjk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是第 </a:t>
                </a:r>
                <a:r>
                  <a:rPr lang="en-US" altLang="zh-CN" dirty="0"/>
                  <a:t>j </a:t>
                </a:r>
                <a:r>
                  <a:rPr lang="zh-CN" altLang="en-US" dirty="0"/>
                  <a:t>个序列中的第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个目标碱基，</a:t>
                </a:r>
                <a:r>
                  <a:rPr lang="en-US" altLang="zh-CN" dirty="0"/>
                  <a:t>k=1,...,</a:t>
                </a:r>
                <a:r>
                  <a:rPr lang="en-US" altLang="zh-CN" dirty="0" err="1"/>
                  <a:t>K,j</a:t>
                </a:r>
                <a:r>
                  <a:rPr lang="en-US" altLang="zh-CN" dirty="0"/>
                  <a:t>=1,...,M</a:t>
                </a:r>
                <a:r>
                  <a:rPr lang="zh-CN" altLang="en-US" dirty="0"/>
                  <a:t>。</a:t>
                </a:r>
                <a:r>
                  <a:rPr lang="en-US" altLang="zh-CN" dirty="0"/>
                  <a:t> M </a:t>
                </a:r>
                <a:r>
                  <a:rPr lang="zh-CN" altLang="en-US" dirty="0"/>
                  <a:t>是 </a:t>
                </a:r>
                <a:r>
                  <a:rPr lang="en-US" altLang="zh-CN" dirty="0"/>
                  <a:t>DNA </a:t>
                </a:r>
                <a:r>
                  <a:rPr lang="zh-CN" altLang="en-US" dirty="0"/>
                  <a:t>序列的数量。 </a:t>
                </a:r>
                <a:r>
                  <a:rPr lang="en-US" altLang="zh-CN" dirty="0" err="1"/>
                  <a:t>ajk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是第 </a:t>
                </a:r>
                <a:r>
                  <a:rPr lang="en-US" altLang="zh-CN" dirty="0"/>
                  <a:t>j </a:t>
                </a:r>
                <a:r>
                  <a:rPr lang="zh-CN" altLang="en-US" dirty="0"/>
                  <a:t>个序列中的第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个加密碱基。密钥序列也被分成几个有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个碱基的序列，但每个碱基有两种选择。 </a:t>
                </a:r>
                <a:r>
                  <a:rPr lang="en-US" altLang="zh-CN" dirty="0" err="1"/>
                  <a:t>cjk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是第 </a:t>
                </a:r>
                <a:r>
                  <a:rPr lang="en-US" altLang="zh-CN" dirty="0"/>
                  <a:t>j </a:t>
                </a:r>
                <a:r>
                  <a:rPr lang="zh-CN" altLang="en-US" dirty="0"/>
                  <a:t>个序列中的第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个键基，</a:t>
                </a:r>
                <a:r>
                  <a:rPr lang="en-US" altLang="zh-CN" dirty="0"/>
                  <a:t>c </a:t>
                </a:r>
                <a:r>
                  <a:rPr lang="en-US" altLang="zh-CN" dirty="0" err="1"/>
                  <a:t>jk</a:t>
                </a:r>
                <a:r>
                  <a:rPr lang="en-US" altLang="zh-CN" dirty="0"/>
                  <a:t> * </a:t>
                </a:r>
                <a:r>
                  <a:rPr lang="zh-CN" altLang="en-US" dirty="0"/>
                  <a:t>是第 </a:t>
                </a:r>
                <a:r>
                  <a:rPr lang="en-US" altLang="zh-CN" dirty="0"/>
                  <a:t>j </a:t>
                </a:r>
                <a:r>
                  <a:rPr lang="zh-CN" altLang="en-US" dirty="0"/>
                  <a:t>个序列中的第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个二进制字符。例如，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C36D9C3-33AC-4F1C-9A1D-93C451E3F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20" y="647115"/>
                <a:ext cx="10779760" cy="2308324"/>
              </a:xfrm>
              <a:prstGeom prst="rect">
                <a:avLst/>
              </a:prstGeom>
              <a:blipFill>
                <a:blip r:embed="rId2"/>
                <a:stretch>
                  <a:fillRect l="-509" t="-8443" b="-3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C3F46F21-4A83-49CA-9BE6-F226F09EF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5" y="3159442"/>
            <a:ext cx="56959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5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4570</Words>
  <Application>Microsoft Office PowerPoint</Application>
  <PresentationFormat>宽屏</PresentationFormat>
  <Paragraphs>57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铭</dc:creator>
  <cp:lastModifiedBy>邓 铭</cp:lastModifiedBy>
  <cp:revision>35</cp:revision>
  <dcterms:created xsi:type="dcterms:W3CDTF">2022-11-07T09:28:36Z</dcterms:created>
  <dcterms:modified xsi:type="dcterms:W3CDTF">2022-11-08T14:31:58Z</dcterms:modified>
</cp:coreProperties>
</file>