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60" r:id="rId7"/>
    <p:sldId id="259" r:id="rId8"/>
    <p:sldId id="265" r:id="rId9"/>
    <p:sldId id="267" r:id="rId10"/>
    <p:sldId id="268" r:id="rId11"/>
    <p:sldId id="264" r:id="rId12"/>
    <p:sldId id="261"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82"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A42BB-4FEB-D31B-9AFD-1B55011EBB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BFCEE0-1F7E-7879-A7B9-843C98150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3E55C2-1263-54FD-ECAF-54AE34738432}"/>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8954DBF1-024B-2E43-3DA9-2772963353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2C9915-49DA-C8F1-411E-B11FCF61C069}"/>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06291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B737F-925F-E75B-ED26-E3BA1C7810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8AE5D8-5190-C33E-AFC0-55ADD8001D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2B5DE-F06C-D56B-8150-F22694086140}"/>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46415DFE-91FA-F58C-4941-39C9B2302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29343-FE63-18D9-5329-E34438E5EE8B}"/>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86171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039431-5B9F-6DE5-46FD-AD483B580E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0C8357-837E-1D48-FEBC-0DFF7112B3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4608DB-2CCD-F100-726E-6B4FDE209D7E}"/>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276B6590-0C72-CD96-6E44-67FB4E02F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232D7-8030-68AC-E386-4425CA12B8E0}"/>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373677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6C6F4-3B1B-CFFA-FCA8-846CF0F0A0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64BFFB-DC16-D084-4783-B576D1B719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AD43A3-9C4C-F35D-803E-5CF455F19143}"/>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97CDFDF1-8694-910D-5B59-C2AF48F9E4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96610-F103-B1ED-5394-44D884AF5761}"/>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37421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0CC3-20F8-41C2-E931-73893F534E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3D5229-83F3-4E9B-6CB5-0299D58962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A0C498-62E5-7B09-33D6-CDF1E5F07FD2}"/>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F601B0DB-3DAB-7BEC-4F49-E29C455CA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2B79C2-69ED-C309-4037-0CD4716E70E3}"/>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00988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BFC3-383A-30B7-3A29-B296A282D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3C4EDC-DCAD-2343-7431-0C9AF6B2A5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21435B-13F1-884B-A473-E6A10C7974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F28AB-9E12-E80D-055B-CD2A4931B51E}"/>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1AB0345E-D089-A38D-9A7C-75CBA898C0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0255B2-BAA3-14A9-C8BE-5BC07D4CD329}"/>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9817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88331-1CAF-5026-6CFE-A47DD003CD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E45B42-EDD4-B1C2-CA12-08CA9F7F2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D004EB-FE55-A0EC-1291-F6540BC664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5A6689-A331-7A78-9E1D-256DE5648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1F690A-464B-B46E-4A29-DCB9D6A2BF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5A3A4A-F6FE-5B80-3218-B073665C6781}"/>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8" name="页脚占位符 7">
            <a:extLst>
              <a:ext uri="{FF2B5EF4-FFF2-40B4-BE49-F238E27FC236}">
                <a16:creationId xmlns:a16="http://schemas.microsoft.com/office/drawing/2014/main" id="{ABBFDDB1-CC99-2E3C-BF6E-B608AF57BD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7F8A4D-DB20-AA59-8FFF-8A33F0CEB77B}"/>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08639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7DA37-702D-BE09-0F98-6FE3A38684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7EA0A6-F8CD-0EAF-9B9A-5117AC716529}"/>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4" name="页脚占位符 3">
            <a:extLst>
              <a:ext uri="{FF2B5EF4-FFF2-40B4-BE49-F238E27FC236}">
                <a16:creationId xmlns:a16="http://schemas.microsoft.com/office/drawing/2014/main" id="{8014E407-2880-65D8-8368-C522EB0790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CAE149-32C0-8DEE-0228-FE6DC65F678D}"/>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27494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928E1C-45C6-2437-A0C3-BBDEE9A0E59E}"/>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3" name="页脚占位符 2">
            <a:extLst>
              <a:ext uri="{FF2B5EF4-FFF2-40B4-BE49-F238E27FC236}">
                <a16:creationId xmlns:a16="http://schemas.microsoft.com/office/drawing/2014/main" id="{2F3C79FA-4345-83C8-5DC0-000136E200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3003B2-54CC-4BBB-CBB0-036E08E4B1FF}"/>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2027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DB04D-C9A5-2154-64F0-1C929C4C3E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1F2686C-8F46-9C73-0585-880B93D29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C09BC-F3E7-7A2C-6215-CDC794A74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98C606-0AA7-B96A-3D85-96EB745909A0}"/>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063F0935-D0BE-472A-3F3F-82C33B6F7A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75F360-1D4A-6F12-0D09-7114DC8602E4}"/>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5209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C26D6-3AF3-2371-13CE-BDA402D333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BA2691-0F63-C935-ABFA-0AA012D24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485B98-58AD-1F02-1C93-600A5FFA5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8C2112-0233-AFBE-AEBC-7CB65BE6399D}"/>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15351E1E-3D62-EB45-F565-02645B16B0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3A284-5E0E-57B6-4E1A-0E2AA227DE20}"/>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25228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ECC13A-AA81-FEA0-2CDA-282B5027F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8154AE-2A88-A409-CF01-45643880A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126F51-C6A7-9310-2943-291F31B84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5226E4E6-E363-661A-71B7-6BDB71ECC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25DFB90-2EE7-82CE-E985-B79107DF9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4220149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4FD3039-E987-586F-1CA2-C58087EA5062}"/>
              </a:ext>
            </a:extLst>
          </p:cNvPr>
          <p:cNvPicPr>
            <a:picLocks noChangeAspect="1"/>
          </p:cNvPicPr>
          <p:nvPr/>
        </p:nvPicPr>
        <p:blipFill>
          <a:blip r:embed="rId2"/>
          <a:stretch>
            <a:fillRect/>
          </a:stretch>
        </p:blipFill>
        <p:spPr>
          <a:xfrm>
            <a:off x="0" y="0"/>
            <a:ext cx="12192000" cy="4271316"/>
          </a:xfrm>
          <a:prstGeom prst="rect">
            <a:avLst/>
          </a:prstGeom>
        </p:spPr>
      </p:pic>
      <p:sp>
        <p:nvSpPr>
          <p:cNvPr id="7" name="文本框 6">
            <a:extLst>
              <a:ext uri="{FF2B5EF4-FFF2-40B4-BE49-F238E27FC236}">
                <a16:creationId xmlns:a16="http://schemas.microsoft.com/office/drawing/2014/main" id="{B389F685-133E-C577-5639-69C806E03CCF}"/>
              </a:ext>
            </a:extLst>
          </p:cNvPr>
          <p:cNvSpPr txBox="1"/>
          <p:nvPr/>
        </p:nvSpPr>
        <p:spPr>
          <a:xfrm>
            <a:off x="736861" y="4710748"/>
            <a:ext cx="10718277" cy="523220"/>
          </a:xfrm>
          <a:prstGeom prst="rect">
            <a:avLst/>
          </a:prstGeom>
          <a:noFill/>
        </p:spPr>
        <p:txBody>
          <a:bodyPr wrap="square">
            <a:spAutoFit/>
          </a:bodyPr>
          <a:lstStyle/>
          <a:p>
            <a:r>
              <a:rPr lang="zh-CN" altLang="en-US" sz="2800" b="0" i="0" dirty="0">
                <a:solidFill>
                  <a:srgbClr val="000000"/>
                </a:solidFill>
                <a:effectLst/>
                <a:latin typeface="Arial" panose="020B0604020202020204" pitchFamily="34" charset="0"/>
              </a:rPr>
              <a:t>以纳米级存储的信息：使用 </a:t>
            </a:r>
            <a:r>
              <a:rPr lang="en-US" altLang="zh-CN" sz="2800" b="0" i="0" dirty="0">
                <a:solidFill>
                  <a:srgbClr val="000000"/>
                </a:solidFill>
                <a:effectLst/>
                <a:latin typeface="Arial" panose="020B0604020202020204" pitchFamily="34" charset="0"/>
              </a:rPr>
              <a:t>Base64 </a:t>
            </a:r>
            <a:r>
              <a:rPr lang="zh-CN" altLang="en-US" sz="2800" b="0" i="0" dirty="0">
                <a:solidFill>
                  <a:srgbClr val="000000"/>
                </a:solidFill>
                <a:effectLst/>
                <a:latin typeface="Arial" panose="020B0604020202020204" pitchFamily="34" charset="0"/>
              </a:rPr>
              <a:t>将数据编码到单个 </a:t>
            </a:r>
            <a:r>
              <a:rPr lang="en-US" altLang="zh-CN" sz="2800" b="0" i="0" dirty="0">
                <a:solidFill>
                  <a:srgbClr val="000000"/>
                </a:solidFill>
                <a:effectLst/>
                <a:latin typeface="Arial" panose="020B0604020202020204" pitchFamily="34" charset="0"/>
              </a:rPr>
              <a:t>DNA </a:t>
            </a:r>
            <a:r>
              <a:rPr lang="zh-CN" altLang="en-US" sz="2800" b="0" i="0" dirty="0">
                <a:solidFill>
                  <a:srgbClr val="000000"/>
                </a:solidFill>
                <a:effectLst/>
                <a:latin typeface="Arial" panose="020B0604020202020204" pitchFamily="34" charset="0"/>
              </a:rPr>
              <a:t>链中</a:t>
            </a:r>
            <a:endParaRPr lang="zh-CN" altLang="en-US" sz="2800" dirty="0"/>
          </a:p>
        </p:txBody>
      </p:sp>
    </p:spTree>
    <p:extLst>
      <p:ext uri="{BB962C8B-B14F-4D97-AF65-F5344CB8AC3E}">
        <p14:creationId xmlns:p14="http://schemas.microsoft.com/office/powerpoint/2010/main" val="354027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7A5859-9444-D7BF-056F-18D67EC1C2DF}"/>
              </a:ext>
            </a:extLst>
          </p:cNvPr>
          <p:cNvPicPr>
            <a:picLocks noChangeAspect="1"/>
          </p:cNvPicPr>
          <p:nvPr/>
        </p:nvPicPr>
        <p:blipFill>
          <a:blip r:embed="rId2"/>
          <a:stretch>
            <a:fillRect/>
          </a:stretch>
        </p:blipFill>
        <p:spPr>
          <a:xfrm>
            <a:off x="962025" y="852487"/>
            <a:ext cx="10267950" cy="5153025"/>
          </a:xfrm>
          <a:prstGeom prst="rect">
            <a:avLst/>
          </a:prstGeom>
        </p:spPr>
      </p:pic>
    </p:spTree>
    <p:extLst>
      <p:ext uri="{BB962C8B-B14F-4D97-AF65-F5344CB8AC3E}">
        <p14:creationId xmlns:p14="http://schemas.microsoft.com/office/powerpoint/2010/main" val="23223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1517716" cy="523220"/>
          </a:xfrm>
          <a:prstGeom prst="rect">
            <a:avLst/>
          </a:prstGeom>
          <a:noFill/>
        </p:spPr>
        <p:txBody>
          <a:bodyPr wrap="square" rtlCol="0">
            <a:spAutoFit/>
          </a:bodyPr>
          <a:lstStyle/>
          <a:p>
            <a:r>
              <a:rPr lang="zh-CN" altLang="en-US" sz="2800" b="0" i="0" dirty="0">
                <a:solidFill>
                  <a:srgbClr val="000000"/>
                </a:solidFill>
                <a:effectLst/>
                <a:latin typeface="Microsoft YaHei" panose="020B0503020204020204" pitchFamily="34" charset="-122"/>
                <a:ea typeface="Microsoft YaHei" panose="020B0503020204020204" pitchFamily="34" charset="-122"/>
              </a:rPr>
              <a:t>结论</a:t>
            </a:r>
            <a:r>
              <a:rPr lang="zh-CN" altLang="en-US" sz="2800" dirty="0"/>
              <a:t>：</a:t>
            </a:r>
          </a:p>
        </p:txBody>
      </p:sp>
      <p:sp>
        <p:nvSpPr>
          <p:cNvPr id="4" name="文本框 3">
            <a:extLst>
              <a:ext uri="{FF2B5EF4-FFF2-40B4-BE49-F238E27FC236}">
                <a16:creationId xmlns:a16="http://schemas.microsoft.com/office/drawing/2014/main" id="{E8CAFE2C-8BFE-8330-AB2E-0FFEF8CD31D1}"/>
              </a:ext>
            </a:extLst>
          </p:cNvPr>
          <p:cNvSpPr txBox="1"/>
          <p:nvPr/>
        </p:nvSpPr>
        <p:spPr>
          <a:xfrm>
            <a:off x="964284" y="1268526"/>
            <a:ext cx="10263432" cy="3416320"/>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算法的范例在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分子中执行。使用</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编码算法将计算机中存储为二进制流的一些随机文本信息映射到</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序列中，该算法将“</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的二进制数据转换为</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的四元编码核苷酸。由平衡码和重塑二进制码组成的混合编码作为一种防错策略，其适于将</a:t>
            </a:r>
            <a:r>
              <a:rPr lang="en-US" altLang="zh-CN" b="0" i="0" dirty="0">
                <a:solidFill>
                  <a:srgbClr val="000000"/>
                </a:solidFill>
                <a:effectLst/>
                <a:latin typeface="Arial" panose="020B0604020202020204" pitchFamily="34" charset="0"/>
              </a:rPr>
              <a:t>CG</a:t>
            </a:r>
            <a:r>
              <a:rPr lang="zh-CN" altLang="en-US" b="0" i="0" dirty="0">
                <a:solidFill>
                  <a:srgbClr val="000000"/>
                </a:solidFill>
                <a:effectLst/>
                <a:latin typeface="Arial" panose="020B0604020202020204" pitchFamily="34" charset="0"/>
              </a:rPr>
              <a:t>含量控制在约</a:t>
            </a:r>
            <a:r>
              <a:rPr lang="en-US" altLang="zh-CN" b="0" i="0" dirty="0">
                <a:solidFill>
                  <a:srgbClr val="000000"/>
                </a:solidFill>
                <a:effectLst/>
                <a:latin typeface="Arial" panose="020B0604020202020204" pitchFamily="34" charset="0"/>
              </a:rPr>
              <a:t>50%</a:t>
            </a:r>
            <a:r>
              <a:rPr lang="zh-CN" altLang="en-US" b="0" i="0" dirty="0">
                <a:solidFill>
                  <a:srgbClr val="000000"/>
                </a:solidFill>
                <a:effectLst/>
                <a:latin typeface="Arial" panose="020B0604020202020204" pitchFamily="34" charset="0"/>
              </a:rPr>
              <a:t>并减少</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序列中连续碱基的重复。引入圆形质粒作为长期存储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介导的数字数据的支架。正向和反向测序结果给出了编码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a:t>
            </a:r>
            <a:r>
              <a:rPr lang="en-US" altLang="zh-CN" b="0" i="0" dirty="0">
                <a:solidFill>
                  <a:srgbClr val="000000"/>
                </a:solidFill>
                <a:effectLst/>
                <a:latin typeface="Arial" panose="020B0604020202020204" pitchFamily="34" charset="0"/>
              </a:rPr>
              <a:t>100%</a:t>
            </a:r>
            <a:r>
              <a:rPr lang="zh-CN" altLang="en-US" b="0" i="0" dirty="0">
                <a:solidFill>
                  <a:srgbClr val="000000"/>
                </a:solidFill>
                <a:effectLst/>
                <a:latin typeface="Arial" panose="020B0604020202020204" pitchFamily="34" charset="0"/>
              </a:rPr>
              <a:t>一致性。实现了</a:t>
            </a:r>
            <a:r>
              <a:rPr lang="en-US" altLang="zh-CN" b="0" i="0" dirty="0">
                <a:solidFill>
                  <a:srgbClr val="000000"/>
                </a:solidFill>
                <a:effectLst/>
                <a:latin typeface="Arial" panose="020B0604020202020204" pitchFamily="34" charset="0"/>
              </a:rPr>
              <a:t>1.77</a:t>
            </a:r>
            <a:r>
              <a:rPr lang="zh-CN" altLang="en-US" b="0" i="0" dirty="0">
                <a:solidFill>
                  <a:srgbClr val="000000"/>
                </a:solidFill>
                <a:effectLst/>
                <a:latin typeface="Arial" panose="020B0604020202020204" pitchFamily="34" charset="0"/>
              </a:rPr>
              <a:t>位</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核苷酸的高比逻辑密度，与其他报道的方法相当，甚至更高。因此，基于</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算法构建了一种稳健的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介导数字数据存储策略，并通过加载数据的细菌增殖进行了验证。同样重要的是，所开发的方法兼容文本和图形信息存储，也适用于视频和音频文件。因此，它为实际的数字存储和其他技术应用提供了巨大的潜力。将现有的四个核苷酸</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扩展到六个和八个核苷酸，包括合成核苷酸</a:t>
            </a:r>
            <a:r>
              <a:rPr lang="en-US" altLang="zh-CN" b="0" i="0" dirty="0">
                <a:solidFill>
                  <a:srgbClr val="000000"/>
                </a:solidFill>
                <a:effectLst/>
                <a:latin typeface="Arial" panose="020B0604020202020204" pitchFamily="34" charset="0"/>
              </a:rPr>
              <a:t>[26–28]</a:t>
            </a:r>
            <a:r>
              <a:rPr lang="zh-CN" altLang="en-US" b="0" i="0" dirty="0">
                <a:solidFill>
                  <a:srgbClr val="000000"/>
                </a:solidFill>
                <a:effectLst/>
                <a:latin typeface="Arial" panose="020B0604020202020204" pitchFamily="34" charset="0"/>
              </a:rPr>
              <a:t>，将进一步显著增加基于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的存储密度。可以实现</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比特</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核苷酸的理论最大逻辑存储密度。关于非天然</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分子中的数据读出，基于纳米孔的测序技术的进展也很重要</a:t>
            </a:r>
            <a:r>
              <a:rPr lang="en-US" altLang="zh-CN" b="0" i="0" dirty="0">
                <a:solidFill>
                  <a:srgbClr val="000000"/>
                </a:solidFill>
                <a:effectLst/>
                <a:latin typeface="Arial" panose="020B0604020202020204" pitchFamily="34" charset="0"/>
              </a:rPr>
              <a:t>[29,30]</a:t>
            </a:r>
            <a:r>
              <a:rPr lang="zh-CN" altLang="en-US" b="0" i="0" dirty="0">
                <a:solidFill>
                  <a:srgbClr val="000000"/>
                </a:solidFill>
                <a:effectLst/>
                <a:latin typeface="Arial" panose="020B0604020202020204" pitchFamily="34" charset="0"/>
              </a:rPr>
              <a:t>。此外，新索引方法的开发，如</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分子工程框架的引入</a:t>
            </a:r>
            <a:r>
              <a:rPr lang="en-US" altLang="zh-CN" b="0" i="0" dirty="0">
                <a:solidFill>
                  <a:srgbClr val="000000"/>
                </a:solidFill>
                <a:effectLst/>
                <a:latin typeface="Arial" panose="020B0604020202020204" pitchFamily="34" charset="0"/>
              </a:rPr>
              <a:t>[31–36]</a:t>
            </a:r>
            <a:r>
              <a:rPr lang="zh-CN" altLang="en-US" b="0" i="0" dirty="0">
                <a:solidFill>
                  <a:srgbClr val="000000"/>
                </a:solidFill>
                <a:effectLst/>
                <a:latin typeface="Arial" panose="020B0604020202020204" pitchFamily="34" charset="0"/>
              </a:rPr>
              <a:t>，将进一步促进多维高密度存储。</a:t>
            </a:r>
            <a:endParaRPr lang="zh-CN" altLang="en-US" dirty="0"/>
          </a:p>
        </p:txBody>
      </p:sp>
    </p:spTree>
    <p:extLst>
      <p:ext uri="{BB962C8B-B14F-4D97-AF65-F5344CB8AC3E}">
        <p14:creationId xmlns:p14="http://schemas.microsoft.com/office/powerpoint/2010/main" val="12600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17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58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1517716" cy="523220"/>
          </a:xfrm>
          <a:prstGeom prst="rect">
            <a:avLst/>
          </a:prstGeom>
          <a:noFill/>
        </p:spPr>
        <p:txBody>
          <a:bodyPr wrap="square" rtlCol="0">
            <a:spAutoFit/>
          </a:bodyPr>
          <a:lstStyle/>
          <a:p>
            <a:r>
              <a:rPr lang="zh-CN" altLang="en-US" sz="2800" dirty="0"/>
              <a:t>摘要：</a:t>
            </a:r>
          </a:p>
        </p:txBody>
      </p:sp>
      <p:sp>
        <p:nvSpPr>
          <p:cNvPr id="4" name="文本框 3">
            <a:extLst>
              <a:ext uri="{FF2B5EF4-FFF2-40B4-BE49-F238E27FC236}">
                <a16:creationId xmlns:a16="http://schemas.microsoft.com/office/drawing/2014/main" id="{F3C33B55-B6EC-7F00-4C69-3C321DBF776F}"/>
              </a:ext>
            </a:extLst>
          </p:cNvPr>
          <p:cNvSpPr txBox="1"/>
          <p:nvPr/>
        </p:nvSpPr>
        <p:spPr>
          <a:xfrm>
            <a:off x="837022" y="2274838"/>
            <a:ext cx="10539638" cy="2308324"/>
          </a:xfrm>
          <a:prstGeom prst="rect">
            <a:avLst/>
          </a:prstGeom>
          <a:noFill/>
        </p:spPr>
        <p:txBody>
          <a:bodyPr wrap="square">
            <a:spAutoFit/>
          </a:bodyPr>
          <a:lstStyle/>
          <a:p>
            <a:pPr indent="457200"/>
            <a:r>
              <a:rPr lang="en-US" altLang="zh-CN" b="0" i="0" dirty="0">
                <a:solidFill>
                  <a:srgbClr val="000000"/>
                </a:solidFill>
                <a:effectLst/>
              </a:rPr>
              <a:t>DNA</a:t>
            </a:r>
            <a:r>
              <a:rPr lang="zh-CN" altLang="en-US" b="0" i="0" dirty="0">
                <a:solidFill>
                  <a:srgbClr val="000000"/>
                </a:solidFill>
                <a:effectLst/>
              </a:rPr>
              <a:t>作为一种存储介质因其高存储密度而具有巨大的潜力，但产生的冗余限制了这种潜力。引入较少的纠错以充分提高 </a:t>
            </a:r>
            <a:r>
              <a:rPr lang="en-US" altLang="zh-CN" b="0" i="0" dirty="0">
                <a:solidFill>
                  <a:srgbClr val="000000"/>
                </a:solidFill>
                <a:effectLst/>
              </a:rPr>
              <a:t>DNA </a:t>
            </a:r>
            <a:r>
              <a:rPr lang="zh-CN" altLang="en-US" b="0" i="0" dirty="0">
                <a:solidFill>
                  <a:srgbClr val="000000"/>
                </a:solidFill>
                <a:effectLst/>
              </a:rPr>
              <a:t>的存储密度仍然是一项重大挑战。为了解决这个问题，我们开发了一种优化的 </a:t>
            </a:r>
            <a:r>
              <a:rPr lang="en-US" altLang="zh-CN" b="0" i="0" dirty="0">
                <a:solidFill>
                  <a:srgbClr val="000000"/>
                </a:solidFill>
                <a:effectLst/>
              </a:rPr>
              <a:t>Base64 </a:t>
            </a:r>
            <a:r>
              <a:rPr lang="zh-CN" altLang="en-US" b="0" i="0" dirty="0">
                <a:solidFill>
                  <a:srgbClr val="000000"/>
                </a:solidFill>
                <a:effectLst/>
              </a:rPr>
              <a:t>方法，因此我们在 </a:t>
            </a:r>
            <a:r>
              <a:rPr lang="en-US" altLang="zh-CN" b="0" i="0" dirty="0">
                <a:solidFill>
                  <a:srgbClr val="000000"/>
                </a:solidFill>
                <a:effectLst/>
              </a:rPr>
              <a:t>DNA </a:t>
            </a:r>
            <a:r>
              <a:rPr lang="zh-CN" altLang="en-US" b="0" i="0" dirty="0">
                <a:solidFill>
                  <a:srgbClr val="000000"/>
                </a:solidFill>
                <a:effectLst/>
              </a:rPr>
              <a:t>单链中实现了 </a:t>
            </a:r>
            <a:r>
              <a:rPr lang="en-US" altLang="zh-CN" b="0" i="0" u="heavy" dirty="0">
                <a:solidFill>
                  <a:srgbClr val="000000"/>
                </a:solidFill>
                <a:effectLst/>
                <a:uFill>
                  <a:solidFill>
                    <a:srgbClr val="FF0000"/>
                  </a:solidFill>
                </a:uFill>
              </a:rPr>
              <a:t>1.77 bits/nt </a:t>
            </a:r>
            <a:r>
              <a:rPr lang="zh-CN" altLang="en-US" b="0" i="0" dirty="0">
                <a:solidFill>
                  <a:srgbClr val="000000"/>
                </a:solidFill>
                <a:effectLst/>
              </a:rPr>
              <a:t>的高比存储密度。</a:t>
            </a:r>
            <a:r>
              <a:rPr lang="zh-CN" altLang="en-US" b="0" i="0" u="heavy" dirty="0">
                <a:solidFill>
                  <a:srgbClr val="000000"/>
                </a:solidFill>
                <a:effectLst/>
                <a:uFill>
                  <a:solidFill>
                    <a:srgbClr val="FF0000"/>
                  </a:solidFill>
                </a:uFill>
              </a:rPr>
              <a:t>该策略通过</a:t>
            </a:r>
            <a:r>
              <a:rPr lang="en-US" altLang="zh-CN" b="0" i="0" u="heavy" dirty="0">
                <a:solidFill>
                  <a:srgbClr val="000000"/>
                </a:solidFill>
                <a:effectLst/>
                <a:uFill>
                  <a:solidFill>
                    <a:srgbClr val="FF0000"/>
                  </a:solidFill>
                </a:uFill>
              </a:rPr>
              <a:t>Base64</a:t>
            </a:r>
            <a:r>
              <a:rPr lang="zh-CN" altLang="en-US" b="0" i="0" u="heavy" dirty="0">
                <a:solidFill>
                  <a:srgbClr val="000000"/>
                </a:solidFill>
                <a:effectLst/>
                <a:uFill>
                  <a:solidFill>
                    <a:srgbClr val="FF0000"/>
                  </a:solidFill>
                </a:uFill>
              </a:rPr>
              <a:t>编码、编码重构和平衡、数据映射等方法，将一些随机文本信息编码到</a:t>
            </a:r>
            <a:r>
              <a:rPr lang="en-US" altLang="zh-CN" b="0" i="0" u="heavy" dirty="0">
                <a:solidFill>
                  <a:srgbClr val="000000"/>
                </a:solidFill>
                <a:effectLst/>
                <a:uFill>
                  <a:solidFill>
                    <a:srgbClr val="FF0000"/>
                  </a:solidFill>
                </a:uFill>
              </a:rPr>
              <a:t>DNA</a:t>
            </a:r>
            <a:r>
              <a:rPr lang="zh-CN" altLang="en-US" b="0" i="0" u="heavy" dirty="0">
                <a:solidFill>
                  <a:srgbClr val="000000"/>
                </a:solidFill>
                <a:effectLst/>
                <a:uFill>
                  <a:solidFill>
                    <a:srgbClr val="FF0000"/>
                  </a:solidFill>
                </a:uFill>
              </a:rPr>
              <a:t>序列中，合成相应的</a:t>
            </a:r>
            <a:r>
              <a:rPr lang="en-US" altLang="zh-CN" b="0" i="0" u="heavy" dirty="0">
                <a:solidFill>
                  <a:srgbClr val="000000"/>
                </a:solidFill>
                <a:effectLst/>
                <a:uFill>
                  <a:solidFill>
                    <a:srgbClr val="FF0000"/>
                  </a:solidFill>
                </a:uFill>
              </a:rPr>
              <a:t>DNA</a:t>
            </a:r>
            <a:r>
              <a:rPr lang="zh-CN" altLang="en-US" b="0" i="0" u="heavy" dirty="0">
                <a:solidFill>
                  <a:srgbClr val="000000"/>
                </a:solidFill>
                <a:effectLst/>
                <a:uFill>
                  <a:solidFill>
                    <a:srgbClr val="FF0000"/>
                  </a:solidFill>
                </a:uFill>
              </a:rPr>
              <a:t>分子。然后将其插入到一个圆形质粒中进行长期信息存储</a:t>
            </a:r>
            <a:r>
              <a:rPr lang="zh-CN" altLang="en-US" b="0" i="0" dirty="0">
                <a:solidFill>
                  <a:srgbClr val="000000"/>
                </a:solidFill>
                <a:effectLst/>
                <a:uFill>
                  <a:solidFill>
                    <a:srgbClr val="FF0000"/>
                  </a:solidFill>
                </a:uFill>
              </a:rPr>
              <a:t>。</a:t>
            </a:r>
            <a:r>
              <a:rPr lang="zh-CN" altLang="en-US" b="0" i="0" dirty="0">
                <a:solidFill>
                  <a:srgbClr val="000000"/>
                </a:solidFill>
                <a:effectLst/>
              </a:rPr>
              <a:t>当它在细菌中转化时，这也特别适用于指数级的信息复制。在转码过程中引入平衡码，有效地控制了</a:t>
            </a:r>
            <a:r>
              <a:rPr lang="en-US" altLang="zh-CN" b="0" i="0" dirty="0">
                <a:solidFill>
                  <a:srgbClr val="000000"/>
                </a:solidFill>
                <a:effectLst/>
              </a:rPr>
              <a:t>GC</a:t>
            </a:r>
            <a:r>
              <a:rPr lang="zh-CN" altLang="en-US" b="0" i="0" dirty="0">
                <a:solidFill>
                  <a:srgbClr val="000000"/>
                </a:solidFill>
                <a:effectLst/>
              </a:rPr>
              <a:t>含量和连续的碱基重复，对降低编码后</a:t>
            </a:r>
            <a:r>
              <a:rPr lang="en-US" altLang="zh-CN" b="0" i="0" dirty="0">
                <a:solidFill>
                  <a:srgbClr val="000000"/>
                </a:solidFill>
                <a:effectLst/>
              </a:rPr>
              <a:t>DNA</a:t>
            </a:r>
            <a:r>
              <a:rPr lang="zh-CN" altLang="en-US" b="0" i="0" dirty="0">
                <a:solidFill>
                  <a:srgbClr val="000000"/>
                </a:solidFill>
                <a:effectLst/>
              </a:rPr>
              <a:t>合成和测序的错误率具有重要意义。此外，圆形质粒平台提高了存储稳定性和测序精度。因此，我们的方法实现了稳健和高效的存储和数字数据的准确读出。</a:t>
            </a:r>
            <a:endParaRPr lang="zh-CN" altLang="en-US" dirty="0"/>
          </a:p>
        </p:txBody>
      </p:sp>
    </p:spTree>
    <p:extLst>
      <p:ext uri="{BB962C8B-B14F-4D97-AF65-F5344CB8AC3E}">
        <p14:creationId xmlns:p14="http://schemas.microsoft.com/office/powerpoint/2010/main" val="109178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1517716" cy="523220"/>
          </a:xfrm>
          <a:prstGeom prst="rect">
            <a:avLst/>
          </a:prstGeom>
          <a:noFill/>
        </p:spPr>
        <p:txBody>
          <a:bodyPr wrap="square" rtlCol="0">
            <a:spAutoFit/>
          </a:bodyPr>
          <a:lstStyle/>
          <a:p>
            <a:r>
              <a:rPr lang="zh-CN" altLang="en-US" sz="2800" dirty="0"/>
              <a:t>介绍：</a:t>
            </a:r>
          </a:p>
        </p:txBody>
      </p:sp>
      <p:sp>
        <p:nvSpPr>
          <p:cNvPr id="4" name="文本框 3">
            <a:extLst>
              <a:ext uri="{FF2B5EF4-FFF2-40B4-BE49-F238E27FC236}">
                <a16:creationId xmlns:a16="http://schemas.microsoft.com/office/drawing/2014/main" id="{E7C43F48-DBF8-90CA-3895-FFA00B708242}"/>
              </a:ext>
            </a:extLst>
          </p:cNvPr>
          <p:cNvSpPr txBox="1"/>
          <p:nvPr/>
        </p:nvSpPr>
        <p:spPr>
          <a:xfrm>
            <a:off x="822882" y="964995"/>
            <a:ext cx="10546236" cy="563231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当今的信息爆炸以指数级的速度产生数字数据，对高密度和长期数据存储提出了重大挑战。目前的主流存储介质，如磁介质、光介质和固态介质，由于其二进制编码每位只有“</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，存储密度有限，存储的数据在一个世纪甚至更短的时间内无法恢复。为了应对这一挑战，</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作为一种强大的遗传信息载体在自然界中进化了数十亿年，似乎是一种有前途的存储媒体</a:t>
            </a:r>
            <a:r>
              <a:rPr lang="zh-CN" altLang="en-US" dirty="0">
                <a:solidFill>
                  <a:srgbClr val="000000"/>
                </a:solidFill>
                <a:latin typeface="Arial" panose="020B0604020202020204" pitchFamily="34" charset="0"/>
              </a:rPr>
              <a:t>。</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作为数字存储载体具有存储密度超高、稳定性强、能源成本低、易于复制和可操作等优点。有</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个基本核苷酸，</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，每个核苷酸可以存储</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位信息，是传统存储介质存储密度的两倍。一旦数据存储在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中，就可以以高速和低能源成本创建丰富的转录本，并且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序列在数千年后仍然可恢复和准确。因此，利用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分子存储信息变得越来越有利和紧迫。</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在过去的几年里，</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被认为是下一代存储的有希望的候选者。 </a:t>
            </a:r>
            <a:r>
              <a:rPr lang="en-US" altLang="zh-CN" b="0" i="0" dirty="0" err="1">
                <a:solidFill>
                  <a:srgbClr val="000000"/>
                </a:solidFill>
                <a:effectLst/>
                <a:latin typeface="Arial" panose="020B0604020202020204" pitchFamily="34" charset="0"/>
              </a:rPr>
              <a:t>Clelland</a:t>
            </a:r>
            <a:r>
              <a:rPr lang="en-US" altLang="zh-CN" b="0" i="0" dirty="0">
                <a:solidFill>
                  <a:srgbClr val="000000"/>
                </a:solidFill>
                <a:effectLst/>
                <a:latin typeface="Arial" panose="020B0604020202020204" pitchFamily="34" charset="0"/>
              </a:rPr>
              <a:t> [6] </a:t>
            </a:r>
            <a:r>
              <a:rPr lang="zh-CN" altLang="en-US" b="0" i="0" dirty="0">
                <a:solidFill>
                  <a:srgbClr val="000000"/>
                </a:solidFill>
                <a:effectLst/>
                <a:latin typeface="Arial" panose="020B0604020202020204" pitchFamily="34" charset="0"/>
              </a:rPr>
              <a:t>开发了一种将信息存储在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微点中的方法，这也为信息加密提供了一种可能的方式。</a:t>
            </a:r>
            <a:r>
              <a:rPr lang="en-US" altLang="zh-CN" b="0" i="0" dirty="0">
                <a:solidFill>
                  <a:srgbClr val="000000"/>
                </a:solidFill>
                <a:effectLst/>
                <a:latin typeface="Arial" panose="020B0604020202020204" pitchFamily="34" charset="0"/>
              </a:rPr>
              <a:t>Carter </a:t>
            </a:r>
            <a:r>
              <a:rPr lang="zh-CN" altLang="en-US" b="0" i="0" dirty="0">
                <a:solidFill>
                  <a:srgbClr val="000000"/>
                </a:solidFill>
                <a:effectLst/>
                <a:latin typeface="Arial" panose="020B0604020202020204" pitchFamily="34" charset="0"/>
              </a:rPr>
              <a:t>及其同事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利用聚合酶链式反应 </a:t>
            </a:r>
            <a:r>
              <a:rPr lang="en-US" altLang="zh-CN" b="0" i="0" dirty="0">
                <a:solidFill>
                  <a:srgbClr val="000000"/>
                </a:solidFill>
                <a:effectLst/>
                <a:latin typeface="Arial" panose="020B0604020202020204" pitchFamily="34" charset="0"/>
              </a:rPr>
              <a:t>(PCR)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序列分析，成功地证明了三元密码的存储和恢复。</a:t>
            </a:r>
            <a:r>
              <a:rPr lang="en-US" altLang="zh-CN" b="0" i="0" dirty="0">
                <a:solidFill>
                  <a:srgbClr val="000000"/>
                </a:solidFill>
                <a:effectLst/>
                <a:latin typeface="Arial" panose="020B0604020202020204" pitchFamily="34" charset="0"/>
              </a:rPr>
              <a:t>2012</a:t>
            </a:r>
            <a:r>
              <a:rPr lang="zh-CN" altLang="en-US" b="0" i="0" dirty="0">
                <a:solidFill>
                  <a:srgbClr val="000000"/>
                </a:solidFill>
                <a:effectLst/>
                <a:latin typeface="Arial" panose="020B0604020202020204" pitchFamily="34" charset="0"/>
              </a:rPr>
              <a:t>年，</a:t>
            </a:r>
            <a:r>
              <a:rPr lang="en-US" altLang="zh-CN" b="0" i="0" dirty="0">
                <a:solidFill>
                  <a:srgbClr val="000000"/>
                </a:solidFill>
                <a:effectLst/>
                <a:latin typeface="Arial" panose="020B0604020202020204" pitchFamily="34" charset="0"/>
              </a:rPr>
              <a:t>Church[7]</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Goldman[8]</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中引入了寻址喷泉块</a:t>
            </a:r>
            <a:r>
              <a:rPr lang="en-US" altLang="zh-CN" b="0" i="0" dirty="0">
                <a:solidFill>
                  <a:srgbClr val="000000"/>
                </a:solidFill>
                <a:effectLst/>
                <a:latin typeface="Arial" panose="020B0604020202020204" pitchFamily="34" charset="0"/>
              </a:rPr>
              <a:t>(addressing fountain block)</a:t>
            </a:r>
            <a:r>
              <a:rPr lang="zh-CN" altLang="en-US" b="0" i="0" dirty="0">
                <a:solidFill>
                  <a:srgbClr val="000000"/>
                </a:solidFill>
                <a:effectLst/>
                <a:latin typeface="Arial" panose="020B0604020202020204" pitchFamily="34" charset="0"/>
              </a:rPr>
              <a:t>，实现了将长比特流分割成更小的信息段。这减少了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合成和测序的误差，从而允许存储大规模的数字数据。最近，</a:t>
            </a:r>
            <a:r>
              <a:rPr lang="en-US" altLang="zh-CN" b="0" i="0" dirty="0" err="1">
                <a:solidFill>
                  <a:srgbClr val="000000"/>
                </a:solidFill>
                <a:effectLst/>
                <a:latin typeface="Arial" panose="020B0604020202020204" pitchFamily="34" charset="0"/>
              </a:rPr>
              <a:t>Erlich</a:t>
            </a:r>
            <a:r>
              <a:rPr lang="en-US" altLang="zh-CN" b="0" i="0" dirty="0">
                <a:solidFill>
                  <a:srgbClr val="000000"/>
                </a:solidFill>
                <a:effectLst/>
                <a:latin typeface="Arial" panose="020B0604020202020204" pitchFamily="34" charset="0"/>
              </a:rPr>
              <a:t>[9]</a:t>
            </a:r>
            <a:r>
              <a:rPr lang="zh-CN" altLang="en-US" b="0" i="0" dirty="0">
                <a:solidFill>
                  <a:srgbClr val="000000"/>
                </a:solidFill>
                <a:effectLst/>
                <a:latin typeface="Arial" panose="020B0604020202020204" pitchFamily="34" charset="0"/>
              </a:rPr>
              <a:t>和同事开发了一种新的编码策略，叫做</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喷泉。这使得无限的数据检索和高物理密度成为可能。这些工作在以</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为存储介质的数字数据的存储和恢复方面取得了很大的进展，并展示了其优势，尤其是保真度和存储容量。然而，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存储的应用也面临着一些挑战，如编码解码算法复杂</a:t>
            </a:r>
            <a:r>
              <a:rPr lang="en-US" altLang="zh-CN" b="0" i="0" dirty="0">
                <a:solidFill>
                  <a:srgbClr val="000000"/>
                </a:solidFill>
                <a:effectLst/>
                <a:latin typeface="Arial" panose="020B0604020202020204" pitchFamily="34" charset="0"/>
              </a:rPr>
              <a:t>[9-15]</a:t>
            </a:r>
            <a:r>
              <a:rPr lang="zh-CN" altLang="en-US" b="0" i="0" dirty="0">
                <a:solidFill>
                  <a:srgbClr val="000000"/>
                </a:solidFill>
                <a:effectLst/>
                <a:latin typeface="Arial" panose="020B0604020202020204" pitchFamily="34" charset="0"/>
              </a:rPr>
              <a:t>，信息索引和存储</a:t>
            </a:r>
            <a:r>
              <a:rPr lang="en-US" altLang="zh-CN" b="0" i="0" dirty="0">
                <a:solidFill>
                  <a:srgbClr val="000000"/>
                </a:solidFill>
                <a:effectLst/>
                <a:latin typeface="Arial" panose="020B0604020202020204" pitchFamily="34" charset="0"/>
              </a:rPr>
              <a:t>[16]</a:t>
            </a:r>
            <a:r>
              <a:rPr lang="zh-CN" altLang="en-US" b="0" i="0" dirty="0">
                <a:solidFill>
                  <a:srgbClr val="000000"/>
                </a:solidFill>
                <a:effectLst/>
                <a:latin typeface="Arial" panose="020B0604020202020204" pitchFamily="34" charset="0"/>
              </a:rPr>
              <a:t>困难，</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合成和测序的错误率不可预测</a:t>
            </a:r>
            <a:r>
              <a:rPr lang="en-US" altLang="zh-CN" b="0" i="0" dirty="0">
                <a:solidFill>
                  <a:srgbClr val="000000"/>
                </a:solidFill>
                <a:effectLst/>
                <a:latin typeface="Arial" panose="020B0604020202020204" pitchFamily="34" charset="0"/>
              </a:rPr>
              <a:t>[17-25]</a:t>
            </a:r>
            <a:r>
              <a:rPr lang="zh-CN" altLang="en-US" b="0" i="0" dirty="0">
                <a:solidFill>
                  <a:srgbClr val="000000"/>
                </a:solidFill>
                <a:effectLst/>
                <a:latin typeface="Arial" panose="020B0604020202020204" pitchFamily="34" charset="0"/>
              </a:rPr>
              <a:t>等。例如，引入的错误修正冗余限制了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存储的利用效率，导致最终的逻辑密度小于</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比特</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核苷酸。此外，为了增加纠错能力，算法变得越来越复杂，导致</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合成和测序过程的困难。新算法的创新，以减少恢复误差和增加最终的逻辑密度，仍然是一个巨大的挑战。</a:t>
            </a:r>
            <a:endParaRPr lang="zh-CN" altLang="en-US" dirty="0"/>
          </a:p>
        </p:txBody>
      </p:sp>
    </p:spTree>
    <p:extLst>
      <p:ext uri="{BB962C8B-B14F-4D97-AF65-F5344CB8AC3E}">
        <p14:creationId xmlns:p14="http://schemas.microsoft.com/office/powerpoint/2010/main" val="259275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7B2F5D-300A-08E5-3060-6C27FFBBC9AF}"/>
              </a:ext>
            </a:extLst>
          </p:cNvPr>
          <p:cNvSpPr txBox="1"/>
          <p:nvPr/>
        </p:nvSpPr>
        <p:spPr>
          <a:xfrm>
            <a:off x="837022" y="2007438"/>
            <a:ext cx="10517955"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在这里，我们演示了一种用于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介导存储的简洁算法。考虑到数字数据的扩展性和复杂性，选择了</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而不是</a:t>
            </a:r>
            <a:r>
              <a:rPr lang="en-US" altLang="zh-CN" b="0" i="0" dirty="0">
                <a:solidFill>
                  <a:srgbClr val="000000"/>
                </a:solidFill>
                <a:effectLst/>
                <a:latin typeface="Arial" panose="020B0604020202020204" pitchFamily="34" charset="0"/>
              </a:rPr>
              <a:t>Base32</a:t>
            </a:r>
            <a:r>
              <a:rPr lang="zh-CN" altLang="en-US" b="0" i="0" dirty="0">
                <a:solidFill>
                  <a:srgbClr val="000000"/>
                </a:solidFill>
                <a:effectLst/>
                <a:latin typeface="Arial" panose="020B0604020202020204" pitchFamily="34" charset="0"/>
              </a:rPr>
              <a:t>。选择一些随机文本信息作为例子，编码成一个长的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 </a:t>
            </a:r>
            <a:r>
              <a:rPr lang="en-US" altLang="zh-CN" b="0" i="0" dirty="0">
                <a:solidFill>
                  <a:srgbClr val="000000"/>
                </a:solidFill>
                <a:effectLst/>
                <a:latin typeface="Arial" panose="020B0604020202020204" pitchFamily="34" charset="0"/>
              </a:rPr>
              <a:t>Base64 </a:t>
            </a:r>
            <a:r>
              <a:rPr lang="zh-CN" altLang="en-US" b="0" i="0" dirty="0">
                <a:solidFill>
                  <a:srgbClr val="000000"/>
                </a:solidFill>
                <a:effectLst/>
                <a:latin typeface="Arial" panose="020B0604020202020204" pitchFamily="34" charset="0"/>
              </a:rPr>
              <a:t>编码、代码重塑和平衡以及数据映射都参与了这个过程。通过平衡代码，开发的算法导致适当的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含量并减少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链中的连续碱基重复。从而降低了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合成和测序过程中的错误率。有趣的是，编码的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信息存储在圆形质粒平台中。下一步，通过</a:t>
            </a:r>
            <a:r>
              <a:rPr lang="en-US" altLang="zh-CN" b="0" i="0" dirty="0">
                <a:solidFill>
                  <a:srgbClr val="000000"/>
                </a:solidFill>
                <a:effectLst/>
                <a:latin typeface="Arial" panose="020B0604020202020204" pitchFamily="34" charset="0"/>
              </a:rPr>
              <a:t>Illumina </a:t>
            </a:r>
            <a:r>
              <a:rPr lang="en-US" altLang="zh-CN" b="0" i="0" dirty="0" err="1">
                <a:solidFill>
                  <a:srgbClr val="000000"/>
                </a:solidFill>
                <a:effectLst/>
                <a:latin typeface="Arial" panose="020B0604020202020204" pitchFamily="34" charset="0"/>
              </a:rPr>
              <a:t>MiSeq</a:t>
            </a:r>
            <a:r>
              <a:rPr lang="zh-CN" altLang="en-US" b="0" i="0" dirty="0">
                <a:solidFill>
                  <a:srgbClr val="000000"/>
                </a:solidFill>
                <a:effectLst/>
                <a:latin typeface="Arial" panose="020B0604020202020204" pitchFamily="34" charset="0"/>
              </a:rPr>
              <a:t>测序成功实现了对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信息的解码。通过这种策略，我们使用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大分子实现了高保真存储和恢复。实现了 </a:t>
            </a:r>
            <a:r>
              <a:rPr lang="en-US" altLang="zh-CN" b="0" i="0" dirty="0">
                <a:solidFill>
                  <a:srgbClr val="000000"/>
                </a:solidFill>
                <a:effectLst/>
                <a:latin typeface="Arial" panose="020B0604020202020204" pitchFamily="34" charset="0"/>
              </a:rPr>
              <a:t>1.77 </a:t>
            </a:r>
            <a:r>
              <a:rPr lang="zh-CN" altLang="en-US" b="0" i="0" dirty="0">
                <a:solidFill>
                  <a:srgbClr val="000000"/>
                </a:solidFill>
                <a:effectLst/>
                <a:latin typeface="Arial" panose="020B0604020202020204" pitchFamily="34" charset="0"/>
              </a:rPr>
              <a:t>位</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核苷酸的特定存储密度，优于其他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介导的存储系统。因此，这些结果为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介导的数字存储的发展提供了新的潜力。</a:t>
            </a:r>
            <a:endParaRPr lang="zh-CN" altLang="en-US" dirty="0"/>
          </a:p>
        </p:txBody>
      </p:sp>
    </p:spTree>
    <p:extLst>
      <p:ext uri="{BB962C8B-B14F-4D97-AF65-F5344CB8AC3E}">
        <p14:creationId xmlns:p14="http://schemas.microsoft.com/office/powerpoint/2010/main" val="111644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3695308" cy="523220"/>
          </a:xfrm>
          <a:prstGeom prst="rect">
            <a:avLst/>
          </a:prstGeom>
          <a:noFill/>
        </p:spPr>
        <p:txBody>
          <a:bodyPr wrap="square" rtlCol="0">
            <a:spAutoFit/>
          </a:bodyPr>
          <a:lstStyle/>
          <a:p>
            <a:r>
              <a:rPr lang="zh-CN" altLang="en-US" sz="2800" b="0" i="0" dirty="0">
                <a:solidFill>
                  <a:srgbClr val="000000"/>
                </a:solidFill>
                <a:effectLst/>
                <a:latin typeface="Arial" panose="020B0604020202020204" pitchFamily="34" charset="0"/>
              </a:rPr>
              <a:t>实验、结果和讨论</a:t>
            </a:r>
            <a:r>
              <a:rPr lang="zh-CN" altLang="en-US" sz="2800" dirty="0"/>
              <a:t>：</a:t>
            </a:r>
          </a:p>
        </p:txBody>
      </p:sp>
      <p:sp>
        <p:nvSpPr>
          <p:cNvPr id="4" name="文本框 3">
            <a:extLst>
              <a:ext uri="{FF2B5EF4-FFF2-40B4-BE49-F238E27FC236}">
                <a16:creationId xmlns:a16="http://schemas.microsoft.com/office/drawing/2014/main" id="{77D8A097-12B8-FEFA-C59F-4243B184897B}"/>
              </a:ext>
            </a:extLst>
          </p:cNvPr>
          <p:cNvSpPr txBox="1"/>
          <p:nvPr/>
        </p:nvSpPr>
        <p:spPr>
          <a:xfrm>
            <a:off x="945430" y="2089377"/>
            <a:ext cx="10301140" cy="1754326"/>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数字数据存储主要包括四个步骤：将数字信息编码成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序列、合成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序列、存储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信息、通过测序恢复</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信息。受限于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技术，尤其是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测序技术，需要合适的编码算法来避免连续碱基重复，即均聚物，例如</a:t>
            </a:r>
            <a:r>
              <a:rPr lang="en-US" altLang="zh-CN" b="0" i="0" dirty="0">
                <a:solidFill>
                  <a:srgbClr val="000000"/>
                </a:solidFill>
                <a:effectLst/>
                <a:latin typeface="Arial" panose="020B0604020202020204" pitchFamily="34" charset="0"/>
              </a:rPr>
              <a:t>TTTT</a:t>
            </a:r>
            <a:r>
              <a:rPr lang="zh-CN" altLang="en-US" b="0" i="0" dirty="0">
                <a:solidFill>
                  <a:srgbClr val="000000"/>
                </a:solidFill>
                <a:effectLst/>
                <a:latin typeface="Arial" panose="020B0604020202020204" pitchFamily="34" charset="0"/>
              </a:rPr>
              <a:t>（连续三个以上相同的核苷酸）。</a:t>
            </a:r>
            <a:r>
              <a:rPr lang="en-US" altLang="zh-CN" b="0" i="0" dirty="0">
                <a:solidFill>
                  <a:srgbClr val="000000"/>
                </a:solidFill>
                <a:effectLst/>
                <a:latin typeface="Arial" panose="020B0604020202020204" pitchFamily="34" charset="0"/>
              </a:rPr>
              <a:t>CG</a:t>
            </a:r>
            <a:r>
              <a:rPr lang="zh-CN" altLang="en-US" b="0" i="0" dirty="0">
                <a:solidFill>
                  <a:srgbClr val="000000"/>
                </a:solidFill>
                <a:effectLst/>
                <a:latin typeface="Arial" panose="020B0604020202020204" pitchFamily="34" charset="0"/>
              </a:rPr>
              <a:t>内容也应该控制得当。</a:t>
            </a:r>
            <a:r>
              <a:rPr lang="en-US" altLang="zh-CN" b="0" i="0" dirty="0">
                <a:solidFill>
                  <a:srgbClr val="000000"/>
                </a:solidFill>
                <a:effectLst/>
                <a:latin typeface="Arial" panose="020B0604020202020204" pitchFamily="34" charset="0"/>
              </a:rPr>
              <a:t>Illumina </a:t>
            </a:r>
            <a:r>
              <a:rPr lang="en-US" altLang="zh-CN" b="0" i="0" dirty="0" err="1">
                <a:solidFill>
                  <a:srgbClr val="000000"/>
                </a:solidFill>
                <a:effectLst/>
                <a:latin typeface="Arial" panose="020B0604020202020204" pitchFamily="34" charset="0"/>
              </a:rPr>
              <a:t>MiSeq</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是当今最准确的测序技术，无法正确读出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均聚物序列。而高</a:t>
            </a:r>
            <a:r>
              <a:rPr lang="en-US" altLang="zh-CN" b="0" i="0" dirty="0">
                <a:solidFill>
                  <a:srgbClr val="000000"/>
                </a:solidFill>
                <a:effectLst/>
                <a:latin typeface="Arial" panose="020B0604020202020204" pitchFamily="34" charset="0"/>
              </a:rPr>
              <a:t>CG</a:t>
            </a:r>
            <a:r>
              <a:rPr lang="zh-CN" altLang="en-US" b="0" i="0" dirty="0">
                <a:solidFill>
                  <a:srgbClr val="000000"/>
                </a:solidFill>
                <a:effectLst/>
                <a:latin typeface="Arial" panose="020B0604020202020204" pitchFamily="34" charset="0"/>
              </a:rPr>
              <a:t>含量可能会导致氢键断裂和变性困难，导致</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测序覆盖率有偏差。因此，如图 </a:t>
            </a:r>
            <a:r>
              <a:rPr lang="en-US" altLang="zh-CN" b="0" i="0" dirty="0">
                <a:solidFill>
                  <a:srgbClr val="000000"/>
                </a:solidFill>
                <a:effectLst/>
                <a:latin typeface="Arial" panose="020B0604020202020204" pitchFamily="34" charset="0"/>
              </a:rPr>
              <a:t>1 </a:t>
            </a:r>
            <a:r>
              <a:rPr lang="zh-CN" altLang="en-US" b="0" i="0" dirty="0">
                <a:solidFill>
                  <a:srgbClr val="000000"/>
                </a:solidFill>
                <a:effectLst/>
                <a:latin typeface="Arial" panose="020B0604020202020204" pitchFamily="34" charset="0"/>
              </a:rPr>
              <a:t>所示，开发了一种基于 </a:t>
            </a:r>
            <a:r>
              <a:rPr lang="en-US" altLang="zh-CN" b="0" i="0" dirty="0">
                <a:solidFill>
                  <a:srgbClr val="000000"/>
                </a:solidFill>
                <a:effectLst/>
                <a:latin typeface="Arial" panose="020B0604020202020204" pitchFamily="34" charset="0"/>
              </a:rPr>
              <a:t>base64 </a:t>
            </a:r>
            <a:r>
              <a:rPr lang="zh-CN" altLang="en-US" b="0" i="0" dirty="0">
                <a:solidFill>
                  <a:srgbClr val="000000"/>
                </a:solidFill>
                <a:effectLst/>
                <a:latin typeface="Arial" panose="020B0604020202020204" pitchFamily="34" charset="0"/>
              </a:rPr>
              <a:t>代码的编码算法，以降低均聚物的可能性并将 </a:t>
            </a:r>
            <a:r>
              <a:rPr lang="en-US" altLang="zh-CN" b="0" i="0" dirty="0">
                <a:solidFill>
                  <a:srgbClr val="000000"/>
                </a:solidFill>
                <a:effectLst/>
                <a:latin typeface="Arial" panose="020B0604020202020204" pitchFamily="34" charset="0"/>
              </a:rPr>
              <a:t>CG </a:t>
            </a:r>
            <a:r>
              <a:rPr lang="zh-CN" altLang="en-US" b="0" i="0" dirty="0">
                <a:solidFill>
                  <a:srgbClr val="000000"/>
                </a:solidFill>
                <a:effectLst/>
                <a:latin typeface="Arial" panose="020B0604020202020204" pitchFamily="34" charset="0"/>
              </a:rPr>
              <a:t>含量控制在 </a:t>
            </a:r>
            <a:r>
              <a:rPr lang="en-US" altLang="zh-CN" b="0" i="0" dirty="0">
                <a:solidFill>
                  <a:srgbClr val="000000"/>
                </a:solidFill>
                <a:effectLst/>
                <a:latin typeface="Arial" panose="020B0604020202020204" pitchFamily="34" charset="0"/>
              </a:rPr>
              <a:t>50% </a:t>
            </a:r>
            <a:r>
              <a:rPr lang="zh-CN" altLang="en-US" b="0" i="0" dirty="0">
                <a:solidFill>
                  <a:srgbClr val="000000"/>
                </a:solidFill>
                <a:effectLst/>
                <a:latin typeface="Arial" panose="020B0604020202020204" pitchFamily="34" charset="0"/>
              </a:rPr>
              <a:t>左右。</a:t>
            </a:r>
            <a:endParaRPr lang="en-US" altLang="zh-C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247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C895CBC-A453-73F4-D216-BAC1537978C1}"/>
              </a:ext>
            </a:extLst>
          </p:cNvPr>
          <p:cNvPicPr>
            <a:picLocks noChangeAspect="1"/>
          </p:cNvPicPr>
          <p:nvPr/>
        </p:nvPicPr>
        <p:blipFill>
          <a:blip r:embed="rId2"/>
          <a:stretch>
            <a:fillRect/>
          </a:stretch>
        </p:blipFill>
        <p:spPr>
          <a:xfrm>
            <a:off x="5077197" y="1169028"/>
            <a:ext cx="6707657" cy="4519944"/>
          </a:xfrm>
          <a:prstGeom prst="rect">
            <a:avLst/>
          </a:prstGeom>
        </p:spPr>
      </p:pic>
      <p:sp>
        <p:nvSpPr>
          <p:cNvPr id="4" name="文本框 3">
            <a:extLst>
              <a:ext uri="{FF2B5EF4-FFF2-40B4-BE49-F238E27FC236}">
                <a16:creationId xmlns:a16="http://schemas.microsoft.com/office/drawing/2014/main" id="{7CA15FB2-624C-A77D-2158-151471873B27}"/>
              </a:ext>
            </a:extLst>
          </p:cNvPr>
          <p:cNvSpPr txBox="1"/>
          <p:nvPr/>
        </p:nvSpPr>
        <p:spPr>
          <a:xfrm>
            <a:off x="662233" y="1720840"/>
            <a:ext cx="3749511" cy="341632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编码算法包括三个步骤：</a:t>
            </a:r>
            <a:endParaRPr lang="en-US" altLang="zh-CN" b="0" i="0" dirty="0">
              <a:solidFill>
                <a:srgbClr val="000000"/>
              </a:solidFill>
              <a:effectLst/>
              <a:latin typeface="Arial" panose="020B0604020202020204" pitchFamily="34" charset="0"/>
            </a:endParaRPr>
          </a:p>
          <a:p>
            <a:pPr indent="457200"/>
            <a:r>
              <a:rPr lang="en-US" altLang="zh-CN" b="0" i="0" dirty="0" err="1">
                <a:solidFill>
                  <a:srgbClr val="000000"/>
                </a:solidFill>
                <a:effectLst/>
                <a:latin typeface="Arial" panose="020B0604020202020204" pitchFamily="34" charset="0"/>
              </a:rPr>
              <a:t>i</a:t>
            </a:r>
            <a:r>
              <a:rPr lang="zh-CN" altLang="en-US" b="0" i="0" dirty="0">
                <a:solidFill>
                  <a:srgbClr val="000000"/>
                </a:solidFill>
                <a:effectLst/>
                <a:latin typeface="Arial" panose="020B0604020202020204" pitchFamily="34" charset="0"/>
              </a:rPr>
              <a:t>）将文本信息转换为</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编码，其中包含</a:t>
            </a:r>
            <a:r>
              <a:rPr lang="en-US" altLang="zh-CN" b="0" i="0" dirty="0">
                <a:solidFill>
                  <a:srgbClr val="000000"/>
                </a:solidFill>
                <a:effectLst/>
                <a:latin typeface="Arial" panose="020B0604020202020204" pitchFamily="34" charset="0"/>
              </a:rPr>
              <a:t>64</a:t>
            </a:r>
            <a:r>
              <a:rPr lang="zh-CN" altLang="en-US" b="0" i="0" dirty="0">
                <a:solidFill>
                  <a:srgbClr val="000000"/>
                </a:solidFill>
                <a:effectLst/>
                <a:latin typeface="Arial" panose="020B0604020202020204" pitchFamily="34" charset="0"/>
              </a:rPr>
              <a:t>个不同的可打印字符； </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II) </a:t>
            </a:r>
            <a:r>
              <a:rPr lang="zh-CN" altLang="en-US" b="0" i="0" dirty="0">
                <a:solidFill>
                  <a:srgbClr val="000000"/>
                </a:solidFill>
                <a:effectLst/>
                <a:latin typeface="Arial" panose="020B0604020202020204" pitchFamily="34" charset="0"/>
              </a:rPr>
              <a:t>将</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代码整形转换为两组</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位二进制数据，其中一组由特定代码平衡； </a:t>
            </a:r>
            <a:endParaRPr lang="en-US" altLang="zh-CN" b="0" i="0" dirty="0">
              <a:solidFill>
                <a:srgbClr val="000000"/>
              </a:solidFill>
              <a:effectLst/>
              <a:latin typeface="Arial" panose="020B0604020202020204" pitchFamily="34" charset="0"/>
            </a:endParaRPr>
          </a:p>
          <a:p>
            <a:pPr indent="457200"/>
            <a:r>
              <a:rPr lang="en-US" altLang="zh-CN" b="0" i="0" dirty="0">
                <a:solidFill>
                  <a:srgbClr val="000000"/>
                </a:solidFill>
                <a:effectLst/>
                <a:latin typeface="Arial" panose="020B0604020202020204" pitchFamily="34" charset="0"/>
              </a:rPr>
              <a:t>III)</a:t>
            </a:r>
            <a:r>
              <a:rPr lang="zh-CN" altLang="en-US" b="0" i="0" dirty="0">
                <a:solidFill>
                  <a:srgbClr val="000000"/>
                </a:solidFill>
                <a:effectLst/>
                <a:latin typeface="Arial" panose="020B0604020202020204" pitchFamily="34" charset="0"/>
              </a:rPr>
              <a:t>混合编码适用于根据定制的映射规则将平衡码和二进制码映射成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 </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序列中的均聚物和</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含量由平衡码和自定义映射规则控制，有效降低测序错误率。</a:t>
            </a:r>
            <a:endParaRPr lang="zh-CN" altLang="en-US" dirty="0"/>
          </a:p>
        </p:txBody>
      </p:sp>
    </p:spTree>
    <p:extLst>
      <p:ext uri="{BB962C8B-B14F-4D97-AF65-F5344CB8AC3E}">
        <p14:creationId xmlns:p14="http://schemas.microsoft.com/office/powerpoint/2010/main" val="321360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660817-F5A2-F24A-8157-9E6302C734E3}"/>
              </a:ext>
            </a:extLst>
          </p:cNvPr>
          <p:cNvSpPr txBox="1"/>
          <p:nvPr/>
        </p:nvSpPr>
        <p:spPr>
          <a:xfrm>
            <a:off x="855875" y="788477"/>
            <a:ext cx="10480249" cy="2308324"/>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Base64 </a:t>
            </a:r>
            <a:r>
              <a:rPr lang="zh-CN" altLang="en-US" b="0" i="0" dirty="0">
                <a:solidFill>
                  <a:srgbClr val="000000"/>
                </a:solidFill>
                <a:effectLst/>
                <a:latin typeface="Arial" panose="020B0604020202020204" pitchFamily="34" charset="0"/>
              </a:rPr>
              <a:t>编码过程的流程如图 </a:t>
            </a:r>
            <a:r>
              <a:rPr lang="en-US" altLang="zh-CN" b="0" i="0" dirty="0">
                <a:solidFill>
                  <a:srgbClr val="000000"/>
                </a:solidFill>
                <a:effectLst/>
                <a:latin typeface="Arial" panose="020B0604020202020204" pitchFamily="34" charset="0"/>
              </a:rPr>
              <a:t>2 </a:t>
            </a:r>
            <a:r>
              <a:rPr lang="zh-CN" altLang="en-US" b="0" i="0" dirty="0">
                <a:solidFill>
                  <a:srgbClr val="000000"/>
                </a:solidFill>
                <a:effectLst/>
                <a:latin typeface="Arial" panose="020B0604020202020204" pitchFamily="34" charset="0"/>
              </a:rPr>
              <a:t>所示。使用在线编译器（讨论 </a:t>
            </a:r>
            <a:r>
              <a:rPr lang="en-US" altLang="zh-CN" b="0" i="0" dirty="0">
                <a:solidFill>
                  <a:srgbClr val="000000"/>
                </a:solidFill>
                <a:effectLst/>
                <a:latin typeface="Arial" panose="020B0604020202020204" pitchFamily="34" charset="0"/>
              </a:rPr>
              <a:t>S1 </a:t>
            </a:r>
            <a:r>
              <a:rPr lang="zh-CN" altLang="en-US" b="0" i="0" dirty="0">
                <a:solidFill>
                  <a:srgbClr val="000000"/>
                </a:solidFill>
                <a:effectLst/>
                <a:latin typeface="Arial" panose="020B0604020202020204" pitchFamily="34" charset="0"/>
              </a:rPr>
              <a:t>中显示的网站）将五个研究机构的名称转换为二进制数据流。为了对二进制流进行编码，将每 </a:t>
            </a:r>
            <a:r>
              <a:rPr lang="en-US" altLang="zh-CN" b="0" i="0" dirty="0">
                <a:solidFill>
                  <a:srgbClr val="000000"/>
                </a:solidFill>
                <a:effectLst/>
                <a:latin typeface="Arial" panose="020B0604020202020204" pitchFamily="34" charset="0"/>
              </a:rPr>
              <a:t>3 </a:t>
            </a:r>
            <a:r>
              <a:rPr lang="zh-CN" altLang="en-US" b="0" i="0" dirty="0">
                <a:solidFill>
                  <a:srgbClr val="000000"/>
                </a:solidFill>
                <a:effectLst/>
                <a:latin typeface="Arial" panose="020B0604020202020204" pitchFamily="34" charset="0"/>
              </a:rPr>
              <a:t>字节的二进制数据（共 </a:t>
            </a:r>
            <a:r>
              <a:rPr lang="en-US" altLang="zh-CN" b="0" i="0" dirty="0">
                <a:solidFill>
                  <a:srgbClr val="000000"/>
                </a:solidFill>
                <a:effectLst/>
                <a:latin typeface="Arial" panose="020B0604020202020204" pitchFamily="34" charset="0"/>
              </a:rPr>
              <a:t>24 </a:t>
            </a:r>
            <a:r>
              <a:rPr lang="zh-CN" altLang="en-US" b="0" i="0" dirty="0">
                <a:solidFill>
                  <a:srgbClr val="000000"/>
                </a:solidFill>
                <a:effectLst/>
                <a:latin typeface="Arial" panose="020B0604020202020204" pitchFamily="34" charset="0"/>
              </a:rPr>
              <a:t>位）分为 </a:t>
            </a:r>
            <a:r>
              <a:rPr lang="en-US" altLang="zh-CN" b="0" i="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组，每组包含 </a:t>
            </a:r>
            <a:r>
              <a:rPr lang="en-US" altLang="zh-CN" b="0" i="0" dirty="0">
                <a:solidFill>
                  <a:srgbClr val="000000"/>
                </a:solidFill>
                <a:effectLst/>
                <a:latin typeface="Arial" panose="020B0604020202020204" pitchFamily="34" charset="0"/>
              </a:rPr>
              <a:t>6 </a:t>
            </a:r>
            <a:r>
              <a:rPr lang="zh-CN" altLang="en-US" b="0" i="0" dirty="0">
                <a:solidFill>
                  <a:srgbClr val="000000"/>
                </a:solidFill>
                <a:effectLst/>
                <a:latin typeface="Arial" panose="020B0604020202020204" pitchFamily="34" charset="0"/>
              </a:rPr>
              <a:t>位。然后在每组的前面添加两个“</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，形成一个新的 </a:t>
            </a:r>
            <a:r>
              <a:rPr lang="en-US" altLang="zh-CN" b="0" i="0" dirty="0">
                <a:solidFill>
                  <a:srgbClr val="000000"/>
                </a:solidFill>
                <a:effectLst/>
                <a:latin typeface="Arial" panose="020B0604020202020204" pitchFamily="34" charset="0"/>
              </a:rPr>
              <a:t>8 </a:t>
            </a:r>
            <a:r>
              <a:rPr lang="zh-CN" altLang="en-US" b="0" i="0" dirty="0">
                <a:solidFill>
                  <a:srgbClr val="000000"/>
                </a:solidFill>
                <a:effectLst/>
                <a:latin typeface="Arial" panose="020B0604020202020204" pitchFamily="34" charset="0"/>
              </a:rPr>
              <a:t>位代码。将</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位二进制码根据其十进制数和</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编码表</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表</a:t>
            </a:r>
            <a:r>
              <a:rPr lang="en-US" altLang="zh-CN" b="0" i="0" dirty="0">
                <a:solidFill>
                  <a:srgbClr val="000000"/>
                </a:solidFill>
                <a:effectLst/>
                <a:latin typeface="Arial" panose="020B0604020202020204" pitchFamily="34" charset="0"/>
              </a:rPr>
              <a:t>S1)</a:t>
            </a:r>
            <a:r>
              <a:rPr lang="zh-CN" altLang="en-US" b="0" i="0" dirty="0">
                <a:solidFill>
                  <a:srgbClr val="000000"/>
                </a:solidFill>
                <a:effectLst/>
                <a:latin typeface="Arial" panose="020B0604020202020204" pitchFamily="34" charset="0"/>
              </a:rPr>
              <a:t>转换成单个字符。因此，每</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个字节的数据被编码成</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个字节的</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编码。生成的</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数据只包含</a:t>
            </a:r>
            <a:r>
              <a:rPr lang="en-US" altLang="zh-CN" b="0" i="0" dirty="0">
                <a:solidFill>
                  <a:srgbClr val="000000"/>
                </a:solidFill>
                <a:effectLst/>
                <a:latin typeface="Arial" panose="020B0604020202020204" pitchFamily="34" charset="0"/>
              </a:rPr>
              <a:t>64</a:t>
            </a:r>
            <a:r>
              <a:rPr lang="zh-CN" altLang="en-US" b="0" i="0" dirty="0">
                <a:solidFill>
                  <a:srgbClr val="000000"/>
                </a:solidFill>
                <a:effectLst/>
                <a:latin typeface="Arial" panose="020B0604020202020204" pitchFamily="34" charset="0"/>
              </a:rPr>
              <a:t>个不同的字符，可以在不同的系统之间可靠地传输。在编码过程中，为了在二进制码前端填充“</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，需要进行数据放大。与</a:t>
            </a:r>
            <a:r>
              <a:rPr lang="en-US" altLang="zh-CN" b="0" i="0" dirty="0">
                <a:solidFill>
                  <a:srgbClr val="000000"/>
                </a:solidFill>
                <a:effectLst/>
                <a:latin typeface="Arial" panose="020B0604020202020204" pitchFamily="34" charset="0"/>
              </a:rPr>
              <a:t>base16</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base32</a:t>
            </a:r>
            <a:r>
              <a:rPr lang="zh-CN" altLang="en-US" b="0" i="0" dirty="0">
                <a:solidFill>
                  <a:srgbClr val="000000"/>
                </a:solidFill>
                <a:effectLst/>
                <a:latin typeface="Arial" panose="020B0604020202020204" pitchFamily="34" charset="0"/>
              </a:rPr>
              <a:t>相比，</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方法产生的数据放大较小。此外，由</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排列而成的平衡序列对于形成</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位平衡二进制码很重要。在这种情况下，最多只能构建</a:t>
            </a:r>
            <a:r>
              <a:rPr lang="en-US" altLang="zh-CN" b="0" i="0" dirty="0">
                <a:solidFill>
                  <a:srgbClr val="000000"/>
                </a:solidFill>
                <a:effectLst/>
                <a:latin typeface="Arial" panose="020B0604020202020204" pitchFamily="34" charset="0"/>
              </a:rPr>
              <a:t>70</a:t>
            </a:r>
            <a:r>
              <a:rPr lang="zh-CN" altLang="en-US" b="0" i="0" dirty="0">
                <a:solidFill>
                  <a:srgbClr val="000000"/>
                </a:solidFill>
                <a:effectLst/>
                <a:latin typeface="Arial" panose="020B0604020202020204" pitchFamily="34" charset="0"/>
              </a:rPr>
              <a:t>种排列，所以我们选择</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方法作为本次工作的编码方法。</a:t>
            </a:r>
            <a:endParaRPr lang="zh-CN" altLang="en-US" dirty="0"/>
          </a:p>
        </p:txBody>
      </p:sp>
      <p:pic>
        <p:nvPicPr>
          <p:cNvPr id="5" name="图片 4">
            <a:extLst>
              <a:ext uri="{FF2B5EF4-FFF2-40B4-BE49-F238E27FC236}">
                <a16:creationId xmlns:a16="http://schemas.microsoft.com/office/drawing/2014/main" id="{411B0972-8817-4A4E-195E-FCAAF34B06E6}"/>
              </a:ext>
            </a:extLst>
          </p:cNvPr>
          <p:cNvPicPr>
            <a:picLocks noChangeAspect="1"/>
          </p:cNvPicPr>
          <p:nvPr/>
        </p:nvPicPr>
        <p:blipFill>
          <a:blip r:embed="rId2"/>
          <a:stretch>
            <a:fillRect/>
          </a:stretch>
        </p:blipFill>
        <p:spPr>
          <a:xfrm>
            <a:off x="3353855" y="3026004"/>
            <a:ext cx="5484287" cy="3831996"/>
          </a:xfrm>
          <a:prstGeom prst="rect">
            <a:avLst/>
          </a:prstGeom>
        </p:spPr>
      </p:pic>
    </p:spTree>
    <p:extLst>
      <p:ext uri="{BB962C8B-B14F-4D97-AF65-F5344CB8AC3E}">
        <p14:creationId xmlns:p14="http://schemas.microsoft.com/office/powerpoint/2010/main" val="101838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66087A-8887-D1AC-7B6A-F7F8C7119967}"/>
              </a:ext>
            </a:extLst>
          </p:cNvPr>
          <p:cNvSpPr txBox="1"/>
          <p:nvPr/>
        </p:nvSpPr>
        <p:spPr>
          <a:xfrm>
            <a:off x="411640" y="417211"/>
            <a:ext cx="4786067" cy="618630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获得的</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码被分成</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个字符的组，如图</a:t>
            </a:r>
            <a:r>
              <a:rPr lang="en-US" altLang="zh-CN" b="0" i="0" dirty="0">
                <a:solidFill>
                  <a:srgbClr val="000000"/>
                </a:solidFill>
                <a:effectLst/>
                <a:latin typeface="Arial" panose="020B0604020202020204" pitchFamily="34" charset="0"/>
              </a:rPr>
              <a:t>3A</a:t>
            </a:r>
            <a:r>
              <a:rPr lang="zh-CN" altLang="en-US" b="0" i="0" dirty="0">
                <a:solidFill>
                  <a:srgbClr val="000000"/>
                </a:solidFill>
                <a:effectLst/>
                <a:latin typeface="Arial" panose="020B0604020202020204" pitchFamily="34" charset="0"/>
              </a:rPr>
              <a:t>所示。在每组中，第</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和第</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个字符根据自定义平衡代码表（表</a:t>
            </a:r>
            <a:r>
              <a:rPr lang="en-US" altLang="zh-CN" b="0" i="0" dirty="0">
                <a:solidFill>
                  <a:srgbClr val="000000"/>
                </a:solidFill>
                <a:effectLst/>
                <a:latin typeface="Arial" panose="020B0604020202020204" pitchFamily="34" charset="0"/>
              </a:rPr>
              <a:t>S2</a:t>
            </a:r>
            <a:r>
              <a:rPr lang="zh-CN" altLang="en-US" b="0" i="0" dirty="0">
                <a:solidFill>
                  <a:srgbClr val="000000"/>
                </a:solidFill>
                <a:effectLst/>
                <a:latin typeface="Arial" panose="020B0604020202020204" pitchFamily="34" charset="0"/>
              </a:rPr>
              <a:t>）转换为</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位平衡代码，其中每个代码包含四个“</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和四个“</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和第</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个字符根据</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代码表转换回</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位二进制代码，消除前两个“</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个字母分为</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组，每组</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位，每个</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位添加在第</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和第</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个字符的末尾，最多填充</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位，如图</a:t>
            </a:r>
            <a:r>
              <a:rPr lang="en-US" altLang="zh-CN" b="0" i="0" dirty="0">
                <a:solidFill>
                  <a:srgbClr val="000000"/>
                </a:solidFill>
                <a:effectLst/>
                <a:latin typeface="Arial" panose="020B0604020202020204" pitchFamily="34" charset="0"/>
              </a:rPr>
              <a:t>3B</a:t>
            </a:r>
            <a:r>
              <a:rPr lang="zh-CN" altLang="en-US" b="0" i="0" dirty="0">
                <a:solidFill>
                  <a:srgbClr val="000000"/>
                </a:solidFill>
                <a:effectLst/>
                <a:latin typeface="Arial" panose="020B0604020202020204" pitchFamily="34" charset="0"/>
              </a:rPr>
              <a:t>所示。从第</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6</a:t>
            </a:r>
            <a:r>
              <a:rPr lang="zh-CN" altLang="en-US" b="0" i="0" dirty="0">
                <a:solidFill>
                  <a:srgbClr val="000000"/>
                </a:solidFill>
                <a:effectLst/>
                <a:latin typeface="Arial" panose="020B0604020202020204" pitchFamily="34" charset="0"/>
              </a:rPr>
              <a:t>和第</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个字符整形的二进制代码和从第</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、第</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和第</a:t>
            </a:r>
            <a:r>
              <a:rPr lang="en-US" altLang="zh-CN" b="0" i="0" dirty="0">
                <a:solidFill>
                  <a:srgbClr val="000000"/>
                </a:solidFill>
                <a:effectLst/>
                <a:latin typeface="Arial" panose="020B0604020202020204" pitchFamily="34" charset="0"/>
              </a:rPr>
              <a:t>5</a:t>
            </a:r>
            <a:r>
              <a:rPr lang="zh-CN" altLang="en-US" b="0" i="0" dirty="0">
                <a:solidFill>
                  <a:srgbClr val="000000"/>
                </a:solidFill>
                <a:effectLst/>
                <a:latin typeface="Arial" panose="020B0604020202020204" pitchFamily="34" charset="0"/>
              </a:rPr>
              <a:t>个字符获得的平衡代码被重新组织为两行。根据定制的映射规则将两行的每一列映射为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序列，即分别将｛</a:t>
            </a:r>
            <a:r>
              <a:rPr lang="en-US" altLang="zh-CN" b="0" i="0" dirty="0">
                <a:solidFill>
                  <a:srgbClr val="000000"/>
                </a:solidFill>
                <a:effectLst/>
                <a:latin typeface="Arial" panose="020B0604020202020204" pitchFamily="34" charset="0"/>
              </a:rPr>
              <a:t>00</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01</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11</a:t>
            </a:r>
            <a:r>
              <a:rPr lang="zh-CN" altLang="en-US" b="0" i="0" dirty="0">
                <a:solidFill>
                  <a:srgbClr val="000000"/>
                </a:solidFill>
                <a:effectLst/>
                <a:latin typeface="Arial" panose="020B0604020202020204" pitchFamily="34" charset="0"/>
              </a:rPr>
              <a:t>｝转换为｛</a:t>
            </a:r>
            <a:r>
              <a:rPr lang="en-US" altLang="zh-CN" dirty="0">
                <a:solidFill>
                  <a:srgbClr val="000000"/>
                </a:solidFill>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｝，如图</a:t>
            </a:r>
            <a:r>
              <a:rPr lang="en-US" altLang="zh-CN" b="0" i="0" dirty="0">
                <a:solidFill>
                  <a:srgbClr val="000000"/>
                </a:solidFill>
                <a:effectLst/>
                <a:latin typeface="Arial" panose="020B0604020202020204" pitchFamily="34" charset="0"/>
              </a:rPr>
              <a:t>3C</a:t>
            </a:r>
            <a:r>
              <a:rPr lang="zh-CN" altLang="en-US" b="0" i="0" dirty="0">
                <a:solidFill>
                  <a:srgbClr val="000000"/>
                </a:solidFill>
                <a:effectLst/>
                <a:latin typeface="Arial" panose="020B0604020202020204" pitchFamily="34" charset="0"/>
              </a:rPr>
              <a:t>所示。通过这种混合编码，只有当“</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出现在第二行（平衡码）中时，才会映射“</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或“</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，而“</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在平衡码中出现的概率为</a:t>
            </a:r>
            <a:r>
              <a:rPr lang="en-US" altLang="zh-CN" b="0" i="0" dirty="0">
                <a:solidFill>
                  <a:srgbClr val="000000"/>
                </a:solidFill>
                <a:effectLst/>
                <a:latin typeface="Arial" panose="020B0604020202020204" pitchFamily="34" charset="0"/>
              </a:rPr>
              <a:t>50%</a:t>
            </a:r>
            <a:r>
              <a:rPr lang="zh-CN" altLang="en-US" b="0" i="0" dirty="0">
                <a:solidFill>
                  <a:srgbClr val="000000"/>
                </a:solidFill>
                <a:effectLst/>
                <a:latin typeface="Arial" panose="020B0604020202020204" pitchFamily="34" charset="0"/>
              </a:rPr>
              <a:t>。平衡码的引入使得原始文件得以放大，但它导致了核苷酸存储空间的浪费。因此，我们只是在两行映射中分别引入了一个平衡代码，另一个是重新成形的二进制代码。与在每个映射组中引入两个平衡码相比，一个平衡码和一个二进制码可以节省约 </a:t>
            </a:r>
            <a:r>
              <a:rPr lang="en-US" altLang="zh-CN" b="0" i="0" dirty="0">
                <a:solidFill>
                  <a:srgbClr val="000000"/>
                </a:solidFill>
                <a:effectLst/>
                <a:latin typeface="Arial" panose="020B0604020202020204" pitchFamily="34" charset="0"/>
              </a:rPr>
              <a:t>0.6 nt/char</a:t>
            </a:r>
            <a:r>
              <a:rPr lang="zh-CN" altLang="en-US" b="0" i="0" dirty="0">
                <a:solidFill>
                  <a:srgbClr val="000000"/>
                </a:solidFill>
                <a:effectLst/>
                <a:latin typeface="Arial" panose="020B0604020202020204" pitchFamily="34" charset="0"/>
              </a:rPr>
              <a:t>。</a:t>
            </a:r>
            <a:endParaRPr lang="zh-CN" altLang="en-US" dirty="0"/>
          </a:p>
        </p:txBody>
      </p:sp>
      <p:pic>
        <p:nvPicPr>
          <p:cNvPr id="5" name="图片 4">
            <a:extLst>
              <a:ext uri="{FF2B5EF4-FFF2-40B4-BE49-F238E27FC236}">
                <a16:creationId xmlns:a16="http://schemas.microsoft.com/office/drawing/2014/main" id="{C77E1142-07C6-32AB-9261-239F55AE2BC9}"/>
              </a:ext>
            </a:extLst>
          </p:cNvPr>
          <p:cNvPicPr>
            <a:picLocks noChangeAspect="1"/>
          </p:cNvPicPr>
          <p:nvPr/>
        </p:nvPicPr>
        <p:blipFill>
          <a:blip r:embed="rId2"/>
          <a:stretch>
            <a:fillRect/>
          </a:stretch>
        </p:blipFill>
        <p:spPr>
          <a:xfrm>
            <a:off x="5197707" y="0"/>
            <a:ext cx="6887059" cy="6858000"/>
          </a:xfrm>
          <a:prstGeom prst="rect">
            <a:avLst/>
          </a:prstGeom>
        </p:spPr>
      </p:pic>
    </p:spTree>
    <p:extLst>
      <p:ext uri="{BB962C8B-B14F-4D97-AF65-F5344CB8AC3E}">
        <p14:creationId xmlns:p14="http://schemas.microsoft.com/office/powerpoint/2010/main" val="2890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7571D8-86F5-6484-2EB5-8D0E0E2ED489}"/>
              </a:ext>
            </a:extLst>
          </p:cNvPr>
          <p:cNvSpPr txBox="1"/>
          <p:nvPr/>
        </p:nvSpPr>
        <p:spPr>
          <a:xfrm>
            <a:off x="686193" y="700016"/>
            <a:ext cx="10819614" cy="507831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为了测试编码算法的性能，使用上述开发的算法将五个研究机构名称的输入数据（</a:t>
            </a:r>
            <a:r>
              <a:rPr lang="en-US" altLang="zh-CN" b="0" i="0" dirty="0">
                <a:solidFill>
                  <a:srgbClr val="000000"/>
                </a:solidFill>
                <a:effectLst/>
                <a:latin typeface="Arial" panose="020B0604020202020204" pitchFamily="34" charset="0"/>
              </a:rPr>
              <a:t>185</a:t>
            </a:r>
            <a:r>
              <a:rPr lang="zh-CN" altLang="en-US" b="0" i="0" dirty="0">
                <a:solidFill>
                  <a:srgbClr val="000000"/>
                </a:solidFill>
                <a:effectLst/>
                <a:latin typeface="Arial" panose="020B0604020202020204" pitchFamily="34" charset="0"/>
              </a:rPr>
              <a:t>字节的文本信息）编码为</a:t>
            </a:r>
            <a:r>
              <a:rPr lang="en-US" altLang="zh-CN" b="0" i="0" dirty="0">
                <a:solidFill>
                  <a:srgbClr val="000000"/>
                </a:solidFill>
                <a:effectLst/>
                <a:latin typeface="Arial" panose="020B0604020202020204" pitchFamily="34" charset="0"/>
              </a:rPr>
              <a:t>741</a:t>
            </a:r>
            <a:r>
              <a:rPr lang="zh-CN" altLang="en-US" b="0" i="0" dirty="0">
                <a:solidFill>
                  <a:srgbClr val="000000"/>
                </a:solidFill>
                <a:effectLst/>
                <a:latin typeface="Arial" panose="020B0604020202020204" pitchFamily="34" charset="0"/>
              </a:rPr>
              <a:t>个核苷酸的长</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序列。编码程序的细节如讨论</a:t>
            </a:r>
            <a:r>
              <a:rPr lang="en-US" altLang="zh-CN" b="0" i="0" dirty="0">
                <a:solidFill>
                  <a:srgbClr val="000000"/>
                </a:solidFill>
                <a:effectLst/>
                <a:latin typeface="Arial" panose="020B0604020202020204" pitchFamily="34" charset="0"/>
              </a:rPr>
              <a:t>S1</a:t>
            </a:r>
            <a:r>
              <a:rPr lang="zh-CN" altLang="en-US" b="0" i="0" dirty="0">
                <a:solidFill>
                  <a:srgbClr val="000000"/>
                </a:solidFill>
                <a:effectLst/>
                <a:latin typeface="Arial" panose="020B0604020202020204" pitchFamily="34" charset="0"/>
              </a:rPr>
              <a:t>所示。由于</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的概率是随机的，均聚物的概率非常低，这一点由获得的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序列直接证明。</a:t>
            </a:r>
            <a:r>
              <a:rPr lang="en-US" altLang="zh-CN" b="0" i="0" dirty="0" err="1">
                <a:solidFill>
                  <a:srgbClr val="000000"/>
                </a:solidFill>
                <a:effectLst/>
                <a:latin typeface="Arial" panose="020B0604020202020204" pitchFamily="34" charset="0"/>
              </a:rPr>
              <a:t>EcoR</a:t>
            </a:r>
            <a:r>
              <a:rPr lang="en-US" altLang="zh-CN" b="0" i="0" dirty="0">
                <a:solidFill>
                  <a:srgbClr val="000000"/>
                </a:solidFill>
                <a:effectLst/>
                <a:latin typeface="Arial" panose="020B0604020202020204" pitchFamily="34" charset="0"/>
              </a:rPr>
              <a:t> I</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Xho</a:t>
            </a:r>
            <a:r>
              <a:rPr lang="en-US" altLang="zh-CN" b="0" i="0" dirty="0">
                <a:solidFill>
                  <a:srgbClr val="000000"/>
                </a:solidFill>
                <a:effectLst/>
                <a:latin typeface="Arial" panose="020B0604020202020204" pitchFamily="34" charset="0"/>
              </a:rPr>
              <a:t> I</a:t>
            </a:r>
            <a:r>
              <a:rPr lang="zh-CN" altLang="en-US" b="0" i="0" dirty="0">
                <a:solidFill>
                  <a:srgbClr val="000000"/>
                </a:solidFill>
                <a:effectLst/>
                <a:latin typeface="Arial" panose="020B0604020202020204" pitchFamily="34" charset="0"/>
              </a:rPr>
              <a:t>限制性内切酶位点被设计为分别添加在靶</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序列的两端，形成</a:t>
            </a:r>
            <a:r>
              <a:rPr lang="en-US" altLang="zh-CN" b="0" i="0" dirty="0">
                <a:solidFill>
                  <a:srgbClr val="000000"/>
                </a:solidFill>
                <a:effectLst/>
                <a:latin typeface="Arial" panose="020B0604020202020204" pitchFamily="34" charset="0"/>
              </a:rPr>
              <a:t>753</a:t>
            </a:r>
            <a:r>
              <a:rPr lang="zh-CN" altLang="en-US" b="0" i="0" dirty="0">
                <a:solidFill>
                  <a:srgbClr val="000000"/>
                </a:solidFill>
                <a:effectLst/>
                <a:latin typeface="Arial" panose="020B0604020202020204" pitchFamily="34" charset="0"/>
              </a:rPr>
              <a:t>个核苷酸的插入元件（图</a:t>
            </a:r>
            <a:r>
              <a:rPr lang="en-US" altLang="zh-CN" b="0" i="0" dirty="0">
                <a:solidFill>
                  <a:srgbClr val="000000"/>
                </a:solidFill>
                <a:effectLst/>
                <a:latin typeface="Arial" panose="020B0604020202020204" pitchFamily="34" charset="0"/>
              </a:rPr>
              <a:t>4</a:t>
            </a:r>
            <a:r>
              <a:rPr lang="zh-CN" altLang="en-US" b="0" i="0" dirty="0">
                <a:solidFill>
                  <a:srgbClr val="000000"/>
                </a:solidFill>
                <a:effectLst/>
                <a:latin typeface="Arial" panose="020B0604020202020204" pitchFamily="34" charset="0"/>
              </a:rPr>
              <a:t>）。然后通过固相法和酶连接制备</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序列。合成后，</a:t>
            </a:r>
            <a:r>
              <a:rPr lang="en-US" altLang="zh-CN" b="0" i="0" dirty="0">
                <a:solidFill>
                  <a:srgbClr val="000000"/>
                </a:solidFill>
                <a:effectLst/>
                <a:latin typeface="Arial" panose="020B0604020202020204" pitchFamily="34" charset="0"/>
              </a:rPr>
              <a:t>753</a:t>
            </a:r>
            <a:r>
              <a:rPr lang="zh-CN" altLang="en-US" b="0" i="0" dirty="0">
                <a:solidFill>
                  <a:srgbClr val="000000"/>
                </a:solidFill>
                <a:effectLst/>
                <a:latin typeface="Arial" panose="020B0604020202020204" pitchFamily="34" charset="0"/>
              </a:rPr>
              <a:t>个核苷酸通过</a:t>
            </a:r>
            <a:r>
              <a:rPr lang="en-US" altLang="zh-CN" b="0" i="0" dirty="0" err="1">
                <a:solidFill>
                  <a:srgbClr val="000000"/>
                </a:solidFill>
                <a:effectLst/>
                <a:latin typeface="Arial" panose="020B0604020202020204" pitchFamily="34" charset="0"/>
              </a:rPr>
              <a:t>EcoRI</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XhoI</a:t>
            </a:r>
            <a:r>
              <a:rPr lang="zh-CN" altLang="en-US" b="0" i="0" dirty="0">
                <a:solidFill>
                  <a:srgbClr val="000000"/>
                </a:solidFill>
                <a:effectLst/>
                <a:latin typeface="Arial" panose="020B0604020202020204" pitchFamily="34" charset="0"/>
              </a:rPr>
              <a:t>互补位点插入到圆形</a:t>
            </a:r>
            <a:r>
              <a:rPr lang="en-US" altLang="zh-CN" b="0" i="0" dirty="0" err="1">
                <a:solidFill>
                  <a:srgbClr val="000000"/>
                </a:solidFill>
                <a:effectLst/>
                <a:latin typeface="Arial" panose="020B0604020202020204" pitchFamily="34" charset="0"/>
              </a:rPr>
              <a:t>pGH</a:t>
            </a:r>
            <a:r>
              <a:rPr lang="zh-CN" altLang="en-US" b="0" i="0" dirty="0">
                <a:solidFill>
                  <a:srgbClr val="000000"/>
                </a:solidFill>
                <a:effectLst/>
                <a:latin typeface="Arial" panose="020B0604020202020204" pitchFamily="34" charset="0"/>
              </a:rPr>
              <a:t>质粒中，作为储存平台，提高</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序列在储存期间的稳定性。为了从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序列中读取信息，</a:t>
            </a:r>
            <a:r>
              <a:rPr lang="en-US" altLang="zh-CN" b="0" i="0" dirty="0">
                <a:solidFill>
                  <a:srgbClr val="000000"/>
                </a:solidFill>
                <a:effectLst/>
                <a:latin typeface="Arial" panose="020B0604020202020204" pitchFamily="34" charset="0"/>
              </a:rPr>
              <a:t>Illumina </a:t>
            </a:r>
            <a:r>
              <a:rPr lang="en-US" altLang="zh-CN" b="0" i="0" dirty="0" err="1">
                <a:solidFill>
                  <a:srgbClr val="000000"/>
                </a:solidFill>
                <a:effectLst/>
                <a:latin typeface="Arial" panose="020B0604020202020204" pitchFamily="34" charset="0"/>
              </a:rPr>
              <a:t>MiSeq</a:t>
            </a:r>
            <a:r>
              <a:rPr lang="zh-CN" altLang="en-US" b="0" i="0" dirty="0">
                <a:solidFill>
                  <a:srgbClr val="000000"/>
                </a:solidFill>
                <a:effectLst/>
                <a:latin typeface="Arial" panose="020B0604020202020204" pitchFamily="34" charset="0"/>
              </a:rPr>
              <a:t>对整个质粒进行了两次测序，一次来自</a:t>
            </a:r>
            <a:r>
              <a:rPr lang="en-US" altLang="zh-CN" b="0" i="0" dirty="0">
                <a:solidFill>
                  <a:srgbClr val="000000"/>
                </a:solidFill>
                <a:effectLst/>
                <a:latin typeface="Arial" panose="020B0604020202020204" pitchFamily="34" charset="0"/>
              </a:rPr>
              <a:t>M13</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）引物（正向测序），另一次来自于</a:t>
            </a:r>
            <a:r>
              <a:rPr lang="en-US" altLang="zh-CN" b="0" i="0" dirty="0">
                <a:solidFill>
                  <a:srgbClr val="000000"/>
                </a:solidFill>
                <a:effectLst/>
                <a:latin typeface="Arial" panose="020B0604020202020204" pitchFamily="34" charset="0"/>
              </a:rPr>
              <a:t>M13</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）引物（反向测序），确保了测序的准确性。我们从正向测序中获得了总共</a:t>
            </a:r>
            <a:r>
              <a:rPr lang="en-US" altLang="zh-CN" b="0" i="0" dirty="0">
                <a:solidFill>
                  <a:srgbClr val="000000"/>
                </a:solidFill>
                <a:effectLst/>
                <a:latin typeface="Arial" panose="020B0604020202020204" pitchFamily="34" charset="0"/>
              </a:rPr>
              <a:t>825</a:t>
            </a:r>
            <a:r>
              <a:rPr lang="zh-CN" altLang="en-US" b="0" i="0" dirty="0">
                <a:solidFill>
                  <a:srgbClr val="000000"/>
                </a:solidFill>
                <a:effectLst/>
                <a:latin typeface="Arial" panose="020B0604020202020204" pitchFamily="34" charset="0"/>
              </a:rPr>
              <a:t>个核苷酸，从反向测序中得到了</a:t>
            </a:r>
            <a:r>
              <a:rPr lang="en-US" altLang="zh-CN" b="0" i="0" dirty="0">
                <a:solidFill>
                  <a:srgbClr val="000000"/>
                </a:solidFill>
                <a:effectLst/>
                <a:latin typeface="Arial" panose="020B0604020202020204" pitchFamily="34" charset="0"/>
              </a:rPr>
              <a:t>834</a:t>
            </a:r>
            <a:r>
              <a:rPr lang="zh-CN" altLang="en-US" b="0" i="0" dirty="0">
                <a:solidFill>
                  <a:srgbClr val="000000"/>
                </a:solidFill>
                <a:effectLst/>
                <a:latin typeface="Arial" panose="020B0604020202020204" pitchFamily="34" charset="0"/>
              </a:rPr>
              <a:t>个核苷酸，这两个核苷酸都包含整个有效载荷部分，如图</a:t>
            </a:r>
            <a:r>
              <a:rPr lang="en-US" altLang="zh-CN" b="0" i="0" dirty="0">
                <a:solidFill>
                  <a:srgbClr val="000000"/>
                </a:solidFill>
                <a:effectLst/>
                <a:latin typeface="Arial" panose="020B0604020202020204" pitchFamily="34" charset="0"/>
              </a:rPr>
              <a:t>S1</a:t>
            </a:r>
            <a:r>
              <a:rPr lang="zh-CN" altLang="en-US" b="0" i="0" dirty="0">
                <a:solidFill>
                  <a:srgbClr val="000000"/>
                </a:solidFill>
                <a:effectLst/>
                <a:latin typeface="Arial" panose="020B0604020202020204" pitchFamily="34" charset="0"/>
              </a:rPr>
              <a:t>所示。对比正向和反向序列，两个测序结果显示</a:t>
            </a:r>
            <a:r>
              <a:rPr lang="en-US" altLang="zh-CN" b="0" i="0" dirty="0">
                <a:solidFill>
                  <a:srgbClr val="000000"/>
                </a:solidFill>
                <a:effectLst/>
                <a:latin typeface="Arial" panose="020B0604020202020204" pitchFamily="34" charset="0"/>
              </a:rPr>
              <a:t>100%</a:t>
            </a:r>
            <a:r>
              <a:rPr lang="zh-CN" altLang="en-US" b="0" i="0" dirty="0">
                <a:solidFill>
                  <a:srgbClr val="000000"/>
                </a:solidFill>
                <a:effectLst/>
                <a:latin typeface="Arial" panose="020B0604020202020204" pitchFamily="34" charset="0"/>
              </a:rPr>
              <a:t>一致的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序列和</a:t>
            </a:r>
            <a:r>
              <a:rPr lang="en-US" altLang="zh-CN" b="0" i="0" dirty="0">
                <a:solidFill>
                  <a:srgbClr val="000000"/>
                </a:solidFill>
                <a:effectLst/>
                <a:latin typeface="Arial" panose="020B0604020202020204" pitchFamily="34" charset="0"/>
              </a:rPr>
              <a:t>185*8\/834=1.77</a:t>
            </a:r>
            <a:r>
              <a:rPr lang="zh-CN" altLang="en-US" b="0" i="0" dirty="0">
                <a:solidFill>
                  <a:srgbClr val="000000"/>
                </a:solidFill>
                <a:effectLst/>
                <a:latin typeface="Arial" panose="020B0604020202020204" pitchFamily="34" charset="0"/>
              </a:rPr>
              <a:t>位</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核苷酸的比密度。最终</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含量为</a:t>
            </a:r>
            <a:r>
              <a:rPr lang="en-US" altLang="zh-CN" b="0" i="0" dirty="0">
                <a:solidFill>
                  <a:srgbClr val="000000"/>
                </a:solidFill>
                <a:effectLst/>
                <a:latin typeface="Arial" panose="020B0604020202020204" pitchFamily="34" charset="0"/>
              </a:rPr>
              <a:t>49.3%</a:t>
            </a:r>
            <a:r>
              <a:rPr lang="zh-CN" altLang="en-US" b="0" i="0" dirty="0">
                <a:solidFill>
                  <a:srgbClr val="000000"/>
                </a:solidFill>
                <a:effectLst/>
                <a:latin typeface="Arial" panose="020B0604020202020204" pitchFamily="34" charset="0"/>
              </a:rPr>
              <a:t>，位于</a:t>
            </a:r>
            <a:r>
              <a:rPr lang="en-US" altLang="zh-CN" b="0" i="0" dirty="0">
                <a:solidFill>
                  <a:srgbClr val="000000"/>
                </a:solidFill>
                <a:effectLst/>
                <a:latin typeface="Arial" panose="020B0604020202020204" pitchFamily="34" charset="0"/>
              </a:rPr>
              <a:t>45%-55%</a:t>
            </a:r>
            <a:r>
              <a:rPr lang="zh-CN" altLang="en-US" b="0" i="0" dirty="0">
                <a:solidFill>
                  <a:srgbClr val="000000"/>
                </a:solidFill>
                <a:effectLst/>
                <a:latin typeface="Arial" panose="020B0604020202020204" pitchFamily="34" charset="0"/>
              </a:rPr>
              <a:t>的理想范围内。此外，质粒作为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数字数据存储平台的引入也特别适用于在细菌中转化时以指数速率进行的高效信息复制。为了研究我们策略的稳健性，我们将该质粒转化到大肠杆菌中，并监测细菌的光密度</a:t>
            </a:r>
            <a:r>
              <a:rPr lang="en-US" altLang="zh-CN" b="0" i="0" dirty="0">
                <a:solidFill>
                  <a:srgbClr val="000000"/>
                </a:solidFill>
                <a:effectLst/>
                <a:latin typeface="Arial" panose="020B0604020202020204" pitchFamily="34" charset="0"/>
              </a:rPr>
              <a:t>9</a:t>
            </a:r>
            <a:r>
              <a:rPr lang="zh-CN" altLang="en-US" b="0" i="0" dirty="0">
                <a:solidFill>
                  <a:srgbClr val="000000"/>
                </a:solidFill>
                <a:effectLst/>
                <a:latin typeface="Arial" panose="020B0604020202020204" pitchFamily="34" charset="0"/>
              </a:rPr>
              <a:t>小时（图</a:t>
            </a:r>
            <a:r>
              <a:rPr lang="en-US" altLang="zh-CN" b="0" i="0" dirty="0">
                <a:solidFill>
                  <a:srgbClr val="000000"/>
                </a:solidFill>
                <a:effectLst/>
                <a:latin typeface="Arial" panose="020B0604020202020204" pitchFamily="34" charset="0"/>
              </a:rPr>
              <a:t>4b</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S</a:t>
            </a:r>
            <a:r>
              <a:rPr lang="zh-CN" altLang="en-US" b="0" i="0" dirty="0">
                <a:solidFill>
                  <a:srgbClr val="000000"/>
                </a:solidFill>
                <a:effectLst/>
                <a:latin typeface="Arial" panose="020B0604020202020204" pitchFamily="34" charset="0"/>
              </a:rPr>
              <a:t>形曲线显示了系统中的稳健质粒和</a:t>
            </a:r>
            <a:r>
              <a:rPr lang="en-US" altLang="zh-CN" b="0" i="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小时内的指数增长复制。与其他</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介导的数字存储方法（表</a:t>
            </a:r>
            <a:r>
              <a:rPr lang="en-US" altLang="zh-CN" b="0" i="0" dirty="0">
                <a:solidFill>
                  <a:srgbClr val="000000"/>
                </a:solidFill>
                <a:effectLst/>
                <a:latin typeface="Arial" panose="020B0604020202020204" pitchFamily="34" charset="0"/>
              </a:rPr>
              <a:t>S3</a:t>
            </a:r>
            <a:r>
              <a:rPr lang="zh-CN" altLang="en-US" b="0" i="0" dirty="0">
                <a:solidFill>
                  <a:srgbClr val="000000"/>
                </a:solidFill>
                <a:effectLst/>
                <a:latin typeface="Arial" panose="020B0604020202020204" pitchFamily="34" charset="0"/>
              </a:rPr>
              <a:t>）相比，目前的</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策略显示出有吸引力的存储特性，特别是逻辑密度高于其他报告方法。我们开发了一种防止错误而不是纠错的特定方法，适合释放纠错占用的存储空间。质粒支架对于双向测序的准确性非常重要，双向测序是一种自我检查。与基于短寡核苷酸的策略相比，信息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链的长度延长，同时寻址块减少。在这种情况下，我们方法中的每个核苷酸都可以完全用于信息存储。此外，基于质粒的支架在测序准确性、数据稳定性和数据复制方面具有优势。因此，</a:t>
            </a:r>
            <a:r>
              <a:rPr lang="en-US" altLang="zh-CN" b="0" i="0" dirty="0">
                <a:solidFill>
                  <a:srgbClr val="000000"/>
                </a:solidFill>
                <a:effectLst/>
                <a:latin typeface="Arial" panose="020B0604020202020204" pitchFamily="34" charset="0"/>
              </a:rPr>
              <a:t>Base64</a:t>
            </a:r>
            <a:r>
              <a:rPr lang="zh-CN" altLang="en-US" b="0" i="0" dirty="0">
                <a:solidFill>
                  <a:srgbClr val="000000"/>
                </a:solidFill>
                <a:effectLst/>
                <a:latin typeface="Arial" panose="020B0604020202020204" pitchFamily="34" charset="0"/>
              </a:rPr>
              <a:t>算法有利于确保数据传输存储的高精度和高存储密度。</a:t>
            </a:r>
            <a:endParaRPr lang="zh-CN" altLang="en-US" dirty="0"/>
          </a:p>
        </p:txBody>
      </p:sp>
    </p:spTree>
    <p:extLst>
      <p:ext uri="{BB962C8B-B14F-4D97-AF65-F5344CB8AC3E}">
        <p14:creationId xmlns:p14="http://schemas.microsoft.com/office/powerpoint/2010/main" val="11502277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2546</Words>
  <Application>Microsoft Office PowerPoint</Application>
  <PresentationFormat>宽屏</PresentationFormat>
  <Paragraphs>18</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5</cp:revision>
  <dcterms:created xsi:type="dcterms:W3CDTF">2022-08-18T03:46:38Z</dcterms:created>
  <dcterms:modified xsi:type="dcterms:W3CDTF">2022-08-18T07:33:16Z</dcterms:modified>
</cp:coreProperties>
</file>