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0" r:id="rId6"/>
    <p:sldId id="259" r:id="rId7"/>
    <p:sldId id="265" r:id="rId8"/>
    <p:sldId id="267" r:id="rId9"/>
    <p:sldId id="268" r:id="rId10"/>
    <p:sldId id="26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DA42BB-4FEB-D31B-9AFD-1B55011EBBA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1BFCEE0-1F7E-7879-A7B9-843C98150E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A3E55C2-1263-54FD-ECAF-54AE34738432}"/>
              </a:ext>
            </a:extLst>
          </p:cNvPr>
          <p:cNvSpPr>
            <a:spLocks noGrp="1"/>
          </p:cNvSpPr>
          <p:nvPr>
            <p:ph type="dt" sz="half" idx="10"/>
          </p:nvPr>
        </p:nvSpPr>
        <p:spPr/>
        <p:txBody>
          <a:bodyPr/>
          <a:lstStyle/>
          <a:p>
            <a:fld id="{FDFF573A-19B2-4F2F-97F6-4F7CB05389E3}" type="datetimeFigureOut">
              <a:rPr lang="zh-CN" altLang="en-US" smtClean="0"/>
              <a:t>2022/8/18</a:t>
            </a:fld>
            <a:endParaRPr lang="zh-CN" altLang="en-US"/>
          </a:p>
        </p:txBody>
      </p:sp>
      <p:sp>
        <p:nvSpPr>
          <p:cNvPr id="5" name="页脚占位符 4">
            <a:extLst>
              <a:ext uri="{FF2B5EF4-FFF2-40B4-BE49-F238E27FC236}">
                <a16:creationId xmlns:a16="http://schemas.microsoft.com/office/drawing/2014/main" id="{8954DBF1-024B-2E43-3DA9-2772963353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2C9915-49DA-C8F1-411E-B11FCF61C069}"/>
              </a:ext>
            </a:extLst>
          </p:cNvPr>
          <p:cNvSpPr>
            <a:spLocks noGrp="1"/>
          </p:cNvSpPr>
          <p:nvPr>
            <p:ph type="sldNum" sz="quarter" idx="12"/>
          </p:nvPr>
        </p:nvSpPr>
        <p:spPr/>
        <p:txBody>
          <a:bodyPr/>
          <a:lstStyle/>
          <a:p>
            <a:fld id="{E66803AA-D758-48D8-A648-7B04A495CF69}" type="slidenum">
              <a:rPr lang="zh-CN" altLang="en-US" smtClean="0"/>
              <a:t>‹#›</a:t>
            </a:fld>
            <a:endParaRPr lang="zh-CN" altLang="en-US"/>
          </a:p>
        </p:txBody>
      </p:sp>
    </p:spTree>
    <p:extLst>
      <p:ext uri="{BB962C8B-B14F-4D97-AF65-F5344CB8AC3E}">
        <p14:creationId xmlns:p14="http://schemas.microsoft.com/office/powerpoint/2010/main" val="2062914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B737F-925F-E75B-ED26-E3BA1C78105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68AE5D8-5190-C33E-AFC0-55ADD8001D4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E2B5DE-F06C-D56B-8150-F22694086140}"/>
              </a:ext>
            </a:extLst>
          </p:cNvPr>
          <p:cNvSpPr>
            <a:spLocks noGrp="1"/>
          </p:cNvSpPr>
          <p:nvPr>
            <p:ph type="dt" sz="half" idx="10"/>
          </p:nvPr>
        </p:nvSpPr>
        <p:spPr/>
        <p:txBody>
          <a:bodyPr/>
          <a:lstStyle/>
          <a:p>
            <a:fld id="{FDFF573A-19B2-4F2F-97F6-4F7CB05389E3}" type="datetimeFigureOut">
              <a:rPr lang="zh-CN" altLang="en-US" smtClean="0"/>
              <a:t>2022/8/18</a:t>
            </a:fld>
            <a:endParaRPr lang="zh-CN" altLang="en-US"/>
          </a:p>
        </p:txBody>
      </p:sp>
      <p:sp>
        <p:nvSpPr>
          <p:cNvPr id="5" name="页脚占位符 4">
            <a:extLst>
              <a:ext uri="{FF2B5EF4-FFF2-40B4-BE49-F238E27FC236}">
                <a16:creationId xmlns:a16="http://schemas.microsoft.com/office/drawing/2014/main" id="{46415DFE-91FA-F58C-4941-39C9B23024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229343-FE63-18D9-5329-E34438E5EE8B}"/>
              </a:ext>
            </a:extLst>
          </p:cNvPr>
          <p:cNvSpPr>
            <a:spLocks noGrp="1"/>
          </p:cNvSpPr>
          <p:nvPr>
            <p:ph type="sldNum" sz="quarter" idx="12"/>
          </p:nvPr>
        </p:nvSpPr>
        <p:spPr/>
        <p:txBody>
          <a:bodyPr/>
          <a:lstStyle/>
          <a:p>
            <a:fld id="{E66803AA-D758-48D8-A648-7B04A495CF69}" type="slidenum">
              <a:rPr lang="zh-CN" altLang="en-US" smtClean="0"/>
              <a:t>‹#›</a:t>
            </a:fld>
            <a:endParaRPr lang="zh-CN" altLang="en-US"/>
          </a:p>
        </p:txBody>
      </p:sp>
    </p:spTree>
    <p:extLst>
      <p:ext uri="{BB962C8B-B14F-4D97-AF65-F5344CB8AC3E}">
        <p14:creationId xmlns:p14="http://schemas.microsoft.com/office/powerpoint/2010/main" val="2861715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0039431-5B9F-6DE5-46FD-AD483B580E7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10C8357-837E-1D48-FEBC-0DFF7112B3A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4608DB-2CCD-F100-726E-6B4FDE209D7E}"/>
              </a:ext>
            </a:extLst>
          </p:cNvPr>
          <p:cNvSpPr>
            <a:spLocks noGrp="1"/>
          </p:cNvSpPr>
          <p:nvPr>
            <p:ph type="dt" sz="half" idx="10"/>
          </p:nvPr>
        </p:nvSpPr>
        <p:spPr/>
        <p:txBody>
          <a:bodyPr/>
          <a:lstStyle/>
          <a:p>
            <a:fld id="{FDFF573A-19B2-4F2F-97F6-4F7CB05389E3}" type="datetimeFigureOut">
              <a:rPr lang="zh-CN" altLang="en-US" smtClean="0"/>
              <a:t>2022/8/18</a:t>
            </a:fld>
            <a:endParaRPr lang="zh-CN" altLang="en-US"/>
          </a:p>
        </p:txBody>
      </p:sp>
      <p:sp>
        <p:nvSpPr>
          <p:cNvPr id="5" name="页脚占位符 4">
            <a:extLst>
              <a:ext uri="{FF2B5EF4-FFF2-40B4-BE49-F238E27FC236}">
                <a16:creationId xmlns:a16="http://schemas.microsoft.com/office/drawing/2014/main" id="{276B6590-0C72-CD96-6E44-67FB4E02F0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0232D7-8030-68AC-E386-4425CA12B8E0}"/>
              </a:ext>
            </a:extLst>
          </p:cNvPr>
          <p:cNvSpPr>
            <a:spLocks noGrp="1"/>
          </p:cNvSpPr>
          <p:nvPr>
            <p:ph type="sldNum" sz="quarter" idx="12"/>
          </p:nvPr>
        </p:nvSpPr>
        <p:spPr/>
        <p:txBody>
          <a:bodyPr/>
          <a:lstStyle/>
          <a:p>
            <a:fld id="{E66803AA-D758-48D8-A648-7B04A495CF69}" type="slidenum">
              <a:rPr lang="zh-CN" altLang="en-US" smtClean="0"/>
              <a:t>‹#›</a:t>
            </a:fld>
            <a:endParaRPr lang="zh-CN" altLang="en-US"/>
          </a:p>
        </p:txBody>
      </p:sp>
    </p:spTree>
    <p:extLst>
      <p:ext uri="{BB962C8B-B14F-4D97-AF65-F5344CB8AC3E}">
        <p14:creationId xmlns:p14="http://schemas.microsoft.com/office/powerpoint/2010/main" val="3736771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56C6F4-3B1B-CFFA-FCA8-846CF0F0A0B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364BFFB-DC16-D084-4783-B576D1B7192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AD43A3-9C4C-F35D-803E-5CF455F19143}"/>
              </a:ext>
            </a:extLst>
          </p:cNvPr>
          <p:cNvSpPr>
            <a:spLocks noGrp="1"/>
          </p:cNvSpPr>
          <p:nvPr>
            <p:ph type="dt" sz="half" idx="10"/>
          </p:nvPr>
        </p:nvSpPr>
        <p:spPr/>
        <p:txBody>
          <a:bodyPr/>
          <a:lstStyle/>
          <a:p>
            <a:fld id="{FDFF573A-19B2-4F2F-97F6-4F7CB05389E3}" type="datetimeFigureOut">
              <a:rPr lang="zh-CN" altLang="en-US" smtClean="0"/>
              <a:t>2022/8/18</a:t>
            </a:fld>
            <a:endParaRPr lang="zh-CN" altLang="en-US"/>
          </a:p>
        </p:txBody>
      </p:sp>
      <p:sp>
        <p:nvSpPr>
          <p:cNvPr id="5" name="页脚占位符 4">
            <a:extLst>
              <a:ext uri="{FF2B5EF4-FFF2-40B4-BE49-F238E27FC236}">
                <a16:creationId xmlns:a16="http://schemas.microsoft.com/office/drawing/2014/main" id="{97CDFDF1-8694-910D-5B59-C2AF48F9E4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296610-F103-B1ED-5394-44D884AF5761}"/>
              </a:ext>
            </a:extLst>
          </p:cNvPr>
          <p:cNvSpPr>
            <a:spLocks noGrp="1"/>
          </p:cNvSpPr>
          <p:nvPr>
            <p:ph type="sldNum" sz="quarter" idx="12"/>
          </p:nvPr>
        </p:nvSpPr>
        <p:spPr/>
        <p:txBody>
          <a:bodyPr/>
          <a:lstStyle/>
          <a:p>
            <a:fld id="{E66803AA-D758-48D8-A648-7B04A495CF69}" type="slidenum">
              <a:rPr lang="zh-CN" altLang="en-US" smtClean="0"/>
              <a:t>‹#›</a:t>
            </a:fld>
            <a:endParaRPr lang="zh-CN" altLang="en-US"/>
          </a:p>
        </p:txBody>
      </p:sp>
    </p:spTree>
    <p:extLst>
      <p:ext uri="{BB962C8B-B14F-4D97-AF65-F5344CB8AC3E}">
        <p14:creationId xmlns:p14="http://schemas.microsoft.com/office/powerpoint/2010/main" val="1374219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90CC3-20F8-41C2-E931-73893F534EB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D3D5229-83F3-4E9B-6CB5-0299D58962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DA0C498-62E5-7B09-33D6-CDF1E5F07FD2}"/>
              </a:ext>
            </a:extLst>
          </p:cNvPr>
          <p:cNvSpPr>
            <a:spLocks noGrp="1"/>
          </p:cNvSpPr>
          <p:nvPr>
            <p:ph type="dt" sz="half" idx="10"/>
          </p:nvPr>
        </p:nvSpPr>
        <p:spPr/>
        <p:txBody>
          <a:bodyPr/>
          <a:lstStyle/>
          <a:p>
            <a:fld id="{FDFF573A-19B2-4F2F-97F6-4F7CB05389E3}" type="datetimeFigureOut">
              <a:rPr lang="zh-CN" altLang="en-US" smtClean="0"/>
              <a:t>2022/8/18</a:t>
            </a:fld>
            <a:endParaRPr lang="zh-CN" altLang="en-US"/>
          </a:p>
        </p:txBody>
      </p:sp>
      <p:sp>
        <p:nvSpPr>
          <p:cNvPr id="5" name="页脚占位符 4">
            <a:extLst>
              <a:ext uri="{FF2B5EF4-FFF2-40B4-BE49-F238E27FC236}">
                <a16:creationId xmlns:a16="http://schemas.microsoft.com/office/drawing/2014/main" id="{F601B0DB-3DAB-7BEC-4F49-E29C455CA4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2B79C2-69ED-C309-4037-0CD4716E70E3}"/>
              </a:ext>
            </a:extLst>
          </p:cNvPr>
          <p:cNvSpPr>
            <a:spLocks noGrp="1"/>
          </p:cNvSpPr>
          <p:nvPr>
            <p:ph type="sldNum" sz="quarter" idx="12"/>
          </p:nvPr>
        </p:nvSpPr>
        <p:spPr/>
        <p:txBody>
          <a:bodyPr/>
          <a:lstStyle/>
          <a:p>
            <a:fld id="{E66803AA-D758-48D8-A648-7B04A495CF69}" type="slidenum">
              <a:rPr lang="zh-CN" altLang="en-US" smtClean="0"/>
              <a:t>‹#›</a:t>
            </a:fld>
            <a:endParaRPr lang="zh-CN" altLang="en-US"/>
          </a:p>
        </p:txBody>
      </p:sp>
    </p:spTree>
    <p:extLst>
      <p:ext uri="{BB962C8B-B14F-4D97-AF65-F5344CB8AC3E}">
        <p14:creationId xmlns:p14="http://schemas.microsoft.com/office/powerpoint/2010/main" val="2009886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F2BFC3-383A-30B7-3A29-B296A282D3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83C4EDC-DCAD-2343-7431-0C9AF6B2A51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121435B-13F1-884B-A473-E6A10C7974E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DBF28AB-9E12-E80D-055B-CD2A4931B51E}"/>
              </a:ext>
            </a:extLst>
          </p:cNvPr>
          <p:cNvSpPr>
            <a:spLocks noGrp="1"/>
          </p:cNvSpPr>
          <p:nvPr>
            <p:ph type="dt" sz="half" idx="10"/>
          </p:nvPr>
        </p:nvSpPr>
        <p:spPr/>
        <p:txBody>
          <a:bodyPr/>
          <a:lstStyle/>
          <a:p>
            <a:fld id="{FDFF573A-19B2-4F2F-97F6-4F7CB05389E3}" type="datetimeFigureOut">
              <a:rPr lang="zh-CN" altLang="en-US" smtClean="0"/>
              <a:t>2022/8/18</a:t>
            </a:fld>
            <a:endParaRPr lang="zh-CN" altLang="en-US"/>
          </a:p>
        </p:txBody>
      </p:sp>
      <p:sp>
        <p:nvSpPr>
          <p:cNvPr id="6" name="页脚占位符 5">
            <a:extLst>
              <a:ext uri="{FF2B5EF4-FFF2-40B4-BE49-F238E27FC236}">
                <a16:creationId xmlns:a16="http://schemas.microsoft.com/office/drawing/2014/main" id="{1AB0345E-D089-A38D-9A7C-75CBA898C07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70255B2-BAA3-14A9-C8BE-5BC07D4CD329}"/>
              </a:ext>
            </a:extLst>
          </p:cNvPr>
          <p:cNvSpPr>
            <a:spLocks noGrp="1"/>
          </p:cNvSpPr>
          <p:nvPr>
            <p:ph type="sldNum" sz="quarter" idx="12"/>
          </p:nvPr>
        </p:nvSpPr>
        <p:spPr/>
        <p:txBody>
          <a:bodyPr/>
          <a:lstStyle/>
          <a:p>
            <a:fld id="{E66803AA-D758-48D8-A648-7B04A495CF69}" type="slidenum">
              <a:rPr lang="zh-CN" altLang="en-US" smtClean="0"/>
              <a:t>‹#›</a:t>
            </a:fld>
            <a:endParaRPr lang="zh-CN" altLang="en-US"/>
          </a:p>
        </p:txBody>
      </p:sp>
    </p:spTree>
    <p:extLst>
      <p:ext uri="{BB962C8B-B14F-4D97-AF65-F5344CB8AC3E}">
        <p14:creationId xmlns:p14="http://schemas.microsoft.com/office/powerpoint/2010/main" val="9817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88331-1CAF-5026-6CFE-A47DD003CD4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5E45B42-EDD4-B1C2-CA12-08CA9F7F2B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4D004EB-FE55-A0EC-1291-F6540BC664C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E5A6689-A331-7A78-9E1D-256DE5648C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91F690A-464B-B46E-4A29-DCB9D6A2BF3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F5A3A4A-F6FE-5B80-3218-B073665C6781}"/>
              </a:ext>
            </a:extLst>
          </p:cNvPr>
          <p:cNvSpPr>
            <a:spLocks noGrp="1"/>
          </p:cNvSpPr>
          <p:nvPr>
            <p:ph type="dt" sz="half" idx="10"/>
          </p:nvPr>
        </p:nvSpPr>
        <p:spPr/>
        <p:txBody>
          <a:bodyPr/>
          <a:lstStyle/>
          <a:p>
            <a:fld id="{FDFF573A-19B2-4F2F-97F6-4F7CB05389E3}" type="datetimeFigureOut">
              <a:rPr lang="zh-CN" altLang="en-US" smtClean="0"/>
              <a:t>2022/8/18</a:t>
            </a:fld>
            <a:endParaRPr lang="zh-CN" altLang="en-US"/>
          </a:p>
        </p:txBody>
      </p:sp>
      <p:sp>
        <p:nvSpPr>
          <p:cNvPr id="8" name="页脚占位符 7">
            <a:extLst>
              <a:ext uri="{FF2B5EF4-FFF2-40B4-BE49-F238E27FC236}">
                <a16:creationId xmlns:a16="http://schemas.microsoft.com/office/drawing/2014/main" id="{ABBFDDB1-CC99-2E3C-BF6E-B608AF57BD9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A7F8A4D-DB20-AA59-8FFF-8A33F0CEB77B}"/>
              </a:ext>
            </a:extLst>
          </p:cNvPr>
          <p:cNvSpPr>
            <a:spLocks noGrp="1"/>
          </p:cNvSpPr>
          <p:nvPr>
            <p:ph type="sldNum" sz="quarter" idx="12"/>
          </p:nvPr>
        </p:nvSpPr>
        <p:spPr/>
        <p:txBody>
          <a:bodyPr/>
          <a:lstStyle/>
          <a:p>
            <a:fld id="{E66803AA-D758-48D8-A648-7B04A495CF69}" type="slidenum">
              <a:rPr lang="zh-CN" altLang="en-US" smtClean="0"/>
              <a:t>‹#›</a:t>
            </a:fld>
            <a:endParaRPr lang="zh-CN" altLang="en-US"/>
          </a:p>
        </p:txBody>
      </p:sp>
    </p:spTree>
    <p:extLst>
      <p:ext uri="{BB962C8B-B14F-4D97-AF65-F5344CB8AC3E}">
        <p14:creationId xmlns:p14="http://schemas.microsoft.com/office/powerpoint/2010/main" val="1086393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E7DA37-702D-BE09-0F98-6FE3A386842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D7EA0A6-F8CD-0EAF-9B9A-5117AC716529}"/>
              </a:ext>
            </a:extLst>
          </p:cNvPr>
          <p:cNvSpPr>
            <a:spLocks noGrp="1"/>
          </p:cNvSpPr>
          <p:nvPr>
            <p:ph type="dt" sz="half" idx="10"/>
          </p:nvPr>
        </p:nvSpPr>
        <p:spPr/>
        <p:txBody>
          <a:bodyPr/>
          <a:lstStyle/>
          <a:p>
            <a:fld id="{FDFF573A-19B2-4F2F-97F6-4F7CB05389E3}" type="datetimeFigureOut">
              <a:rPr lang="zh-CN" altLang="en-US" smtClean="0"/>
              <a:t>2022/8/18</a:t>
            </a:fld>
            <a:endParaRPr lang="zh-CN" altLang="en-US"/>
          </a:p>
        </p:txBody>
      </p:sp>
      <p:sp>
        <p:nvSpPr>
          <p:cNvPr id="4" name="页脚占位符 3">
            <a:extLst>
              <a:ext uri="{FF2B5EF4-FFF2-40B4-BE49-F238E27FC236}">
                <a16:creationId xmlns:a16="http://schemas.microsoft.com/office/drawing/2014/main" id="{8014E407-2880-65D8-8368-C522EB07906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FCAE149-32C0-8DEE-0228-FE6DC65F678D}"/>
              </a:ext>
            </a:extLst>
          </p:cNvPr>
          <p:cNvSpPr>
            <a:spLocks noGrp="1"/>
          </p:cNvSpPr>
          <p:nvPr>
            <p:ph type="sldNum" sz="quarter" idx="12"/>
          </p:nvPr>
        </p:nvSpPr>
        <p:spPr/>
        <p:txBody>
          <a:bodyPr/>
          <a:lstStyle/>
          <a:p>
            <a:fld id="{E66803AA-D758-48D8-A648-7B04A495CF69}" type="slidenum">
              <a:rPr lang="zh-CN" altLang="en-US" smtClean="0"/>
              <a:t>‹#›</a:t>
            </a:fld>
            <a:endParaRPr lang="zh-CN" altLang="en-US"/>
          </a:p>
        </p:txBody>
      </p:sp>
    </p:spTree>
    <p:extLst>
      <p:ext uri="{BB962C8B-B14F-4D97-AF65-F5344CB8AC3E}">
        <p14:creationId xmlns:p14="http://schemas.microsoft.com/office/powerpoint/2010/main" val="1274946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1928E1C-45C6-2437-A0C3-BBDEE9A0E59E}"/>
              </a:ext>
            </a:extLst>
          </p:cNvPr>
          <p:cNvSpPr>
            <a:spLocks noGrp="1"/>
          </p:cNvSpPr>
          <p:nvPr>
            <p:ph type="dt" sz="half" idx="10"/>
          </p:nvPr>
        </p:nvSpPr>
        <p:spPr/>
        <p:txBody>
          <a:bodyPr/>
          <a:lstStyle/>
          <a:p>
            <a:fld id="{FDFF573A-19B2-4F2F-97F6-4F7CB05389E3}" type="datetimeFigureOut">
              <a:rPr lang="zh-CN" altLang="en-US" smtClean="0"/>
              <a:t>2022/8/18</a:t>
            </a:fld>
            <a:endParaRPr lang="zh-CN" altLang="en-US"/>
          </a:p>
        </p:txBody>
      </p:sp>
      <p:sp>
        <p:nvSpPr>
          <p:cNvPr id="3" name="页脚占位符 2">
            <a:extLst>
              <a:ext uri="{FF2B5EF4-FFF2-40B4-BE49-F238E27FC236}">
                <a16:creationId xmlns:a16="http://schemas.microsoft.com/office/drawing/2014/main" id="{2F3C79FA-4345-83C8-5DC0-000136E200C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A3003B2-54CC-4BBB-CBB0-036E08E4B1FF}"/>
              </a:ext>
            </a:extLst>
          </p:cNvPr>
          <p:cNvSpPr>
            <a:spLocks noGrp="1"/>
          </p:cNvSpPr>
          <p:nvPr>
            <p:ph type="sldNum" sz="quarter" idx="12"/>
          </p:nvPr>
        </p:nvSpPr>
        <p:spPr/>
        <p:txBody>
          <a:bodyPr/>
          <a:lstStyle/>
          <a:p>
            <a:fld id="{E66803AA-D758-48D8-A648-7B04A495CF69}" type="slidenum">
              <a:rPr lang="zh-CN" altLang="en-US" smtClean="0"/>
              <a:t>‹#›</a:t>
            </a:fld>
            <a:endParaRPr lang="zh-CN" altLang="en-US"/>
          </a:p>
        </p:txBody>
      </p:sp>
    </p:spTree>
    <p:extLst>
      <p:ext uri="{BB962C8B-B14F-4D97-AF65-F5344CB8AC3E}">
        <p14:creationId xmlns:p14="http://schemas.microsoft.com/office/powerpoint/2010/main" val="2202777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DB04D-C9A5-2154-64F0-1C929C4C3E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1F2686C-8F46-9C73-0585-880B93D29D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EBC09BC-F3E7-7A2C-6215-CDC794A74D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A98C606-0AA7-B96A-3D85-96EB745909A0}"/>
              </a:ext>
            </a:extLst>
          </p:cNvPr>
          <p:cNvSpPr>
            <a:spLocks noGrp="1"/>
          </p:cNvSpPr>
          <p:nvPr>
            <p:ph type="dt" sz="half" idx="10"/>
          </p:nvPr>
        </p:nvSpPr>
        <p:spPr/>
        <p:txBody>
          <a:bodyPr/>
          <a:lstStyle/>
          <a:p>
            <a:fld id="{FDFF573A-19B2-4F2F-97F6-4F7CB05389E3}" type="datetimeFigureOut">
              <a:rPr lang="zh-CN" altLang="en-US" smtClean="0"/>
              <a:t>2022/8/18</a:t>
            </a:fld>
            <a:endParaRPr lang="zh-CN" altLang="en-US"/>
          </a:p>
        </p:txBody>
      </p:sp>
      <p:sp>
        <p:nvSpPr>
          <p:cNvPr id="6" name="页脚占位符 5">
            <a:extLst>
              <a:ext uri="{FF2B5EF4-FFF2-40B4-BE49-F238E27FC236}">
                <a16:creationId xmlns:a16="http://schemas.microsoft.com/office/drawing/2014/main" id="{063F0935-D0BE-472A-3F3F-82C33B6F7A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75F360-1D4A-6F12-0D09-7114DC8602E4}"/>
              </a:ext>
            </a:extLst>
          </p:cNvPr>
          <p:cNvSpPr>
            <a:spLocks noGrp="1"/>
          </p:cNvSpPr>
          <p:nvPr>
            <p:ph type="sldNum" sz="quarter" idx="12"/>
          </p:nvPr>
        </p:nvSpPr>
        <p:spPr/>
        <p:txBody>
          <a:bodyPr/>
          <a:lstStyle/>
          <a:p>
            <a:fld id="{E66803AA-D758-48D8-A648-7B04A495CF69}" type="slidenum">
              <a:rPr lang="zh-CN" altLang="en-US" smtClean="0"/>
              <a:t>‹#›</a:t>
            </a:fld>
            <a:endParaRPr lang="zh-CN" altLang="en-US"/>
          </a:p>
        </p:txBody>
      </p:sp>
    </p:spTree>
    <p:extLst>
      <p:ext uri="{BB962C8B-B14F-4D97-AF65-F5344CB8AC3E}">
        <p14:creationId xmlns:p14="http://schemas.microsoft.com/office/powerpoint/2010/main" val="520971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DC26D6-3AF3-2371-13CE-BDA402D333E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4BA2691-0F63-C935-ABFA-0AA012D24A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E485B98-58AD-1F02-1C93-600A5FFA5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58C2112-0233-AFBE-AEBC-7CB65BE6399D}"/>
              </a:ext>
            </a:extLst>
          </p:cNvPr>
          <p:cNvSpPr>
            <a:spLocks noGrp="1"/>
          </p:cNvSpPr>
          <p:nvPr>
            <p:ph type="dt" sz="half" idx="10"/>
          </p:nvPr>
        </p:nvSpPr>
        <p:spPr/>
        <p:txBody>
          <a:bodyPr/>
          <a:lstStyle/>
          <a:p>
            <a:fld id="{FDFF573A-19B2-4F2F-97F6-4F7CB05389E3}" type="datetimeFigureOut">
              <a:rPr lang="zh-CN" altLang="en-US" smtClean="0"/>
              <a:t>2022/8/18</a:t>
            </a:fld>
            <a:endParaRPr lang="zh-CN" altLang="en-US"/>
          </a:p>
        </p:txBody>
      </p:sp>
      <p:sp>
        <p:nvSpPr>
          <p:cNvPr id="6" name="页脚占位符 5">
            <a:extLst>
              <a:ext uri="{FF2B5EF4-FFF2-40B4-BE49-F238E27FC236}">
                <a16:creationId xmlns:a16="http://schemas.microsoft.com/office/drawing/2014/main" id="{15351E1E-3D62-EB45-F565-02645B16B0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73A284-5E0E-57B6-4E1A-0E2AA227DE20}"/>
              </a:ext>
            </a:extLst>
          </p:cNvPr>
          <p:cNvSpPr>
            <a:spLocks noGrp="1"/>
          </p:cNvSpPr>
          <p:nvPr>
            <p:ph type="sldNum" sz="quarter" idx="12"/>
          </p:nvPr>
        </p:nvSpPr>
        <p:spPr/>
        <p:txBody>
          <a:bodyPr/>
          <a:lstStyle/>
          <a:p>
            <a:fld id="{E66803AA-D758-48D8-A648-7B04A495CF69}" type="slidenum">
              <a:rPr lang="zh-CN" altLang="en-US" smtClean="0"/>
              <a:t>‹#›</a:t>
            </a:fld>
            <a:endParaRPr lang="zh-CN" altLang="en-US"/>
          </a:p>
        </p:txBody>
      </p:sp>
    </p:spTree>
    <p:extLst>
      <p:ext uri="{BB962C8B-B14F-4D97-AF65-F5344CB8AC3E}">
        <p14:creationId xmlns:p14="http://schemas.microsoft.com/office/powerpoint/2010/main" val="1252287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0ECC13A-AA81-FEA0-2CDA-282B5027F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F8154AE-2A88-A409-CF01-45643880AB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126F51-C6A7-9310-2943-291F31B84E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FF573A-19B2-4F2F-97F6-4F7CB05389E3}" type="datetimeFigureOut">
              <a:rPr lang="zh-CN" altLang="en-US" smtClean="0"/>
              <a:t>2022/8/18</a:t>
            </a:fld>
            <a:endParaRPr lang="zh-CN" altLang="en-US"/>
          </a:p>
        </p:txBody>
      </p:sp>
      <p:sp>
        <p:nvSpPr>
          <p:cNvPr id="5" name="页脚占位符 4">
            <a:extLst>
              <a:ext uri="{FF2B5EF4-FFF2-40B4-BE49-F238E27FC236}">
                <a16:creationId xmlns:a16="http://schemas.microsoft.com/office/drawing/2014/main" id="{5226E4E6-E363-661A-71B7-6BDB71ECC7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25DFB90-2EE7-82CE-E985-B79107DF99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803AA-D758-48D8-A648-7B04A495CF69}" type="slidenum">
              <a:rPr lang="zh-CN" altLang="en-US" smtClean="0"/>
              <a:t>‹#›</a:t>
            </a:fld>
            <a:endParaRPr lang="zh-CN" altLang="en-US"/>
          </a:p>
        </p:txBody>
      </p:sp>
    </p:spTree>
    <p:extLst>
      <p:ext uri="{BB962C8B-B14F-4D97-AF65-F5344CB8AC3E}">
        <p14:creationId xmlns:p14="http://schemas.microsoft.com/office/powerpoint/2010/main" val="4220149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4FD3039-E987-586F-1CA2-C58087EA5062}"/>
              </a:ext>
            </a:extLst>
          </p:cNvPr>
          <p:cNvPicPr>
            <a:picLocks noChangeAspect="1"/>
          </p:cNvPicPr>
          <p:nvPr/>
        </p:nvPicPr>
        <p:blipFill>
          <a:blip r:embed="rId2"/>
          <a:stretch>
            <a:fillRect/>
          </a:stretch>
        </p:blipFill>
        <p:spPr>
          <a:xfrm>
            <a:off x="0" y="0"/>
            <a:ext cx="12192000" cy="4271316"/>
          </a:xfrm>
          <a:prstGeom prst="rect">
            <a:avLst/>
          </a:prstGeom>
        </p:spPr>
      </p:pic>
      <p:sp>
        <p:nvSpPr>
          <p:cNvPr id="7" name="文本框 6">
            <a:extLst>
              <a:ext uri="{FF2B5EF4-FFF2-40B4-BE49-F238E27FC236}">
                <a16:creationId xmlns:a16="http://schemas.microsoft.com/office/drawing/2014/main" id="{B389F685-133E-C577-5639-69C806E03CCF}"/>
              </a:ext>
            </a:extLst>
          </p:cNvPr>
          <p:cNvSpPr txBox="1"/>
          <p:nvPr/>
        </p:nvSpPr>
        <p:spPr>
          <a:xfrm>
            <a:off x="736861" y="4710748"/>
            <a:ext cx="10718277" cy="523220"/>
          </a:xfrm>
          <a:prstGeom prst="rect">
            <a:avLst/>
          </a:prstGeom>
          <a:noFill/>
        </p:spPr>
        <p:txBody>
          <a:bodyPr wrap="square">
            <a:spAutoFit/>
          </a:bodyPr>
          <a:lstStyle/>
          <a:p>
            <a:r>
              <a:rPr lang="zh-CN" altLang="en-US" sz="2800" b="0" i="0" dirty="0">
                <a:solidFill>
                  <a:srgbClr val="000000"/>
                </a:solidFill>
                <a:effectLst/>
                <a:latin typeface="Arial" panose="020B0604020202020204" pitchFamily="34" charset="0"/>
              </a:rPr>
              <a:t>以纳米级存储的信息：使用 </a:t>
            </a:r>
            <a:r>
              <a:rPr lang="en-US" altLang="zh-CN" sz="2800" b="0" i="0" dirty="0">
                <a:solidFill>
                  <a:srgbClr val="000000"/>
                </a:solidFill>
                <a:effectLst/>
                <a:latin typeface="Arial" panose="020B0604020202020204" pitchFamily="34" charset="0"/>
              </a:rPr>
              <a:t>Base64 </a:t>
            </a:r>
            <a:r>
              <a:rPr lang="zh-CN" altLang="en-US" sz="2800" b="0" i="0" dirty="0">
                <a:solidFill>
                  <a:srgbClr val="000000"/>
                </a:solidFill>
                <a:effectLst/>
                <a:latin typeface="Arial" panose="020B0604020202020204" pitchFamily="34" charset="0"/>
              </a:rPr>
              <a:t>将数据编码到单个 </a:t>
            </a:r>
            <a:r>
              <a:rPr lang="en-US" altLang="zh-CN" sz="2800" b="0" i="0" dirty="0">
                <a:solidFill>
                  <a:srgbClr val="000000"/>
                </a:solidFill>
                <a:effectLst/>
                <a:latin typeface="Arial" panose="020B0604020202020204" pitchFamily="34" charset="0"/>
              </a:rPr>
              <a:t>DNA </a:t>
            </a:r>
            <a:r>
              <a:rPr lang="zh-CN" altLang="en-US" sz="2800" b="0" i="0" dirty="0">
                <a:solidFill>
                  <a:srgbClr val="000000"/>
                </a:solidFill>
                <a:effectLst/>
                <a:latin typeface="Arial" panose="020B0604020202020204" pitchFamily="34" charset="0"/>
              </a:rPr>
              <a:t>链中</a:t>
            </a:r>
            <a:endParaRPr lang="zh-CN" altLang="en-US" sz="2800" dirty="0"/>
          </a:p>
        </p:txBody>
      </p:sp>
    </p:spTree>
    <p:extLst>
      <p:ext uri="{BB962C8B-B14F-4D97-AF65-F5344CB8AC3E}">
        <p14:creationId xmlns:p14="http://schemas.microsoft.com/office/powerpoint/2010/main" val="3540275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1A50373-EC90-9088-4170-B403F282658B}"/>
              </a:ext>
            </a:extLst>
          </p:cNvPr>
          <p:cNvSpPr txBox="1"/>
          <p:nvPr/>
        </p:nvSpPr>
        <p:spPr>
          <a:xfrm>
            <a:off x="405352" y="386498"/>
            <a:ext cx="1517716" cy="523220"/>
          </a:xfrm>
          <a:prstGeom prst="rect">
            <a:avLst/>
          </a:prstGeom>
          <a:noFill/>
        </p:spPr>
        <p:txBody>
          <a:bodyPr wrap="square" rtlCol="0">
            <a:spAutoFit/>
          </a:bodyPr>
          <a:lstStyle/>
          <a:p>
            <a:r>
              <a:rPr lang="zh-CN" altLang="en-US" sz="2800" b="0" i="0" dirty="0">
                <a:solidFill>
                  <a:srgbClr val="000000"/>
                </a:solidFill>
                <a:effectLst/>
                <a:latin typeface="Microsoft YaHei" panose="020B0503020204020204" pitchFamily="34" charset="-122"/>
                <a:ea typeface="Microsoft YaHei" panose="020B0503020204020204" pitchFamily="34" charset="-122"/>
              </a:rPr>
              <a:t>结论</a:t>
            </a:r>
            <a:r>
              <a:rPr lang="zh-CN" altLang="en-US" sz="2800" dirty="0"/>
              <a:t>：</a:t>
            </a:r>
          </a:p>
        </p:txBody>
      </p:sp>
      <p:sp>
        <p:nvSpPr>
          <p:cNvPr id="4" name="文本框 3">
            <a:extLst>
              <a:ext uri="{FF2B5EF4-FFF2-40B4-BE49-F238E27FC236}">
                <a16:creationId xmlns:a16="http://schemas.microsoft.com/office/drawing/2014/main" id="{E8CAFE2C-8BFE-8330-AB2E-0FFEF8CD31D1}"/>
              </a:ext>
            </a:extLst>
          </p:cNvPr>
          <p:cNvSpPr txBox="1"/>
          <p:nvPr/>
        </p:nvSpPr>
        <p:spPr>
          <a:xfrm>
            <a:off x="855035" y="2151727"/>
            <a:ext cx="10578208" cy="2554545"/>
          </a:xfrm>
          <a:prstGeom prst="rect">
            <a:avLst/>
          </a:prstGeom>
          <a:noFill/>
        </p:spPr>
        <p:txBody>
          <a:bodyPr wrap="square">
            <a:spAutoFit/>
          </a:bodyPr>
          <a:lstStyle/>
          <a:p>
            <a:pPr indent="457200"/>
            <a:r>
              <a:rPr lang="en-US" altLang="zh-CN" sz="1600" b="0" i="0" dirty="0">
                <a:solidFill>
                  <a:srgbClr val="000000"/>
                </a:solidFill>
                <a:effectLst/>
              </a:rPr>
              <a:t>Base64</a:t>
            </a:r>
            <a:r>
              <a:rPr lang="zh-CN" altLang="en-US" sz="1600" b="0" i="0" dirty="0">
                <a:solidFill>
                  <a:srgbClr val="000000"/>
                </a:solidFill>
                <a:effectLst/>
              </a:rPr>
              <a:t>算法的范例在</a:t>
            </a:r>
            <a:r>
              <a:rPr lang="en-US" altLang="zh-CN" sz="1600" b="0" i="0" dirty="0">
                <a:solidFill>
                  <a:srgbClr val="000000"/>
                </a:solidFill>
                <a:effectLst/>
              </a:rPr>
              <a:t>DNA</a:t>
            </a:r>
            <a:r>
              <a:rPr lang="zh-CN" altLang="en-US" sz="1600" b="0" i="0" dirty="0">
                <a:solidFill>
                  <a:srgbClr val="000000"/>
                </a:solidFill>
                <a:effectLst/>
              </a:rPr>
              <a:t>分子中执行。使用</a:t>
            </a:r>
            <a:r>
              <a:rPr lang="en-US" altLang="zh-CN" sz="1600" b="0" i="0" dirty="0">
                <a:solidFill>
                  <a:srgbClr val="000000"/>
                </a:solidFill>
                <a:effectLst/>
              </a:rPr>
              <a:t>Base64</a:t>
            </a:r>
            <a:r>
              <a:rPr lang="zh-CN" altLang="en-US" sz="1600" b="0" i="0" dirty="0">
                <a:solidFill>
                  <a:srgbClr val="000000"/>
                </a:solidFill>
                <a:effectLst/>
              </a:rPr>
              <a:t>编码算法将计算机中存储为二进制流的一些随机文本信息映射到</a:t>
            </a:r>
            <a:r>
              <a:rPr lang="en-US" altLang="zh-CN" sz="1600" b="0" i="0" dirty="0">
                <a:solidFill>
                  <a:srgbClr val="000000"/>
                </a:solidFill>
                <a:effectLst/>
              </a:rPr>
              <a:t>DNA</a:t>
            </a:r>
            <a:r>
              <a:rPr lang="zh-CN" altLang="en-US" sz="1600" b="0" i="0" dirty="0">
                <a:solidFill>
                  <a:srgbClr val="000000"/>
                </a:solidFill>
                <a:effectLst/>
              </a:rPr>
              <a:t>序列中，该算法将“</a:t>
            </a:r>
            <a:r>
              <a:rPr lang="en-US" altLang="zh-CN" sz="1600" b="0" i="0" dirty="0">
                <a:solidFill>
                  <a:srgbClr val="000000"/>
                </a:solidFill>
                <a:effectLst/>
              </a:rPr>
              <a:t>0”</a:t>
            </a:r>
            <a:r>
              <a:rPr lang="zh-CN" altLang="en-US" sz="1600" b="0" i="0" dirty="0">
                <a:solidFill>
                  <a:srgbClr val="000000"/>
                </a:solidFill>
                <a:effectLst/>
              </a:rPr>
              <a:t>和“</a:t>
            </a:r>
            <a:r>
              <a:rPr lang="en-US" altLang="zh-CN" sz="1600" b="0" i="0" dirty="0">
                <a:solidFill>
                  <a:srgbClr val="000000"/>
                </a:solidFill>
                <a:effectLst/>
              </a:rPr>
              <a:t>1”</a:t>
            </a:r>
            <a:r>
              <a:rPr lang="zh-CN" altLang="en-US" sz="1600" b="0" i="0" dirty="0">
                <a:solidFill>
                  <a:srgbClr val="000000"/>
                </a:solidFill>
                <a:effectLst/>
              </a:rPr>
              <a:t>的二进制数据转换为</a:t>
            </a:r>
            <a:r>
              <a:rPr lang="en-US" altLang="zh-CN" sz="1600" b="0" i="0" dirty="0">
                <a:solidFill>
                  <a:srgbClr val="000000"/>
                </a:solidFill>
                <a:effectLst/>
              </a:rPr>
              <a:t>A</a:t>
            </a:r>
            <a:r>
              <a:rPr lang="zh-CN" altLang="en-US" sz="1600" b="0" i="0" dirty="0">
                <a:solidFill>
                  <a:srgbClr val="000000"/>
                </a:solidFill>
                <a:effectLst/>
              </a:rPr>
              <a:t>、</a:t>
            </a:r>
            <a:r>
              <a:rPr lang="en-US" altLang="zh-CN" sz="1600" b="0" i="0" dirty="0">
                <a:solidFill>
                  <a:srgbClr val="000000"/>
                </a:solidFill>
                <a:effectLst/>
              </a:rPr>
              <a:t>T</a:t>
            </a:r>
            <a:r>
              <a:rPr lang="zh-CN" altLang="en-US" sz="1600" b="0" i="0" dirty="0">
                <a:solidFill>
                  <a:srgbClr val="000000"/>
                </a:solidFill>
                <a:effectLst/>
              </a:rPr>
              <a:t>、</a:t>
            </a:r>
            <a:r>
              <a:rPr lang="en-US" altLang="zh-CN" sz="1600" b="0" i="0" dirty="0">
                <a:solidFill>
                  <a:srgbClr val="000000"/>
                </a:solidFill>
                <a:effectLst/>
              </a:rPr>
              <a:t>C</a:t>
            </a:r>
            <a:r>
              <a:rPr lang="zh-CN" altLang="en-US" sz="1600" b="0" i="0" dirty="0">
                <a:solidFill>
                  <a:srgbClr val="000000"/>
                </a:solidFill>
                <a:effectLst/>
              </a:rPr>
              <a:t>和</a:t>
            </a:r>
            <a:r>
              <a:rPr lang="en-US" altLang="zh-CN" sz="1600" b="0" i="0" dirty="0">
                <a:solidFill>
                  <a:srgbClr val="000000"/>
                </a:solidFill>
                <a:effectLst/>
              </a:rPr>
              <a:t>G</a:t>
            </a:r>
            <a:r>
              <a:rPr lang="zh-CN" altLang="en-US" sz="1600" b="0" i="0" dirty="0">
                <a:solidFill>
                  <a:srgbClr val="000000"/>
                </a:solidFill>
                <a:effectLst/>
              </a:rPr>
              <a:t>的四元编码核苷酸。由平衡码和重塑二进制码组成的混合编码作为一种防错策略，其适于将</a:t>
            </a:r>
            <a:r>
              <a:rPr lang="en-US" altLang="zh-CN" sz="1600" b="0" i="0" dirty="0">
                <a:solidFill>
                  <a:srgbClr val="000000"/>
                </a:solidFill>
                <a:effectLst/>
              </a:rPr>
              <a:t>CG</a:t>
            </a:r>
            <a:r>
              <a:rPr lang="zh-CN" altLang="en-US" sz="1600" b="0" i="0" dirty="0">
                <a:solidFill>
                  <a:srgbClr val="000000"/>
                </a:solidFill>
                <a:effectLst/>
              </a:rPr>
              <a:t>含量控制在约</a:t>
            </a:r>
            <a:r>
              <a:rPr lang="en-US" altLang="zh-CN" sz="1600" b="0" i="0" dirty="0">
                <a:solidFill>
                  <a:srgbClr val="000000"/>
                </a:solidFill>
                <a:effectLst/>
              </a:rPr>
              <a:t>50%</a:t>
            </a:r>
            <a:r>
              <a:rPr lang="zh-CN" altLang="en-US" sz="1600" b="0" i="0" dirty="0">
                <a:solidFill>
                  <a:srgbClr val="000000"/>
                </a:solidFill>
                <a:effectLst/>
              </a:rPr>
              <a:t>并减少</a:t>
            </a:r>
            <a:r>
              <a:rPr lang="en-US" altLang="zh-CN" sz="1600" b="0" i="0" dirty="0">
                <a:solidFill>
                  <a:srgbClr val="000000"/>
                </a:solidFill>
                <a:effectLst/>
              </a:rPr>
              <a:t>DNA</a:t>
            </a:r>
            <a:r>
              <a:rPr lang="zh-CN" altLang="en-US" sz="1600" b="0" i="0" dirty="0">
                <a:solidFill>
                  <a:srgbClr val="000000"/>
                </a:solidFill>
                <a:effectLst/>
              </a:rPr>
              <a:t>序列中连续碱基的重复。引入圆形质粒作为长期存储</a:t>
            </a:r>
            <a:r>
              <a:rPr lang="en-US" altLang="zh-CN" sz="1600" b="0" i="0" dirty="0">
                <a:solidFill>
                  <a:srgbClr val="000000"/>
                </a:solidFill>
                <a:effectLst/>
              </a:rPr>
              <a:t>DNA</a:t>
            </a:r>
            <a:r>
              <a:rPr lang="zh-CN" altLang="en-US" sz="1600" b="0" i="0" dirty="0">
                <a:solidFill>
                  <a:srgbClr val="000000"/>
                </a:solidFill>
                <a:effectLst/>
              </a:rPr>
              <a:t>介导的数字数据的支架。正向和反向测序结果给出了编码</a:t>
            </a:r>
            <a:r>
              <a:rPr lang="en-US" altLang="zh-CN" sz="1600" b="0" i="0" dirty="0">
                <a:solidFill>
                  <a:srgbClr val="000000"/>
                </a:solidFill>
                <a:effectLst/>
              </a:rPr>
              <a:t>DNA</a:t>
            </a:r>
            <a:r>
              <a:rPr lang="zh-CN" altLang="en-US" sz="1600" b="0" i="0" dirty="0">
                <a:solidFill>
                  <a:srgbClr val="000000"/>
                </a:solidFill>
                <a:effectLst/>
              </a:rPr>
              <a:t>序列的</a:t>
            </a:r>
            <a:r>
              <a:rPr lang="en-US" altLang="zh-CN" sz="1600" b="0" i="0" dirty="0">
                <a:solidFill>
                  <a:srgbClr val="000000"/>
                </a:solidFill>
                <a:effectLst/>
              </a:rPr>
              <a:t>100%</a:t>
            </a:r>
            <a:r>
              <a:rPr lang="zh-CN" altLang="en-US" sz="1600" b="0" i="0" dirty="0">
                <a:solidFill>
                  <a:srgbClr val="000000"/>
                </a:solidFill>
                <a:effectLst/>
              </a:rPr>
              <a:t>一致性。实现了</a:t>
            </a:r>
            <a:r>
              <a:rPr lang="en-US" altLang="zh-CN" sz="1600" b="0" i="0" u="heavy" dirty="0">
                <a:solidFill>
                  <a:srgbClr val="000000"/>
                </a:solidFill>
                <a:effectLst/>
                <a:uFill>
                  <a:solidFill>
                    <a:srgbClr val="FF0000"/>
                  </a:solidFill>
                </a:uFill>
              </a:rPr>
              <a:t>1.77 bits/nt</a:t>
            </a:r>
            <a:r>
              <a:rPr lang="zh-CN" altLang="en-US" sz="1600" b="0" i="0" dirty="0">
                <a:solidFill>
                  <a:srgbClr val="000000"/>
                </a:solidFill>
                <a:effectLst/>
              </a:rPr>
              <a:t>的高比逻辑密度，与其他报道的方法相当，甚至更高。因此，基于</a:t>
            </a:r>
            <a:r>
              <a:rPr lang="en-US" altLang="zh-CN" sz="1600" b="0" i="0" dirty="0">
                <a:solidFill>
                  <a:srgbClr val="000000"/>
                </a:solidFill>
                <a:effectLst/>
              </a:rPr>
              <a:t>Base64</a:t>
            </a:r>
            <a:r>
              <a:rPr lang="zh-CN" altLang="en-US" sz="1600" b="0" i="0" dirty="0">
                <a:solidFill>
                  <a:srgbClr val="000000"/>
                </a:solidFill>
                <a:effectLst/>
              </a:rPr>
              <a:t>算法构建了一种稳健的</a:t>
            </a:r>
            <a:r>
              <a:rPr lang="en-US" altLang="zh-CN" sz="1600" b="0" i="0" dirty="0">
                <a:solidFill>
                  <a:srgbClr val="000000"/>
                </a:solidFill>
                <a:effectLst/>
              </a:rPr>
              <a:t>DNA</a:t>
            </a:r>
            <a:r>
              <a:rPr lang="zh-CN" altLang="en-US" sz="1600" b="0" i="0" dirty="0">
                <a:solidFill>
                  <a:srgbClr val="000000"/>
                </a:solidFill>
                <a:effectLst/>
              </a:rPr>
              <a:t>介导数字数据存储策略，并通过加载数据的细菌增殖进行了验证。同样重要的是，所开发的方法兼容文本和图形信息存储，也适用于视频和音频文件。因此，它为实际的数字存储和其他技术应用提供了巨大的潜力。将现有的四个核苷酸</a:t>
            </a:r>
            <a:r>
              <a:rPr lang="en-US" altLang="zh-CN" sz="1600" b="0" i="0" dirty="0">
                <a:solidFill>
                  <a:srgbClr val="000000"/>
                </a:solidFill>
                <a:effectLst/>
              </a:rPr>
              <a:t>A</a:t>
            </a:r>
            <a:r>
              <a:rPr lang="zh-CN" altLang="en-US" sz="1600" b="0" i="0" dirty="0">
                <a:solidFill>
                  <a:srgbClr val="000000"/>
                </a:solidFill>
                <a:effectLst/>
              </a:rPr>
              <a:t>、</a:t>
            </a:r>
            <a:r>
              <a:rPr lang="en-US" altLang="zh-CN" sz="1600" b="0" i="0" dirty="0">
                <a:solidFill>
                  <a:srgbClr val="000000"/>
                </a:solidFill>
                <a:effectLst/>
              </a:rPr>
              <a:t>T</a:t>
            </a:r>
            <a:r>
              <a:rPr lang="zh-CN" altLang="en-US" sz="1600" b="0" i="0" dirty="0">
                <a:solidFill>
                  <a:srgbClr val="000000"/>
                </a:solidFill>
                <a:effectLst/>
              </a:rPr>
              <a:t>、</a:t>
            </a:r>
            <a:r>
              <a:rPr lang="en-US" altLang="zh-CN" sz="1600" b="0" i="0" dirty="0">
                <a:solidFill>
                  <a:srgbClr val="000000"/>
                </a:solidFill>
                <a:effectLst/>
              </a:rPr>
              <a:t>C</a:t>
            </a:r>
            <a:r>
              <a:rPr lang="zh-CN" altLang="en-US" sz="1600" b="0" i="0" dirty="0">
                <a:solidFill>
                  <a:srgbClr val="000000"/>
                </a:solidFill>
                <a:effectLst/>
              </a:rPr>
              <a:t>和</a:t>
            </a:r>
            <a:r>
              <a:rPr lang="en-US" altLang="zh-CN" sz="1600" b="0" i="0" dirty="0">
                <a:solidFill>
                  <a:srgbClr val="000000"/>
                </a:solidFill>
                <a:effectLst/>
              </a:rPr>
              <a:t>G</a:t>
            </a:r>
            <a:r>
              <a:rPr lang="zh-CN" altLang="en-US" sz="1600" b="0" i="0" dirty="0">
                <a:solidFill>
                  <a:srgbClr val="000000"/>
                </a:solidFill>
                <a:effectLst/>
              </a:rPr>
              <a:t>扩展到六个和八个核苷酸，包括合成核苷酸，将进一步显著增加基于</a:t>
            </a:r>
            <a:r>
              <a:rPr lang="en-US" altLang="zh-CN" sz="1600" b="0" i="0" dirty="0">
                <a:solidFill>
                  <a:srgbClr val="000000"/>
                </a:solidFill>
                <a:effectLst/>
              </a:rPr>
              <a:t>DNA</a:t>
            </a:r>
            <a:r>
              <a:rPr lang="zh-CN" altLang="en-US" sz="1600" b="0" i="0" dirty="0">
                <a:solidFill>
                  <a:srgbClr val="000000"/>
                </a:solidFill>
                <a:effectLst/>
              </a:rPr>
              <a:t>的存储密度。可以实现</a:t>
            </a:r>
            <a:r>
              <a:rPr lang="en-US" altLang="zh-CN" sz="1600" b="0" i="0" u="heavy" dirty="0">
                <a:solidFill>
                  <a:srgbClr val="000000"/>
                </a:solidFill>
                <a:effectLst/>
                <a:uFill>
                  <a:solidFill>
                    <a:srgbClr val="FF0000"/>
                  </a:solidFill>
                </a:uFill>
              </a:rPr>
              <a:t>3 bits/nt</a:t>
            </a:r>
            <a:r>
              <a:rPr lang="zh-CN" altLang="en-US" sz="1600" b="0" i="0" dirty="0">
                <a:solidFill>
                  <a:srgbClr val="000000"/>
                </a:solidFill>
                <a:effectLst/>
              </a:rPr>
              <a:t>的理论最大逻辑存储密度。关于非天然</a:t>
            </a:r>
            <a:r>
              <a:rPr lang="en-US" altLang="zh-CN" sz="1600" b="0" i="0" dirty="0">
                <a:solidFill>
                  <a:srgbClr val="000000"/>
                </a:solidFill>
                <a:effectLst/>
              </a:rPr>
              <a:t>DNA</a:t>
            </a:r>
            <a:r>
              <a:rPr lang="zh-CN" altLang="en-US" sz="1600" b="0" i="0" dirty="0">
                <a:solidFill>
                  <a:srgbClr val="000000"/>
                </a:solidFill>
                <a:effectLst/>
              </a:rPr>
              <a:t>分子中的数据读出，基于纳米孔的测序技术的进展也很重要。此外，新索引方法的开发，如</a:t>
            </a:r>
            <a:r>
              <a:rPr lang="en-US" altLang="zh-CN" sz="1600" b="0" i="0" dirty="0">
                <a:solidFill>
                  <a:srgbClr val="000000"/>
                </a:solidFill>
                <a:effectLst/>
              </a:rPr>
              <a:t>DNA</a:t>
            </a:r>
            <a:r>
              <a:rPr lang="zh-CN" altLang="en-US" sz="1600" b="0" i="0" dirty="0">
                <a:solidFill>
                  <a:srgbClr val="000000"/>
                </a:solidFill>
                <a:effectLst/>
              </a:rPr>
              <a:t>分子工程框架的引入，将进一步促进多维高密度存储。</a:t>
            </a:r>
            <a:endParaRPr lang="zh-CN" altLang="en-US" sz="1600" dirty="0"/>
          </a:p>
        </p:txBody>
      </p:sp>
    </p:spTree>
    <p:extLst>
      <p:ext uri="{BB962C8B-B14F-4D97-AF65-F5344CB8AC3E}">
        <p14:creationId xmlns:p14="http://schemas.microsoft.com/office/powerpoint/2010/main" val="1260072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1A50373-EC90-9088-4170-B403F282658B}"/>
              </a:ext>
            </a:extLst>
          </p:cNvPr>
          <p:cNvSpPr txBox="1"/>
          <p:nvPr/>
        </p:nvSpPr>
        <p:spPr>
          <a:xfrm>
            <a:off x="405352" y="386498"/>
            <a:ext cx="1517716" cy="523220"/>
          </a:xfrm>
          <a:prstGeom prst="rect">
            <a:avLst/>
          </a:prstGeom>
          <a:noFill/>
        </p:spPr>
        <p:txBody>
          <a:bodyPr wrap="square" rtlCol="0">
            <a:spAutoFit/>
          </a:bodyPr>
          <a:lstStyle/>
          <a:p>
            <a:r>
              <a:rPr lang="zh-CN" altLang="en-US" sz="2800" dirty="0"/>
              <a:t>摘要：</a:t>
            </a:r>
          </a:p>
        </p:txBody>
      </p:sp>
      <p:sp>
        <p:nvSpPr>
          <p:cNvPr id="4" name="文本框 3">
            <a:extLst>
              <a:ext uri="{FF2B5EF4-FFF2-40B4-BE49-F238E27FC236}">
                <a16:creationId xmlns:a16="http://schemas.microsoft.com/office/drawing/2014/main" id="{F3C33B55-B6EC-7F00-4C69-3C321DBF776F}"/>
              </a:ext>
            </a:extLst>
          </p:cNvPr>
          <p:cNvSpPr txBox="1"/>
          <p:nvPr/>
        </p:nvSpPr>
        <p:spPr>
          <a:xfrm>
            <a:off x="837022" y="2274838"/>
            <a:ext cx="10539638" cy="2308324"/>
          </a:xfrm>
          <a:prstGeom prst="rect">
            <a:avLst/>
          </a:prstGeom>
          <a:noFill/>
        </p:spPr>
        <p:txBody>
          <a:bodyPr wrap="square">
            <a:spAutoFit/>
          </a:bodyPr>
          <a:lstStyle/>
          <a:p>
            <a:pPr indent="457200"/>
            <a:r>
              <a:rPr lang="en-US" altLang="zh-CN" b="0" i="0" dirty="0">
                <a:solidFill>
                  <a:srgbClr val="000000"/>
                </a:solidFill>
                <a:effectLst/>
              </a:rPr>
              <a:t>DNA</a:t>
            </a:r>
            <a:r>
              <a:rPr lang="zh-CN" altLang="en-US" b="0" i="0" dirty="0">
                <a:solidFill>
                  <a:srgbClr val="000000"/>
                </a:solidFill>
                <a:effectLst/>
              </a:rPr>
              <a:t>作为一种存储介质因其高存储密度而具有巨大的潜力，但产生的冗余限制了这种潜力。引入较少的纠错以充分提高 </a:t>
            </a:r>
            <a:r>
              <a:rPr lang="en-US" altLang="zh-CN" b="0" i="0" dirty="0">
                <a:solidFill>
                  <a:srgbClr val="000000"/>
                </a:solidFill>
                <a:effectLst/>
              </a:rPr>
              <a:t>DNA </a:t>
            </a:r>
            <a:r>
              <a:rPr lang="zh-CN" altLang="en-US" b="0" i="0" dirty="0">
                <a:solidFill>
                  <a:srgbClr val="000000"/>
                </a:solidFill>
                <a:effectLst/>
              </a:rPr>
              <a:t>的存储密度仍然是一项重大挑战。为了解决这个问题，我们开发了一种优化的 </a:t>
            </a:r>
            <a:r>
              <a:rPr lang="en-US" altLang="zh-CN" b="0" i="0" dirty="0">
                <a:solidFill>
                  <a:srgbClr val="000000"/>
                </a:solidFill>
                <a:effectLst/>
              </a:rPr>
              <a:t>Base64 </a:t>
            </a:r>
            <a:r>
              <a:rPr lang="zh-CN" altLang="en-US" b="0" i="0" dirty="0">
                <a:solidFill>
                  <a:srgbClr val="000000"/>
                </a:solidFill>
                <a:effectLst/>
              </a:rPr>
              <a:t>方法，因此我们在 </a:t>
            </a:r>
            <a:r>
              <a:rPr lang="en-US" altLang="zh-CN" b="0" i="0" dirty="0">
                <a:solidFill>
                  <a:srgbClr val="000000"/>
                </a:solidFill>
                <a:effectLst/>
              </a:rPr>
              <a:t>DNA </a:t>
            </a:r>
            <a:r>
              <a:rPr lang="zh-CN" altLang="en-US" b="0" i="0" dirty="0">
                <a:solidFill>
                  <a:srgbClr val="000000"/>
                </a:solidFill>
                <a:effectLst/>
              </a:rPr>
              <a:t>单链中实现了 </a:t>
            </a:r>
            <a:r>
              <a:rPr lang="en-US" altLang="zh-CN" b="0" i="0" u="heavy" dirty="0">
                <a:solidFill>
                  <a:srgbClr val="000000"/>
                </a:solidFill>
                <a:effectLst/>
                <a:uFill>
                  <a:solidFill>
                    <a:srgbClr val="FF0000"/>
                  </a:solidFill>
                </a:uFill>
              </a:rPr>
              <a:t>1.77 bits/nt </a:t>
            </a:r>
            <a:r>
              <a:rPr lang="zh-CN" altLang="en-US" b="0" i="0" dirty="0">
                <a:solidFill>
                  <a:srgbClr val="000000"/>
                </a:solidFill>
                <a:effectLst/>
              </a:rPr>
              <a:t>的高比存储密度。</a:t>
            </a:r>
            <a:r>
              <a:rPr lang="zh-CN" altLang="en-US" b="0" i="0" u="heavy" dirty="0">
                <a:solidFill>
                  <a:srgbClr val="000000"/>
                </a:solidFill>
                <a:effectLst/>
                <a:uFill>
                  <a:solidFill>
                    <a:srgbClr val="FF0000"/>
                  </a:solidFill>
                </a:uFill>
              </a:rPr>
              <a:t>该策略通过</a:t>
            </a:r>
            <a:r>
              <a:rPr lang="en-US" altLang="zh-CN" b="0" i="0" u="heavy" dirty="0">
                <a:solidFill>
                  <a:srgbClr val="000000"/>
                </a:solidFill>
                <a:effectLst/>
                <a:uFill>
                  <a:solidFill>
                    <a:srgbClr val="FF0000"/>
                  </a:solidFill>
                </a:uFill>
              </a:rPr>
              <a:t>Base64</a:t>
            </a:r>
            <a:r>
              <a:rPr lang="zh-CN" altLang="en-US" b="0" i="0" u="heavy" dirty="0">
                <a:solidFill>
                  <a:srgbClr val="000000"/>
                </a:solidFill>
                <a:effectLst/>
                <a:uFill>
                  <a:solidFill>
                    <a:srgbClr val="FF0000"/>
                  </a:solidFill>
                </a:uFill>
              </a:rPr>
              <a:t>编码、编码重构和平衡、数据映射等方法，将一些随机文本信息编码到</a:t>
            </a:r>
            <a:r>
              <a:rPr lang="en-US" altLang="zh-CN" b="0" i="0" u="heavy" dirty="0">
                <a:solidFill>
                  <a:srgbClr val="000000"/>
                </a:solidFill>
                <a:effectLst/>
                <a:uFill>
                  <a:solidFill>
                    <a:srgbClr val="FF0000"/>
                  </a:solidFill>
                </a:uFill>
              </a:rPr>
              <a:t>DNA</a:t>
            </a:r>
            <a:r>
              <a:rPr lang="zh-CN" altLang="en-US" b="0" i="0" u="heavy" dirty="0">
                <a:solidFill>
                  <a:srgbClr val="000000"/>
                </a:solidFill>
                <a:effectLst/>
                <a:uFill>
                  <a:solidFill>
                    <a:srgbClr val="FF0000"/>
                  </a:solidFill>
                </a:uFill>
              </a:rPr>
              <a:t>序列中，合成相应的</a:t>
            </a:r>
            <a:r>
              <a:rPr lang="en-US" altLang="zh-CN" b="0" i="0" u="heavy" dirty="0">
                <a:solidFill>
                  <a:srgbClr val="000000"/>
                </a:solidFill>
                <a:effectLst/>
                <a:uFill>
                  <a:solidFill>
                    <a:srgbClr val="FF0000"/>
                  </a:solidFill>
                </a:uFill>
              </a:rPr>
              <a:t>DNA</a:t>
            </a:r>
            <a:r>
              <a:rPr lang="zh-CN" altLang="en-US" b="0" i="0" u="heavy" dirty="0">
                <a:solidFill>
                  <a:srgbClr val="000000"/>
                </a:solidFill>
                <a:effectLst/>
                <a:uFill>
                  <a:solidFill>
                    <a:srgbClr val="FF0000"/>
                  </a:solidFill>
                </a:uFill>
              </a:rPr>
              <a:t>分子。然后将其插入到一个圆形质粒中进行长期信息存储</a:t>
            </a:r>
            <a:r>
              <a:rPr lang="zh-CN" altLang="en-US" b="0" i="0" dirty="0">
                <a:solidFill>
                  <a:srgbClr val="000000"/>
                </a:solidFill>
                <a:effectLst/>
                <a:uFill>
                  <a:solidFill>
                    <a:srgbClr val="FF0000"/>
                  </a:solidFill>
                </a:uFill>
              </a:rPr>
              <a:t>。</a:t>
            </a:r>
            <a:r>
              <a:rPr lang="zh-CN" altLang="en-US" b="0" i="0" dirty="0">
                <a:solidFill>
                  <a:srgbClr val="000000"/>
                </a:solidFill>
                <a:effectLst/>
              </a:rPr>
              <a:t>当它在细菌中转化时，这也特别适用于指数级的信息复制。在转码过程中引入平衡码，有效地控制了</a:t>
            </a:r>
            <a:r>
              <a:rPr lang="en-US" altLang="zh-CN" b="0" i="0" dirty="0">
                <a:solidFill>
                  <a:srgbClr val="000000"/>
                </a:solidFill>
                <a:effectLst/>
              </a:rPr>
              <a:t>GC</a:t>
            </a:r>
            <a:r>
              <a:rPr lang="zh-CN" altLang="en-US" b="0" i="0" dirty="0">
                <a:solidFill>
                  <a:srgbClr val="000000"/>
                </a:solidFill>
                <a:effectLst/>
              </a:rPr>
              <a:t>含量和连续的碱基重复，对降低编码后</a:t>
            </a:r>
            <a:r>
              <a:rPr lang="en-US" altLang="zh-CN" b="0" i="0" dirty="0">
                <a:solidFill>
                  <a:srgbClr val="000000"/>
                </a:solidFill>
                <a:effectLst/>
              </a:rPr>
              <a:t>DNA</a:t>
            </a:r>
            <a:r>
              <a:rPr lang="zh-CN" altLang="en-US" b="0" i="0" dirty="0">
                <a:solidFill>
                  <a:srgbClr val="000000"/>
                </a:solidFill>
                <a:effectLst/>
              </a:rPr>
              <a:t>合成和测序的错误率具有重要意义。此外，圆形质粒平台提高了存储稳定性和测序精度。因此，我们的方法实现了稳健和高效的存储和数字数据的准确读出。</a:t>
            </a:r>
            <a:endParaRPr lang="zh-CN" altLang="en-US" dirty="0"/>
          </a:p>
        </p:txBody>
      </p:sp>
    </p:spTree>
    <p:extLst>
      <p:ext uri="{BB962C8B-B14F-4D97-AF65-F5344CB8AC3E}">
        <p14:creationId xmlns:p14="http://schemas.microsoft.com/office/powerpoint/2010/main" val="1091783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1A50373-EC90-9088-4170-B403F282658B}"/>
              </a:ext>
            </a:extLst>
          </p:cNvPr>
          <p:cNvSpPr txBox="1"/>
          <p:nvPr/>
        </p:nvSpPr>
        <p:spPr>
          <a:xfrm>
            <a:off x="405352" y="386498"/>
            <a:ext cx="1517716" cy="523220"/>
          </a:xfrm>
          <a:prstGeom prst="rect">
            <a:avLst/>
          </a:prstGeom>
          <a:noFill/>
        </p:spPr>
        <p:txBody>
          <a:bodyPr wrap="square" rtlCol="0">
            <a:spAutoFit/>
          </a:bodyPr>
          <a:lstStyle/>
          <a:p>
            <a:r>
              <a:rPr lang="zh-CN" altLang="en-US" sz="2800" dirty="0"/>
              <a:t>介绍：</a:t>
            </a:r>
          </a:p>
        </p:txBody>
      </p:sp>
      <p:sp>
        <p:nvSpPr>
          <p:cNvPr id="4" name="文本框 3">
            <a:extLst>
              <a:ext uri="{FF2B5EF4-FFF2-40B4-BE49-F238E27FC236}">
                <a16:creationId xmlns:a16="http://schemas.microsoft.com/office/drawing/2014/main" id="{E7C43F48-DBF8-90CA-3895-FFA00B708242}"/>
              </a:ext>
            </a:extLst>
          </p:cNvPr>
          <p:cNvSpPr txBox="1"/>
          <p:nvPr/>
        </p:nvSpPr>
        <p:spPr>
          <a:xfrm>
            <a:off x="822882" y="964995"/>
            <a:ext cx="10546236" cy="4247317"/>
          </a:xfrm>
          <a:prstGeom prst="rect">
            <a:avLst/>
          </a:prstGeom>
          <a:noFill/>
        </p:spPr>
        <p:txBody>
          <a:bodyPr wrap="square">
            <a:spAutoFit/>
          </a:bodyPr>
          <a:lstStyle/>
          <a:p>
            <a:pPr indent="457200"/>
            <a:r>
              <a:rPr lang="zh-CN" altLang="en-US" b="0" i="0" dirty="0">
                <a:solidFill>
                  <a:srgbClr val="000000"/>
                </a:solidFill>
                <a:effectLst/>
              </a:rPr>
              <a:t>当今的信息爆炸以指数级的速度产生数字数据，对高密度和长期数据存储提出了重大挑战。</a:t>
            </a:r>
            <a:r>
              <a:rPr lang="en-US" altLang="zh-CN" b="0" i="0" dirty="0">
                <a:solidFill>
                  <a:srgbClr val="000000"/>
                </a:solidFill>
                <a:effectLst/>
              </a:rPr>
              <a:t>DNA</a:t>
            </a:r>
            <a:r>
              <a:rPr lang="zh-CN" altLang="en-US" b="0" i="0" dirty="0">
                <a:solidFill>
                  <a:srgbClr val="000000"/>
                </a:solidFill>
                <a:effectLst/>
              </a:rPr>
              <a:t>作为数字存储载体具有存储密度超高、稳定性强、能源成本低、易于复制和可操作等优点。有</a:t>
            </a:r>
            <a:r>
              <a:rPr lang="en-US" altLang="zh-CN" b="0" i="0" dirty="0">
                <a:solidFill>
                  <a:srgbClr val="000000"/>
                </a:solidFill>
                <a:effectLst/>
              </a:rPr>
              <a:t>4</a:t>
            </a:r>
            <a:r>
              <a:rPr lang="zh-CN" altLang="en-US" b="0" i="0" dirty="0">
                <a:solidFill>
                  <a:srgbClr val="000000"/>
                </a:solidFill>
                <a:effectLst/>
              </a:rPr>
              <a:t>个基本核苷酸，</a:t>
            </a:r>
            <a:r>
              <a:rPr lang="en-US" altLang="zh-CN" b="0" i="0" dirty="0">
                <a:solidFill>
                  <a:srgbClr val="000000"/>
                </a:solidFill>
                <a:effectLst/>
              </a:rPr>
              <a:t>A</a:t>
            </a:r>
            <a:r>
              <a:rPr lang="zh-CN" altLang="en-US" b="0" i="0" dirty="0">
                <a:solidFill>
                  <a:srgbClr val="000000"/>
                </a:solidFill>
                <a:effectLst/>
              </a:rPr>
              <a:t>、</a:t>
            </a:r>
            <a:r>
              <a:rPr lang="en-US" altLang="zh-CN" b="0" i="0" dirty="0">
                <a:solidFill>
                  <a:srgbClr val="000000"/>
                </a:solidFill>
                <a:effectLst/>
              </a:rPr>
              <a:t>T</a:t>
            </a:r>
            <a:r>
              <a:rPr lang="zh-CN" altLang="en-US" b="0" i="0" dirty="0">
                <a:solidFill>
                  <a:srgbClr val="000000"/>
                </a:solidFill>
                <a:effectLst/>
              </a:rPr>
              <a:t>、</a:t>
            </a:r>
            <a:r>
              <a:rPr lang="en-US" altLang="zh-CN" b="0" i="0" dirty="0">
                <a:solidFill>
                  <a:srgbClr val="000000"/>
                </a:solidFill>
                <a:effectLst/>
              </a:rPr>
              <a:t>C</a:t>
            </a:r>
            <a:r>
              <a:rPr lang="zh-CN" altLang="en-US" b="0" i="0" dirty="0">
                <a:solidFill>
                  <a:srgbClr val="000000"/>
                </a:solidFill>
                <a:effectLst/>
              </a:rPr>
              <a:t>和</a:t>
            </a:r>
            <a:r>
              <a:rPr lang="en-US" altLang="zh-CN" b="0" i="0" dirty="0">
                <a:solidFill>
                  <a:srgbClr val="000000"/>
                </a:solidFill>
                <a:effectLst/>
              </a:rPr>
              <a:t>G</a:t>
            </a:r>
            <a:r>
              <a:rPr lang="zh-CN" altLang="en-US" b="0" i="0" dirty="0">
                <a:solidFill>
                  <a:srgbClr val="000000"/>
                </a:solidFill>
                <a:effectLst/>
              </a:rPr>
              <a:t>，每个核苷酸可以存储</a:t>
            </a:r>
            <a:r>
              <a:rPr lang="en-US" altLang="zh-CN" b="0" i="0" dirty="0">
                <a:solidFill>
                  <a:srgbClr val="000000"/>
                </a:solidFill>
                <a:effectLst/>
              </a:rPr>
              <a:t>2</a:t>
            </a:r>
            <a:r>
              <a:rPr lang="zh-CN" altLang="en-US" b="0" i="0" dirty="0">
                <a:solidFill>
                  <a:srgbClr val="000000"/>
                </a:solidFill>
                <a:effectLst/>
              </a:rPr>
              <a:t>位信息，是传统存储介质存储密度的两倍。一旦数据存储在 </a:t>
            </a:r>
            <a:r>
              <a:rPr lang="en-US" altLang="zh-CN" b="0" i="0" dirty="0">
                <a:solidFill>
                  <a:srgbClr val="000000"/>
                </a:solidFill>
                <a:effectLst/>
              </a:rPr>
              <a:t>DNA </a:t>
            </a:r>
            <a:r>
              <a:rPr lang="zh-CN" altLang="en-US" b="0" i="0" dirty="0">
                <a:solidFill>
                  <a:srgbClr val="000000"/>
                </a:solidFill>
                <a:effectLst/>
              </a:rPr>
              <a:t>中，就可以以高速和低能源成本创建丰富的转录本，并且 </a:t>
            </a:r>
            <a:r>
              <a:rPr lang="en-US" altLang="zh-CN" b="0" i="0" dirty="0">
                <a:solidFill>
                  <a:srgbClr val="000000"/>
                </a:solidFill>
                <a:effectLst/>
              </a:rPr>
              <a:t>DNA </a:t>
            </a:r>
            <a:r>
              <a:rPr lang="zh-CN" altLang="en-US" b="0" i="0" dirty="0">
                <a:solidFill>
                  <a:srgbClr val="000000"/>
                </a:solidFill>
                <a:effectLst/>
              </a:rPr>
              <a:t>序列在数千年后仍然可恢复和准确。因此，利用</a:t>
            </a:r>
            <a:r>
              <a:rPr lang="en-US" altLang="zh-CN" b="0" i="0" dirty="0">
                <a:solidFill>
                  <a:srgbClr val="000000"/>
                </a:solidFill>
                <a:effectLst/>
              </a:rPr>
              <a:t>DNA</a:t>
            </a:r>
            <a:r>
              <a:rPr lang="zh-CN" altLang="en-US" b="0" i="0" dirty="0">
                <a:solidFill>
                  <a:srgbClr val="000000"/>
                </a:solidFill>
                <a:effectLst/>
              </a:rPr>
              <a:t>分子存储信息变得越来越有利和紧迫。</a:t>
            </a:r>
            <a:endParaRPr lang="en-US" altLang="zh-CN" b="0" i="0" dirty="0">
              <a:solidFill>
                <a:srgbClr val="000000"/>
              </a:solidFill>
              <a:effectLst/>
            </a:endParaRPr>
          </a:p>
          <a:p>
            <a:pPr indent="457200"/>
            <a:r>
              <a:rPr lang="en-US" altLang="zh-CN" b="0" i="0" dirty="0">
                <a:solidFill>
                  <a:srgbClr val="000000"/>
                </a:solidFill>
                <a:effectLst/>
              </a:rPr>
              <a:t>DNA</a:t>
            </a:r>
            <a:r>
              <a:rPr lang="zh-CN" altLang="en-US" b="0" i="0" dirty="0">
                <a:solidFill>
                  <a:srgbClr val="000000"/>
                </a:solidFill>
                <a:effectLst/>
              </a:rPr>
              <a:t>存储的应用面临着一些挑战，如编码解码算法复杂，信息索引和存储困难，</a:t>
            </a:r>
            <a:r>
              <a:rPr lang="en-US" altLang="zh-CN" b="0" i="0" dirty="0">
                <a:solidFill>
                  <a:srgbClr val="000000"/>
                </a:solidFill>
                <a:effectLst/>
              </a:rPr>
              <a:t>DNA</a:t>
            </a:r>
            <a:r>
              <a:rPr lang="zh-CN" altLang="en-US" b="0" i="0" dirty="0">
                <a:solidFill>
                  <a:srgbClr val="000000"/>
                </a:solidFill>
                <a:effectLst/>
              </a:rPr>
              <a:t>合成和测序的错误率不可预测等。</a:t>
            </a:r>
            <a:endParaRPr lang="en-US" altLang="zh-CN" b="0" i="0" dirty="0">
              <a:solidFill>
                <a:srgbClr val="000000"/>
              </a:solidFill>
              <a:effectLst/>
            </a:endParaRPr>
          </a:p>
          <a:p>
            <a:pPr indent="457200"/>
            <a:r>
              <a:rPr lang="zh-CN" altLang="en-US" b="0" i="0" dirty="0">
                <a:solidFill>
                  <a:srgbClr val="000000"/>
                </a:solidFill>
                <a:effectLst/>
              </a:rPr>
              <a:t>在这里，我们演示了一种用于 </a:t>
            </a:r>
            <a:r>
              <a:rPr lang="en-US" altLang="zh-CN" b="0" i="0" dirty="0">
                <a:solidFill>
                  <a:srgbClr val="000000"/>
                </a:solidFill>
                <a:effectLst/>
              </a:rPr>
              <a:t>DNA </a:t>
            </a:r>
            <a:r>
              <a:rPr lang="zh-CN" altLang="en-US" b="0" i="0" dirty="0">
                <a:solidFill>
                  <a:srgbClr val="000000"/>
                </a:solidFill>
                <a:effectLst/>
              </a:rPr>
              <a:t>介导存储的简洁算法。考虑到数字数据的扩展性和复杂性，选择了</a:t>
            </a:r>
            <a:r>
              <a:rPr lang="en-US" altLang="zh-CN" b="0" i="0" dirty="0">
                <a:solidFill>
                  <a:srgbClr val="000000"/>
                </a:solidFill>
                <a:effectLst/>
              </a:rPr>
              <a:t>Base64</a:t>
            </a:r>
            <a:r>
              <a:rPr lang="zh-CN" altLang="en-US" b="0" i="0" dirty="0">
                <a:solidFill>
                  <a:srgbClr val="000000"/>
                </a:solidFill>
                <a:effectLst/>
              </a:rPr>
              <a:t>而不是</a:t>
            </a:r>
            <a:r>
              <a:rPr lang="en-US" altLang="zh-CN" b="0" i="0" dirty="0">
                <a:solidFill>
                  <a:srgbClr val="000000"/>
                </a:solidFill>
                <a:effectLst/>
              </a:rPr>
              <a:t>Base32</a:t>
            </a:r>
            <a:r>
              <a:rPr lang="zh-CN" altLang="en-US" b="0" i="0" dirty="0">
                <a:solidFill>
                  <a:srgbClr val="000000"/>
                </a:solidFill>
                <a:effectLst/>
              </a:rPr>
              <a:t>。选择一些随机文本信息作为例子，编码成一个长的 </a:t>
            </a:r>
            <a:r>
              <a:rPr lang="en-US" altLang="zh-CN" b="0" i="0" dirty="0">
                <a:solidFill>
                  <a:srgbClr val="000000"/>
                </a:solidFill>
                <a:effectLst/>
              </a:rPr>
              <a:t>DNA </a:t>
            </a:r>
            <a:r>
              <a:rPr lang="zh-CN" altLang="en-US" b="0" i="0" dirty="0">
                <a:solidFill>
                  <a:srgbClr val="000000"/>
                </a:solidFill>
                <a:effectLst/>
              </a:rPr>
              <a:t>序列。 </a:t>
            </a:r>
            <a:r>
              <a:rPr lang="en-US" altLang="zh-CN" b="0" i="0" u="heavy" dirty="0">
                <a:solidFill>
                  <a:srgbClr val="000000"/>
                </a:solidFill>
                <a:effectLst/>
                <a:uFill>
                  <a:solidFill>
                    <a:srgbClr val="FF0000"/>
                  </a:solidFill>
                </a:uFill>
              </a:rPr>
              <a:t>Base64 </a:t>
            </a:r>
            <a:r>
              <a:rPr lang="zh-CN" altLang="en-US" b="0" i="0" u="heavy" dirty="0">
                <a:solidFill>
                  <a:srgbClr val="000000"/>
                </a:solidFill>
                <a:effectLst/>
                <a:uFill>
                  <a:solidFill>
                    <a:srgbClr val="FF0000"/>
                  </a:solidFill>
                </a:uFill>
              </a:rPr>
              <a:t>编码、代码重塑和平衡以及数据映射都参与了这个过程</a:t>
            </a:r>
            <a:r>
              <a:rPr lang="zh-CN" altLang="en-US" b="0" i="0" dirty="0">
                <a:solidFill>
                  <a:srgbClr val="000000"/>
                </a:solidFill>
                <a:effectLst/>
              </a:rPr>
              <a:t>。通过平衡代码，开发的算法导致适当的 </a:t>
            </a:r>
            <a:r>
              <a:rPr lang="en-US" altLang="zh-CN" b="0" i="0" dirty="0">
                <a:solidFill>
                  <a:srgbClr val="000000"/>
                </a:solidFill>
                <a:effectLst/>
              </a:rPr>
              <a:t>GC </a:t>
            </a:r>
            <a:r>
              <a:rPr lang="zh-CN" altLang="en-US" b="0" i="0" dirty="0">
                <a:solidFill>
                  <a:srgbClr val="000000"/>
                </a:solidFill>
                <a:effectLst/>
              </a:rPr>
              <a:t>含量并减少 </a:t>
            </a:r>
            <a:r>
              <a:rPr lang="en-US" altLang="zh-CN" b="0" i="0" dirty="0">
                <a:solidFill>
                  <a:srgbClr val="000000"/>
                </a:solidFill>
                <a:effectLst/>
              </a:rPr>
              <a:t>DNA </a:t>
            </a:r>
            <a:r>
              <a:rPr lang="zh-CN" altLang="en-US" b="0" i="0" dirty="0">
                <a:solidFill>
                  <a:srgbClr val="000000"/>
                </a:solidFill>
                <a:effectLst/>
              </a:rPr>
              <a:t>链中的连续碱基重复。从而降低了</a:t>
            </a:r>
            <a:r>
              <a:rPr lang="en-US" altLang="zh-CN" b="0" i="0" dirty="0">
                <a:solidFill>
                  <a:srgbClr val="000000"/>
                </a:solidFill>
                <a:effectLst/>
              </a:rPr>
              <a:t>DNA</a:t>
            </a:r>
            <a:r>
              <a:rPr lang="zh-CN" altLang="en-US" b="0" i="0" dirty="0">
                <a:solidFill>
                  <a:srgbClr val="000000"/>
                </a:solidFill>
                <a:effectLst/>
              </a:rPr>
              <a:t>合成和测序过程中的错误率。有趣的是，</a:t>
            </a:r>
            <a:r>
              <a:rPr lang="zh-CN" altLang="en-US" u="heavy" dirty="0">
                <a:solidFill>
                  <a:srgbClr val="000000"/>
                </a:solidFill>
                <a:uFill>
                  <a:solidFill>
                    <a:srgbClr val="FF0000"/>
                  </a:solidFill>
                </a:uFill>
              </a:rPr>
              <a:t>编码的 </a:t>
            </a:r>
            <a:r>
              <a:rPr lang="en-US" altLang="zh-CN" u="heavy" dirty="0">
                <a:solidFill>
                  <a:srgbClr val="000000"/>
                </a:solidFill>
                <a:uFill>
                  <a:solidFill>
                    <a:srgbClr val="FF0000"/>
                  </a:solidFill>
                </a:uFill>
              </a:rPr>
              <a:t>DNA </a:t>
            </a:r>
            <a:r>
              <a:rPr lang="zh-CN" altLang="en-US" u="heavy" dirty="0">
                <a:solidFill>
                  <a:srgbClr val="000000"/>
                </a:solidFill>
                <a:uFill>
                  <a:solidFill>
                    <a:srgbClr val="FF0000"/>
                  </a:solidFill>
                </a:uFill>
              </a:rPr>
              <a:t>信息存储在圆形质粒平台中</a:t>
            </a:r>
            <a:r>
              <a:rPr lang="zh-CN" altLang="en-US" b="0" i="0" dirty="0">
                <a:solidFill>
                  <a:srgbClr val="000000"/>
                </a:solidFill>
                <a:effectLst/>
              </a:rPr>
              <a:t>。下一步，通过</a:t>
            </a:r>
            <a:r>
              <a:rPr lang="en-US" altLang="zh-CN" b="0" i="0" dirty="0">
                <a:solidFill>
                  <a:srgbClr val="000000"/>
                </a:solidFill>
                <a:effectLst/>
              </a:rPr>
              <a:t>Illumina MiSeq</a:t>
            </a:r>
            <a:r>
              <a:rPr lang="zh-CN" altLang="en-US" b="0" i="0" dirty="0">
                <a:solidFill>
                  <a:srgbClr val="000000"/>
                </a:solidFill>
                <a:effectLst/>
              </a:rPr>
              <a:t>测序成功实现了对</a:t>
            </a:r>
            <a:r>
              <a:rPr lang="en-US" altLang="zh-CN" b="0" i="0" dirty="0">
                <a:solidFill>
                  <a:srgbClr val="000000"/>
                </a:solidFill>
                <a:effectLst/>
              </a:rPr>
              <a:t>DNA</a:t>
            </a:r>
            <a:r>
              <a:rPr lang="zh-CN" altLang="en-US" b="0" i="0" dirty="0">
                <a:solidFill>
                  <a:srgbClr val="000000"/>
                </a:solidFill>
                <a:effectLst/>
              </a:rPr>
              <a:t>信息的解码。通过这种策略，我们使用 </a:t>
            </a:r>
            <a:r>
              <a:rPr lang="en-US" altLang="zh-CN" b="0" i="0" dirty="0">
                <a:solidFill>
                  <a:srgbClr val="000000"/>
                </a:solidFill>
                <a:effectLst/>
              </a:rPr>
              <a:t>DNA </a:t>
            </a:r>
            <a:r>
              <a:rPr lang="zh-CN" altLang="en-US" b="0" i="0" dirty="0">
                <a:solidFill>
                  <a:srgbClr val="000000"/>
                </a:solidFill>
                <a:effectLst/>
              </a:rPr>
              <a:t>大分子实现了高保真存储和恢复。实现了 </a:t>
            </a:r>
            <a:r>
              <a:rPr lang="en-US" altLang="zh-CN" b="0" i="0" dirty="0">
                <a:solidFill>
                  <a:srgbClr val="000000"/>
                </a:solidFill>
                <a:effectLst/>
              </a:rPr>
              <a:t>1.77 </a:t>
            </a:r>
            <a:r>
              <a:rPr lang="en-US" altLang="zh-CN" b="0" i="0" dirty="0">
                <a:solidFill>
                  <a:srgbClr val="000000"/>
                </a:solidFill>
                <a:effectLst/>
                <a:uFill>
                  <a:solidFill>
                    <a:srgbClr val="FF0000"/>
                  </a:solidFill>
                </a:uFill>
              </a:rPr>
              <a:t>bits/nt</a:t>
            </a:r>
            <a:r>
              <a:rPr lang="zh-CN" altLang="en-US" b="0" i="0" dirty="0">
                <a:solidFill>
                  <a:srgbClr val="000000"/>
                </a:solidFill>
                <a:effectLst/>
              </a:rPr>
              <a:t>的特定存储密度，优于其他 </a:t>
            </a:r>
            <a:r>
              <a:rPr lang="en-US" altLang="zh-CN" b="0" i="0" dirty="0">
                <a:solidFill>
                  <a:srgbClr val="000000"/>
                </a:solidFill>
                <a:effectLst/>
              </a:rPr>
              <a:t>DNA </a:t>
            </a:r>
            <a:r>
              <a:rPr lang="zh-CN" altLang="en-US" b="0" i="0" dirty="0">
                <a:solidFill>
                  <a:srgbClr val="000000"/>
                </a:solidFill>
                <a:effectLst/>
              </a:rPr>
              <a:t>介导的存储系统。因此，这些结果为 </a:t>
            </a:r>
            <a:r>
              <a:rPr lang="en-US" altLang="zh-CN" b="0" i="0" dirty="0">
                <a:solidFill>
                  <a:srgbClr val="000000"/>
                </a:solidFill>
                <a:effectLst/>
              </a:rPr>
              <a:t>DNA </a:t>
            </a:r>
            <a:r>
              <a:rPr lang="zh-CN" altLang="en-US" b="0" i="0" dirty="0">
                <a:solidFill>
                  <a:srgbClr val="000000"/>
                </a:solidFill>
                <a:effectLst/>
              </a:rPr>
              <a:t>介导的数字存储的发展提供了新的潜力。</a:t>
            </a:r>
            <a:endParaRPr lang="zh-CN" altLang="en-US" dirty="0"/>
          </a:p>
          <a:p>
            <a:pPr indent="457200"/>
            <a:endParaRPr lang="zh-CN" altLang="en-US" dirty="0"/>
          </a:p>
        </p:txBody>
      </p:sp>
    </p:spTree>
    <p:extLst>
      <p:ext uri="{BB962C8B-B14F-4D97-AF65-F5344CB8AC3E}">
        <p14:creationId xmlns:p14="http://schemas.microsoft.com/office/powerpoint/2010/main" val="2592759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1A50373-EC90-9088-4170-B403F282658B}"/>
              </a:ext>
            </a:extLst>
          </p:cNvPr>
          <p:cNvSpPr txBox="1"/>
          <p:nvPr/>
        </p:nvSpPr>
        <p:spPr>
          <a:xfrm>
            <a:off x="405352" y="386498"/>
            <a:ext cx="3695308" cy="523220"/>
          </a:xfrm>
          <a:prstGeom prst="rect">
            <a:avLst/>
          </a:prstGeom>
          <a:noFill/>
        </p:spPr>
        <p:txBody>
          <a:bodyPr wrap="square" rtlCol="0">
            <a:spAutoFit/>
          </a:bodyPr>
          <a:lstStyle/>
          <a:p>
            <a:r>
              <a:rPr lang="zh-CN" altLang="en-US" sz="2800" b="0" i="0" dirty="0">
                <a:solidFill>
                  <a:srgbClr val="000000"/>
                </a:solidFill>
                <a:effectLst/>
                <a:latin typeface="Arial" panose="020B0604020202020204" pitchFamily="34" charset="0"/>
              </a:rPr>
              <a:t>实验、结果和讨论</a:t>
            </a:r>
            <a:r>
              <a:rPr lang="zh-CN" altLang="en-US" sz="2800" dirty="0"/>
              <a:t>：</a:t>
            </a:r>
          </a:p>
        </p:txBody>
      </p:sp>
      <p:sp>
        <p:nvSpPr>
          <p:cNvPr id="4" name="文本框 3">
            <a:extLst>
              <a:ext uri="{FF2B5EF4-FFF2-40B4-BE49-F238E27FC236}">
                <a16:creationId xmlns:a16="http://schemas.microsoft.com/office/drawing/2014/main" id="{77D8A097-12B8-FEFA-C59F-4243B184897B}"/>
              </a:ext>
            </a:extLst>
          </p:cNvPr>
          <p:cNvSpPr txBox="1"/>
          <p:nvPr/>
        </p:nvSpPr>
        <p:spPr>
          <a:xfrm>
            <a:off x="945430" y="2551837"/>
            <a:ext cx="10301140" cy="1754326"/>
          </a:xfrm>
          <a:prstGeom prst="rect">
            <a:avLst/>
          </a:prstGeom>
          <a:noFill/>
        </p:spPr>
        <p:txBody>
          <a:bodyPr wrap="square">
            <a:spAutoFit/>
          </a:bodyPr>
          <a:lstStyle/>
          <a:p>
            <a:pPr indent="457200"/>
            <a:r>
              <a:rPr lang="en-US" altLang="zh-CN" b="0" i="0" dirty="0">
                <a:solidFill>
                  <a:srgbClr val="000000"/>
                </a:solidFill>
                <a:effectLst/>
              </a:rPr>
              <a:t>DNA</a:t>
            </a:r>
            <a:r>
              <a:rPr lang="zh-CN" altLang="en-US" b="0" i="0" dirty="0">
                <a:solidFill>
                  <a:srgbClr val="000000"/>
                </a:solidFill>
                <a:effectLst/>
              </a:rPr>
              <a:t>存储主要包括四个步骤：</a:t>
            </a:r>
            <a:r>
              <a:rPr lang="zh-CN" altLang="en-US" b="0" i="0" u="sng" dirty="0">
                <a:solidFill>
                  <a:srgbClr val="000000"/>
                </a:solidFill>
                <a:effectLst/>
              </a:rPr>
              <a:t>将数字信息编码成</a:t>
            </a:r>
            <a:r>
              <a:rPr lang="en-US" altLang="zh-CN" b="0" i="0" u="sng" dirty="0">
                <a:solidFill>
                  <a:srgbClr val="000000"/>
                </a:solidFill>
                <a:effectLst/>
              </a:rPr>
              <a:t>DNA</a:t>
            </a:r>
            <a:r>
              <a:rPr lang="zh-CN" altLang="en-US" b="0" i="0" u="sng" dirty="0">
                <a:solidFill>
                  <a:srgbClr val="000000"/>
                </a:solidFill>
                <a:effectLst/>
              </a:rPr>
              <a:t>序列、合成</a:t>
            </a:r>
            <a:r>
              <a:rPr lang="en-US" altLang="zh-CN" b="0" i="0" u="sng" dirty="0">
                <a:solidFill>
                  <a:srgbClr val="000000"/>
                </a:solidFill>
                <a:effectLst/>
              </a:rPr>
              <a:t>DNA</a:t>
            </a:r>
            <a:r>
              <a:rPr lang="zh-CN" altLang="en-US" b="0" i="0" u="sng" dirty="0">
                <a:solidFill>
                  <a:srgbClr val="000000"/>
                </a:solidFill>
                <a:effectLst/>
              </a:rPr>
              <a:t>序列、存储</a:t>
            </a:r>
            <a:r>
              <a:rPr lang="en-US" altLang="zh-CN" b="0" i="0" u="sng" dirty="0">
                <a:solidFill>
                  <a:srgbClr val="000000"/>
                </a:solidFill>
                <a:effectLst/>
              </a:rPr>
              <a:t>DNA</a:t>
            </a:r>
            <a:r>
              <a:rPr lang="zh-CN" altLang="en-US" b="0" i="0" u="sng" dirty="0">
                <a:solidFill>
                  <a:srgbClr val="000000"/>
                </a:solidFill>
                <a:effectLst/>
              </a:rPr>
              <a:t>信息、通过测序恢复</a:t>
            </a:r>
            <a:r>
              <a:rPr lang="en-US" altLang="zh-CN" b="0" i="0" u="sng" dirty="0">
                <a:solidFill>
                  <a:srgbClr val="000000"/>
                </a:solidFill>
                <a:effectLst/>
              </a:rPr>
              <a:t>DNA</a:t>
            </a:r>
            <a:r>
              <a:rPr lang="zh-CN" altLang="en-US" b="0" i="0" u="sng" dirty="0">
                <a:solidFill>
                  <a:srgbClr val="000000"/>
                </a:solidFill>
                <a:effectLst/>
              </a:rPr>
              <a:t>信息</a:t>
            </a:r>
            <a:r>
              <a:rPr lang="zh-CN" altLang="en-US" b="0" i="0" dirty="0">
                <a:solidFill>
                  <a:srgbClr val="000000"/>
                </a:solidFill>
                <a:effectLst/>
              </a:rPr>
              <a:t>。受限于 </a:t>
            </a:r>
            <a:r>
              <a:rPr lang="en-US" altLang="zh-CN" b="0" i="0" dirty="0">
                <a:solidFill>
                  <a:srgbClr val="000000"/>
                </a:solidFill>
                <a:effectLst/>
              </a:rPr>
              <a:t>DNA </a:t>
            </a:r>
            <a:r>
              <a:rPr lang="zh-CN" altLang="en-US" b="0" i="0" dirty="0">
                <a:solidFill>
                  <a:srgbClr val="000000"/>
                </a:solidFill>
                <a:effectLst/>
              </a:rPr>
              <a:t>技术，尤其是 </a:t>
            </a:r>
            <a:r>
              <a:rPr lang="en-US" altLang="zh-CN" b="0" i="0" dirty="0">
                <a:solidFill>
                  <a:srgbClr val="000000"/>
                </a:solidFill>
                <a:effectLst/>
              </a:rPr>
              <a:t>DNA </a:t>
            </a:r>
            <a:r>
              <a:rPr lang="zh-CN" altLang="en-US" b="0" i="0" dirty="0">
                <a:solidFill>
                  <a:srgbClr val="000000"/>
                </a:solidFill>
                <a:effectLst/>
              </a:rPr>
              <a:t>测序技术，需要合适的编码算法来避免连续碱基重复，即均聚物，例如</a:t>
            </a:r>
            <a:r>
              <a:rPr lang="en-US" altLang="zh-CN" b="0" i="0" dirty="0">
                <a:solidFill>
                  <a:srgbClr val="000000"/>
                </a:solidFill>
                <a:effectLst/>
              </a:rPr>
              <a:t>TTTT</a:t>
            </a:r>
            <a:r>
              <a:rPr lang="zh-CN" altLang="en-US" b="0" i="0" dirty="0">
                <a:solidFill>
                  <a:srgbClr val="000000"/>
                </a:solidFill>
                <a:effectLst/>
              </a:rPr>
              <a:t>（连续三个以上相同的核苷酸）。</a:t>
            </a:r>
            <a:r>
              <a:rPr lang="en-US" altLang="zh-CN" b="0" i="0" dirty="0">
                <a:solidFill>
                  <a:srgbClr val="000000"/>
                </a:solidFill>
                <a:effectLst/>
              </a:rPr>
              <a:t>CG</a:t>
            </a:r>
            <a:r>
              <a:rPr lang="zh-CN" altLang="en-US" b="0" i="0" dirty="0">
                <a:solidFill>
                  <a:srgbClr val="000000"/>
                </a:solidFill>
                <a:effectLst/>
              </a:rPr>
              <a:t>内容也应该控制得当。</a:t>
            </a:r>
            <a:r>
              <a:rPr lang="en-US" altLang="zh-CN" b="0" i="0" dirty="0">
                <a:solidFill>
                  <a:srgbClr val="000000"/>
                </a:solidFill>
                <a:effectLst/>
              </a:rPr>
              <a:t>Illumina MiSeq </a:t>
            </a:r>
            <a:r>
              <a:rPr lang="zh-CN" altLang="en-US" b="0" i="0" dirty="0">
                <a:solidFill>
                  <a:srgbClr val="000000"/>
                </a:solidFill>
                <a:effectLst/>
              </a:rPr>
              <a:t>是当今最准确的测序技术，无法正确读出 </a:t>
            </a:r>
            <a:r>
              <a:rPr lang="en-US" altLang="zh-CN" b="0" i="0" dirty="0">
                <a:solidFill>
                  <a:srgbClr val="000000"/>
                </a:solidFill>
                <a:effectLst/>
              </a:rPr>
              <a:t>DNA </a:t>
            </a:r>
            <a:r>
              <a:rPr lang="zh-CN" altLang="en-US" b="0" i="0" dirty="0">
                <a:solidFill>
                  <a:srgbClr val="000000"/>
                </a:solidFill>
                <a:effectLst/>
              </a:rPr>
              <a:t>均聚物序列。而高</a:t>
            </a:r>
            <a:r>
              <a:rPr lang="en-US" altLang="zh-CN" b="0" i="0" dirty="0">
                <a:solidFill>
                  <a:srgbClr val="000000"/>
                </a:solidFill>
                <a:effectLst/>
              </a:rPr>
              <a:t>CG</a:t>
            </a:r>
            <a:r>
              <a:rPr lang="zh-CN" altLang="en-US" b="0" i="0" dirty="0">
                <a:solidFill>
                  <a:srgbClr val="000000"/>
                </a:solidFill>
                <a:effectLst/>
              </a:rPr>
              <a:t>含量可能会导致氢键断裂和变性困难，导致</a:t>
            </a:r>
            <a:r>
              <a:rPr lang="en-US" altLang="zh-CN" b="0" i="0" dirty="0">
                <a:solidFill>
                  <a:srgbClr val="000000"/>
                </a:solidFill>
                <a:effectLst/>
              </a:rPr>
              <a:t>DNA</a:t>
            </a:r>
            <a:r>
              <a:rPr lang="zh-CN" altLang="en-US" b="0" i="0" dirty="0">
                <a:solidFill>
                  <a:srgbClr val="000000"/>
                </a:solidFill>
                <a:effectLst/>
              </a:rPr>
              <a:t>测序覆盖率有偏差。因此，如图 </a:t>
            </a:r>
            <a:r>
              <a:rPr lang="en-US" altLang="zh-CN" b="0" i="0" dirty="0">
                <a:solidFill>
                  <a:srgbClr val="000000"/>
                </a:solidFill>
                <a:effectLst/>
              </a:rPr>
              <a:t>1 </a:t>
            </a:r>
            <a:r>
              <a:rPr lang="zh-CN" altLang="en-US" b="0" i="0" dirty="0">
                <a:solidFill>
                  <a:srgbClr val="000000"/>
                </a:solidFill>
                <a:effectLst/>
              </a:rPr>
              <a:t>所示，开发了一种基于 </a:t>
            </a:r>
            <a:r>
              <a:rPr lang="en-US" altLang="zh-CN" b="0" i="0" dirty="0">
                <a:solidFill>
                  <a:srgbClr val="000000"/>
                </a:solidFill>
                <a:effectLst/>
              </a:rPr>
              <a:t>base64 </a:t>
            </a:r>
            <a:r>
              <a:rPr lang="zh-CN" altLang="en-US" b="0" i="0" dirty="0">
                <a:solidFill>
                  <a:srgbClr val="000000"/>
                </a:solidFill>
                <a:effectLst/>
              </a:rPr>
              <a:t>代码的编码算法，以降低均聚物的可能性并将 </a:t>
            </a:r>
            <a:r>
              <a:rPr lang="en-US" altLang="zh-CN" b="0" i="0" dirty="0">
                <a:solidFill>
                  <a:srgbClr val="000000"/>
                </a:solidFill>
                <a:effectLst/>
              </a:rPr>
              <a:t>CG </a:t>
            </a:r>
            <a:r>
              <a:rPr lang="zh-CN" altLang="en-US" b="0" i="0" dirty="0">
                <a:solidFill>
                  <a:srgbClr val="000000"/>
                </a:solidFill>
                <a:effectLst/>
              </a:rPr>
              <a:t>含量控制在 </a:t>
            </a:r>
            <a:r>
              <a:rPr lang="en-US" altLang="zh-CN" b="0" i="0" dirty="0">
                <a:solidFill>
                  <a:srgbClr val="000000"/>
                </a:solidFill>
                <a:effectLst/>
              </a:rPr>
              <a:t>50% </a:t>
            </a:r>
            <a:r>
              <a:rPr lang="zh-CN" altLang="en-US" b="0" i="0" dirty="0">
                <a:solidFill>
                  <a:srgbClr val="000000"/>
                </a:solidFill>
                <a:effectLst/>
              </a:rPr>
              <a:t>左右。</a:t>
            </a:r>
            <a:endParaRPr lang="en-US" altLang="zh-CN" b="0" i="0" dirty="0">
              <a:solidFill>
                <a:srgbClr val="000000"/>
              </a:solidFill>
              <a:effectLst/>
            </a:endParaRPr>
          </a:p>
        </p:txBody>
      </p:sp>
    </p:spTree>
    <p:extLst>
      <p:ext uri="{BB962C8B-B14F-4D97-AF65-F5344CB8AC3E}">
        <p14:creationId xmlns:p14="http://schemas.microsoft.com/office/powerpoint/2010/main" val="3024759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C895CBC-A453-73F4-D216-BAC1537978C1}"/>
              </a:ext>
            </a:extLst>
          </p:cNvPr>
          <p:cNvPicPr>
            <a:picLocks noChangeAspect="1"/>
          </p:cNvPicPr>
          <p:nvPr/>
        </p:nvPicPr>
        <p:blipFill>
          <a:blip r:embed="rId2"/>
          <a:stretch>
            <a:fillRect/>
          </a:stretch>
        </p:blipFill>
        <p:spPr>
          <a:xfrm>
            <a:off x="5077197" y="1169028"/>
            <a:ext cx="6707657" cy="4519944"/>
          </a:xfrm>
          <a:prstGeom prst="rect">
            <a:avLst/>
          </a:prstGeom>
        </p:spPr>
      </p:pic>
      <p:sp>
        <p:nvSpPr>
          <p:cNvPr id="4" name="文本框 3">
            <a:extLst>
              <a:ext uri="{FF2B5EF4-FFF2-40B4-BE49-F238E27FC236}">
                <a16:creationId xmlns:a16="http://schemas.microsoft.com/office/drawing/2014/main" id="{7CA15FB2-624C-A77D-2158-151471873B27}"/>
              </a:ext>
            </a:extLst>
          </p:cNvPr>
          <p:cNvSpPr txBox="1"/>
          <p:nvPr/>
        </p:nvSpPr>
        <p:spPr>
          <a:xfrm>
            <a:off x="662233" y="1720840"/>
            <a:ext cx="3749511" cy="3416320"/>
          </a:xfrm>
          <a:prstGeom prst="rect">
            <a:avLst/>
          </a:prstGeom>
          <a:noFill/>
        </p:spPr>
        <p:txBody>
          <a:bodyPr wrap="square">
            <a:spAutoFit/>
          </a:bodyPr>
          <a:lstStyle/>
          <a:p>
            <a:pPr indent="457200"/>
            <a:r>
              <a:rPr lang="zh-CN" altLang="en-US" b="0" i="0" dirty="0">
                <a:solidFill>
                  <a:srgbClr val="000000"/>
                </a:solidFill>
                <a:effectLst/>
              </a:rPr>
              <a:t>编码算法包括三个步骤：</a:t>
            </a:r>
            <a:endParaRPr lang="en-US" altLang="zh-CN" b="0" i="0" dirty="0">
              <a:solidFill>
                <a:srgbClr val="000000"/>
              </a:solidFill>
              <a:effectLst/>
            </a:endParaRPr>
          </a:p>
          <a:p>
            <a:pPr indent="457200"/>
            <a:r>
              <a:rPr lang="en-US" altLang="zh-CN" b="0" i="0" dirty="0">
                <a:solidFill>
                  <a:srgbClr val="000000"/>
                </a:solidFill>
                <a:effectLst/>
              </a:rPr>
              <a:t>i</a:t>
            </a:r>
            <a:r>
              <a:rPr lang="zh-CN" altLang="en-US" b="0" i="0" dirty="0">
                <a:solidFill>
                  <a:srgbClr val="000000"/>
                </a:solidFill>
                <a:effectLst/>
              </a:rPr>
              <a:t>）将文本信息转换为</a:t>
            </a:r>
            <a:r>
              <a:rPr lang="en-US" altLang="zh-CN" b="0" i="0" dirty="0">
                <a:solidFill>
                  <a:srgbClr val="000000"/>
                </a:solidFill>
                <a:effectLst/>
              </a:rPr>
              <a:t>Base64</a:t>
            </a:r>
            <a:r>
              <a:rPr lang="zh-CN" altLang="en-US" b="0" i="0" dirty="0">
                <a:solidFill>
                  <a:srgbClr val="000000"/>
                </a:solidFill>
                <a:effectLst/>
              </a:rPr>
              <a:t>编码，其中包含</a:t>
            </a:r>
            <a:r>
              <a:rPr lang="en-US" altLang="zh-CN" b="0" i="0" dirty="0">
                <a:solidFill>
                  <a:srgbClr val="000000"/>
                </a:solidFill>
                <a:effectLst/>
              </a:rPr>
              <a:t>64</a:t>
            </a:r>
            <a:r>
              <a:rPr lang="zh-CN" altLang="en-US" b="0" i="0" dirty="0">
                <a:solidFill>
                  <a:srgbClr val="000000"/>
                </a:solidFill>
                <a:effectLst/>
              </a:rPr>
              <a:t>个不同的可打印字符； </a:t>
            </a:r>
            <a:endParaRPr lang="en-US" altLang="zh-CN" b="0" i="0" dirty="0">
              <a:solidFill>
                <a:srgbClr val="000000"/>
              </a:solidFill>
              <a:effectLst/>
            </a:endParaRPr>
          </a:p>
          <a:p>
            <a:pPr indent="457200"/>
            <a:r>
              <a:rPr lang="en-US" altLang="zh-CN" b="0" i="0" dirty="0">
                <a:solidFill>
                  <a:srgbClr val="000000"/>
                </a:solidFill>
                <a:effectLst/>
              </a:rPr>
              <a:t>II) </a:t>
            </a:r>
            <a:r>
              <a:rPr lang="zh-CN" altLang="en-US" b="0" i="0" dirty="0">
                <a:solidFill>
                  <a:srgbClr val="000000"/>
                </a:solidFill>
                <a:effectLst/>
              </a:rPr>
              <a:t>将</a:t>
            </a:r>
            <a:r>
              <a:rPr lang="en-US" altLang="zh-CN" b="0" i="0" dirty="0">
                <a:solidFill>
                  <a:srgbClr val="000000"/>
                </a:solidFill>
                <a:effectLst/>
              </a:rPr>
              <a:t>Base64</a:t>
            </a:r>
            <a:r>
              <a:rPr lang="zh-CN" altLang="en-US" b="0" i="0" dirty="0">
                <a:solidFill>
                  <a:srgbClr val="000000"/>
                </a:solidFill>
                <a:effectLst/>
              </a:rPr>
              <a:t>代码整形转换为两组</a:t>
            </a:r>
            <a:r>
              <a:rPr lang="en-US" altLang="zh-CN" b="0" i="0" dirty="0">
                <a:solidFill>
                  <a:srgbClr val="000000"/>
                </a:solidFill>
                <a:effectLst/>
              </a:rPr>
              <a:t>8</a:t>
            </a:r>
            <a:r>
              <a:rPr lang="zh-CN" altLang="en-US" b="0" i="0" dirty="0">
                <a:solidFill>
                  <a:srgbClr val="000000"/>
                </a:solidFill>
                <a:effectLst/>
              </a:rPr>
              <a:t>位二进制数据，其中一组由特定代码平衡； </a:t>
            </a:r>
            <a:endParaRPr lang="en-US" altLang="zh-CN" b="0" i="0" dirty="0">
              <a:solidFill>
                <a:srgbClr val="000000"/>
              </a:solidFill>
              <a:effectLst/>
            </a:endParaRPr>
          </a:p>
          <a:p>
            <a:pPr indent="457200"/>
            <a:r>
              <a:rPr lang="en-US" altLang="zh-CN" b="0" i="0" dirty="0">
                <a:solidFill>
                  <a:srgbClr val="000000"/>
                </a:solidFill>
                <a:effectLst/>
              </a:rPr>
              <a:t>III)</a:t>
            </a:r>
            <a:r>
              <a:rPr lang="zh-CN" altLang="en-US" b="0" i="0" dirty="0">
                <a:solidFill>
                  <a:srgbClr val="000000"/>
                </a:solidFill>
                <a:effectLst/>
              </a:rPr>
              <a:t>混合编码适用于根据定制的映射规则将平衡码和二进制码映射成</a:t>
            </a:r>
            <a:r>
              <a:rPr lang="en-US" altLang="zh-CN" b="0" i="0" dirty="0">
                <a:solidFill>
                  <a:srgbClr val="000000"/>
                </a:solidFill>
                <a:effectLst/>
              </a:rPr>
              <a:t>DNA</a:t>
            </a:r>
            <a:r>
              <a:rPr lang="zh-CN" altLang="en-US" b="0" i="0" dirty="0">
                <a:solidFill>
                  <a:srgbClr val="000000"/>
                </a:solidFill>
                <a:effectLst/>
              </a:rPr>
              <a:t>序列。 </a:t>
            </a:r>
            <a:r>
              <a:rPr lang="en-US" altLang="zh-CN" b="0" i="0" dirty="0">
                <a:solidFill>
                  <a:srgbClr val="000000"/>
                </a:solidFill>
                <a:effectLst/>
              </a:rPr>
              <a:t>DNA</a:t>
            </a:r>
            <a:r>
              <a:rPr lang="zh-CN" altLang="en-US" b="0" i="0" dirty="0">
                <a:solidFill>
                  <a:srgbClr val="000000"/>
                </a:solidFill>
                <a:effectLst/>
              </a:rPr>
              <a:t>序列中的均聚物和</a:t>
            </a:r>
            <a:r>
              <a:rPr lang="en-US" altLang="zh-CN" b="0" i="0" dirty="0">
                <a:solidFill>
                  <a:srgbClr val="000000"/>
                </a:solidFill>
                <a:effectLst/>
              </a:rPr>
              <a:t>GC</a:t>
            </a:r>
            <a:r>
              <a:rPr lang="zh-CN" altLang="en-US" b="0" i="0" dirty="0">
                <a:solidFill>
                  <a:srgbClr val="000000"/>
                </a:solidFill>
                <a:effectLst/>
              </a:rPr>
              <a:t>含量由平衡码和自定义映射规则控制，有效降低测序错误率。</a:t>
            </a:r>
            <a:endParaRPr lang="zh-CN" altLang="en-US" dirty="0"/>
          </a:p>
        </p:txBody>
      </p:sp>
      <p:sp>
        <p:nvSpPr>
          <p:cNvPr id="5" name="文本框 4">
            <a:extLst>
              <a:ext uri="{FF2B5EF4-FFF2-40B4-BE49-F238E27FC236}">
                <a16:creationId xmlns:a16="http://schemas.microsoft.com/office/drawing/2014/main" id="{57A0C818-FB8E-3CED-34FA-89BB0A9FD8C4}"/>
              </a:ext>
            </a:extLst>
          </p:cNvPr>
          <p:cNvSpPr txBox="1"/>
          <p:nvPr/>
        </p:nvSpPr>
        <p:spPr>
          <a:xfrm>
            <a:off x="6511047" y="2474227"/>
            <a:ext cx="972766" cy="261610"/>
          </a:xfrm>
          <a:prstGeom prst="rect">
            <a:avLst/>
          </a:prstGeom>
          <a:noFill/>
        </p:spPr>
        <p:txBody>
          <a:bodyPr wrap="square">
            <a:spAutoFit/>
          </a:bodyPr>
          <a:lstStyle/>
          <a:p>
            <a:r>
              <a:rPr lang="en-US" altLang="zh-CN" sz="1100" b="0" i="0" dirty="0">
                <a:solidFill>
                  <a:srgbClr val="000000"/>
                </a:solidFill>
                <a:effectLst/>
                <a:latin typeface="Arial" panose="020B0604020202020204" pitchFamily="34" charset="0"/>
              </a:rPr>
              <a:t>Base64</a:t>
            </a:r>
            <a:r>
              <a:rPr lang="zh-CN" altLang="en-US" sz="1100" b="0" i="0" dirty="0">
                <a:solidFill>
                  <a:srgbClr val="000000"/>
                </a:solidFill>
                <a:effectLst/>
                <a:latin typeface="Arial" panose="020B0604020202020204" pitchFamily="34" charset="0"/>
              </a:rPr>
              <a:t>编码</a:t>
            </a:r>
            <a:endParaRPr lang="zh-CN" altLang="en-US" sz="1100" dirty="0"/>
          </a:p>
        </p:txBody>
      </p:sp>
      <p:sp>
        <p:nvSpPr>
          <p:cNvPr id="7" name="文本框 6">
            <a:extLst>
              <a:ext uri="{FF2B5EF4-FFF2-40B4-BE49-F238E27FC236}">
                <a16:creationId xmlns:a16="http://schemas.microsoft.com/office/drawing/2014/main" id="{AF801A2E-0DD7-ED0E-9CE3-EA2CF8CE6CB7}"/>
              </a:ext>
            </a:extLst>
          </p:cNvPr>
          <p:cNvSpPr txBox="1"/>
          <p:nvPr/>
        </p:nvSpPr>
        <p:spPr>
          <a:xfrm>
            <a:off x="8709498" y="2735837"/>
            <a:ext cx="1251626" cy="261610"/>
          </a:xfrm>
          <a:prstGeom prst="rect">
            <a:avLst/>
          </a:prstGeom>
          <a:noFill/>
        </p:spPr>
        <p:txBody>
          <a:bodyPr wrap="square">
            <a:spAutoFit/>
          </a:bodyPr>
          <a:lstStyle/>
          <a:p>
            <a:r>
              <a:rPr lang="zh-CN" altLang="en-US" sz="1100" dirty="0">
                <a:solidFill>
                  <a:srgbClr val="000000"/>
                </a:solidFill>
                <a:latin typeface="Arial" panose="020B0604020202020204" pitchFamily="34" charset="0"/>
              </a:rPr>
              <a:t>代码整形和平衡</a:t>
            </a:r>
          </a:p>
        </p:txBody>
      </p:sp>
      <p:sp>
        <p:nvSpPr>
          <p:cNvPr id="9" name="文本框 8">
            <a:extLst>
              <a:ext uri="{FF2B5EF4-FFF2-40B4-BE49-F238E27FC236}">
                <a16:creationId xmlns:a16="http://schemas.microsoft.com/office/drawing/2014/main" id="{50658F50-0F06-B83B-60F2-3E7A83D2AA86}"/>
              </a:ext>
            </a:extLst>
          </p:cNvPr>
          <p:cNvSpPr txBox="1"/>
          <p:nvPr/>
        </p:nvSpPr>
        <p:spPr>
          <a:xfrm>
            <a:off x="10201073" y="3429000"/>
            <a:ext cx="804619" cy="261610"/>
          </a:xfrm>
          <a:prstGeom prst="rect">
            <a:avLst/>
          </a:prstGeom>
          <a:noFill/>
        </p:spPr>
        <p:txBody>
          <a:bodyPr wrap="square">
            <a:spAutoFit/>
          </a:bodyPr>
          <a:lstStyle/>
          <a:p>
            <a:r>
              <a:rPr lang="zh-CN" altLang="en-US" sz="1100" dirty="0">
                <a:solidFill>
                  <a:srgbClr val="000000"/>
                </a:solidFill>
                <a:latin typeface="Arial" panose="020B0604020202020204" pitchFamily="34" charset="0"/>
              </a:rPr>
              <a:t>数据映射</a:t>
            </a:r>
          </a:p>
        </p:txBody>
      </p:sp>
    </p:spTree>
    <p:extLst>
      <p:ext uri="{BB962C8B-B14F-4D97-AF65-F5344CB8AC3E}">
        <p14:creationId xmlns:p14="http://schemas.microsoft.com/office/powerpoint/2010/main" val="3213604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1660817-F5A2-F24A-8157-9E6302C734E3}"/>
              </a:ext>
            </a:extLst>
          </p:cNvPr>
          <p:cNvSpPr txBox="1"/>
          <p:nvPr/>
        </p:nvSpPr>
        <p:spPr>
          <a:xfrm>
            <a:off x="855873" y="606894"/>
            <a:ext cx="10480249" cy="1384995"/>
          </a:xfrm>
          <a:prstGeom prst="rect">
            <a:avLst/>
          </a:prstGeom>
          <a:noFill/>
        </p:spPr>
        <p:txBody>
          <a:bodyPr wrap="square">
            <a:spAutoFit/>
          </a:bodyPr>
          <a:lstStyle/>
          <a:p>
            <a:pPr indent="457200"/>
            <a:r>
              <a:rPr lang="en-US" altLang="zh-CN" sz="1400" b="0" i="0" dirty="0">
                <a:solidFill>
                  <a:srgbClr val="000000"/>
                </a:solidFill>
                <a:effectLst/>
              </a:rPr>
              <a:t>Base64 </a:t>
            </a:r>
            <a:r>
              <a:rPr lang="zh-CN" altLang="en-US" sz="1400" b="0" i="0" dirty="0">
                <a:solidFill>
                  <a:srgbClr val="000000"/>
                </a:solidFill>
                <a:effectLst/>
              </a:rPr>
              <a:t>编码过程的流程如图 </a:t>
            </a:r>
            <a:r>
              <a:rPr lang="en-US" altLang="zh-CN" sz="1400" b="0" i="0" dirty="0">
                <a:solidFill>
                  <a:srgbClr val="000000"/>
                </a:solidFill>
                <a:effectLst/>
              </a:rPr>
              <a:t>2 </a:t>
            </a:r>
            <a:r>
              <a:rPr lang="zh-CN" altLang="en-US" sz="1400" b="0" i="0" dirty="0">
                <a:solidFill>
                  <a:srgbClr val="000000"/>
                </a:solidFill>
                <a:effectLst/>
              </a:rPr>
              <a:t>所示。使用在线编译器将五个研究机构的名称转换为二进制数据流。为了对二进制流进行编码，将每 </a:t>
            </a:r>
            <a:r>
              <a:rPr lang="en-US" altLang="zh-CN" sz="1400" b="0" i="0" dirty="0">
                <a:solidFill>
                  <a:srgbClr val="000000"/>
                </a:solidFill>
                <a:effectLst/>
              </a:rPr>
              <a:t>3 </a:t>
            </a:r>
            <a:r>
              <a:rPr lang="zh-CN" altLang="en-US" sz="1400" b="0" i="0" dirty="0">
                <a:solidFill>
                  <a:srgbClr val="000000"/>
                </a:solidFill>
                <a:effectLst/>
              </a:rPr>
              <a:t>字节的二进制数据（共 </a:t>
            </a:r>
            <a:r>
              <a:rPr lang="en-US" altLang="zh-CN" sz="1400" b="0" i="0" dirty="0">
                <a:solidFill>
                  <a:srgbClr val="000000"/>
                </a:solidFill>
                <a:effectLst/>
              </a:rPr>
              <a:t>24 </a:t>
            </a:r>
            <a:r>
              <a:rPr lang="zh-CN" altLang="en-US" sz="1400" b="0" i="0" dirty="0">
                <a:solidFill>
                  <a:srgbClr val="000000"/>
                </a:solidFill>
                <a:effectLst/>
              </a:rPr>
              <a:t>位）分为 </a:t>
            </a:r>
            <a:r>
              <a:rPr lang="en-US" altLang="zh-CN" sz="1400" b="0" i="0" dirty="0">
                <a:solidFill>
                  <a:srgbClr val="000000"/>
                </a:solidFill>
                <a:effectLst/>
              </a:rPr>
              <a:t>4 </a:t>
            </a:r>
            <a:r>
              <a:rPr lang="zh-CN" altLang="en-US" sz="1400" b="0" i="0" dirty="0">
                <a:solidFill>
                  <a:srgbClr val="000000"/>
                </a:solidFill>
                <a:effectLst/>
              </a:rPr>
              <a:t>组，每组包含 </a:t>
            </a:r>
            <a:r>
              <a:rPr lang="en-US" altLang="zh-CN" sz="1400" b="0" i="0" dirty="0">
                <a:solidFill>
                  <a:srgbClr val="000000"/>
                </a:solidFill>
                <a:effectLst/>
              </a:rPr>
              <a:t>6 </a:t>
            </a:r>
            <a:r>
              <a:rPr lang="zh-CN" altLang="en-US" sz="1400" b="0" i="0" dirty="0">
                <a:solidFill>
                  <a:srgbClr val="000000"/>
                </a:solidFill>
                <a:effectLst/>
              </a:rPr>
              <a:t>位。然后在每组的前面添加两个“</a:t>
            </a:r>
            <a:r>
              <a:rPr lang="en-US" altLang="zh-CN" sz="1400" b="0" i="0" dirty="0">
                <a:solidFill>
                  <a:srgbClr val="000000"/>
                </a:solidFill>
                <a:effectLst/>
              </a:rPr>
              <a:t>0”</a:t>
            </a:r>
            <a:r>
              <a:rPr lang="zh-CN" altLang="en-US" sz="1400" b="0" i="0" dirty="0">
                <a:solidFill>
                  <a:srgbClr val="000000"/>
                </a:solidFill>
                <a:effectLst/>
              </a:rPr>
              <a:t>，形成一个新的 </a:t>
            </a:r>
            <a:r>
              <a:rPr lang="en-US" altLang="zh-CN" sz="1400" b="0" i="0" dirty="0">
                <a:solidFill>
                  <a:srgbClr val="000000"/>
                </a:solidFill>
                <a:effectLst/>
              </a:rPr>
              <a:t>8 </a:t>
            </a:r>
            <a:r>
              <a:rPr lang="zh-CN" altLang="en-US" sz="1400" b="0" i="0" dirty="0">
                <a:solidFill>
                  <a:srgbClr val="000000"/>
                </a:solidFill>
                <a:effectLst/>
              </a:rPr>
              <a:t>位代码。将</a:t>
            </a:r>
            <a:r>
              <a:rPr lang="en-US" altLang="zh-CN" sz="1400" b="0" i="0" dirty="0">
                <a:solidFill>
                  <a:srgbClr val="000000"/>
                </a:solidFill>
                <a:effectLst/>
              </a:rPr>
              <a:t>8</a:t>
            </a:r>
            <a:r>
              <a:rPr lang="zh-CN" altLang="en-US" sz="1400" b="0" i="0" dirty="0">
                <a:solidFill>
                  <a:srgbClr val="000000"/>
                </a:solidFill>
                <a:effectLst/>
              </a:rPr>
              <a:t>位二进制码根据其十进制数和</a:t>
            </a:r>
            <a:r>
              <a:rPr lang="en-US" altLang="zh-CN" sz="1400" b="0" i="0" dirty="0">
                <a:solidFill>
                  <a:srgbClr val="000000"/>
                </a:solidFill>
                <a:effectLst/>
              </a:rPr>
              <a:t>Base64</a:t>
            </a:r>
            <a:r>
              <a:rPr lang="zh-CN" altLang="en-US" sz="1400" b="0" i="0" dirty="0">
                <a:solidFill>
                  <a:srgbClr val="000000"/>
                </a:solidFill>
                <a:effectLst/>
              </a:rPr>
              <a:t>编码表转换成单个字符。因此，每</a:t>
            </a:r>
            <a:r>
              <a:rPr lang="en-US" altLang="zh-CN" sz="1400" b="0" i="0" dirty="0">
                <a:solidFill>
                  <a:srgbClr val="000000"/>
                </a:solidFill>
                <a:effectLst/>
              </a:rPr>
              <a:t>3</a:t>
            </a:r>
            <a:r>
              <a:rPr lang="zh-CN" altLang="en-US" sz="1400" b="0" i="0" dirty="0">
                <a:solidFill>
                  <a:srgbClr val="000000"/>
                </a:solidFill>
                <a:effectLst/>
              </a:rPr>
              <a:t>个字节的数据被编码成</a:t>
            </a:r>
            <a:r>
              <a:rPr lang="en-US" altLang="zh-CN" sz="1400" b="0" i="0" dirty="0">
                <a:solidFill>
                  <a:srgbClr val="000000"/>
                </a:solidFill>
                <a:effectLst/>
              </a:rPr>
              <a:t>4</a:t>
            </a:r>
            <a:r>
              <a:rPr lang="zh-CN" altLang="en-US" sz="1400" b="0" i="0" dirty="0">
                <a:solidFill>
                  <a:srgbClr val="000000"/>
                </a:solidFill>
                <a:effectLst/>
              </a:rPr>
              <a:t>个字节的</a:t>
            </a:r>
            <a:r>
              <a:rPr lang="en-US" altLang="zh-CN" sz="1400" b="0" i="0" dirty="0">
                <a:solidFill>
                  <a:srgbClr val="000000"/>
                </a:solidFill>
                <a:effectLst/>
              </a:rPr>
              <a:t>Base64</a:t>
            </a:r>
            <a:r>
              <a:rPr lang="zh-CN" altLang="en-US" sz="1400" b="0" i="0" dirty="0">
                <a:solidFill>
                  <a:srgbClr val="000000"/>
                </a:solidFill>
                <a:effectLst/>
              </a:rPr>
              <a:t>编码。生成的</a:t>
            </a:r>
            <a:r>
              <a:rPr lang="en-US" altLang="zh-CN" sz="1400" b="0" i="0" dirty="0">
                <a:solidFill>
                  <a:srgbClr val="000000"/>
                </a:solidFill>
                <a:effectLst/>
              </a:rPr>
              <a:t>Base64</a:t>
            </a:r>
            <a:r>
              <a:rPr lang="zh-CN" altLang="en-US" sz="1400" b="0" i="0" dirty="0">
                <a:solidFill>
                  <a:srgbClr val="000000"/>
                </a:solidFill>
                <a:effectLst/>
              </a:rPr>
              <a:t>数据只包含</a:t>
            </a:r>
            <a:r>
              <a:rPr lang="en-US" altLang="zh-CN" sz="1400" b="0" i="0" dirty="0">
                <a:solidFill>
                  <a:srgbClr val="000000"/>
                </a:solidFill>
                <a:effectLst/>
              </a:rPr>
              <a:t>64</a:t>
            </a:r>
            <a:r>
              <a:rPr lang="zh-CN" altLang="en-US" sz="1400" b="0" i="0" dirty="0">
                <a:solidFill>
                  <a:srgbClr val="000000"/>
                </a:solidFill>
                <a:effectLst/>
              </a:rPr>
              <a:t>个不同的字符，可以在不同的系统之间可靠地传输。在编码过程中，为了在二进制码前端填充“</a:t>
            </a:r>
            <a:r>
              <a:rPr lang="en-US" altLang="zh-CN" sz="1400" b="0" i="0" dirty="0">
                <a:solidFill>
                  <a:srgbClr val="000000"/>
                </a:solidFill>
                <a:effectLst/>
              </a:rPr>
              <a:t>0”</a:t>
            </a:r>
            <a:r>
              <a:rPr lang="zh-CN" altLang="en-US" sz="1400" b="0" i="0" dirty="0">
                <a:solidFill>
                  <a:srgbClr val="000000"/>
                </a:solidFill>
                <a:effectLst/>
              </a:rPr>
              <a:t>，需要进行数据放大。与</a:t>
            </a:r>
            <a:r>
              <a:rPr lang="en-US" altLang="zh-CN" sz="1400" b="0" i="0" dirty="0">
                <a:solidFill>
                  <a:srgbClr val="000000"/>
                </a:solidFill>
                <a:effectLst/>
              </a:rPr>
              <a:t>base16</a:t>
            </a:r>
            <a:r>
              <a:rPr lang="zh-CN" altLang="en-US" sz="1400" b="0" i="0" dirty="0">
                <a:solidFill>
                  <a:srgbClr val="000000"/>
                </a:solidFill>
                <a:effectLst/>
              </a:rPr>
              <a:t>或</a:t>
            </a:r>
            <a:r>
              <a:rPr lang="en-US" altLang="zh-CN" sz="1400" b="0" i="0" dirty="0">
                <a:solidFill>
                  <a:srgbClr val="000000"/>
                </a:solidFill>
                <a:effectLst/>
              </a:rPr>
              <a:t>base32</a:t>
            </a:r>
            <a:r>
              <a:rPr lang="zh-CN" altLang="en-US" sz="1400" b="0" i="0" dirty="0">
                <a:solidFill>
                  <a:srgbClr val="000000"/>
                </a:solidFill>
                <a:effectLst/>
              </a:rPr>
              <a:t>相比，</a:t>
            </a:r>
            <a:r>
              <a:rPr lang="en-US" altLang="zh-CN" sz="1400" b="0" i="0" dirty="0">
                <a:solidFill>
                  <a:srgbClr val="000000"/>
                </a:solidFill>
                <a:effectLst/>
              </a:rPr>
              <a:t>Base64</a:t>
            </a:r>
            <a:r>
              <a:rPr lang="zh-CN" altLang="en-US" sz="1400" b="0" i="0" dirty="0">
                <a:solidFill>
                  <a:srgbClr val="000000"/>
                </a:solidFill>
                <a:effectLst/>
              </a:rPr>
              <a:t>方法产生的数据放大较小。此外，由</a:t>
            </a:r>
            <a:r>
              <a:rPr lang="en-US" altLang="zh-CN" sz="1400" b="0" i="0" dirty="0">
                <a:solidFill>
                  <a:srgbClr val="000000"/>
                </a:solidFill>
                <a:effectLst/>
              </a:rPr>
              <a:t>4</a:t>
            </a:r>
            <a:r>
              <a:rPr lang="zh-CN" altLang="en-US" sz="1400" b="0" i="0" dirty="0">
                <a:solidFill>
                  <a:srgbClr val="000000"/>
                </a:solidFill>
                <a:effectLst/>
              </a:rPr>
              <a:t>个“</a:t>
            </a:r>
            <a:r>
              <a:rPr lang="en-US" altLang="zh-CN" sz="1400" b="0" i="0" dirty="0">
                <a:solidFill>
                  <a:srgbClr val="000000"/>
                </a:solidFill>
                <a:effectLst/>
              </a:rPr>
              <a:t>1”</a:t>
            </a:r>
            <a:r>
              <a:rPr lang="zh-CN" altLang="en-US" sz="1400" b="0" i="0" dirty="0">
                <a:solidFill>
                  <a:srgbClr val="000000"/>
                </a:solidFill>
                <a:effectLst/>
              </a:rPr>
              <a:t>和</a:t>
            </a:r>
            <a:r>
              <a:rPr lang="en-US" altLang="zh-CN" sz="1400" b="0" i="0" dirty="0">
                <a:solidFill>
                  <a:srgbClr val="000000"/>
                </a:solidFill>
                <a:effectLst/>
              </a:rPr>
              <a:t>4</a:t>
            </a:r>
            <a:r>
              <a:rPr lang="zh-CN" altLang="en-US" sz="1400" b="0" i="0" dirty="0">
                <a:solidFill>
                  <a:srgbClr val="000000"/>
                </a:solidFill>
                <a:effectLst/>
              </a:rPr>
              <a:t>个“</a:t>
            </a:r>
            <a:r>
              <a:rPr lang="en-US" altLang="zh-CN" sz="1400" b="0" i="0" dirty="0">
                <a:solidFill>
                  <a:srgbClr val="000000"/>
                </a:solidFill>
                <a:effectLst/>
              </a:rPr>
              <a:t>0”</a:t>
            </a:r>
            <a:r>
              <a:rPr lang="zh-CN" altLang="en-US" sz="1400" b="0" i="0" dirty="0">
                <a:solidFill>
                  <a:srgbClr val="000000"/>
                </a:solidFill>
                <a:effectLst/>
              </a:rPr>
              <a:t>排列而成的平衡序列对于形成</a:t>
            </a:r>
            <a:r>
              <a:rPr lang="en-US" altLang="zh-CN" sz="1400" b="0" i="0" dirty="0">
                <a:solidFill>
                  <a:srgbClr val="000000"/>
                </a:solidFill>
                <a:effectLst/>
              </a:rPr>
              <a:t>8</a:t>
            </a:r>
            <a:r>
              <a:rPr lang="zh-CN" altLang="en-US" sz="1400" b="0" i="0" dirty="0">
                <a:solidFill>
                  <a:srgbClr val="000000"/>
                </a:solidFill>
                <a:effectLst/>
              </a:rPr>
              <a:t>位平衡二进制码很重要。在这种情况下，最多只能构建</a:t>
            </a:r>
            <a:r>
              <a:rPr lang="en-US" altLang="zh-CN" sz="1400" b="0" i="0" dirty="0">
                <a:solidFill>
                  <a:srgbClr val="000000"/>
                </a:solidFill>
                <a:effectLst/>
              </a:rPr>
              <a:t>70</a:t>
            </a:r>
            <a:r>
              <a:rPr lang="zh-CN" altLang="en-US" sz="1400" b="0" i="0" dirty="0">
                <a:solidFill>
                  <a:srgbClr val="000000"/>
                </a:solidFill>
                <a:effectLst/>
              </a:rPr>
              <a:t>种排列，所以我们选择</a:t>
            </a:r>
            <a:r>
              <a:rPr lang="en-US" altLang="zh-CN" sz="1400" b="0" i="0" dirty="0">
                <a:solidFill>
                  <a:srgbClr val="000000"/>
                </a:solidFill>
                <a:effectLst/>
              </a:rPr>
              <a:t>base64</a:t>
            </a:r>
            <a:r>
              <a:rPr lang="zh-CN" altLang="en-US" sz="1400" b="0" i="0" dirty="0">
                <a:solidFill>
                  <a:srgbClr val="000000"/>
                </a:solidFill>
                <a:effectLst/>
              </a:rPr>
              <a:t>方法作为本次工作的编码方法。</a:t>
            </a:r>
            <a:endParaRPr lang="zh-CN" altLang="en-US" sz="1400" dirty="0"/>
          </a:p>
        </p:txBody>
      </p:sp>
      <p:pic>
        <p:nvPicPr>
          <p:cNvPr id="5" name="图片 4">
            <a:extLst>
              <a:ext uri="{FF2B5EF4-FFF2-40B4-BE49-F238E27FC236}">
                <a16:creationId xmlns:a16="http://schemas.microsoft.com/office/drawing/2014/main" id="{411B0972-8817-4A4E-195E-FCAAF34B06E6}"/>
              </a:ext>
            </a:extLst>
          </p:cNvPr>
          <p:cNvPicPr>
            <a:picLocks noChangeAspect="1"/>
          </p:cNvPicPr>
          <p:nvPr/>
        </p:nvPicPr>
        <p:blipFill>
          <a:blip r:embed="rId2"/>
          <a:stretch>
            <a:fillRect/>
          </a:stretch>
        </p:blipFill>
        <p:spPr>
          <a:xfrm>
            <a:off x="2859933" y="2228097"/>
            <a:ext cx="5874446" cy="4104609"/>
          </a:xfrm>
          <a:prstGeom prst="rect">
            <a:avLst/>
          </a:prstGeom>
        </p:spPr>
      </p:pic>
    </p:spTree>
    <p:extLst>
      <p:ext uri="{BB962C8B-B14F-4D97-AF65-F5344CB8AC3E}">
        <p14:creationId xmlns:p14="http://schemas.microsoft.com/office/powerpoint/2010/main" val="1018380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D66087A-8887-D1AC-7B6A-F7F8C7119967}"/>
              </a:ext>
            </a:extLst>
          </p:cNvPr>
          <p:cNvSpPr txBox="1"/>
          <p:nvPr/>
        </p:nvSpPr>
        <p:spPr>
          <a:xfrm>
            <a:off x="411640" y="1370521"/>
            <a:ext cx="4786067" cy="3970318"/>
          </a:xfrm>
          <a:prstGeom prst="rect">
            <a:avLst/>
          </a:prstGeom>
          <a:noFill/>
        </p:spPr>
        <p:txBody>
          <a:bodyPr wrap="square">
            <a:spAutoFit/>
          </a:bodyPr>
          <a:lstStyle/>
          <a:p>
            <a:pPr indent="457200"/>
            <a:r>
              <a:rPr lang="zh-CN" altLang="en-US" sz="1400" b="0" i="0" dirty="0">
                <a:solidFill>
                  <a:srgbClr val="000000"/>
                </a:solidFill>
                <a:effectLst/>
                <a:uFill>
                  <a:solidFill>
                    <a:srgbClr val="FF0000"/>
                  </a:solidFill>
                </a:uFill>
              </a:rPr>
              <a:t>获得的</a:t>
            </a:r>
            <a:r>
              <a:rPr lang="en-US" altLang="zh-CN" sz="1400" b="0" i="0" dirty="0">
                <a:solidFill>
                  <a:srgbClr val="000000"/>
                </a:solidFill>
                <a:effectLst/>
                <a:uFill>
                  <a:solidFill>
                    <a:srgbClr val="FF0000"/>
                  </a:solidFill>
                </a:uFill>
              </a:rPr>
              <a:t>Base64</a:t>
            </a:r>
            <a:r>
              <a:rPr lang="zh-CN" altLang="en-US" sz="1400" b="0" i="0" dirty="0">
                <a:solidFill>
                  <a:srgbClr val="000000"/>
                </a:solidFill>
                <a:effectLst/>
                <a:uFill>
                  <a:solidFill>
                    <a:srgbClr val="FF0000"/>
                  </a:solidFill>
                </a:uFill>
              </a:rPr>
              <a:t>码被分成</a:t>
            </a:r>
            <a:r>
              <a:rPr lang="en-US" altLang="zh-CN" sz="1400" b="0" i="0" dirty="0">
                <a:solidFill>
                  <a:srgbClr val="000000"/>
                </a:solidFill>
                <a:effectLst/>
                <a:uFill>
                  <a:solidFill>
                    <a:srgbClr val="FF0000"/>
                  </a:solidFill>
                </a:uFill>
              </a:rPr>
              <a:t>7</a:t>
            </a:r>
            <a:r>
              <a:rPr lang="zh-CN" altLang="en-US" sz="1400" b="0" i="0" dirty="0">
                <a:solidFill>
                  <a:srgbClr val="000000"/>
                </a:solidFill>
                <a:effectLst/>
                <a:uFill>
                  <a:solidFill>
                    <a:srgbClr val="FF0000"/>
                  </a:solidFill>
                </a:uFill>
              </a:rPr>
              <a:t>个字符的组，如图</a:t>
            </a:r>
            <a:r>
              <a:rPr lang="en-US" altLang="zh-CN" sz="1400" b="0" i="0" dirty="0">
                <a:solidFill>
                  <a:srgbClr val="000000"/>
                </a:solidFill>
                <a:effectLst/>
                <a:uFill>
                  <a:solidFill>
                    <a:srgbClr val="FF0000"/>
                  </a:solidFill>
                </a:uFill>
              </a:rPr>
              <a:t>3A</a:t>
            </a:r>
            <a:r>
              <a:rPr lang="zh-CN" altLang="en-US" sz="1400" b="0" i="0" dirty="0">
                <a:solidFill>
                  <a:srgbClr val="000000"/>
                </a:solidFill>
                <a:effectLst/>
                <a:uFill>
                  <a:solidFill>
                    <a:srgbClr val="FF0000"/>
                  </a:solidFill>
                </a:uFill>
              </a:rPr>
              <a:t>所示。</a:t>
            </a:r>
            <a:endParaRPr lang="en-US" altLang="zh-CN" sz="1400" b="0" i="0" dirty="0">
              <a:solidFill>
                <a:srgbClr val="000000"/>
              </a:solidFill>
              <a:effectLst/>
              <a:uFill>
                <a:solidFill>
                  <a:srgbClr val="FF0000"/>
                </a:solidFill>
              </a:uFill>
            </a:endParaRPr>
          </a:p>
          <a:p>
            <a:pPr indent="457200"/>
            <a:r>
              <a:rPr lang="zh-CN" altLang="en-US" sz="1400" b="0" i="0" dirty="0">
                <a:solidFill>
                  <a:srgbClr val="000000"/>
                </a:solidFill>
                <a:effectLst/>
                <a:uFill>
                  <a:solidFill>
                    <a:srgbClr val="FF0000"/>
                  </a:solidFill>
                </a:uFill>
              </a:rPr>
              <a:t>在每组中，</a:t>
            </a:r>
            <a:r>
              <a:rPr lang="en-US" altLang="zh-CN" sz="1400" b="0" i="0" dirty="0">
                <a:solidFill>
                  <a:srgbClr val="000000"/>
                </a:solidFill>
                <a:effectLst/>
                <a:uFill>
                  <a:solidFill>
                    <a:srgbClr val="FF0000"/>
                  </a:solidFill>
                </a:uFill>
              </a:rPr>
              <a:t>1</a:t>
            </a:r>
            <a:r>
              <a:rPr lang="zh-CN" altLang="en-US" sz="1400" b="0" i="0" dirty="0">
                <a:solidFill>
                  <a:srgbClr val="000000"/>
                </a:solidFill>
                <a:effectLst/>
                <a:uFill>
                  <a:solidFill>
                    <a:srgbClr val="FF0000"/>
                  </a:solidFill>
                </a:uFill>
              </a:rPr>
              <a:t>、</a:t>
            </a:r>
            <a:r>
              <a:rPr lang="en-US" altLang="zh-CN" sz="1400" b="0" i="0" dirty="0">
                <a:solidFill>
                  <a:srgbClr val="000000"/>
                </a:solidFill>
                <a:effectLst/>
                <a:uFill>
                  <a:solidFill>
                    <a:srgbClr val="FF0000"/>
                  </a:solidFill>
                </a:uFill>
              </a:rPr>
              <a:t>3</a:t>
            </a:r>
            <a:r>
              <a:rPr lang="zh-CN" altLang="en-US" sz="1400" b="0" i="0" dirty="0">
                <a:solidFill>
                  <a:srgbClr val="000000"/>
                </a:solidFill>
                <a:effectLst/>
                <a:uFill>
                  <a:solidFill>
                    <a:srgbClr val="FF0000"/>
                  </a:solidFill>
                </a:uFill>
              </a:rPr>
              <a:t>、</a:t>
            </a:r>
            <a:r>
              <a:rPr lang="en-US" altLang="zh-CN" sz="1400" b="0" i="0" dirty="0">
                <a:solidFill>
                  <a:srgbClr val="000000"/>
                </a:solidFill>
                <a:effectLst/>
                <a:uFill>
                  <a:solidFill>
                    <a:srgbClr val="FF0000"/>
                  </a:solidFill>
                </a:uFill>
              </a:rPr>
              <a:t>5</a:t>
            </a:r>
            <a:r>
              <a:rPr lang="zh-CN" altLang="en-US" sz="1400" b="0" i="0" dirty="0">
                <a:solidFill>
                  <a:srgbClr val="000000"/>
                </a:solidFill>
                <a:effectLst/>
                <a:uFill>
                  <a:solidFill>
                    <a:srgbClr val="FF0000"/>
                  </a:solidFill>
                </a:uFill>
              </a:rPr>
              <a:t>的个字符根据</a:t>
            </a:r>
            <a:r>
              <a:rPr lang="zh-CN" altLang="en-US" sz="1400" b="0" i="0" u="sng" dirty="0">
                <a:solidFill>
                  <a:srgbClr val="000000"/>
                </a:solidFill>
                <a:effectLst/>
                <a:uFill>
                  <a:solidFill>
                    <a:srgbClr val="FF0000"/>
                  </a:solidFill>
                </a:uFill>
              </a:rPr>
              <a:t>自定义平衡代码表</a:t>
            </a:r>
            <a:r>
              <a:rPr lang="zh-CN" altLang="en-US" sz="1400" b="0" i="0" dirty="0">
                <a:solidFill>
                  <a:srgbClr val="000000"/>
                </a:solidFill>
                <a:effectLst/>
                <a:uFill>
                  <a:solidFill>
                    <a:srgbClr val="FF0000"/>
                  </a:solidFill>
                </a:uFill>
              </a:rPr>
              <a:t>转换为</a:t>
            </a:r>
            <a:r>
              <a:rPr lang="en-US" altLang="zh-CN" sz="1400" b="0" i="0" dirty="0">
                <a:solidFill>
                  <a:srgbClr val="000000"/>
                </a:solidFill>
                <a:effectLst/>
                <a:uFill>
                  <a:solidFill>
                    <a:srgbClr val="FF0000"/>
                  </a:solidFill>
                </a:uFill>
              </a:rPr>
              <a:t>8</a:t>
            </a:r>
            <a:r>
              <a:rPr lang="zh-CN" altLang="en-US" sz="1400" b="0" i="0" dirty="0">
                <a:solidFill>
                  <a:srgbClr val="000000"/>
                </a:solidFill>
                <a:effectLst/>
                <a:uFill>
                  <a:solidFill>
                    <a:srgbClr val="FF0000"/>
                  </a:solidFill>
                </a:uFill>
              </a:rPr>
              <a:t>位平衡代码，其中</a:t>
            </a:r>
            <a:r>
              <a:rPr lang="zh-CN" altLang="en-US" sz="1400" b="0" i="0" u="sng" dirty="0">
                <a:solidFill>
                  <a:srgbClr val="000000"/>
                </a:solidFill>
                <a:effectLst/>
                <a:uFill>
                  <a:solidFill>
                    <a:srgbClr val="FF0000"/>
                  </a:solidFill>
                </a:uFill>
              </a:rPr>
              <a:t>每个代码包含四个“</a:t>
            </a:r>
            <a:r>
              <a:rPr lang="en-US" altLang="zh-CN" sz="1400" b="0" i="0" u="sng" dirty="0">
                <a:solidFill>
                  <a:srgbClr val="000000"/>
                </a:solidFill>
                <a:effectLst/>
                <a:uFill>
                  <a:solidFill>
                    <a:srgbClr val="FF0000"/>
                  </a:solidFill>
                </a:uFill>
              </a:rPr>
              <a:t>1”</a:t>
            </a:r>
            <a:r>
              <a:rPr lang="zh-CN" altLang="en-US" sz="1400" b="0" i="0" u="sng" dirty="0">
                <a:solidFill>
                  <a:srgbClr val="000000"/>
                </a:solidFill>
                <a:effectLst/>
                <a:uFill>
                  <a:solidFill>
                    <a:srgbClr val="FF0000"/>
                  </a:solidFill>
                </a:uFill>
              </a:rPr>
              <a:t>和四个“</a:t>
            </a:r>
            <a:r>
              <a:rPr lang="en-US" altLang="zh-CN" sz="1400" b="0" i="0" u="sng" dirty="0">
                <a:solidFill>
                  <a:srgbClr val="000000"/>
                </a:solidFill>
                <a:effectLst/>
                <a:uFill>
                  <a:solidFill>
                    <a:srgbClr val="FF0000"/>
                  </a:solidFill>
                </a:uFill>
              </a:rPr>
              <a:t>0”</a:t>
            </a:r>
            <a:r>
              <a:rPr lang="zh-CN" altLang="en-US" sz="1400" b="0" i="0" dirty="0">
                <a:solidFill>
                  <a:srgbClr val="000000"/>
                </a:solidFill>
                <a:effectLst/>
                <a:uFill>
                  <a:solidFill>
                    <a:srgbClr val="FF0000"/>
                  </a:solidFill>
                </a:uFill>
              </a:rPr>
              <a:t>。</a:t>
            </a:r>
            <a:endParaRPr lang="en-US" altLang="zh-CN" sz="1400" b="0" i="0" dirty="0">
              <a:solidFill>
                <a:srgbClr val="000000"/>
              </a:solidFill>
              <a:effectLst/>
              <a:uFill>
                <a:solidFill>
                  <a:srgbClr val="FF0000"/>
                </a:solidFill>
              </a:uFill>
            </a:endParaRPr>
          </a:p>
          <a:p>
            <a:pPr indent="457200"/>
            <a:r>
              <a:rPr lang="en-US" altLang="zh-CN" sz="1400" b="0" i="0" dirty="0">
                <a:solidFill>
                  <a:srgbClr val="000000"/>
                </a:solidFill>
                <a:effectLst/>
                <a:uFill>
                  <a:solidFill>
                    <a:srgbClr val="FF0000"/>
                  </a:solidFill>
                </a:uFill>
              </a:rPr>
              <a:t>2</a:t>
            </a:r>
            <a:r>
              <a:rPr lang="zh-CN" altLang="en-US" sz="1400" b="0" i="0" dirty="0">
                <a:solidFill>
                  <a:srgbClr val="000000"/>
                </a:solidFill>
                <a:effectLst/>
                <a:uFill>
                  <a:solidFill>
                    <a:srgbClr val="FF0000"/>
                  </a:solidFill>
                </a:uFill>
              </a:rPr>
              <a:t>、</a:t>
            </a:r>
            <a:r>
              <a:rPr lang="en-US" altLang="zh-CN" sz="1400" b="0" i="0" dirty="0">
                <a:solidFill>
                  <a:srgbClr val="000000"/>
                </a:solidFill>
                <a:effectLst/>
                <a:uFill>
                  <a:solidFill>
                    <a:srgbClr val="FF0000"/>
                  </a:solidFill>
                </a:uFill>
              </a:rPr>
              <a:t>4</a:t>
            </a:r>
            <a:r>
              <a:rPr lang="zh-CN" altLang="en-US" sz="1400" b="0" i="0" dirty="0">
                <a:solidFill>
                  <a:srgbClr val="000000"/>
                </a:solidFill>
                <a:effectLst/>
                <a:uFill>
                  <a:solidFill>
                    <a:srgbClr val="FF0000"/>
                  </a:solidFill>
                </a:uFill>
              </a:rPr>
              <a:t>、</a:t>
            </a:r>
            <a:r>
              <a:rPr lang="en-US" altLang="zh-CN" sz="1400" b="0" i="0" dirty="0">
                <a:solidFill>
                  <a:srgbClr val="000000"/>
                </a:solidFill>
                <a:effectLst/>
                <a:uFill>
                  <a:solidFill>
                    <a:srgbClr val="FF0000"/>
                  </a:solidFill>
                </a:uFill>
              </a:rPr>
              <a:t>6</a:t>
            </a:r>
            <a:r>
              <a:rPr lang="zh-CN" altLang="en-US" sz="1400" b="0" i="0" dirty="0">
                <a:solidFill>
                  <a:srgbClr val="000000"/>
                </a:solidFill>
                <a:effectLst/>
                <a:uFill>
                  <a:solidFill>
                    <a:srgbClr val="FF0000"/>
                  </a:solidFill>
                </a:uFill>
              </a:rPr>
              <a:t>和第</a:t>
            </a:r>
            <a:r>
              <a:rPr lang="en-US" altLang="zh-CN" sz="1400" b="0" i="0" dirty="0">
                <a:solidFill>
                  <a:srgbClr val="000000"/>
                </a:solidFill>
                <a:effectLst/>
                <a:uFill>
                  <a:solidFill>
                    <a:srgbClr val="FF0000"/>
                  </a:solidFill>
                </a:uFill>
              </a:rPr>
              <a:t>7</a:t>
            </a:r>
            <a:r>
              <a:rPr lang="zh-CN" altLang="en-US" sz="1400" b="0" i="0" dirty="0">
                <a:solidFill>
                  <a:srgbClr val="000000"/>
                </a:solidFill>
                <a:effectLst/>
                <a:uFill>
                  <a:solidFill>
                    <a:srgbClr val="FF0000"/>
                  </a:solidFill>
                </a:uFill>
              </a:rPr>
              <a:t>个字符根据</a:t>
            </a:r>
            <a:r>
              <a:rPr lang="en-US" altLang="zh-CN" sz="1400" b="0" i="0" u="sng" dirty="0">
                <a:solidFill>
                  <a:srgbClr val="000000"/>
                </a:solidFill>
                <a:effectLst/>
                <a:uFill>
                  <a:solidFill>
                    <a:srgbClr val="FF0000"/>
                  </a:solidFill>
                </a:uFill>
              </a:rPr>
              <a:t>Base64</a:t>
            </a:r>
            <a:r>
              <a:rPr lang="zh-CN" altLang="en-US" sz="1400" b="0" i="0" u="sng" dirty="0">
                <a:solidFill>
                  <a:srgbClr val="000000"/>
                </a:solidFill>
                <a:effectLst/>
                <a:uFill>
                  <a:solidFill>
                    <a:srgbClr val="FF0000"/>
                  </a:solidFill>
                </a:uFill>
              </a:rPr>
              <a:t>代码表</a:t>
            </a:r>
            <a:r>
              <a:rPr lang="zh-CN" altLang="en-US" sz="1400" b="0" i="0" dirty="0">
                <a:solidFill>
                  <a:srgbClr val="000000"/>
                </a:solidFill>
                <a:effectLst/>
                <a:uFill>
                  <a:solidFill>
                    <a:srgbClr val="FF0000"/>
                  </a:solidFill>
                </a:uFill>
              </a:rPr>
              <a:t>转换回</a:t>
            </a:r>
            <a:r>
              <a:rPr lang="en-US" altLang="zh-CN" sz="1400" b="0" i="0" dirty="0">
                <a:solidFill>
                  <a:srgbClr val="000000"/>
                </a:solidFill>
                <a:effectLst/>
                <a:uFill>
                  <a:solidFill>
                    <a:srgbClr val="FF0000"/>
                  </a:solidFill>
                </a:uFill>
              </a:rPr>
              <a:t>6</a:t>
            </a:r>
            <a:r>
              <a:rPr lang="zh-CN" altLang="en-US" sz="1400" b="0" i="0" dirty="0">
                <a:solidFill>
                  <a:srgbClr val="000000"/>
                </a:solidFill>
                <a:effectLst/>
                <a:uFill>
                  <a:solidFill>
                    <a:srgbClr val="FF0000"/>
                  </a:solidFill>
                </a:uFill>
              </a:rPr>
              <a:t>位二进制代码，消除前两个“</a:t>
            </a:r>
            <a:r>
              <a:rPr lang="en-US" altLang="zh-CN" sz="1400" b="0" i="0" dirty="0">
                <a:solidFill>
                  <a:srgbClr val="000000"/>
                </a:solidFill>
                <a:effectLst/>
                <a:uFill>
                  <a:solidFill>
                    <a:srgbClr val="FF0000"/>
                  </a:solidFill>
                </a:uFill>
              </a:rPr>
              <a:t>0”</a:t>
            </a:r>
            <a:r>
              <a:rPr lang="zh-CN" altLang="en-US" sz="1400" b="0" i="0" dirty="0">
                <a:solidFill>
                  <a:srgbClr val="000000"/>
                </a:solidFill>
                <a:effectLst/>
                <a:uFill>
                  <a:solidFill>
                    <a:srgbClr val="FF0000"/>
                  </a:solidFill>
                </a:uFill>
              </a:rPr>
              <a:t>，第</a:t>
            </a:r>
            <a:r>
              <a:rPr lang="en-US" altLang="zh-CN" sz="1400" b="0" i="0" dirty="0">
                <a:solidFill>
                  <a:srgbClr val="000000"/>
                </a:solidFill>
                <a:effectLst/>
                <a:uFill>
                  <a:solidFill>
                    <a:srgbClr val="FF0000"/>
                  </a:solidFill>
                </a:uFill>
              </a:rPr>
              <a:t>7</a:t>
            </a:r>
            <a:r>
              <a:rPr lang="zh-CN" altLang="en-US" sz="1400" b="0" i="0" dirty="0">
                <a:solidFill>
                  <a:srgbClr val="000000"/>
                </a:solidFill>
                <a:effectLst/>
                <a:uFill>
                  <a:solidFill>
                    <a:srgbClr val="FF0000"/>
                  </a:solidFill>
                </a:uFill>
              </a:rPr>
              <a:t>个字母分为</a:t>
            </a:r>
            <a:r>
              <a:rPr lang="en-US" altLang="zh-CN" sz="1400" b="0" i="0" dirty="0">
                <a:solidFill>
                  <a:srgbClr val="000000"/>
                </a:solidFill>
                <a:effectLst/>
                <a:uFill>
                  <a:solidFill>
                    <a:srgbClr val="FF0000"/>
                  </a:solidFill>
                </a:uFill>
              </a:rPr>
              <a:t>3</a:t>
            </a:r>
            <a:r>
              <a:rPr lang="zh-CN" altLang="en-US" sz="1400" b="0" i="0" dirty="0">
                <a:solidFill>
                  <a:srgbClr val="000000"/>
                </a:solidFill>
                <a:effectLst/>
                <a:uFill>
                  <a:solidFill>
                    <a:srgbClr val="FF0000"/>
                  </a:solidFill>
                </a:uFill>
              </a:rPr>
              <a:t>组，每组</a:t>
            </a:r>
            <a:r>
              <a:rPr lang="en-US" altLang="zh-CN" sz="1400" b="0" i="0" dirty="0">
                <a:solidFill>
                  <a:srgbClr val="000000"/>
                </a:solidFill>
                <a:effectLst/>
                <a:uFill>
                  <a:solidFill>
                    <a:srgbClr val="FF0000"/>
                  </a:solidFill>
                </a:uFill>
              </a:rPr>
              <a:t>2</a:t>
            </a:r>
            <a:r>
              <a:rPr lang="zh-CN" altLang="en-US" sz="1400" b="0" i="0" dirty="0">
                <a:solidFill>
                  <a:srgbClr val="000000"/>
                </a:solidFill>
                <a:effectLst/>
                <a:uFill>
                  <a:solidFill>
                    <a:srgbClr val="FF0000"/>
                  </a:solidFill>
                </a:uFill>
              </a:rPr>
              <a:t>位，每个</a:t>
            </a:r>
            <a:r>
              <a:rPr lang="en-US" altLang="zh-CN" sz="1400" b="0" i="0" dirty="0">
                <a:solidFill>
                  <a:srgbClr val="000000"/>
                </a:solidFill>
                <a:effectLst/>
                <a:uFill>
                  <a:solidFill>
                    <a:srgbClr val="FF0000"/>
                  </a:solidFill>
                </a:uFill>
              </a:rPr>
              <a:t>2</a:t>
            </a:r>
            <a:r>
              <a:rPr lang="zh-CN" altLang="en-US" sz="1400" b="0" i="0" dirty="0">
                <a:solidFill>
                  <a:srgbClr val="000000"/>
                </a:solidFill>
                <a:effectLst/>
                <a:uFill>
                  <a:solidFill>
                    <a:srgbClr val="FF0000"/>
                  </a:solidFill>
                </a:uFill>
              </a:rPr>
              <a:t>位添加在第</a:t>
            </a:r>
            <a:r>
              <a:rPr lang="en-US" altLang="zh-CN" sz="1400" b="0" i="0" dirty="0">
                <a:solidFill>
                  <a:srgbClr val="000000"/>
                </a:solidFill>
                <a:effectLst/>
                <a:uFill>
                  <a:solidFill>
                    <a:srgbClr val="FF0000"/>
                  </a:solidFill>
                </a:uFill>
              </a:rPr>
              <a:t>2</a:t>
            </a:r>
            <a:r>
              <a:rPr lang="zh-CN" altLang="en-US" sz="1400" b="0" i="0" dirty="0">
                <a:solidFill>
                  <a:srgbClr val="000000"/>
                </a:solidFill>
                <a:effectLst/>
                <a:uFill>
                  <a:solidFill>
                    <a:srgbClr val="FF0000"/>
                  </a:solidFill>
                </a:uFill>
              </a:rPr>
              <a:t>、</a:t>
            </a:r>
            <a:r>
              <a:rPr lang="en-US" altLang="zh-CN" sz="1400" b="0" i="0" dirty="0">
                <a:solidFill>
                  <a:srgbClr val="000000"/>
                </a:solidFill>
                <a:effectLst/>
                <a:uFill>
                  <a:solidFill>
                    <a:srgbClr val="FF0000"/>
                  </a:solidFill>
                </a:uFill>
              </a:rPr>
              <a:t>4</a:t>
            </a:r>
            <a:r>
              <a:rPr lang="zh-CN" altLang="en-US" sz="1400" b="0" i="0" dirty="0">
                <a:solidFill>
                  <a:srgbClr val="000000"/>
                </a:solidFill>
                <a:effectLst/>
                <a:uFill>
                  <a:solidFill>
                    <a:srgbClr val="FF0000"/>
                  </a:solidFill>
                </a:uFill>
              </a:rPr>
              <a:t>和第</a:t>
            </a:r>
            <a:r>
              <a:rPr lang="en-US" altLang="zh-CN" sz="1400" b="0" i="0" dirty="0">
                <a:solidFill>
                  <a:srgbClr val="000000"/>
                </a:solidFill>
                <a:effectLst/>
                <a:uFill>
                  <a:solidFill>
                    <a:srgbClr val="FF0000"/>
                  </a:solidFill>
                </a:uFill>
              </a:rPr>
              <a:t>6</a:t>
            </a:r>
            <a:r>
              <a:rPr lang="zh-CN" altLang="en-US" sz="1400" b="0" i="0" dirty="0">
                <a:solidFill>
                  <a:srgbClr val="000000"/>
                </a:solidFill>
                <a:effectLst/>
                <a:uFill>
                  <a:solidFill>
                    <a:srgbClr val="FF0000"/>
                  </a:solidFill>
                </a:uFill>
              </a:rPr>
              <a:t>个字符的末尾，最多填充</a:t>
            </a:r>
            <a:r>
              <a:rPr lang="en-US" altLang="zh-CN" sz="1400" b="0" i="0" dirty="0">
                <a:solidFill>
                  <a:srgbClr val="000000"/>
                </a:solidFill>
                <a:effectLst/>
                <a:uFill>
                  <a:solidFill>
                    <a:srgbClr val="FF0000"/>
                  </a:solidFill>
                </a:uFill>
              </a:rPr>
              <a:t>8</a:t>
            </a:r>
            <a:r>
              <a:rPr lang="zh-CN" altLang="en-US" sz="1400" b="0" i="0" dirty="0">
                <a:solidFill>
                  <a:srgbClr val="000000"/>
                </a:solidFill>
                <a:effectLst/>
                <a:uFill>
                  <a:solidFill>
                    <a:srgbClr val="FF0000"/>
                  </a:solidFill>
                </a:uFill>
              </a:rPr>
              <a:t>位，如图</a:t>
            </a:r>
            <a:r>
              <a:rPr lang="en-US" altLang="zh-CN" sz="1400" b="0" i="0" dirty="0">
                <a:solidFill>
                  <a:srgbClr val="000000"/>
                </a:solidFill>
                <a:effectLst/>
                <a:uFill>
                  <a:solidFill>
                    <a:srgbClr val="FF0000"/>
                  </a:solidFill>
                </a:uFill>
              </a:rPr>
              <a:t>3B</a:t>
            </a:r>
            <a:r>
              <a:rPr lang="zh-CN" altLang="en-US" sz="1400" b="0" i="0" dirty="0">
                <a:solidFill>
                  <a:srgbClr val="000000"/>
                </a:solidFill>
                <a:effectLst/>
                <a:uFill>
                  <a:solidFill>
                    <a:srgbClr val="FF0000"/>
                  </a:solidFill>
                </a:uFill>
              </a:rPr>
              <a:t>所示。</a:t>
            </a:r>
            <a:endParaRPr lang="en-US" altLang="zh-CN" sz="1400" b="0" i="0" dirty="0">
              <a:solidFill>
                <a:srgbClr val="000000"/>
              </a:solidFill>
              <a:effectLst/>
              <a:uFill>
                <a:solidFill>
                  <a:srgbClr val="FF0000"/>
                </a:solidFill>
              </a:uFill>
            </a:endParaRPr>
          </a:p>
          <a:p>
            <a:pPr indent="457200"/>
            <a:r>
              <a:rPr lang="zh-CN" altLang="en-US" sz="1400" b="0" i="0" dirty="0">
                <a:solidFill>
                  <a:srgbClr val="000000"/>
                </a:solidFill>
                <a:effectLst/>
                <a:uFill>
                  <a:solidFill>
                    <a:srgbClr val="FF0000"/>
                  </a:solidFill>
                </a:uFill>
              </a:rPr>
              <a:t>从第</a:t>
            </a:r>
            <a:r>
              <a:rPr lang="en-US" altLang="zh-CN" sz="1400" b="0" i="0" dirty="0">
                <a:solidFill>
                  <a:srgbClr val="000000"/>
                </a:solidFill>
                <a:effectLst/>
                <a:uFill>
                  <a:solidFill>
                    <a:srgbClr val="FF0000"/>
                  </a:solidFill>
                </a:uFill>
              </a:rPr>
              <a:t>2</a:t>
            </a:r>
            <a:r>
              <a:rPr lang="zh-CN" altLang="en-US" sz="1400" b="0" i="0" dirty="0">
                <a:solidFill>
                  <a:srgbClr val="000000"/>
                </a:solidFill>
                <a:effectLst/>
                <a:uFill>
                  <a:solidFill>
                    <a:srgbClr val="FF0000"/>
                  </a:solidFill>
                </a:uFill>
              </a:rPr>
              <a:t>、</a:t>
            </a:r>
            <a:r>
              <a:rPr lang="en-US" altLang="zh-CN" sz="1400" b="0" i="0" dirty="0">
                <a:solidFill>
                  <a:srgbClr val="000000"/>
                </a:solidFill>
                <a:effectLst/>
                <a:uFill>
                  <a:solidFill>
                    <a:srgbClr val="FF0000"/>
                  </a:solidFill>
                </a:uFill>
              </a:rPr>
              <a:t>4</a:t>
            </a:r>
            <a:r>
              <a:rPr lang="zh-CN" altLang="en-US" sz="1400" b="0" i="0" dirty="0">
                <a:solidFill>
                  <a:srgbClr val="000000"/>
                </a:solidFill>
                <a:effectLst/>
                <a:uFill>
                  <a:solidFill>
                    <a:srgbClr val="FF0000"/>
                  </a:solidFill>
                </a:uFill>
              </a:rPr>
              <a:t>、</a:t>
            </a:r>
            <a:r>
              <a:rPr lang="en-US" altLang="zh-CN" sz="1400" b="0" i="0" dirty="0">
                <a:solidFill>
                  <a:srgbClr val="000000"/>
                </a:solidFill>
                <a:effectLst/>
                <a:uFill>
                  <a:solidFill>
                    <a:srgbClr val="FF0000"/>
                  </a:solidFill>
                </a:uFill>
              </a:rPr>
              <a:t>6</a:t>
            </a:r>
            <a:r>
              <a:rPr lang="zh-CN" altLang="en-US" sz="1400" b="0" i="0" dirty="0">
                <a:solidFill>
                  <a:srgbClr val="000000"/>
                </a:solidFill>
                <a:effectLst/>
                <a:uFill>
                  <a:solidFill>
                    <a:srgbClr val="FF0000"/>
                  </a:solidFill>
                </a:uFill>
              </a:rPr>
              <a:t>和第</a:t>
            </a:r>
            <a:r>
              <a:rPr lang="en-US" altLang="zh-CN" sz="1400" b="0" i="0" dirty="0">
                <a:solidFill>
                  <a:srgbClr val="000000"/>
                </a:solidFill>
                <a:effectLst/>
                <a:uFill>
                  <a:solidFill>
                    <a:srgbClr val="FF0000"/>
                  </a:solidFill>
                </a:uFill>
              </a:rPr>
              <a:t>7</a:t>
            </a:r>
            <a:r>
              <a:rPr lang="zh-CN" altLang="en-US" sz="1400" b="0" i="0" dirty="0">
                <a:solidFill>
                  <a:srgbClr val="000000"/>
                </a:solidFill>
                <a:effectLst/>
                <a:uFill>
                  <a:solidFill>
                    <a:srgbClr val="FF0000"/>
                  </a:solidFill>
                </a:uFill>
              </a:rPr>
              <a:t>个字符整形的二进制代码和从第</a:t>
            </a:r>
            <a:r>
              <a:rPr lang="en-US" altLang="zh-CN" sz="1400" b="0" i="0" dirty="0">
                <a:solidFill>
                  <a:srgbClr val="000000"/>
                </a:solidFill>
                <a:effectLst/>
                <a:uFill>
                  <a:solidFill>
                    <a:srgbClr val="FF0000"/>
                  </a:solidFill>
                </a:uFill>
              </a:rPr>
              <a:t>1</a:t>
            </a:r>
            <a:r>
              <a:rPr lang="zh-CN" altLang="en-US" sz="1400" b="0" i="0" dirty="0">
                <a:solidFill>
                  <a:srgbClr val="000000"/>
                </a:solidFill>
                <a:effectLst/>
                <a:uFill>
                  <a:solidFill>
                    <a:srgbClr val="FF0000"/>
                  </a:solidFill>
                </a:uFill>
              </a:rPr>
              <a:t>、</a:t>
            </a:r>
            <a:r>
              <a:rPr lang="en-US" altLang="zh-CN" sz="1400" b="0" i="0" dirty="0">
                <a:solidFill>
                  <a:srgbClr val="000000"/>
                </a:solidFill>
                <a:effectLst/>
                <a:uFill>
                  <a:solidFill>
                    <a:srgbClr val="FF0000"/>
                  </a:solidFill>
                </a:uFill>
              </a:rPr>
              <a:t>3</a:t>
            </a:r>
            <a:r>
              <a:rPr lang="zh-CN" altLang="en-US" sz="1400" dirty="0">
                <a:solidFill>
                  <a:srgbClr val="000000"/>
                </a:solidFill>
                <a:uFill>
                  <a:solidFill>
                    <a:srgbClr val="FF0000"/>
                  </a:solidFill>
                </a:uFill>
              </a:rPr>
              <a:t>、</a:t>
            </a:r>
            <a:r>
              <a:rPr lang="en-US" altLang="zh-CN" sz="1400" b="0" i="0" dirty="0">
                <a:solidFill>
                  <a:srgbClr val="000000"/>
                </a:solidFill>
                <a:effectLst/>
                <a:uFill>
                  <a:solidFill>
                    <a:srgbClr val="FF0000"/>
                  </a:solidFill>
                </a:uFill>
              </a:rPr>
              <a:t>5</a:t>
            </a:r>
            <a:r>
              <a:rPr lang="zh-CN" altLang="en-US" sz="1400" b="0" i="0" dirty="0">
                <a:solidFill>
                  <a:srgbClr val="000000"/>
                </a:solidFill>
                <a:effectLst/>
                <a:uFill>
                  <a:solidFill>
                    <a:srgbClr val="FF0000"/>
                  </a:solidFill>
                </a:uFill>
              </a:rPr>
              <a:t>个字符获得的平衡代码被重新组织为两行。根据定制的映射规则将两行的每一列映射为</a:t>
            </a:r>
            <a:r>
              <a:rPr lang="en-US" altLang="zh-CN" sz="1400" b="0" i="0" dirty="0">
                <a:solidFill>
                  <a:srgbClr val="000000"/>
                </a:solidFill>
                <a:effectLst/>
                <a:uFill>
                  <a:solidFill>
                    <a:srgbClr val="FF0000"/>
                  </a:solidFill>
                </a:uFill>
              </a:rPr>
              <a:t>DNA</a:t>
            </a:r>
            <a:r>
              <a:rPr lang="zh-CN" altLang="en-US" sz="1400" b="0" i="0" dirty="0">
                <a:solidFill>
                  <a:srgbClr val="000000"/>
                </a:solidFill>
                <a:effectLst/>
                <a:uFill>
                  <a:solidFill>
                    <a:srgbClr val="FF0000"/>
                  </a:solidFill>
                </a:uFill>
              </a:rPr>
              <a:t>序列，即分别将｛</a:t>
            </a:r>
            <a:r>
              <a:rPr lang="en-US" altLang="zh-CN" sz="1400" b="0" i="0" dirty="0">
                <a:solidFill>
                  <a:srgbClr val="000000"/>
                </a:solidFill>
                <a:effectLst/>
                <a:uFill>
                  <a:solidFill>
                    <a:srgbClr val="FF0000"/>
                  </a:solidFill>
                </a:uFill>
              </a:rPr>
              <a:t>00</a:t>
            </a:r>
            <a:r>
              <a:rPr lang="zh-CN" altLang="en-US" sz="1400" b="0" i="0" dirty="0">
                <a:solidFill>
                  <a:srgbClr val="000000"/>
                </a:solidFill>
                <a:effectLst/>
                <a:uFill>
                  <a:solidFill>
                    <a:srgbClr val="FF0000"/>
                  </a:solidFill>
                </a:uFill>
              </a:rPr>
              <a:t>、</a:t>
            </a:r>
            <a:r>
              <a:rPr lang="en-US" altLang="zh-CN" sz="1400" b="0" i="0" dirty="0">
                <a:solidFill>
                  <a:srgbClr val="000000"/>
                </a:solidFill>
                <a:effectLst/>
                <a:uFill>
                  <a:solidFill>
                    <a:srgbClr val="FF0000"/>
                  </a:solidFill>
                </a:uFill>
              </a:rPr>
              <a:t>10</a:t>
            </a:r>
            <a:r>
              <a:rPr lang="zh-CN" altLang="en-US" sz="1400" b="0" i="0" dirty="0">
                <a:solidFill>
                  <a:srgbClr val="000000"/>
                </a:solidFill>
                <a:effectLst/>
                <a:uFill>
                  <a:solidFill>
                    <a:srgbClr val="FF0000"/>
                  </a:solidFill>
                </a:uFill>
              </a:rPr>
              <a:t>、</a:t>
            </a:r>
            <a:r>
              <a:rPr lang="en-US" altLang="zh-CN" sz="1400" b="0" i="0" dirty="0">
                <a:solidFill>
                  <a:srgbClr val="000000"/>
                </a:solidFill>
                <a:effectLst/>
                <a:uFill>
                  <a:solidFill>
                    <a:srgbClr val="FF0000"/>
                  </a:solidFill>
                </a:uFill>
              </a:rPr>
              <a:t>01</a:t>
            </a:r>
            <a:r>
              <a:rPr lang="zh-CN" altLang="en-US" sz="1400" b="0" i="0" dirty="0">
                <a:solidFill>
                  <a:srgbClr val="000000"/>
                </a:solidFill>
                <a:effectLst/>
                <a:uFill>
                  <a:solidFill>
                    <a:srgbClr val="FF0000"/>
                  </a:solidFill>
                </a:uFill>
              </a:rPr>
              <a:t>、</a:t>
            </a:r>
            <a:r>
              <a:rPr lang="en-US" altLang="zh-CN" sz="1400" b="0" i="0" dirty="0">
                <a:solidFill>
                  <a:srgbClr val="000000"/>
                </a:solidFill>
                <a:effectLst/>
                <a:uFill>
                  <a:solidFill>
                    <a:srgbClr val="FF0000"/>
                  </a:solidFill>
                </a:uFill>
              </a:rPr>
              <a:t>11</a:t>
            </a:r>
            <a:r>
              <a:rPr lang="zh-CN" altLang="en-US" sz="1400" b="0" i="0" dirty="0">
                <a:solidFill>
                  <a:srgbClr val="000000"/>
                </a:solidFill>
                <a:effectLst/>
                <a:uFill>
                  <a:solidFill>
                    <a:srgbClr val="FF0000"/>
                  </a:solidFill>
                </a:uFill>
              </a:rPr>
              <a:t>｝转换为｛</a:t>
            </a:r>
            <a:r>
              <a:rPr lang="en-US" altLang="zh-CN" sz="1400" dirty="0">
                <a:solidFill>
                  <a:srgbClr val="000000"/>
                </a:solidFill>
                <a:uFill>
                  <a:solidFill>
                    <a:srgbClr val="FF0000"/>
                  </a:solidFill>
                </a:uFill>
              </a:rPr>
              <a:t>A</a:t>
            </a:r>
            <a:r>
              <a:rPr lang="zh-CN" altLang="en-US" sz="1400" b="0" i="0" dirty="0">
                <a:solidFill>
                  <a:srgbClr val="000000"/>
                </a:solidFill>
                <a:effectLst/>
                <a:uFill>
                  <a:solidFill>
                    <a:srgbClr val="FF0000"/>
                  </a:solidFill>
                </a:uFill>
              </a:rPr>
              <a:t>、</a:t>
            </a:r>
            <a:r>
              <a:rPr lang="en-US" altLang="zh-CN" sz="1400" b="0" i="0" dirty="0">
                <a:solidFill>
                  <a:srgbClr val="000000"/>
                </a:solidFill>
                <a:effectLst/>
                <a:uFill>
                  <a:solidFill>
                    <a:srgbClr val="FF0000"/>
                  </a:solidFill>
                </a:uFill>
              </a:rPr>
              <a:t>T</a:t>
            </a:r>
            <a:r>
              <a:rPr lang="zh-CN" altLang="en-US" sz="1400" b="0" i="0" dirty="0">
                <a:solidFill>
                  <a:srgbClr val="000000"/>
                </a:solidFill>
                <a:effectLst/>
                <a:uFill>
                  <a:solidFill>
                    <a:srgbClr val="FF0000"/>
                  </a:solidFill>
                </a:uFill>
              </a:rPr>
              <a:t>、</a:t>
            </a:r>
            <a:r>
              <a:rPr lang="en-US" altLang="zh-CN" sz="1400" b="0" i="0" dirty="0">
                <a:solidFill>
                  <a:srgbClr val="000000"/>
                </a:solidFill>
                <a:effectLst/>
                <a:uFill>
                  <a:solidFill>
                    <a:srgbClr val="FF0000"/>
                  </a:solidFill>
                </a:uFill>
              </a:rPr>
              <a:t>C</a:t>
            </a:r>
            <a:r>
              <a:rPr lang="zh-CN" altLang="en-US" sz="1400" b="0" i="0" dirty="0">
                <a:solidFill>
                  <a:srgbClr val="000000"/>
                </a:solidFill>
                <a:effectLst/>
                <a:uFill>
                  <a:solidFill>
                    <a:srgbClr val="FF0000"/>
                  </a:solidFill>
                </a:uFill>
              </a:rPr>
              <a:t>、</a:t>
            </a:r>
            <a:r>
              <a:rPr lang="en-US" altLang="zh-CN" sz="1400" b="0" i="0" dirty="0">
                <a:solidFill>
                  <a:srgbClr val="000000"/>
                </a:solidFill>
                <a:effectLst/>
                <a:uFill>
                  <a:solidFill>
                    <a:srgbClr val="FF0000"/>
                  </a:solidFill>
                </a:uFill>
              </a:rPr>
              <a:t>G</a:t>
            </a:r>
            <a:r>
              <a:rPr lang="zh-CN" altLang="en-US" sz="1400" b="0" i="0" dirty="0">
                <a:solidFill>
                  <a:srgbClr val="000000"/>
                </a:solidFill>
                <a:effectLst/>
                <a:uFill>
                  <a:solidFill>
                    <a:srgbClr val="FF0000"/>
                  </a:solidFill>
                </a:uFill>
              </a:rPr>
              <a:t>｝，如图</a:t>
            </a:r>
            <a:r>
              <a:rPr lang="en-US" altLang="zh-CN" sz="1400" b="0" i="0" dirty="0">
                <a:solidFill>
                  <a:srgbClr val="000000"/>
                </a:solidFill>
                <a:effectLst/>
                <a:uFill>
                  <a:solidFill>
                    <a:srgbClr val="FF0000"/>
                  </a:solidFill>
                </a:uFill>
              </a:rPr>
              <a:t>3C</a:t>
            </a:r>
            <a:r>
              <a:rPr lang="zh-CN" altLang="en-US" sz="1400" b="0" i="0" dirty="0">
                <a:solidFill>
                  <a:srgbClr val="000000"/>
                </a:solidFill>
                <a:effectLst/>
                <a:uFill>
                  <a:solidFill>
                    <a:srgbClr val="FF0000"/>
                  </a:solidFill>
                </a:uFill>
              </a:rPr>
              <a:t>所示。通过这种混合编码，只有当“</a:t>
            </a:r>
            <a:r>
              <a:rPr lang="en-US" altLang="zh-CN" sz="1400" b="0" i="0" dirty="0">
                <a:solidFill>
                  <a:srgbClr val="000000"/>
                </a:solidFill>
                <a:effectLst/>
                <a:uFill>
                  <a:solidFill>
                    <a:srgbClr val="FF0000"/>
                  </a:solidFill>
                </a:uFill>
              </a:rPr>
              <a:t>1”</a:t>
            </a:r>
            <a:r>
              <a:rPr lang="zh-CN" altLang="en-US" sz="1400" b="0" i="0" dirty="0">
                <a:solidFill>
                  <a:srgbClr val="000000"/>
                </a:solidFill>
                <a:effectLst/>
                <a:uFill>
                  <a:solidFill>
                    <a:srgbClr val="FF0000"/>
                  </a:solidFill>
                </a:uFill>
              </a:rPr>
              <a:t>出现在第二行（平衡码）中时，才会映射“</a:t>
            </a:r>
            <a:r>
              <a:rPr lang="en-US" altLang="zh-CN" sz="1400" b="0" i="0" dirty="0">
                <a:solidFill>
                  <a:srgbClr val="000000"/>
                </a:solidFill>
                <a:effectLst/>
                <a:uFill>
                  <a:solidFill>
                    <a:srgbClr val="FF0000"/>
                  </a:solidFill>
                </a:uFill>
              </a:rPr>
              <a:t>C”</a:t>
            </a:r>
            <a:r>
              <a:rPr lang="zh-CN" altLang="en-US" sz="1400" b="0" i="0" dirty="0">
                <a:solidFill>
                  <a:srgbClr val="000000"/>
                </a:solidFill>
                <a:effectLst/>
                <a:uFill>
                  <a:solidFill>
                    <a:srgbClr val="FF0000"/>
                  </a:solidFill>
                </a:uFill>
              </a:rPr>
              <a:t>或“</a:t>
            </a:r>
            <a:r>
              <a:rPr lang="en-US" altLang="zh-CN" sz="1400" b="0" i="0" dirty="0">
                <a:solidFill>
                  <a:srgbClr val="000000"/>
                </a:solidFill>
                <a:effectLst/>
                <a:uFill>
                  <a:solidFill>
                    <a:srgbClr val="FF0000"/>
                  </a:solidFill>
                </a:uFill>
              </a:rPr>
              <a:t>G”</a:t>
            </a:r>
            <a:r>
              <a:rPr lang="zh-CN" altLang="en-US" sz="1400" b="0" i="0" dirty="0">
                <a:solidFill>
                  <a:srgbClr val="000000"/>
                </a:solidFill>
                <a:effectLst/>
                <a:uFill>
                  <a:solidFill>
                    <a:srgbClr val="FF0000"/>
                  </a:solidFill>
                </a:uFill>
              </a:rPr>
              <a:t>，而“</a:t>
            </a:r>
            <a:r>
              <a:rPr lang="en-US" altLang="zh-CN" sz="1400" b="0" i="0" dirty="0">
                <a:solidFill>
                  <a:srgbClr val="000000"/>
                </a:solidFill>
                <a:effectLst/>
                <a:uFill>
                  <a:solidFill>
                    <a:srgbClr val="FF0000"/>
                  </a:solidFill>
                </a:uFill>
              </a:rPr>
              <a:t>1”</a:t>
            </a:r>
            <a:r>
              <a:rPr lang="zh-CN" altLang="en-US" sz="1400" b="0" i="0" dirty="0">
                <a:solidFill>
                  <a:srgbClr val="000000"/>
                </a:solidFill>
                <a:effectLst/>
                <a:uFill>
                  <a:solidFill>
                    <a:srgbClr val="FF0000"/>
                  </a:solidFill>
                </a:uFill>
              </a:rPr>
              <a:t>在平衡码中出现的概率为</a:t>
            </a:r>
            <a:r>
              <a:rPr lang="en-US" altLang="zh-CN" sz="1400" b="0" i="0" dirty="0">
                <a:solidFill>
                  <a:srgbClr val="000000"/>
                </a:solidFill>
                <a:effectLst/>
                <a:uFill>
                  <a:solidFill>
                    <a:srgbClr val="FF0000"/>
                  </a:solidFill>
                </a:uFill>
              </a:rPr>
              <a:t>50%</a:t>
            </a:r>
            <a:r>
              <a:rPr lang="zh-CN" altLang="en-US" sz="1400" b="0" i="0" dirty="0">
                <a:solidFill>
                  <a:srgbClr val="000000"/>
                </a:solidFill>
                <a:effectLst/>
                <a:uFill>
                  <a:solidFill>
                    <a:srgbClr val="FF0000"/>
                  </a:solidFill>
                </a:uFill>
              </a:rPr>
              <a:t>。平衡码的引入使得原始文件得以放大，但它导致了核苷酸存储空间的浪费。因此，我们只是在两行映射中分别引入了一个平衡代码，另一个是重新成形的二进制代码。与在每个映射组中引入两个平衡码相比，一个平衡码和一个二进制码可以节省约 </a:t>
            </a:r>
            <a:r>
              <a:rPr lang="en-US" altLang="zh-CN" sz="1400" b="0" i="0" dirty="0">
                <a:solidFill>
                  <a:srgbClr val="000000"/>
                </a:solidFill>
                <a:effectLst/>
                <a:uFill>
                  <a:solidFill>
                    <a:srgbClr val="FF0000"/>
                  </a:solidFill>
                </a:uFill>
              </a:rPr>
              <a:t>0.6 nt/char</a:t>
            </a:r>
            <a:r>
              <a:rPr lang="zh-CN" altLang="en-US" sz="1400" b="0" i="0" dirty="0">
                <a:solidFill>
                  <a:srgbClr val="000000"/>
                </a:solidFill>
                <a:effectLst/>
                <a:uFill>
                  <a:solidFill>
                    <a:srgbClr val="FF0000"/>
                  </a:solidFill>
                </a:uFill>
              </a:rPr>
              <a:t>。</a:t>
            </a:r>
            <a:endParaRPr lang="zh-CN" altLang="en-US" sz="1400" dirty="0">
              <a:uFill>
                <a:solidFill>
                  <a:srgbClr val="FF0000"/>
                </a:solidFill>
              </a:uFill>
            </a:endParaRPr>
          </a:p>
        </p:txBody>
      </p:sp>
      <p:pic>
        <p:nvPicPr>
          <p:cNvPr id="5" name="图片 4">
            <a:extLst>
              <a:ext uri="{FF2B5EF4-FFF2-40B4-BE49-F238E27FC236}">
                <a16:creationId xmlns:a16="http://schemas.microsoft.com/office/drawing/2014/main" id="{C77E1142-07C6-32AB-9261-239F55AE2BC9}"/>
              </a:ext>
            </a:extLst>
          </p:cNvPr>
          <p:cNvPicPr>
            <a:picLocks noChangeAspect="1"/>
          </p:cNvPicPr>
          <p:nvPr/>
        </p:nvPicPr>
        <p:blipFill>
          <a:blip r:embed="rId2"/>
          <a:stretch>
            <a:fillRect/>
          </a:stretch>
        </p:blipFill>
        <p:spPr>
          <a:xfrm>
            <a:off x="5197707" y="0"/>
            <a:ext cx="6887059" cy="6858000"/>
          </a:xfrm>
          <a:prstGeom prst="rect">
            <a:avLst/>
          </a:prstGeom>
        </p:spPr>
      </p:pic>
    </p:spTree>
    <p:extLst>
      <p:ext uri="{BB962C8B-B14F-4D97-AF65-F5344CB8AC3E}">
        <p14:creationId xmlns:p14="http://schemas.microsoft.com/office/powerpoint/2010/main" val="28906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C7571D8-86F5-6484-2EB5-8D0E0E2ED489}"/>
              </a:ext>
            </a:extLst>
          </p:cNvPr>
          <p:cNvSpPr txBox="1"/>
          <p:nvPr/>
        </p:nvSpPr>
        <p:spPr>
          <a:xfrm>
            <a:off x="790569" y="1316101"/>
            <a:ext cx="10610862" cy="3108543"/>
          </a:xfrm>
          <a:prstGeom prst="rect">
            <a:avLst/>
          </a:prstGeom>
          <a:noFill/>
        </p:spPr>
        <p:txBody>
          <a:bodyPr wrap="square">
            <a:spAutoFit/>
          </a:bodyPr>
          <a:lstStyle/>
          <a:p>
            <a:pPr indent="457200"/>
            <a:r>
              <a:rPr lang="zh-CN" altLang="en-US" sz="1400" b="0" i="0" dirty="0">
                <a:solidFill>
                  <a:srgbClr val="000000"/>
                </a:solidFill>
                <a:effectLst/>
              </a:rPr>
              <a:t>为了测试编码算法的性能，</a:t>
            </a:r>
            <a:r>
              <a:rPr lang="zh-CN" altLang="en-US" sz="1400" b="0" i="0" u="sng" dirty="0">
                <a:solidFill>
                  <a:srgbClr val="000000"/>
                </a:solidFill>
                <a:effectLst/>
              </a:rPr>
              <a:t>使用上述开发的算法将五个研究机构名称的输入数据（</a:t>
            </a:r>
            <a:r>
              <a:rPr lang="en-US" altLang="zh-CN" sz="1400" b="0" i="0" u="sng" dirty="0">
                <a:solidFill>
                  <a:srgbClr val="000000"/>
                </a:solidFill>
                <a:effectLst/>
              </a:rPr>
              <a:t>185</a:t>
            </a:r>
            <a:r>
              <a:rPr lang="zh-CN" altLang="en-US" sz="1400" b="0" i="0" u="sng" dirty="0">
                <a:solidFill>
                  <a:srgbClr val="000000"/>
                </a:solidFill>
                <a:effectLst/>
              </a:rPr>
              <a:t>字节的文本信息）编码为</a:t>
            </a:r>
            <a:r>
              <a:rPr lang="en-US" altLang="zh-CN" sz="1400" b="0" i="0" u="sng" dirty="0">
                <a:solidFill>
                  <a:srgbClr val="000000"/>
                </a:solidFill>
                <a:effectLst/>
              </a:rPr>
              <a:t>741</a:t>
            </a:r>
            <a:r>
              <a:rPr lang="zh-CN" altLang="en-US" sz="1400" b="0" i="0" u="sng" dirty="0">
                <a:solidFill>
                  <a:srgbClr val="000000"/>
                </a:solidFill>
                <a:effectLst/>
              </a:rPr>
              <a:t>个核苷酸的长</a:t>
            </a:r>
            <a:r>
              <a:rPr lang="en-US" altLang="zh-CN" sz="1400" b="0" i="0" u="sng" dirty="0">
                <a:solidFill>
                  <a:srgbClr val="000000"/>
                </a:solidFill>
                <a:effectLst/>
              </a:rPr>
              <a:t>DNA</a:t>
            </a:r>
            <a:r>
              <a:rPr lang="zh-CN" altLang="en-US" sz="1400" b="0" i="0" u="sng" dirty="0">
                <a:solidFill>
                  <a:srgbClr val="000000"/>
                </a:solidFill>
                <a:effectLst/>
              </a:rPr>
              <a:t>序列</a:t>
            </a:r>
            <a:r>
              <a:rPr lang="zh-CN" altLang="en-US" sz="1400" b="0" i="0" dirty="0">
                <a:solidFill>
                  <a:srgbClr val="000000"/>
                </a:solidFill>
                <a:effectLst/>
              </a:rPr>
              <a:t>。由于</a:t>
            </a:r>
            <a:r>
              <a:rPr lang="en-US" altLang="zh-CN" sz="1400" b="0" i="0" dirty="0">
                <a:solidFill>
                  <a:srgbClr val="000000"/>
                </a:solidFill>
                <a:effectLst/>
              </a:rPr>
              <a:t>A</a:t>
            </a:r>
            <a:r>
              <a:rPr lang="zh-CN" altLang="en-US" sz="1400" b="0" i="0" dirty="0">
                <a:solidFill>
                  <a:srgbClr val="000000"/>
                </a:solidFill>
                <a:effectLst/>
              </a:rPr>
              <a:t>、</a:t>
            </a:r>
            <a:r>
              <a:rPr lang="en-US" altLang="zh-CN" sz="1400" b="0" i="0" dirty="0">
                <a:solidFill>
                  <a:srgbClr val="000000"/>
                </a:solidFill>
                <a:effectLst/>
              </a:rPr>
              <a:t>T</a:t>
            </a:r>
            <a:r>
              <a:rPr lang="zh-CN" altLang="en-US" sz="1400" b="0" i="0" dirty="0">
                <a:solidFill>
                  <a:srgbClr val="000000"/>
                </a:solidFill>
                <a:effectLst/>
              </a:rPr>
              <a:t>、</a:t>
            </a:r>
            <a:r>
              <a:rPr lang="en-US" altLang="zh-CN" sz="1400" b="0" i="0" dirty="0">
                <a:solidFill>
                  <a:srgbClr val="000000"/>
                </a:solidFill>
                <a:effectLst/>
              </a:rPr>
              <a:t>G</a:t>
            </a:r>
            <a:r>
              <a:rPr lang="zh-CN" altLang="en-US" sz="1400" b="0" i="0" dirty="0">
                <a:solidFill>
                  <a:srgbClr val="000000"/>
                </a:solidFill>
                <a:effectLst/>
              </a:rPr>
              <a:t>和</a:t>
            </a:r>
            <a:r>
              <a:rPr lang="en-US" altLang="zh-CN" sz="1400" b="0" i="0" dirty="0">
                <a:solidFill>
                  <a:srgbClr val="000000"/>
                </a:solidFill>
                <a:effectLst/>
              </a:rPr>
              <a:t>C</a:t>
            </a:r>
            <a:r>
              <a:rPr lang="zh-CN" altLang="en-US" sz="1400" b="0" i="0" dirty="0">
                <a:solidFill>
                  <a:srgbClr val="000000"/>
                </a:solidFill>
                <a:effectLst/>
              </a:rPr>
              <a:t>的概率是随机的，均聚物的概率非常低，这一点由获得的</a:t>
            </a:r>
            <a:r>
              <a:rPr lang="en-US" altLang="zh-CN" sz="1400" b="0" i="0" dirty="0">
                <a:solidFill>
                  <a:srgbClr val="000000"/>
                </a:solidFill>
                <a:effectLst/>
              </a:rPr>
              <a:t>DNA</a:t>
            </a:r>
            <a:r>
              <a:rPr lang="zh-CN" altLang="en-US" sz="1400" b="0" i="0" dirty="0">
                <a:solidFill>
                  <a:srgbClr val="000000"/>
                </a:solidFill>
                <a:effectLst/>
              </a:rPr>
              <a:t>序列直接证明。</a:t>
            </a:r>
            <a:r>
              <a:rPr lang="en-US" altLang="zh-CN" sz="1400" b="0" i="0" dirty="0">
                <a:solidFill>
                  <a:srgbClr val="000000"/>
                </a:solidFill>
                <a:effectLst/>
              </a:rPr>
              <a:t>EcoR I</a:t>
            </a:r>
            <a:r>
              <a:rPr lang="zh-CN" altLang="en-US" sz="1400" b="0" i="0" dirty="0">
                <a:solidFill>
                  <a:srgbClr val="000000"/>
                </a:solidFill>
                <a:effectLst/>
              </a:rPr>
              <a:t>和</a:t>
            </a:r>
            <a:r>
              <a:rPr lang="en-US" altLang="zh-CN" sz="1400" b="0" i="0" dirty="0">
                <a:solidFill>
                  <a:srgbClr val="000000"/>
                </a:solidFill>
                <a:effectLst/>
              </a:rPr>
              <a:t>Xho I</a:t>
            </a:r>
            <a:r>
              <a:rPr lang="zh-CN" altLang="en-US" sz="1400" b="0" i="0" dirty="0">
                <a:solidFill>
                  <a:srgbClr val="000000"/>
                </a:solidFill>
                <a:effectLst/>
              </a:rPr>
              <a:t>限制性内切酶位点被设计为分别添加在靶</a:t>
            </a:r>
            <a:r>
              <a:rPr lang="en-US" altLang="zh-CN" sz="1400" b="0" i="0" dirty="0">
                <a:solidFill>
                  <a:srgbClr val="000000"/>
                </a:solidFill>
                <a:effectLst/>
              </a:rPr>
              <a:t>DNA</a:t>
            </a:r>
            <a:r>
              <a:rPr lang="zh-CN" altLang="en-US" sz="1400" b="0" i="0" dirty="0">
                <a:solidFill>
                  <a:srgbClr val="000000"/>
                </a:solidFill>
                <a:effectLst/>
              </a:rPr>
              <a:t>序列的两端，形成</a:t>
            </a:r>
            <a:r>
              <a:rPr lang="en-US" altLang="zh-CN" sz="1400" b="0" i="0" dirty="0">
                <a:solidFill>
                  <a:srgbClr val="000000"/>
                </a:solidFill>
                <a:effectLst/>
              </a:rPr>
              <a:t>753</a:t>
            </a:r>
            <a:r>
              <a:rPr lang="zh-CN" altLang="en-US" sz="1400" b="0" i="0" dirty="0">
                <a:solidFill>
                  <a:srgbClr val="000000"/>
                </a:solidFill>
                <a:effectLst/>
              </a:rPr>
              <a:t>个核苷酸的插入元件（图</a:t>
            </a:r>
            <a:r>
              <a:rPr lang="en-US" altLang="zh-CN" sz="1400" b="0" i="0" dirty="0">
                <a:solidFill>
                  <a:srgbClr val="000000"/>
                </a:solidFill>
                <a:effectLst/>
              </a:rPr>
              <a:t>4</a:t>
            </a:r>
            <a:r>
              <a:rPr lang="zh-CN" altLang="en-US" sz="1400" b="0" i="0" dirty="0">
                <a:solidFill>
                  <a:srgbClr val="000000"/>
                </a:solidFill>
                <a:effectLst/>
              </a:rPr>
              <a:t>）。然后通过固相法和酶连接制备</a:t>
            </a:r>
            <a:r>
              <a:rPr lang="en-US" altLang="zh-CN" sz="1400" b="0" i="0" dirty="0">
                <a:solidFill>
                  <a:srgbClr val="000000"/>
                </a:solidFill>
                <a:effectLst/>
              </a:rPr>
              <a:t>DNA</a:t>
            </a:r>
            <a:r>
              <a:rPr lang="zh-CN" altLang="en-US" sz="1400" b="0" i="0" dirty="0">
                <a:solidFill>
                  <a:srgbClr val="000000"/>
                </a:solidFill>
                <a:effectLst/>
              </a:rPr>
              <a:t>序列。合成后，</a:t>
            </a:r>
            <a:r>
              <a:rPr lang="en-US" altLang="zh-CN" sz="1400" b="0" i="0" dirty="0">
                <a:solidFill>
                  <a:srgbClr val="000000"/>
                </a:solidFill>
                <a:effectLst/>
              </a:rPr>
              <a:t>753</a:t>
            </a:r>
            <a:r>
              <a:rPr lang="zh-CN" altLang="en-US" sz="1400" b="0" i="0" dirty="0">
                <a:solidFill>
                  <a:srgbClr val="000000"/>
                </a:solidFill>
                <a:effectLst/>
              </a:rPr>
              <a:t>个核苷酸通过</a:t>
            </a:r>
            <a:r>
              <a:rPr lang="en-US" altLang="zh-CN" sz="1400" b="0" i="0" dirty="0">
                <a:solidFill>
                  <a:srgbClr val="000000"/>
                </a:solidFill>
                <a:effectLst/>
              </a:rPr>
              <a:t>EcoRI</a:t>
            </a:r>
            <a:r>
              <a:rPr lang="zh-CN" altLang="en-US" sz="1400" b="0" i="0" dirty="0">
                <a:solidFill>
                  <a:srgbClr val="000000"/>
                </a:solidFill>
                <a:effectLst/>
              </a:rPr>
              <a:t>和</a:t>
            </a:r>
            <a:r>
              <a:rPr lang="en-US" altLang="zh-CN" sz="1400" b="0" i="0" dirty="0">
                <a:solidFill>
                  <a:srgbClr val="000000"/>
                </a:solidFill>
                <a:effectLst/>
              </a:rPr>
              <a:t>XhoI</a:t>
            </a:r>
            <a:r>
              <a:rPr lang="zh-CN" altLang="en-US" sz="1400" b="0" i="0" dirty="0">
                <a:solidFill>
                  <a:srgbClr val="000000"/>
                </a:solidFill>
                <a:effectLst/>
              </a:rPr>
              <a:t>互补位点插入到圆形</a:t>
            </a:r>
            <a:r>
              <a:rPr lang="en-US" altLang="zh-CN" sz="1400" b="0" i="0" dirty="0">
                <a:solidFill>
                  <a:srgbClr val="000000"/>
                </a:solidFill>
                <a:effectLst/>
              </a:rPr>
              <a:t>pGH</a:t>
            </a:r>
            <a:r>
              <a:rPr lang="zh-CN" altLang="en-US" sz="1400" b="0" i="0" dirty="0">
                <a:solidFill>
                  <a:srgbClr val="000000"/>
                </a:solidFill>
                <a:effectLst/>
              </a:rPr>
              <a:t>质粒中，作为储存平台，提高</a:t>
            </a:r>
            <a:r>
              <a:rPr lang="en-US" altLang="zh-CN" sz="1400" b="0" i="0" dirty="0">
                <a:solidFill>
                  <a:srgbClr val="000000"/>
                </a:solidFill>
                <a:effectLst/>
              </a:rPr>
              <a:t>DNA</a:t>
            </a:r>
            <a:r>
              <a:rPr lang="zh-CN" altLang="en-US" sz="1400" b="0" i="0" dirty="0">
                <a:solidFill>
                  <a:srgbClr val="000000"/>
                </a:solidFill>
                <a:effectLst/>
              </a:rPr>
              <a:t>序列在储存期间的稳定性。为了从</a:t>
            </a:r>
            <a:r>
              <a:rPr lang="en-US" altLang="zh-CN" sz="1400" b="0" i="0" dirty="0">
                <a:solidFill>
                  <a:srgbClr val="000000"/>
                </a:solidFill>
                <a:effectLst/>
              </a:rPr>
              <a:t>DNA</a:t>
            </a:r>
            <a:r>
              <a:rPr lang="zh-CN" altLang="en-US" sz="1400" b="0" i="0" dirty="0">
                <a:solidFill>
                  <a:srgbClr val="000000"/>
                </a:solidFill>
                <a:effectLst/>
              </a:rPr>
              <a:t>序列中读取信息，</a:t>
            </a:r>
            <a:r>
              <a:rPr lang="en-US" altLang="zh-CN" sz="1400" b="0" i="0" dirty="0">
                <a:solidFill>
                  <a:srgbClr val="000000"/>
                </a:solidFill>
                <a:effectLst/>
              </a:rPr>
              <a:t>Illumina MiSeq</a:t>
            </a:r>
            <a:r>
              <a:rPr lang="zh-CN" altLang="en-US" sz="1400" b="0" i="0" dirty="0">
                <a:solidFill>
                  <a:srgbClr val="000000"/>
                </a:solidFill>
                <a:effectLst/>
              </a:rPr>
              <a:t>对整个质粒进行了两次测序，一次来自</a:t>
            </a:r>
            <a:r>
              <a:rPr lang="en-US" altLang="zh-CN" sz="1400" b="0" i="0" dirty="0">
                <a:solidFill>
                  <a:srgbClr val="000000"/>
                </a:solidFill>
                <a:effectLst/>
              </a:rPr>
              <a:t>M13</a:t>
            </a:r>
            <a:r>
              <a:rPr lang="zh-CN" altLang="en-US" sz="1400" b="0" i="0" dirty="0">
                <a:solidFill>
                  <a:srgbClr val="000000"/>
                </a:solidFill>
                <a:effectLst/>
              </a:rPr>
              <a:t>（</a:t>
            </a:r>
            <a:r>
              <a:rPr lang="en-US" altLang="zh-CN" sz="1400" b="0" i="0" dirty="0">
                <a:solidFill>
                  <a:srgbClr val="000000"/>
                </a:solidFill>
                <a:effectLst/>
              </a:rPr>
              <a:t>+</a:t>
            </a:r>
            <a:r>
              <a:rPr lang="zh-CN" altLang="en-US" sz="1400" b="0" i="0" dirty="0">
                <a:solidFill>
                  <a:srgbClr val="000000"/>
                </a:solidFill>
                <a:effectLst/>
              </a:rPr>
              <a:t>）引物（正向测序），另一次来自于</a:t>
            </a:r>
            <a:r>
              <a:rPr lang="en-US" altLang="zh-CN" sz="1400" b="0" i="0" dirty="0">
                <a:solidFill>
                  <a:srgbClr val="000000"/>
                </a:solidFill>
                <a:effectLst/>
              </a:rPr>
              <a:t>M13</a:t>
            </a:r>
            <a:r>
              <a:rPr lang="zh-CN" altLang="en-US" sz="1400" b="0" i="0" dirty="0">
                <a:solidFill>
                  <a:srgbClr val="000000"/>
                </a:solidFill>
                <a:effectLst/>
              </a:rPr>
              <a:t>（</a:t>
            </a:r>
            <a:r>
              <a:rPr lang="en-US" altLang="zh-CN" sz="1400" b="0" i="0" dirty="0">
                <a:solidFill>
                  <a:srgbClr val="000000"/>
                </a:solidFill>
                <a:effectLst/>
              </a:rPr>
              <a:t>-</a:t>
            </a:r>
            <a:r>
              <a:rPr lang="zh-CN" altLang="en-US" sz="1400" b="0" i="0" dirty="0">
                <a:solidFill>
                  <a:srgbClr val="000000"/>
                </a:solidFill>
                <a:effectLst/>
              </a:rPr>
              <a:t>）引物（反向测序），确保了测序的准确性。我们从正向测序中获得了总共</a:t>
            </a:r>
            <a:r>
              <a:rPr lang="en-US" altLang="zh-CN" sz="1400" b="0" i="0" dirty="0">
                <a:solidFill>
                  <a:srgbClr val="000000"/>
                </a:solidFill>
                <a:effectLst/>
              </a:rPr>
              <a:t>825</a:t>
            </a:r>
            <a:r>
              <a:rPr lang="zh-CN" altLang="en-US" sz="1400" b="0" i="0" dirty="0">
                <a:solidFill>
                  <a:srgbClr val="000000"/>
                </a:solidFill>
                <a:effectLst/>
              </a:rPr>
              <a:t>个核苷酸，从反向测序中得到了</a:t>
            </a:r>
            <a:r>
              <a:rPr lang="en-US" altLang="zh-CN" sz="1400" b="0" i="0" dirty="0">
                <a:solidFill>
                  <a:srgbClr val="000000"/>
                </a:solidFill>
                <a:effectLst/>
              </a:rPr>
              <a:t>834</a:t>
            </a:r>
            <a:r>
              <a:rPr lang="zh-CN" altLang="en-US" sz="1400" b="0" i="0" dirty="0">
                <a:solidFill>
                  <a:srgbClr val="000000"/>
                </a:solidFill>
                <a:effectLst/>
              </a:rPr>
              <a:t>个核苷酸，这两个核苷酸都包含整个有效载荷部分，如图</a:t>
            </a:r>
            <a:r>
              <a:rPr lang="en-US" altLang="zh-CN" sz="1400" b="0" i="0" dirty="0">
                <a:solidFill>
                  <a:srgbClr val="000000"/>
                </a:solidFill>
                <a:effectLst/>
              </a:rPr>
              <a:t>S1</a:t>
            </a:r>
            <a:r>
              <a:rPr lang="zh-CN" altLang="en-US" sz="1400" b="0" i="0" dirty="0">
                <a:solidFill>
                  <a:srgbClr val="000000"/>
                </a:solidFill>
                <a:effectLst/>
              </a:rPr>
              <a:t>所示。对比正向和反向序列，两个测序结果显示</a:t>
            </a:r>
            <a:r>
              <a:rPr lang="en-US" altLang="zh-CN" sz="1400" b="0" i="0" dirty="0">
                <a:solidFill>
                  <a:srgbClr val="000000"/>
                </a:solidFill>
                <a:effectLst/>
              </a:rPr>
              <a:t>100%</a:t>
            </a:r>
            <a:r>
              <a:rPr lang="zh-CN" altLang="en-US" sz="1400" b="0" i="0" dirty="0">
                <a:solidFill>
                  <a:srgbClr val="000000"/>
                </a:solidFill>
                <a:effectLst/>
              </a:rPr>
              <a:t>一致的</a:t>
            </a:r>
            <a:r>
              <a:rPr lang="en-US" altLang="zh-CN" sz="1400" b="0" i="0" dirty="0">
                <a:solidFill>
                  <a:srgbClr val="000000"/>
                </a:solidFill>
                <a:effectLst/>
              </a:rPr>
              <a:t>DNA</a:t>
            </a:r>
            <a:r>
              <a:rPr lang="zh-CN" altLang="en-US" sz="1400" b="0" i="0" dirty="0">
                <a:solidFill>
                  <a:srgbClr val="000000"/>
                </a:solidFill>
                <a:effectLst/>
              </a:rPr>
              <a:t>序列和</a:t>
            </a:r>
            <a:r>
              <a:rPr lang="en-US" altLang="zh-CN" sz="1400" b="0" i="0" dirty="0">
                <a:solidFill>
                  <a:srgbClr val="000000"/>
                </a:solidFill>
                <a:effectLst/>
              </a:rPr>
              <a:t>185*8\/834=1.77</a:t>
            </a:r>
            <a:r>
              <a:rPr lang="zh-CN" altLang="en-US" sz="1400" b="0" i="0" dirty="0">
                <a:solidFill>
                  <a:srgbClr val="000000"/>
                </a:solidFill>
                <a:effectLst/>
              </a:rPr>
              <a:t>位</a:t>
            </a:r>
            <a:r>
              <a:rPr lang="en-US" altLang="zh-CN" sz="1400" b="0" i="0" dirty="0">
                <a:solidFill>
                  <a:srgbClr val="000000"/>
                </a:solidFill>
                <a:effectLst/>
              </a:rPr>
              <a:t>/</a:t>
            </a:r>
            <a:r>
              <a:rPr lang="zh-CN" altLang="en-US" sz="1400" b="0" i="0" dirty="0">
                <a:solidFill>
                  <a:srgbClr val="000000"/>
                </a:solidFill>
                <a:effectLst/>
              </a:rPr>
              <a:t>核苷酸的比密度。最终</a:t>
            </a:r>
            <a:r>
              <a:rPr lang="en-US" altLang="zh-CN" sz="1400" b="0" i="0" dirty="0">
                <a:solidFill>
                  <a:srgbClr val="000000"/>
                </a:solidFill>
                <a:effectLst/>
              </a:rPr>
              <a:t>GC</a:t>
            </a:r>
            <a:r>
              <a:rPr lang="zh-CN" altLang="en-US" sz="1400" b="0" i="0" dirty="0">
                <a:solidFill>
                  <a:srgbClr val="000000"/>
                </a:solidFill>
                <a:effectLst/>
              </a:rPr>
              <a:t>含量为</a:t>
            </a:r>
            <a:r>
              <a:rPr lang="en-US" altLang="zh-CN" sz="1400" b="0" i="0" dirty="0">
                <a:solidFill>
                  <a:srgbClr val="000000"/>
                </a:solidFill>
                <a:effectLst/>
              </a:rPr>
              <a:t>49.3%</a:t>
            </a:r>
            <a:r>
              <a:rPr lang="zh-CN" altLang="en-US" sz="1400" b="0" i="0" dirty="0">
                <a:solidFill>
                  <a:srgbClr val="000000"/>
                </a:solidFill>
                <a:effectLst/>
              </a:rPr>
              <a:t>，位于</a:t>
            </a:r>
            <a:r>
              <a:rPr lang="en-US" altLang="zh-CN" sz="1400" b="0" i="0" dirty="0">
                <a:solidFill>
                  <a:srgbClr val="000000"/>
                </a:solidFill>
                <a:effectLst/>
              </a:rPr>
              <a:t>45%-55%</a:t>
            </a:r>
            <a:r>
              <a:rPr lang="zh-CN" altLang="en-US" sz="1400" b="0" i="0" dirty="0">
                <a:solidFill>
                  <a:srgbClr val="000000"/>
                </a:solidFill>
                <a:effectLst/>
              </a:rPr>
              <a:t>的理想范围内。此外，质粒作为</a:t>
            </a:r>
            <a:r>
              <a:rPr lang="en-US" altLang="zh-CN" sz="1400" b="0" i="0" dirty="0">
                <a:solidFill>
                  <a:srgbClr val="000000"/>
                </a:solidFill>
                <a:effectLst/>
              </a:rPr>
              <a:t>DNA</a:t>
            </a:r>
            <a:r>
              <a:rPr lang="zh-CN" altLang="en-US" sz="1400" b="0" i="0" dirty="0">
                <a:solidFill>
                  <a:srgbClr val="000000"/>
                </a:solidFill>
                <a:effectLst/>
              </a:rPr>
              <a:t>数字数据存储平台的引入也特别适用于在细菌中转化时以指数速率进行的高效信息复制。为了研究我们策略的稳健性，我们将该质粒转化到大肠杆菌中，并监测细菌的光密度</a:t>
            </a:r>
            <a:r>
              <a:rPr lang="en-US" altLang="zh-CN" sz="1400" b="0" i="0" dirty="0">
                <a:solidFill>
                  <a:srgbClr val="000000"/>
                </a:solidFill>
                <a:effectLst/>
              </a:rPr>
              <a:t>9</a:t>
            </a:r>
            <a:r>
              <a:rPr lang="zh-CN" altLang="en-US" sz="1400" b="0" i="0" dirty="0">
                <a:solidFill>
                  <a:srgbClr val="000000"/>
                </a:solidFill>
                <a:effectLst/>
              </a:rPr>
              <a:t>小时（图</a:t>
            </a:r>
            <a:r>
              <a:rPr lang="en-US" altLang="zh-CN" sz="1400" b="0" i="0" dirty="0">
                <a:solidFill>
                  <a:srgbClr val="000000"/>
                </a:solidFill>
                <a:effectLst/>
              </a:rPr>
              <a:t>4b</a:t>
            </a:r>
            <a:r>
              <a:rPr lang="zh-CN" altLang="en-US" sz="1400" b="0" i="0" dirty="0">
                <a:solidFill>
                  <a:srgbClr val="000000"/>
                </a:solidFill>
                <a:effectLst/>
              </a:rPr>
              <a:t>）。</a:t>
            </a:r>
            <a:r>
              <a:rPr lang="en-US" altLang="zh-CN" sz="1400" b="0" i="0" dirty="0">
                <a:solidFill>
                  <a:srgbClr val="000000"/>
                </a:solidFill>
                <a:effectLst/>
              </a:rPr>
              <a:t>S</a:t>
            </a:r>
            <a:r>
              <a:rPr lang="zh-CN" altLang="en-US" sz="1400" b="0" i="0" dirty="0">
                <a:solidFill>
                  <a:srgbClr val="000000"/>
                </a:solidFill>
                <a:effectLst/>
              </a:rPr>
              <a:t>形曲线显示了系统中的稳健质粒和</a:t>
            </a:r>
            <a:r>
              <a:rPr lang="en-US" altLang="zh-CN" sz="1400" b="0" i="0" dirty="0">
                <a:solidFill>
                  <a:srgbClr val="000000"/>
                </a:solidFill>
                <a:effectLst/>
              </a:rPr>
              <a:t>7</a:t>
            </a:r>
            <a:r>
              <a:rPr lang="zh-CN" altLang="en-US" sz="1400" b="0" i="0" dirty="0">
                <a:solidFill>
                  <a:srgbClr val="000000"/>
                </a:solidFill>
                <a:effectLst/>
              </a:rPr>
              <a:t>小时内的指数增长复制。与其他</a:t>
            </a:r>
            <a:r>
              <a:rPr lang="en-US" altLang="zh-CN" sz="1400" b="0" i="0" dirty="0">
                <a:solidFill>
                  <a:srgbClr val="000000"/>
                </a:solidFill>
                <a:effectLst/>
              </a:rPr>
              <a:t>DNA</a:t>
            </a:r>
            <a:r>
              <a:rPr lang="zh-CN" altLang="en-US" sz="1400" b="0" i="0" dirty="0">
                <a:solidFill>
                  <a:srgbClr val="000000"/>
                </a:solidFill>
                <a:effectLst/>
              </a:rPr>
              <a:t>介导的数字存储方法（表</a:t>
            </a:r>
            <a:r>
              <a:rPr lang="en-US" altLang="zh-CN" sz="1400" b="0" i="0" dirty="0">
                <a:solidFill>
                  <a:srgbClr val="000000"/>
                </a:solidFill>
                <a:effectLst/>
              </a:rPr>
              <a:t>S3</a:t>
            </a:r>
            <a:r>
              <a:rPr lang="zh-CN" altLang="en-US" sz="1400" b="0" i="0" dirty="0">
                <a:solidFill>
                  <a:srgbClr val="000000"/>
                </a:solidFill>
                <a:effectLst/>
              </a:rPr>
              <a:t>）相比，目前的</a:t>
            </a:r>
            <a:r>
              <a:rPr lang="en-US" altLang="zh-CN" sz="1400" b="0" i="0" dirty="0">
                <a:solidFill>
                  <a:srgbClr val="000000"/>
                </a:solidFill>
                <a:effectLst/>
              </a:rPr>
              <a:t>Base64</a:t>
            </a:r>
            <a:r>
              <a:rPr lang="zh-CN" altLang="en-US" sz="1400" b="0" i="0" dirty="0">
                <a:solidFill>
                  <a:srgbClr val="000000"/>
                </a:solidFill>
                <a:effectLst/>
              </a:rPr>
              <a:t>策略显示出有吸引力的存储特性，特别是逻辑密度高于其他报告方法。我们开发了一种防止错误而不是纠错的特定方法，适合释放纠错占用的存储空间。质粒支架对于双向测序的准确性非常重要，双向测序是一种自我检查。与基于短寡核苷酸的策略相比，信息编码</a:t>
            </a:r>
            <a:r>
              <a:rPr lang="en-US" altLang="zh-CN" sz="1400" b="0" i="0" dirty="0">
                <a:solidFill>
                  <a:srgbClr val="000000"/>
                </a:solidFill>
                <a:effectLst/>
              </a:rPr>
              <a:t>DNA</a:t>
            </a:r>
            <a:r>
              <a:rPr lang="zh-CN" altLang="en-US" sz="1400" b="0" i="0" dirty="0">
                <a:solidFill>
                  <a:srgbClr val="000000"/>
                </a:solidFill>
                <a:effectLst/>
              </a:rPr>
              <a:t>链的长度延长，同时寻址块减少。在这种情况下，我们方法中的每个核苷酸都可以完全用于信息存储。此外，基于质粒的支架在测序准确性、数据稳定性和数据复制方面具有优势。因此，</a:t>
            </a:r>
            <a:r>
              <a:rPr lang="en-US" altLang="zh-CN" sz="1400" b="0" i="0" dirty="0">
                <a:solidFill>
                  <a:srgbClr val="000000"/>
                </a:solidFill>
                <a:effectLst/>
              </a:rPr>
              <a:t>Base64</a:t>
            </a:r>
            <a:r>
              <a:rPr lang="zh-CN" altLang="en-US" sz="1400" b="0" i="0" dirty="0">
                <a:solidFill>
                  <a:srgbClr val="000000"/>
                </a:solidFill>
                <a:effectLst/>
              </a:rPr>
              <a:t>算法有利于确保数据传输存储的高精度和高存储密度。</a:t>
            </a:r>
            <a:endParaRPr lang="zh-CN" altLang="en-US" sz="1400" dirty="0"/>
          </a:p>
        </p:txBody>
      </p:sp>
    </p:spTree>
    <p:extLst>
      <p:ext uri="{BB962C8B-B14F-4D97-AF65-F5344CB8AC3E}">
        <p14:creationId xmlns:p14="http://schemas.microsoft.com/office/powerpoint/2010/main" val="1150227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A7A5859-9444-D7BF-056F-18D67EC1C2DF}"/>
              </a:ext>
            </a:extLst>
          </p:cNvPr>
          <p:cNvPicPr>
            <a:picLocks noChangeAspect="1"/>
          </p:cNvPicPr>
          <p:nvPr/>
        </p:nvPicPr>
        <p:blipFill>
          <a:blip r:embed="rId2"/>
          <a:stretch>
            <a:fillRect/>
          </a:stretch>
        </p:blipFill>
        <p:spPr>
          <a:xfrm>
            <a:off x="962025" y="852487"/>
            <a:ext cx="10267950" cy="5153025"/>
          </a:xfrm>
          <a:prstGeom prst="rect">
            <a:avLst/>
          </a:prstGeom>
        </p:spPr>
      </p:pic>
    </p:spTree>
    <p:extLst>
      <p:ext uri="{BB962C8B-B14F-4D97-AF65-F5344CB8AC3E}">
        <p14:creationId xmlns:p14="http://schemas.microsoft.com/office/powerpoint/2010/main" val="23223127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2154</Words>
  <Application>Microsoft Office PowerPoint</Application>
  <PresentationFormat>宽屏</PresentationFormat>
  <Paragraphs>24</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等线</vt:lpstr>
      <vt:lpstr>等线 Light</vt:lpstr>
      <vt:lpstr>Microsoft YaHei</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 铭</dc:creator>
  <cp:lastModifiedBy>邓 铭</cp:lastModifiedBy>
  <cp:revision>7</cp:revision>
  <dcterms:created xsi:type="dcterms:W3CDTF">2022-08-18T03:46:38Z</dcterms:created>
  <dcterms:modified xsi:type="dcterms:W3CDTF">2022-08-18T08:06:59Z</dcterms:modified>
</cp:coreProperties>
</file>