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8"/>
  </p:notesMasterIdLst>
  <p:sldIdLst>
    <p:sldId id="257" r:id="rId3"/>
    <p:sldId id="259" r:id="rId4"/>
    <p:sldId id="283" r:id="rId5"/>
    <p:sldId id="285" r:id="rId6"/>
    <p:sldId id="293" r:id="rId7"/>
    <p:sldId id="286" r:id="rId8"/>
    <p:sldId id="294" r:id="rId9"/>
    <p:sldId id="295" r:id="rId10"/>
    <p:sldId id="284" r:id="rId11"/>
    <p:sldId id="287" r:id="rId12"/>
    <p:sldId id="288" r:id="rId13"/>
    <p:sldId id="289" r:id="rId14"/>
    <p:sldId id="292" r:id="rId15"/>
    <p:sldId id="290" r:id="rId16"/>
    <p:sldId id="29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4"/>
    <p:restoredTop sz="58754" autoAdjust="0"/>
  </p:normalViewPr>
  <p:slideViewPr>
    <p:cSldViewPr>
      <p:cViewPr varScale="1">
        <p:scale>
          <a:sx n="46" d="100"/>
          <a:sy n="46" d="100"/>
        </p:scale>
        <p:origin x="179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9597E1-32AB-4562-9F57-93DB65502C15}" type="datetimeFigureOut">
              <a:rPr lang="zh-CN" altLang="en-US" smtClean="0"/>
              <a:t>2016/10/25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4730E-062A-4FAD-B460-DC94253156E3}" type="slidenum">
              <a:rPr lang="zh-CN" altLang="en-US" smtClean="0"/>
              <a:t>‹#›</a:t>
            </a:fld>
            <a:endParaRPr lang="zh-CN" altLang="en-US"/>
          </a:p>
        </p:txBody>
      </p:sp>
    </p:spTree>
    <p:extLst>
      <p:ext uri="{BB962C8B-B14F-4D97-AF65-F5344CB8AC3E}">
        <p14:creationId xmlns:p14="http://schemas.microsoft.com/office/powerpoint/2010/main" val="323373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路由功能（寻径功能）——寻找并记录到达目的网段的最佳路径，体现在路由器上则包括路由表的建立、维护和查找</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lvl="0"/>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交换功能——路由器的交换功能与以太网交换机执行的交换功能不同，路由器的交换功能是指在网络之间转发分组数据的过程，涉及到从接收接口收到数据帧，解封装，对数据包做相应处理，根据目的网络查找路由表，决定转发接口，做新的数据链路层封装等过程</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3</a:t>
            </a:fld>
            <a:endParaRPr lang="zh-CN" altLang="en-US"/>
          </a:p>
        </p:txBody>
      </p:sp>
    </p:spTree>
    <p:extLst>
      <p:ext uri="{BB962C8B-B14F-4D97-AF65-F5344CB8AC3E}">
        <p14:creationId xmlns:p14="http://schemas.microsoft.com/office/powerpoint/2010/main" val="218008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路由器主要的功能转发选择也就是转发数据分组，路由器的输入端口用来接收分组，工作中的输入端口会不断接收到来自与其连接的网络的分组，路由器根据分组所要去往的目的网络为其选择合适的输出端口，并转发给下一跳路由器，直到分组到达目的网络为止。</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路由处理器：路由处理器计算转发表实现路由协议，并运行对路由器进行配置和管理的软件。同时，它还处理那些目的地址不在线卡转发表中的包。</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4</a:t>
            </a:fld>
            <a:endParaRPr lang="zh-CN" altLang="en-US"/>
          </a:p>
        </p:txBody>
      </p:sp>
    </p:spTree>
    <p:extLst>
      <p:ext uri="{BB962C8B-B14F-4D97-AF65-F5344CB8AC3E}">
        <p14:creationId xmlns:p14="http://schemas.microsoft.com/office/powerpoint/2010/main" val="139115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92500" lnSpcReduction="10000"/>
              </a:bodyPr>
              <a:lstStyle/>
              <a:p>
                <a:r>
                  <a:rPr lang="en-US" altLang="zh-CN" sz="1200" kern="1200" dirty="0" smtClean="0">
                    <a:solidFill>
                      <a:schemeClr val="tx1"/>
                    </a:solidFill>
                    <a:effectLst/>
                    <a:latin typeface="+mn-lt"/>
                    <a:ea typeface="+mn-ea"/>
                    <a:cs typeface="+mn-cs"/>
                  </a:rPr>
                  <a:t>CPU:</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路由器的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负责路由器的配置管理和数据包的转发工作，如维护路由器所需的各种表格以及路由运算等。路由器对数据包的处理速度很大程度上取决于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的类型和性能。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存储器：</a:t>
                </a:r>
                <a:endParaRPr lang="en-US"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ROM:</a:t>
                </a:r>
                <a:r>
                  <a:rPr lang="zh-CN" altLang="zh-CN" sz="1200" kern="1200" dirty="0" smtClean="0">
                    <a:solidFill>
                      <a:schemeClr val="tx1"/>
                    </a:solidFill>
                    <a:effectLst/>
                    <a:latin typeface="+mn-lt"/>
                    <a:ea typeface="+mn-ea"/>
                    <a:cs typeface="+mn-cs"/>
                  </a:rPr>
                  <a:t>存储开机诊断程序，用于引导操作系统，类似于计算机的</a:t>
                </a:r>
                <a:r>
                  <a:rPr lang="en-US" altLang="zh-CN" sz="1200" kern="1200" dirty="0" smtClean="0">
                    <a:solidFill>
                      <a:schemeClr val="tx1"/>
                    </a:solidFill>
                    <a:effectLst/>
                    <a:latin typeface="+mn-lt"/>
                    <a:ea typeface="+mn-ea"/>
                    <a:cs typeface="+mn-cs"/>
                  </a:rPr>
                  <a:t>BIOS</a:t>
                </a:r>
                <a:endParaRPr lang="zh-CN"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RAM:</a:t>
                </a:r>
                <a:r>
                  <a:rPr lang="zh-CN" altLang="zh-CN" sz="1200" kern="1200" dirty="0" smtClean="0">
                    <a:solidFill>
                      <a:schemeClr val="tx1"/>
                    </a:solidFill>
                    <a:effectLst/>
                    <a:latin typeface="+mn-lt"/>
                    <a:ea typeface="+mn-ea"/>
                    <a:cs typeface="+mn-cs"/>
                  </a:rPr>
                  <a:t>路由器的主存储器，存放</a:t>
                </a:r>
                <a:r>
                  <a:rPr lang="en-US" altLang="zh-CN" sz="1200" kern="1200" dirty="0" smtClean="0">
                    <a:solidFill>
                      <a:schemeClr val="tx1"/>
                    </a:solidFill>
                    <a:effectLst/>
                    <a:latin typeface="+mn-lt"/>
                    <a:ea typeface="+mn-ea"/>
                    <a:cs typeface="+mn-cs"/>
                  </a:rPr>
                  <a:t>Running-</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，路由器，</a:t>
                </a:r>
                <a:r>
                  <a:rPr lang="en-US" altLang="zh-CN" sz="1200" kern="1200" dirty="0" smtClean="0">
                    <a:solidFill>
                      <a:schemeClr val="tx1"/>
                    </a:solidFill>
                    <a:effectLst/>
                    <a:latin typeface="+mn-lt"/>
                    <a:ea typeface="+mn-ea"/>
                    <a:cs typeface="+mn-cs"/>
                  </a:rPr>
                  <a:t>ARP</a:t>
                </a:r>
                <a:r>
                  <a:rPr lang="zh-CN" altLang="zh-CN" sz="1200" kern="1200" dirty="0" smtClean="0">
                    <a:solidFill>
                      <a:schemeClr val="tx1"/>
                    </a:solidFill>
                    <a:effectLst/>
                    <a:latin typeface="+mn-lt"/>
                    <a:ea typeface="+mn-ea"/>
                    <a:cs typeface="+mn-cs"/>
                  </a:rPr>
                  <a:t>表，类似于计算机的内存。</a:t>
                </a:r>
              </a:p>
              <a:p>
                <a:pPr lvl="1"/>
                <a:r>
                  <a:rPr lang="en-US" altLang="zh-CN" sz="1200" kern="1200" dirty="0" smtClean="0">
                    <a:solidFill>
                      <a:schemeClr val="tx1"/>
                    </a:solidFill>
                    <a:effectLst/>
                    <a:latin typeface="+mn-lt"/>
                    <a:ea typeface="+mn-ea"/>
                    <a:cs typeface="+mn-cs"/>
                  </a:rPr>
                  <a:t>FLASH:</a:t>
                </a:r>
                <a:r>
                  <a:rPr lang="zh-CN" altLang="zh-CN" sz="1200" kern="1200" dirty="0" smtClean="0">
                    <a:solidFill>
                      <a:schemeClr val="tx1"/>
                    </a:solidFill>
                    <a:effectLst/>
                    <a:latin typeface="+mn-lt"/>
                    <a:ea typeface="+mn-ea"/>
                    <a:cs typeface="+mn-cs"/>
                  </a:rPr>
                  <a:t>路由器的快闪存储器，用于存放路由器的</a:t>
                </a:r>
                <a:r>
                  <a:rPr lang="en-US" altLang="zh-CN" sz="1200" kern="1200" dirty="0"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，类似于计算机硬盘。</a:t>
                </a:r>
              </a:p>
              <a:p>
                <a:pPr lvl="1"/>
                <a:r>
                  <a:rPr lang="en-US" altLang="zh-CN" sz="1200" kern="1200" dirty="0" smtClean="0">
                    <a:solidFill>
                      <a:schemeClr val="tx1"/>
                    </a:solidFill>
                    <a:effectLst/>
                    <a:latin typeface="+mn-lt"/>
                    <a:ea typeface="+mn-ea"/>
                    <a:cs typeface="+mn-cs"/>
                  </a:rPr>
                  <a:t>NVRAM:</a:t>
                </a:r>
                <a:r>
                  <a:rPr lang="zh-CN" altLang="zh-CN" sz="1200" kern="1200" dirty="0" smtClean="0">
                    <a:solidFill>
                      <a:schemeClr val="tx1"/>
                    </a:solidFill>
                    <a:effectLst/>
                    <a:latin typeface="+mn-lt"/>
                    <a:ea typeface="+mn-ea"/>
                    <a:cs typeface="+mn-cs"/>
                  </a:rPr>
                  <a:t>非易失存储器，用于放置启动配置文件</a:t>
                </a:r>
                <a:r>
                  <a:rPr lang="en-US" altLang="zh-CN" sz="1200" kern="1200" dirty="0" smtClean="0">
                    <a:solidFill>
                      <a:schemeClr val="tx1"/>
                    </a:solidFill>
                    <a:effectLst/>
                    <a:latin typeface="+mn-lt"/>
                    <a:ea typeface="+mn-ea"/>
                    <a:cs typeface="+mn-cs"/>
                  </a:rPr>
                  <a:t>Startup-</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文件</a:t>
                </a:r>
              </a:p>
              <a:p>
                <a:endParaRPr lang="en-US" altLang="zh-CN" dirty="0" smtClean="0"/>
              </a:p>
              <a:p>
                <a:r>
                  <a:rPr lang="zh-CN" altLang="en-US" dirty="0" smtClean="0"/>
                  <a:t>接口：</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14:m>
                  <m:oMath xmlns:m="http://schemas.openxmlformats.org/officeDocument/2006/math">
                    <m:d>
                      <m:dPr>
                        <m:begChr m:val="{"/>
                        <m:endChr m:val=""/>
                        <m:ctrlPr>
                          <a:rPr lang="zh-CN" altLang="zh-CN" sz="1200" i="1" kern="1200" smtClean="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物理接口</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局域网接口：</m:t>
                                    </m:r>
                                    <m:r>
                                      <m:rPr>
                                        <m:sty m:val="p"/>
                                      </m:rPr>
                                      <a:rPr lang="en-US" altLang="zh-CN" sz="1200" kern="1200">
                                        <a:solidFill>
                                          <a:schemeClr val="tx1"/>
                                        </a:solidFill>
                                        <a:effectLst/>
                                        <a:latin typeface="Cambria Math" panose="02040503050406030204" pitchFamily="18" charset="0"/>
                                        <a:ea typeface="+mn-ea"/>
                                        <a:cs typeface="+mn-cs"/>
                                      </a:rPr>
                                      <m:t>RJ</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45</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BNC</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FDDI</m:t>
                                    </m:r>
                                  </m:e>
                                  <m:e>
                                    <m:r>
                                      <a:rPr lang="zh-CN" altLang="zh-CN" sz="1200" kern="1200">
                                        <a:solidFill>
                                          <a:schemeClr val="tx1"/>
                                        </a:solidFill>
                                        <a:effectLst/>
                                        <a:latin typeface="Cambria Math" panose="02040503050406030204" pitchFamily="18" charset="0"/>
                                        <a:ea typeface="+mn-ea"/>
                                        <a:cs typeface="+mn-cs"/>
                                      </a:rPr>
                                      <m:t>广域网接口</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en-US" altLang="zh-CN" sz="1200" i="1" kern="1200">
                                                <a:solidFill>
                                                  <a:schemeClr val="tx1"/>
                                                </a:solidFill>
                                                <a:effectLst/>
                                                <a:latin typeface="Cambria Math" panose="02040503050406030204" pitchFamily="18" charset="0"/>
                                                <a:ea typeface="+mn-ea"/>
                                                <a:cs typeface="+mn-cs"/>
                                              </a:rPr>
                                              <m:t>𝐼𝑆𝐷𝑁</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𝐵𝑅𝐼</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𝑅𝐽</m:t>
                                            </m:r>
                                            <m:r>
                                              <a:rPr lang="en-US" altLang="zh-CN" sz="1200" i="1" kern="1200">
                                                <a:solidFill>
                                                  <a:schemeClr val="tx1"/>
                                                </a:solidFill>
                                                <a:effectLst/>
                                                <a:latin typeface="Cambria Math" panose="02040503050406030204" pitchFamily="18" charset="0"/>
                                                <a:ea typeface="+mn-ea"/>
                                                <a:cs typeface="+mn-cs"/>
                                              </a:rPr>
                                              <m:t>45</m:t>
                                            </m:r>
                                          </m:e>
                                          <m:e>
                                            <m:r>
                                              <a:rPr lang="zh-CN" altLang="zh-CN" sz="1200" kern="1200">
                                                <a:solidFill>
                                                  <a:schemeClr val="tx1"/>
                                                </a:solidFill>
                                                <a:effectLst/>
                                                <a:latin typeface="Cambria Math" panose="02040503050406030204" pitchFamily="18" charset="0"/>
                                                <a:ea typeface="+mn-ea"/>
                                                <a:cs typeface="+mn-cs"/>
                                              </a:rPr>
                                              <m:t>异步串口</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RS</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232</m:t>
                                            </m:r>
                                            <m:r>
                                              <m:rPr>
                                                <m:sty m:val="p"/>
                                              </m:rPr>
                                              <a:rPr lang="en-US" altLang="zh-CN" sz="1200" kern="1200">
                                                <a:solidFill>
                                                  <a:schemeClr val="tx1"/>
                                                </a:solidFill>
                                                <a:effectLst/>
                                                <a:latin typeface="Cambria Math" panose="02040503050406030204" pitchFamily="18" charset="0"/>
                                                <a:ea typeface="+mn-ea"/>
                                                <a:cs typeface="+mn-cs"/>
                                              </a:rPr>
                                              <m:t>C</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V</m:t>
                                            </m:r>
                                            <m:r>
                                              <a:rPr lang="en-US" altLang="zh-CN" sz="1200" kern="1200">
                                                <a:solidFill>
                                                  <a:schemeClr val="tx1"/>
                                                </a:solidFill>
                                                <a:effectLst/>
                                                <a:latin typeface="Cambria Math" panose="02040503050406030204" pitchFamily="18" charset="0"/>
                                                <a:ea typeface="+mn-ea"/>
                                                <a:cs typeface="+mn-cs"/>
                                              </a:rPr>
                                              <m:t>.24</m:t>
                                            </m:r>
                                          </m:e>
                                          <m:e>
                                            <m:r>
                                              <a:rPr lang="zh-CN" altLang="zh-CN" sz="1200" kern="1200">
                                                <a:solidFill>
                                                  <a:schemeClr val="tx1"/>
                                                </a:solidFill>
                                                <a:effectLst/>
                                                <a:latin typeface="Cambria Math" panose="02040503050406030204" pitchFamily="18" charset="0"/>
                                                <a:ea typeface="+mn-ea"/>
                                                <a:cs typeface="+mn-cs"/>
                                              </a:rPr>
                                              <m:t>同步串口：</m:t>
                                            </m:r>
                                            <m:r>
                                              <m:rPr>
                                                <m:sty m:val="p"/>
                                              </m:rPr>
                                              <a:rPr lang="en-US" altLang="zh-CN" sz="1200" kern="1200">
                                                <a:solidFill>
                                                  <a:schemeClr val="tx1"/>
                                                </a:solidFill>
                                                <a:effectLst/>
                                                <a:latin typeface="Cambria Math" panose="02040503050406030204" pitchFamily="18" charset="0"/>
                                                <a:ea typeface="+mn-ea"/>
                                                <a:cs typeface="+mn-cs"/>
                                              </a:rPr>
                                              <m:t>V</m:t>
                                            </m:r>
                                            <m:r>
                                              <a:rPr lang="en-US" altLang="zh-CN" sz="1200" kern="1200">
                                                <a:solidFill>
                                                  <a:schemeClr val="tx1"/>
                                                </a:solidFill>
                                                <a:effectLst/>
                                                <a:latin typeface="Cambria Math" panose="02040503050406030204" pitchFamily="18" charset="0"/>
                                                <a:ea typeface="+mn-ea"/>
                                                <a:cs typeface="+mn-cs"/>
                                              </a:rPr>
                                              <m:t>.35</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RS</m:t>
                                            </m:r>
                                            <m:r>
                                              <a:rPr lang="en-US" altLang="zh-CN" sz="1200" kern="1200">
                                                <a:solidFill>
                                                  <a:schemeClr val="tx1"/>
                                                </a:solidFill>
                                                <a:effectLst/>
                                                <a:latin typeface="Cambria Math" panose="02040503050406030204" pitchFamily="18" charset="0"/>
                                                <a:ea typeface="+mn-ea"/>
                                                <a:cs typeface="+mn-cs"/>
                                              </a:rPr>
                                              <m:t> 449</m:t>
                                            </m:r>
                                          </m:e>
                                        </m:eqArr>
                                      </m:e>
                                    </m:d>
                                  </m:e>
                                  <m:e>
                                    <m:r>
                                      <a:rPr lang="zh-CN" altLang="zh-CN" sz="1200" kern="1200">
                                        <a:solidFill>
                                          <a:schemeClr val="tx1"/>
                                        </a:solidFill>
                                        <a:effectLst/>
                                        <a:latin typeface="Cambria Math" panose="02040503050406030204" pitchFamily="18" charset="0"/>
                                        <a:ea typeface="+mn-ea"/>
                                        <a:cs typeface="+mn-cs"/>
                                      </a:rPr>
                                      <m:t>调试接口：</m:t>
                                    </m:r>
                                    <m:r>
                                      <m:rPr>
                                        <m:sty m:val="p"/>
                                      </m:rPr>
                                      <a:rPr lang="en-US" altLang="zh-CN" sz="1200" kern="1200">
                                        <a:solidFill>
                                          <a:schemeClr val="tx1"/>
                                        </a:solidFill>
                                        <a:effectLst/>
                                        <a:latin typeface="Cambria Math" panose="02040503050406030204" pitchFamily="18" charset="0"/>
                                        <a:ea typeface="+mn-ea"/>
                                        <a:cs typeface="+mn-cs"/>
                                      </a:rPr>
                                      <m:t>CON</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AUX</m:t>
                                    </m:r>
                                  </m:e>
                                </m:eqArr>
                              </m:e>
                            </m:d>
                          </m:e>
                          <m:e>
                            <m:r>
                              <a:rPr lang="zh-CN" altLang="zh-CN" sz="1200" kern="1200">
                                <a:solidFill>
                                  <a:schemeClr val="tx1"/>
                                </a:solidFill>
                                <a:effectLst/>
                                <a:latin typeface="Cambria Math" panose="02040503050406030204" pitchFamily="18" charset="0"/>
                                <a:ea typeface="+mn-ea"/>
                                <a:cs typeface="+mn-cs"/>
                              </a:rPr>
                              <m:t>逻辑接口</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子接口：绑定于物理接口作为独立接口使用</m:t>
                                    </m:r>
                                  </m:e>
                                  <m:e>
                                    <m:r>
                                      <a:rPr lang="en-US" altLang="zh-CN" sz="1200" i="1" kern="1200">
                                        <a:solidFill>
                                          <a:schemeClr val="tx1"/>
                                        </a:solidFill>
                                        <a:effectLst/>
                                        <a:latin typeface="Cambria Math" panose="02040503050406030204" pitchFamily="18" charset="0"/>
                                        <a:ea typeface="+mn-ea"/>
                                        <a:cs typeface="+mn-cs"/>
                                      </a:rPr>
                                      <m:t>𝐿𝑜𝑜𝑝𝑏𝑎𝑐𝑘</m:t>
                                    </m:r>
                                    <m:r>
                                      <a:rPr lang="zh-CN" altLang="zh-CN" sz="1200" kern="1200">
                                        <a:solidFill>
                                          <a:schemeClr val="tx1"/>
                                        </a:solidFill>
                                        <a:effectLst/>
                                        <a:latin typeface="Cambria Math" panose="02040503050406030204" pitchFamily="18" charset="0"/>
                                        <a:ea typeface="+mn-ea"/>
                                        <a:cs typeface="+mn-cs"/>
                                      </a:rPr>
                                      <m:t>：反馈接口用于外部网关协议</m:t>
                                    </m:r>
                                  </m:e>
                                  <m:e>
                                    <m:r>
                                      <a:rPr lang="en-US" altLang="zh-CN" sz="1200" i="1" kern="1200">
                                        <a:solidFill>
                                          <a:schemeClr val="tx1"/>
                                        </a:solidFill>
                                        <a:effectLst/>
                                        <a:latin typeface="Cambria Math" panose="02040503050406030204" pitchFamily="18" charset="0"/>
                                        <a:ea typeface="+mn-ea"/>
                                        <a:cs typeface="+mn-cs"/>
                                      </a:rPr>
                                      <m:t>𝑁𝑢𝑙𝑙</m:t>
                                    </m:r>
                                    <m:r>
                                      <a:rPr lang="en-US" altLang="zh-CN" sz="1200" i="1" kern="1200">
                                        <a:solidFill>
                                          <a:schemeClr val="tx1"/>
                                        </a:solidFill>
                                        <a:effectLst/>
                                        <a:latin typeface="Cambria Math" panose="02040503050406030204" pitchFamily="18" charset="0"/>
                                        <a:ea typeface="+mn-ea"/>
                                        <a:cs typeface="+mn-cs"/>
                                      </a:rPr>
                                      <m:t>:</m:t>
                                    </m:r>
                                    <m:r>
                                      <a:rPr lang="zh-CN" altLang="zh-CN" sz="1200" kern="1200">
                                        <a:solidFill>
                                          <a:schemeClr val="tx1"/>
                                        </a:solidFill>
                                        <a:effectLst/>
                                        <a:latin typeface="Cambria Math" panose="02040503050406030204" pitchFamily="18" charset="0"/>
                                        <a:ea typeface="+mn-ea"/>
                                        <a:cs typeface="+mn-cs"/>
                                      </a:rPr>
                                      <m:t>清零接口，用于过滤网络数据包</m:t>
                                    </m:r>
                                  </m:e>
                                  <m:e>
                                    <m:r>
                                      <a:rPr lang="en-US" altLang="zh-CN" sz="1200" i="1" kern="1200">
                                        <a:solidFill>
                                          <a:schemeClr val="tx1"/>
                                        </a:solidFill>
                                        <a:effectLst/>
                                        <a:latin typeface="Cambria Math" panose="02040503050406030204" pitchFamily="18" charset="0"/>
                                        <a:ea typeface="+mn-ea"/>
                                        <a:cs typeface="+mn-cs"/>
                                      </a:rPr>
                                      <m:t>𝑇𝑢𝑛𝑛𝑒𝑙</m:t>
                                    </m:r>
                                    <m:r>
                                      <a:rPr lang="en-US" altLang="zh-CN" sz="1200" i="1" kern="1200">
                                        <a:solidFill>
                                          <a:schemeClr val="tx1"/>
                                        </a:solidFill>
                                        <a:effectLst/>
                                        <a:latin typeface="Cambria Math" panose="02040503050406030204" pitchFamily="18" charset="0"/>
                                        <a:ea typeface="+mn-ea"/>
                                        <a:cs typeface="+mn-cs"/>
                                      </a:rPr>
                                      <m:t>:</m:t>
                                    </m:r>
                                    <m:r>
                                      <a:rPr lang="zh-CN" altLang="zh-CN" sz="1200" kern="1200">
                                        <a:solidFill>
                                          <a:schemeClr val="tx1"/>
                                        </a:solidFill>
                                        <a:effectLst/>
                                        <a:latin typeface="Cambria Math" panose="02040503050406030204" pitchFamily="18" charset="0"/>
                                        <a:ea typeface="+mn-ea"/>
                                        <a:cs typeface="+mn-cs"/>
                                      </a:rPr>
                                      <m:t>隧道接口，用于建立</m:t>
                                    </m:r>
                                    <m:r>
                                      <m:rPr>
                                        <m:sty m:val="p"/>
                                      </m:rPr>
                                      <a:rPr lang="en-US" altLang="zh-CN" sz="1200" kern="1200">
                                        <a:solidFill>
                                          <a:schemeClr val="tx1"/>
                                        </a:solidFill>
                                        <a:effectLst/>
                                        <a:latin typeface="Cambria Math" panose="02040503050406030204" pitchFamily="18" charset="0"/>
                                        <a:ea typeface="+mn-ea"/>
                                        <a:cs typeface="+mn-cs"/>
                                      </a:rPr>
                                      <m:t>VPN</m:t>
                                    </m:r>
                                    <m:r>
                                      <a:rPr lang="zh-CN" altLang="zh-CN" sz="1200" kern="1200">
                                        <a:solidFill>
                                          <a:schemeClr val="tx1"/>
                                        </a:solidFill>
                                        <a:effectLst/>
                                        <a:latin typeface="Cambria Math" panose="02040503050406030204" pitchFamily="18" charset="0"/>
                                        <a:ea typeface="+mn-ea"/>
                                        <a:cs typeface="+mn-cs"/>
                                      </a:rPr>
                                      <m:t>隧道</m:t>
                                    </m:r>
                                  </m:e>
                                  <m:e>
                                    <m:r>
                                      <a:rPr lang="zh-CN" altLang="zh-CN" sz="1200" kern="1200">
                                        <a:solidFill>
                                          <a:schemeClr val="tx1"/>
                                        </a:solidFill>
                                        <a:effectLst/>
                                        <a:latin typeface="Cambria Math" panose="02040503050406030204" pitchFamily="18" charset="0"/>
                                        <a:ea typeface="+mn-ea"/>
                                        <a:cs typeface="+mn-cs"/>
                                      </a:rPr>
                                      <m:t>拨号接口：用于配置网络拨号及</m:t>
                                    </m:r>
                                    <m:r>
                                      <m:rPr>
                                        <m:sty m:val="p"/>
                                      </m:rPr>
                                      <a:rPr lang="en-US" altLang="zh-CN" sz="1200" kern="1200">
                                        <a:solidFill>
                                          <a:schemeClr val="tx1"/>
                                        </a:solidFill>
                                        <a:effectLst/>
                                        <a:latin typeface="Cambria Math" panose="02040503050406030204" pitchFamily="18" charset="0"/>
                                        <a:ea typeface="+mn-ea"/>
                                        <a:cs typeface="+mn-cs"/>
                                      </a:rPr>
                                      <m:t>DDR</m:t>
                                    </m:r>
                                    <m:r>
                                      <a:rPr lang="zh-CN" altLang="zh-CN" sz="1200" kern="1200">
                                        <a:solidFill>
                                          <a:schemeClr val="tx1"/>
                                        </a:solidFill>
                                        <a:effectLst/>
                                        <a:latin typeface="Cambria Math" panose="02040503050406030204" pitchFamily="18" charset="0"/>
                                        <a:ea typeface="+mn-ea"/>
                                        <a:cs typeface="+mn-cs"/>
                                      </a:rPr>
                                      <m:t>的拨号环境</m:t>
                                    </m:r>
                                  </m:e>
                                </m:eqArr>
                              </m:e>
                            </m:d>
                          </m:e>
                        </m:eqArr>
                      </m:e>
                    </m:d>
                  </m:oMath>
                </a14:m>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normAutofit fontScale="92500" lnSpcReduction="10000"/>
              </a:bodyPr>
              <a:lstStyle/>
              <a:p>
                <a:r>
                  <a:rPr lang="en-US" altLang="zh-CN" sz="1200" kern="1200" dirty="0" smtClean="0">
                    <a:solidFill>
                      <a:schemeClr val="tx1"/>
                    </a:solidFill>
                    <a:effectLst/>
                    <a:latin typeface="+mn-lt"/>
                    <a:ea typeface="+mn-ea"/>
                    <a:cs typeface="+mn-cs"/>
                  </a:rPr>
                  <a:t>CPU:</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路由器的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负责路由器的配置管理和数据包的转发工作，如维护路由器所需的各种表格以及路由运算等。路由器对数据包的处理速度很大程度上取决于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的类型和性能。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存储器：</a:t>
                </a:r>
                <a:endParaRPr lang="en-US"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ROM:</a:t>
                </a:r>
                <a:r>
                  <a:rPr lang="zh-CN" altLang="zh-CN" sz="1200" kern="1200" dirty="0" smtClean="0">
                    <a:solidFill>
                      <a:schemeClr val="tx1"/>
                    </a:solidFill>
                    <a:effectLst/>
                    <a:latin typeface="+mn-lt"/>
                    <a:ea typeface="+mn-ea"/>
                    <a:cs typeface="+mn-cs"/>
                  </a:rPr>
                  <a:t>存储开机诊断程序，用于引导操作系统，类似于计算机的</a:t>
                </a:r>
                <a:r>
                  <a:rPr lang="en-US" altLang="zh-CN" sz="1200" kern="1200" dirty="0" smtClean="0">
                    <a:solidFill>
                      <a:schemeClr val="tx1"/>
                    </a:solidFill>
                    <a:effectLst/>
                    <a:latin typeface="+mn-lt"/>
                    <a:ea typeface="+mn-ea"/>
                    <a:cs typeface="+mn-cs"/>
                  </a:rPr>
                  <a:t>BIOS</a:t>
                </a:r>
                <a:endParaRPr lang="zh-CN"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RAM:</a:t>
                </a:r>
                <a:r>
                  <a:rPr lang="zh-CN" altLang="zh-CN" sz="1200" kern="1200" dirty="0" smtClean="0">
                    <a:solidFill>
                      <a:schemeClr val="tx1"/>
                    </a:solidFill>
                    <a:effectLst/>
                    <a:latin typeface="+mn-lt"/>
                    <a:ea typeface="+mn-ea"/>
                    <a:cs typeface="+mn-cs"/>
                  </a:rPr>
                  <a:t>路由器的主存储器，存放</a:t>
                </a:r>
                <a:r>
                  <a:rPr lang="en-US" altLang="zh-CN" sz="1200" kern="1200" dirty="0" smtClean="0">
                    <a:solidFill>
                      <a:schemeClr val="tx1"/>
                    </a:solidFill>
                    <a:effectLst/>
                    <a:latin typeface="+mn-lt"/>
                    <a:ea typeface="+mn-ea"/>
                    <a:cs typeface="+mn-cs"/>
                  </a:rPr>
                  <a:t>Running-</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，路由器，</a:t>
                </a:r>
                <a:r>
                  <a:rPr lang="en-US" altLang="zh-CN" sz="1200" kern="1200" dirty="0" smtClean="0">
                    <a:solidFill>
                      <a:schemeClr val="tx1"/>
                    </a:solidFill>
                    <a:effectLst/>
                    <a:latin typeface="+mn-lt"/>
                    <a:ea typeface="+mn-ea"/>
                    <a:cs typeface="+mn-cs"/>
                  </a:rPr>
                  <a:t>ARP</a:t>
                </a:r>
                <a:r>
                  <a:rPr lang="zh-CN" altLang="zh-CN" sz="1200" kern="1200" dirty="0" smtClean="0">
                    <a:solidFill>
                      <a:schemeClr val="tx1"/>
                    </a:solidFill>
                    <a:effectLst/>
                    <a:latin typeface="+mn-lt"/>
                    <a:ea typeface="+mn-ea"/>
                    <a:cs typeface="+mn-cs"/>
                  </a:rPr>
                  <a:t>表，类似于计算机的内存。</a:t>
                </a:r>
              </a:p>
              <a:p>
                <a:pPr lvl="1"/>
                <a:r>
                  <a:rPr lang="en-US" altLang="zh-CN" sz="1200" kern="1200" dirty="0" smtClean="0">
                    <a:solidFill>
                      <a:schemeClr val="tx1"/>
                    </a:solidFill>
                    <a:effectLst/>
                    <a:latin typeface="+mn-lt"/>
                    <a:ea typeface="+mn-ea"/>
                    <a:cs typeface="+mn-cs"/>
                  </a:rPr>
                  <a:t>FLASH:</a:t>
                </a:r>
                <a:r>
                  <a:rPr lang="zh-CN" altLang="zh-CN" sz="1200" kern="1200" dirty="0" smtClean="0">
                    <a:solidFill>
                      <a:schemeClr val="tx1"/>
                    </a:solidFill>
                    <a:effectLst/>
                    <a:latin typeface="+mn-lt"/>
                    <a:ea typeface="+mn-ea"/>
                    <a:cs typeface="+mn-cs"/>
                  </a:rPr>
                  <a:t>路由器的快闪存储器，用于存放路由器的</a:t>
                </a:r>
                <a:r>
                  <a:rPr lang="en-US" altLang="zh-CN" sz="1200" kern="1200" dirty="0"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，类似于计算机硬盘。</a:t>
                </a:r>
              </a:p>
              <a:p>
                <a:pPr lvl="1"/>
                <a:r>
                  <a:rPr lang="en-US" altLang="zh-CN" sz="1200" kern="1200" dirty="0" smtClean="0">
                    <a:solidFill>
                      <a:schemeClr val="tx1"/>
                    </a:solidFill>
                    <a:effectLst/>
                    <a:latin typeface="+mn-lt"/>
                    <a:ea typeface="+mn-ea"/>
                    <a:cs typeface="+mn-cs"/>
                  </a:rPr>
                  <a:t>NVRAM:</a:t>
                </a:r>
                <a:r>
                  <a:rPr lang="zh-CN" altLang="zh-CN" sz="1200" kern="1200" dirty="0" smtClean="0">
                    <a:solidFill>
                      <a:schemeClr val="tx1"/>
                    </a:solidFill>
                    <a:effectLst/>
                    <a:latin typeface="+mn-lt"/>
                    <a:ea typeface="+mn-ea"/>
                    <a:cs typeface="+mn-cs"/>
                  </a:rPr>
                  <a:t>非易失存储器，用于放置启动配置文件</a:t>
                </a:r>
                <a:r>
                  <a:rPr lang="en-US" altLang="zh-CN" sz="1200" kern="1200" dirty="0" smtClean="0">
                    <a:solidFill>
                      <a:schemeClr val="tx1"/>
                    </a:solidFill>
                    <a:effectLst/>
                    <a:latin typeface="+mn-lt"/>
                    <a:ea typeface="+mn-ea"/>
                    <a:cs typeface="+mn-cs"/>
                  </a:rPr>
                  <a:t>Startup-</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文件</a:t>
                </a:r>
              </a:p>
              <a:p>
                <a:endParaRPr lang="en-US" altLang="zh-CN" dirty="0" smtClean="0"/>
              </a:p>
              <a:p>
                <a:r>
                  <a:rPr lang="zh-CN" altLang="en-US" dirty="0" smtClean="0"/>
                  <a:t>接口：</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zh-CN" sz="1200" i="0" kern="1200" smtClean="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物理接口{█(局域网接口：</a:t>
                </a:r>
                <a:r>
                  <a:rPr lang="en-US" altLang="zh-CN" sz="1200" i="0" kern="1200">
                    <a:solidFill>
                      <a:schemeClr val="tx1"/>
                    </a:solidFill>
                    <a:effectLst/>
                    <a:latin typeface="+mn-lt"/>
                    <a:ea typeface="+mn-ea"/>
                    <a:cs typeface="+mn-cs"/>
                  </a:rPr>
                  <a:t>RJ−45</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BNC</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FDDI@</a:t>
                </a:r>
                <a:r>
                  <a:rPr lang="zh-CN" altLang="zh-CN" sz="1200" i="0" kern="1200">
                    <a:solidFill>
                      <a:schemeClr val="tx1"/>
                    </a:solidFill>
                    <a:effectLst/>
                    <a:latin typeface="+mn-lt"/>
                    <a:ea typeface="+mn-ea"/>
                    <a:cs typeface="+mn-cs"/>
                  </a:rPr>
                  <a:t>广域网接口{█(</a:t>
                </a:r>
                <a:r>
                  <a:rPr lang="en-US" altLang="zh-CN" sz="1200" i="0" kern="1200">
                    <a:solidFill>
                      <a:schemeClr val="tx1"/>
                    </a:solidFill>
                    <a:effectLst/>
                    <a:latin typeface="+mn-lt"/>
                    <a:ea typeface="+mn-ea"/>
                    <a:cs typeface="+mn-cs"/>
                  </a:rPr>
                  <a:t>𝐼𝑆𝐷𝑁  𝐵𝑅𝐼:𝑅𝐽45@</a:t>
                </a:r>
                <a:r>
                  <a:rPr lang="zh-CN" altLang="zh-CN" sz="1200" i="0" kern="1200">
                    <a:solidFill>
                      <a:schemeClr val="tx1"/>
                    </a:solidFill>
                    <a:effectLst/>
                    <a:latin typeface="+mn-lt"/>
                    <a:ea typeface="+mn-ea"/>
                    <a:cs typeface="+mn-cs"/>
                  </a:rPr>
                  <a:t>异步串口</a:t>
                </a:r>
                <a:r>
                  <a:rPr lang="en-US" altLang="zh-CN" sz="1200" i="0" kern="1200">
                    <a:solidFill>
                      <a:schemeClr val="tx1"/>
                    </a:solidFill>
                    <a:effectLst/>
                    <a:latin typeface="+mn-lt"/>
                    <a:ea typeface="+mn-ea"/>
                    <a:cs typeface="+mn-cs"/>
                  </a:rPr>
                  <a:t>:RS−232C</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V.24@</a:t>
                </a:r>
                <a:r>
                  <a:rPr lang="zh-CN" altLang="zh-CN" sz="1200" i="0" kern="1200">
                    <a:solidFill>
                      <a:schemeClr val="tx1"/>
                    </a:solidFill>
                    <a:effectLst/>
                    <a:latin typeface="+mn-lt"/>
                    <a:ea typeface="+mn-ea"/>
                    <a:cs typeface="+mn-cs"/>
                  </a:rPr>
                  <a:t>同步串口：</a:t>
                </a:r>
                <a:r>
                  <a:rPr lang="en-US" altLang="zh-CN" sz="1200" i="0" kern="1200">
                    <a:solidFill>
                      <a:schemeClr val="tx1"/>
                    </a:solidFill>
                    <a:effectLst/>
                    <a:latin typeface="+mn-lt"/>
                    <a:ea typeface="+mn-ea"/>
                    <a:cs typeface="+mn-cs"/>
                  </a:rPr>
                  <a:t>V.35</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RS 449)┤@</a:t>
                </a:r>
                <a:r>
                  <a:rPr lang="zh-CN" altLang="zh-CN" sz="1200" i="0" kern="1200">
                    <a:solidFill>
                      <a:schemeClr val="tx1"/>
                    </a:solidFill>
                    <a:effectLst/>
                    <a:latin typeface="+mn-lt"/>
                    <a:ea typeface="+mn-ea"/>
                    <a:cs typeface="+mn-cs"/>
                  </a:rPr>
                  <a:t>调试接口：</a:t>
                </a:r>
                <a:r>
                  <a:rPr lang="en-US" altLang="zh-CN" sz="1200" i="0" kern="1200">
                    <a:solidFill>
                      <a:schemeClr val="tx1"/>
                    </a:solidFill>
                    <a:effectLst/>
                    <a:latin typeface="+mn-lt"/>
                    <a:ea typeface="+mn-ea"/>
                    <a:cs typeface="+mn-cs"/>
                  </a:rPr>
                  <a:t>CON,AUX)┤@</a:t>
                </a:r>
                <a:r>
                  <a:rPr lang="zh-CN" altLang="zh-CN" sz="1200" i="0" kern="1200">
                    <a:solidFill>
                      <a:schemeClr val="tx1"/>
                    </a:solidFill>
                    <a:effectLst/>
                    <a:latin typeface="+mn-lt"/>
                    <a:ea typeface="+mn-ea"/>
                    <a:cs typeface="+mn-cs"/>
                  </a:rPr>
                  <a:t>逻辑接口{█(子接口：绑定于物理接口作为独立接口使用@</a:t>
                </a:r>
                <a:r>
                  <a:rPr lang="en-US" altLang="zh-CN" sz="1200" i="0" kern="1200">
                    <a:solidFill>
                      <a:schemeClr val="tx1"/>
                    </a:solidFill>
                    <a:effectLst/>
                    <a:latin typeface="+mn-lt"/>
                    <a:ea typeface="+mn-ea"/>
                    <a:cs typeface="+mn-cs"/>
                  </a:rPr>
                  <a:t>𝐿𝑜𝑜𝑝𝑏𝑎𝑐𝑘</a:t>
                </a:r>
                <a:r>
                  <a:rPr lang="zh-CN" altLang="zh-CN" sz="1200" i="0" kern="1200">
                    <a:solidFill>
                      <a:schemeClr val="tx1"/>
                    </a:solidFill>
                    <a:effectLst/>
                    <a:latin typeface="+mn-lt"/>
                    <a:ea typeface="+mn-ea"/>
                    <a:cs typeface="+mn-cs"/>
                  </a:rPr>
                  <a:t>：反馈接口用于外部网关协议@</a:t>
                </a:r>
                <a:r>
                  <a:rPr lang="en-US" altLang="zh-CN" sz="1200" i="0" kern="1200">
                    <a:solidFill>
                      <a:schemeClr val="tx1"/>
                    </a:solidFill>
                    <a:effectLst/>
                    <a:latin typeface="+mn-lt"/>
                    <a:ea typeface="+mn-ea"/>
                    <a:cs typeface="+mn-cs"/>
                  </a:rPr>
                  <a:t>𝑁𝑢𝑙𝑙:</a:t>
                </a:r>
                <a:r>
                  <a:rPr lang="zh-CN" altLang="zh-CN" sz="1200" i="0" kern="1200">
                    <a:solidFill>
                      <a:schemeClr val="tx1"/>
                    </a:solidFill>
                    <a:effectLst/>
                    <a:latin typeface="+mn-lt"/>
                    <a:ea typeface="+mn-ea"/>
                    <a:cs typeface="+mn-cs"/>
                  </a:rPr>
                  <a:t>清零接口，用于过滤网络数据包@</a:t>
                </a:r>
                <a:r>
                  <a:rPr lang="en-US" altLang="zh-CN" sz="1200" i="0" kern="1200">
                    <a:solidFill>
                      <a:schemeClr val="tx1"/>
                    </a:solidFill>
                    <a:effectLst/>
                    <a:latin typeface="+mn-lt"/>
                    <a:ea typeface="+mn-ea"/>
                    <a:cs typeface="+mn-cs"/>
                  </a:rPr>
                  <a:t>𝑇𝑢𝑛𝑛𝑒𝑙:</a:t>
                </a:r>
                <a:r>
                  <a:rPr lang="zh-CN" altLang="zh-CN" sz="1200" i="0" kern="1200">
                    <a:solidFill>
                      <a:schemeClr val="tx1"/>
                    </a:solidFill>
                    <a:effectLst/>
                    <a:latin typeface="+mn-lt"/>
                    <a:ea typeface="+mn-ea"/>
                    <a:cs typeface="+mn-cs"/>
                  </a:rPr>
                  <a:t>隧道接口，用于建立</a:t>
                </a:r>
                <a:r>
                  <a:rPr lang="en-US" altLang="zh-CN" sz="1200" i="0" kern="1200">
                    <a:solidFill>
                      <a:schemeClr val="tx1"/>
                    </a:solidFill>
                    <a:effectLst/>
                    <a:latin typeface="+mn-lt"/>
                    <a:ea typeface="+mn-ea"/>
                    <a:cs typeface="+mn-cs"/>
                  </a:rPr>
                  <a:t>VPN</a:t>
                </a:r>
                <a:r>
                  <a:rPr lang="zh-CN" altLang="zh-CN" sz="1200" i="0" kern="1200">
                    <a:solidFill>
                      <a:schemeClr val="tx1"/>
                    </a:solidFill>
                    <a:effectLst/>
                    <a:latin typeface="+mn-lt"/>
                    <a:ea typeface="+mn-ea"/>
                    <a:cs typeface="+mn-cs"/>
                  </a:rPr>
                  <a:t>隧道@拨号接口：用于配置网络拨号及</a:t>
                </a:r>
                <a:r>
                  <a:rPr lang="en-US" altLang="zh-CN" sz="1200" i="0" kern="1200">
                    <a:solidFill>
                      <a:schemeClr val="tx1"/>
                    </a:solidFill>
                    <a:effectLst/>
                    <a:latin typeface="+mn-lt"/>
                    <a:ea typeface="+mn-ea"/>
                    <a:cs typeface="+mn-cs"/>
                  </a:rPr>
                  <a:t>DDR</a:t>
                </a:r>
                <a:r>
                  <a:rPr lang="zh-CN" altLang="zh-CN" sz="1200" i="0" kern="1200">
                    <a:solidFill>
                      <a:schemeClr val="tx1"/>
                    </a:solidFill>
                    <a:effectLst/>
                    <a:latin typeface="+mn-lt"/>
                    <a:ea typeface="+mn-ea"/>
                    <a:cs typeface="+mn-cs"/>
                  </a:rPr>
                  <a:t>的拨号环境)┤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02F4730E-062A-4FAD-B460-DC94253156E3}" type="slidenum">
              <a:rPr lang="zh-CN" altLang="en-US" smtClean="0"/>
              <a:t>5</a:t>
            </a:fld>
            <a:endParaRPr lang="zh-CN" altLang="en-US"/>
          </a:p>
        </p:txBody>
      </p:sp>
    </p:spTree>
    <p:extLst>
      <p:ext uri="{BB962C8B-B14F-4D97-AF65-F5344CB8AC3E}">
        <p14:creationId xmlns:p14="http://schemas.microsoft.com/office/powerpoint/2010/main" val="395827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路由器工作离不开路由表，路由器通过查找路由表得知去往目的地的数据包的下一跳送往何处，路由协议就是用来维护路由表的一种协商机制。在网络规模还不是很大，并且网络变化很少的情况下，使用手工配置静态路由显得很有效。管理者只需保留一张关于网络的表格，并在新的网络加入</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和删除一个网络时，更新该表格。从</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此路由器</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出发，去往每一个目的网段的数据包下一跳送往何处由工作人员来决定，并且配置进路由表中。随着互联网规模的不断扩大，人工改变路由的方式耗时而且容易带来错误，人工维护整个网络的路由表已不能满足网络对于路由表的需要。网络运营</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需要</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路由表能真实快速地反映</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整个网络</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情况。当网络发生变化时，路由表要快速得到调整使数据包尽可能地走最佳网络路径到达目的地。</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路由协议动态维护路由器中的路由表。它通过收集和发送报文获得网络上的每个拓扑结构的变动，并根据这些变动迅速调整自己的路由表，使得路由器在转发数据包时选择最佳的路径。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F4730E-062A-4FAD-B460-DC94253156E3}" type="slidenum">
              <a:rPr lang="zh-CN" altLang="en-US" smtClean="0"/>
              <a:t>6</a:t>
            </a:fld>
            <a:endParaRPr lang="zh-CN" altLang="en-US"/>
          </a:p>
        </p:txBody>
      </p:sp>
    </p:spTree>
    <p:extLst>
      <p:ext uri="{BB962C8B-B14F-4D97-AF65-F5344CB8AC3E}">
        <p14:creationId xmlns:p14="http://schemas.microsoft.com/office/powerpoint/2010/main" val="988250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zh-CN" sz="1200" kern="1200" dirty="0" smtClean="0">
                <a:solidFill>
                  <a:schemeClr val="tx1"/>
                </a:solidFill>
                <a:effectLst/>
                <a:latin typeface="+mn-lt"/>
                <a:ea typeface="+mn-ea"/>
                <a:cs typeface="+mn-cs"/>
              </a:rPr>
              <a:t>动态路由协议两个重要进程是最初的发现远程网络和在路由表中维护这些网络的列表。路由协议由一组处理进程、算法和消息组成，用于交换路由信息，并将其选的最佳路径添加到路由表中。</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路由协议的重要特征之一，就是当拓扑发生变化时如何能快速收敛。收敛是指所有网络路由器的路由表达到一致的过程。当所有路由器都获取到完整而准确的网络信息时，网络即完成收敛。收敛时间是指路由器共享网络信息、计算最佳路径并更新路由表所花费的时间。网络在完成收敛后才可以正常运行，因此，大部分网络都需要在很短的时间内完成收敛。收敛过程既具有协作性，又具独立性。路由器之间既需要共享路由信息，各个路由器也必须独立计算拓扑结构变化对各自路由过程所产生的影响。由于路由器独立更新网络信息以与拓扑结构保持一致，所以，也可以说路由器通过收敛来达成一致。</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zh-CN" altLang="zh-CN" sz="1200" kern="1200" dirty="0" smtClean="0">
                <a:solidFill>
                  <a:schemeClr val="tx1"/>
                </a:solidFill>
                <a:effectLst/>
                <a:latin typeface="+mn-lt"/>
                <a:ea typeface="+mn-ea"/>
                <a:cs typeface="+mn-cs"/>
              </a:rPr>
              <a:t>收敛的有关属性包括路由信息的传播速度以及最佳路径的计算方法。可以根据收敛速度来评估路由协议。收敛速度越快，路由协议的性能就越好。通常，</a:t>
            </a:r>
            <a:r>
              <a:rPr lang="en-US" altLang="zh-CN" sz="1200" kern="1200" dirty="0" smtClean="0">
                <a:solidFill>
                  <a:schemeClr val="tx1"/>
                </a:solidFill>
                <a:effectLst/>
                <a:latin typeface="+mn-lt"/>
                <a:ea typeface="+mn-ea"/>
                <a:cs typeface="+mn-cs"/>
              </a:rPr>
              <a:t>RIP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IGRP</a:t>
            </a:r>
            <a:r>
              <a:rPr lang="zh-CN" altLang="zh-CN" sz="1200" kern="1200" dirty="0" smtClean="0">
                <a:solidFill>
                  <a:schemeClr val="tx1"/>
                </a:solidFill>
                <a:effectLst/>
                <a:latin typeface="+mn-lt"/>
                <a:ea typeface="+mn-ea"/>
                <a:cs typeface="+mn-cs"/>
              </a:rPr>
              <a:t>收敛较慢，而</a:t>
            </a:r>
            <a:r>
              <a:rPr lang="en-US" altLang="zh-CN" sz="1200" kern="1200" dirty="0" smtClean="0">
                <a:solidFill>
                  <a:schemeClr val="tx1"/>
                </a:solidFill>
                <a:effectLst/>
                <a:latin typeface="+mn-lt"/>
                <a:ea typeface="+mn-ea"/>
                <a:cs typeface="+mn-cs"/>
              </a:rPr>
              <a:t>EIGRP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OSPF</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IS-IS</a:t>
            </a:r>
            <a:r>
              <a:rPr lang="zh-CN" altLang="zh-CN" sz="1200" kern="1200" dirty="0" smtClean="0">
                <a:solidFill>
                  <a:schemeClr val="tx1"/>
                </a:solidFill>
                <a:effectLst/>
                <a:latin typeface="+mn-lt"/>
                <a:ea typeface="+mn-ea"/>
                <a:cs typeface="+mn-cs"/>
              </a:rPr>
              <a:t>收敛较快。</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在路由进程决定使用哪条路由来转发数据包之前，它必须先决定哪条路由放到路由表中。路由器经常会学到多于一条的对于目标网络的路由来源。路由进程将要决定使用哪个路由来源。管理距离就用作此目的。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 </a:t>
            </a:r>
            <a:r>
              <a:rPr lang="zh-CN" altLang="zh-CN" sz="1200" kern="1200" dirty="0" smtClean="0">
                <a:solidFill>
                  <a:schemeClr val="tx1"/>
                </a:solidFill>
                <a:effectLst/>
                <a:latin typeface="+mn-lt"/>
                <a:ea typeface="+mn-ea"/>
                <a:cs typeface="+mn-cs"/>
              </a:rPr>
              <a:t>根据是否在一个自治域内部使用，动态路由协议分为内部网关协议（</a:t>
            </a:r>
            <a:r>
              <a:rPr lang="en-US" altLang="zh-CN" sz="1200" kern="1200" dirty="0" smtClean="0">
                <a:solidFill>
                  <a:schemeClr val="tx1"/>
                </a:solidFill>
                <a:effectLst/>
                <a:latin typeface="+mn-lt"/>
                <a:ea typeface="+mn-ea"/>
                <a:cs typeface="+mn-cs"/>
              </a:rPr>
              <a:t>IGP</a:t>
            </a:r>
            <a:r>
              <a:rPr lang="zh-CN" altLang="zh-CN" sz="1200" kern="1200" dirty="0" smtClean="0">
                <a:solidFill>
                  <a:schemeClr val="tx1"/>
                </a:solidFill>
                <a:effectLst/>
                <a:latin typeface="+mn-lt"/>
                <a:ea typeface="+mn-ea"/>
                <a:cs typeface="+mn-cs"/>
              </a:rPr>
              <a:t>）和外部网关协议（</a:t>
            </a:r>
            <a:r>
              <a:rPr lang="en-US" altLang="zh-CN" sz="1200" kern="1200" dirty="0" smtClean="0">
                <a:solidFill>
                  <a:schemeClr val="tx1"/>
                </a:solidFill>
                <a:effectLst/>
                <a:latin typeface="+mn-lt"/>
                <a:ea typeface="+mn-ea"/>
                <a:cs typeface="+mn-cs"/>
              </a:rPr>
              <a:t>EGP</a:t>
            </a:r>
            <a:r>
              <a:rPr lang="zh-CN" altLang="zh-CN" sz="1200" kern="1200" dirty="0" smtClean="0">
                <a:solidFill>
                  <a:schemeClr val="tx1"/>
                </a:solidFill>
                <a:effectLst/>
                <a:latin typeface="+mn-lt"/>
                <a:ea typeface="+mn-ea"/>
                <a:cs typeface="+mn-cs"/>
              </a:rPr>
              <a:t>）。这里的自治域指一个具有统一管理机构、统一路由策略的网络。自治域内部采用的路由选择协议称为内部网关协议，常用的有</a:t>
            </a:r>
            <a:r>
              <a:rPr lang="en-US" altLang="zh-CN" sz="1200" kern="1200" dirty="0" smtClean="0">
                <a:solidFill>
                  <a:schemeClr val="tx1"/>
                </a:solidFill>
                <a:effectLst/>
                <a:latin typeface="+mn-lt"/>
                <a:ea typeface="+mn-ea"/>
                <a:cs typeface="+mn-cs"/>
              </a:rPr>
              <a:t>RIP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OSPF</a:t>
            </a:r>
            <a:r>
              <a:rPr lang="zh-CN" altLang="zh-CN" sz="1200" kern="1200" dirty="0" smtClean="0">
                <a:solidFill>
                  <a:schemeClr val="tx1"/>
                </a:solidFill>
                <a:effectLst/>
                <a:latin typeface="+mn-lt"/>
                <a:ea typeface="+mn-ea"/>
                <a:cs typeface="+mn-cs"/>
              </a:rPr>
              <a:t>；外部网关协议主要用于多个自治域之间的路由选择，常用的是</a:t>
            </a:r>
            <a:r>
              <a:rPr lang="en-US" altLang="zh-CN" sz="1200" kern="1200" dirty="0" smtClean="0">
                <a:solidFill>
                  <a:schemeClr val="tx1"/>
                </a:solidFill>
                <a:effectLst/>
                <a:latin typeface="+mn-lt"/>
                <a:ea typeface="+mn-ea"/>
                <a:cs typeface="+mn-cs"/>
              </a:rPr>
              <a:t>BGP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BGP-4</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5. </a:t>
            </a:r>
            <a:r>
              <a:rPr lang="zh-CN" altLang="zh-CN" sz="1200" kern="1200" dirty="0" smtClean="0">
                <a:solidFill>
                  <a:schemeClr val="tx1"/>
                </a:solidFill>
                <a:effectLst/>
                <a:latin typeface="+mn-lt"/>
                <a:ea typeface="+mn-ea"/>
                <a:cs typeface="+mn-cs"/>
              </a:rPr>
              <a:t>内部网关协议（</a:t>
            </a:r>
            <a:r>
              <a:rPr lang="en-US" altLang="zh-CN" sz="1200" kern="1200" dirty="0" smtClean="0">
                <a:solidFill>
                  <a:schemeClr val="tx1"/>
                </a:solidFill>
                <a:effectLst/>
                <a:latin typeface="+mn-lt"/>
                <a:ea typeface="+mn-ea"/>
                <a:cs typeface="+mn-cs"/>
              </a:rPr>
              <a:t>IGP</a:t>
            </a:r>
            <a:r>
              <a:rPr lang="zh-CN" altLang="zh-CN" sz="1200" kern="1200" dirty="0" smtClean="0">
                <a:solidFill>
                  <a:schemeClr val="tx1"/>
                </a:solidFill>
                <a:effectLst/>
                <a:latin typeface="+mn-lt"/>
                <a:ea typeface="+mn-ea"/>
                <a:cs typeface="+mn-cs"/>
              </a:rPr>
              <a:t>）可以划分为两类：</a:t>
            </a:r>
          </a:p>
          <a:p>
            <a:pPr lvl="0"/>
            <a:r>
              <a:rPr lang="zh-CN" altLang="zh-CN" sz="1200" kern="1200" dirty="0" smtClean="0">
                <a:solidFill>
                  <a:schemeClr val="tx1"/>
                </a:solidFill>
                <a:effectLst/>
                <a:latin typeface="+mn-lt"/>
                <a:ea typeface="+mn-ea"/>
                <a:cs typeface="+mn-cs"/>
              </a:rPr>
              <a:t>距离矢量路由协议</a:t>
            </a:r>
          </a:p>
          <a:p>
            <a:pPr lvl="0"/>
            <a:r>
              <a:rPr lang="zh-CN" altLang="zh-CN" sz="1200" kern="1200" dirty="0" smtClean="0">
                <a:solidFill>
                  <a:schemeClr val="tx1"/>
                </a:solidFill>
                <a:effectLst/>
                <a:latin typeface="+mn-lt"/>
                <a:ea typeface="+mn-ea"/>
                <a:cs typeface="+mn-cs"/>
              </a:rPr>
              <a:t>链路状态路由协议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距离矢量是指以距离和方向构成的矢量来通告路由信息。距离按跳数等度量来定义，方向则是下一跳的路由器或送出接口。距离矢量协议通常使用贝尔曼</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福特算法来确定最佳路径。</a:t>
            </a:r>
          </a:p>
          <a:p>
            <a:r>
              <a:rPr lang="zh-CN" altLang="zh-CN" sz="1200" kern="1200" dirty="0" smtClean="0">
                <a:solidFill>
                  <a:schemeClr val="tx1"/>
                </a:solidFill>
                <a:effectLst/>
                <a:latin typeface="+mn-lt"/>
                <a:ea typeface="+mn-ea"/>
                <a:cs typeface="+mn-cs"/>
              </a:rPr>
              <a:t>与距离矢量路由协议的运行过程不同，配置链路状态路由协议的路由器可以获取所有其他路由器的信息来创建网络的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完整视图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，即拓扑结构。我们继续拿路标来作类比，使用链路状态路由协议就好比拥有一张完整的网络拓扑图。从源到目的网络的路途中并不需要路标，因为所有链路状态路由器都使用相同的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网络地图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。链路状态路由器使用链路状态信息来创建拓扑图，并在拓扑结构中选择到达所有目的网络的最佳路径。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所有的路由协议可以被分为以下两种之一：</a:t>
            </a:r>
          </a:p>
          <a:p>
            <a:pPr lvl="0"/>
            <a:r>
              <a:rPr lang="zh-CN" altLang="zh-CN" sz="1200" kern="1200" dirty="0" smtClean="0">
                <a:solidFill>
                  <a:schemeClr val="tx1"/>
                </a:solidFill>
                <a:effectLst/>
                <a:latin typeface="+mn-lt"/>
                <a:ea typeface="+mn-ea"/>
                <a:cs typeface="+mn-cs"/>
              </a:rPr>
              <a:t>有类路由协议</a:t>
            </a:r>
          </a:p>
          <a:p>
            <a:pPr lvl="0"/>
            <a:r>
              <a:rPr lang="zh-CN" altLang="zh-CN" sz="1200" kern="1200" dirty="0" smtClean="0">
                <a:solidFill>
                  <a:schemeClr val="tx1"/>
                </a:solidFill>
                <a:effectLst/>
                <a:latin typeface="+mn-lt"/>
                <a:ea typeface="+mn-ea"/>
                <a:cs typeface="+mn-cs"/>
              </a:rPr>
              <a:t>无类路由协议</a:t>
            </a:r>
          </a:p>
          <a:p>
            <a:r>
              <a:rPr lang="zh-CN" altLang="zh-CN" sz="1200" kern="1200" dirty="0" smtClean="0">
                <a:solidFill>
                  <a:schemeClr val="tx1"/>
                </a:solidFill>
                <a:effectLst/>
                <a:latin typeface="+mn-lt"/>
                <a:ea typeface="+mn-ea"/>
                <a:cs typeface="+mn-cs"/>
              </a:rPr>
              <a:t>有类路由协议在路由信息更新过程中不发送子网掩码信息。最早出现的路由协议（如</a:t>
            </a:r>
            <a:r>
              <a:rPr lang="en-US" altLang="zh-CN" sz="1200" kern="1200" dirty="0" smtClean="0">
                <a:solidFill>
                  <a:schemeClr val="tx1"/>
                </a:solidFill>
                <a:effectLst/>
                <a:latin typeface="+mn-lt"/>
                <a:ea typeface="+mn-ea"/>
                <a:cs typeface="+mn-cs"/>
              </a:rPr>
              <a:t>RIP</a:t>
            </a:r>
            <a:r>
              <a:rPr lang="zh-CN" altLang="zh-CN" sz="1200" kern="1200" dirty="0" smtClean="0">
                <a:solidFill>
                  <a:schemeClr val="tx1"/>
                </a:solidFill>
                <a:effectLst/>
                <a:latin typeface="+mn-lt"/>
                <a:ea typeface="+mn-ea"/>
                <a:cs typeface="+mn-cs"/>
              </a:rPr>
              <a:t>）都属于有类路由协议。那时，网络地址是按类来分配的：</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类、</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类或</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类。路由协议的路由信息更新中不需要包括子网掩码，因为子网掩码可以根据网络地址的第一组二进制八位数来确定。</a:t>
            </a:r>
          </a:p>
          <a:p>
            <a:r>
              <a:rPr lang="zh-CN" altLang="zh-CN" sz="1200" kern="1200" dirty="0" smtClean="0">
                <a:solidFill>
                  <a:schemeClr val="tx1"/>
                </a:solidFill>
                <a:effectLst/>
                <a:latin typeface="+mn-lt"/>
                <a:ea typeface="+mn-ea"/>
                <a:cs typeface="+mn-cs"/>
              </a:rPr>
              <a:t>有类路由协议包括</a:t>
            </a:r>
            <a:r>
              <a:rPr lang="en-US" altLang="zh-CN" sz="1200" kern="1200" dirty="0" smtClean="0">
                <a:solidFill>
                  <a:schemeClr val="tx1"/>
                </a:solidFill>
                <a:effectLst/>
                <a:latin typeface="+mn-lt"/>
                <a:ea typeface="+mn-ea"/>
                <a:cs typeface="+mn-cs"/>
              </a:rPr>
              <a:t>RIPv1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IGRP</a:t>
            </a:r>
            <a:r>
              <a:rPr lang="zh-CN" altLang="zh-CN" sz="1200" kern="1200" dirty="0" smtClean="0">
                <a:solidFill>
                  <a:schemeClr val="tx1"/>
                </a:solidFill>
                <a:effectLst/>
                <a:latin typeface="+mn-lt"/>
                <a:ea typeface="+mn-ea"/>
                <a:cs typeface="+mn-cs"/>
              </a:rPr>
              <a:t>。 在无类路由协议的路由更新中，同时应包括网络地址和子网掩码。如今网络已不再按照类来分配地址，子网掩码也就无法根据网络地址的第一组二进制八位数来确定。如今的大部分网络都需要使用无类路由协议，因为无类路由协议支持</a:t>
            </a:r>
            <a:r>
              <a:rPr lang="en-US" altLang="zh-CN" sz="1200" kern="1200" dirty="0" smtClean="0">
                <a:solidFill>
                  <a:schemeClr val="tx1"/>
                </a:solidFill>
                <a:effectLst/>
                <a:latin typeface="+mn-lt"/>
                <a:ea typeface="+mn-ea"/>
                <a:cs typeface="+mn-cs"/>
              </a:rPr>
              <a:t>VLSM</a:t>
            </a:r>
            <a:r>
              <a:rPr lang="zh-CN" altLang="zh-CN" sz="1200" kern="1200" dirty="0" smtClean="0">
                <a:solidFill>
                  <a:schemeClr val="tx1"/>
                </a:solidFill>
                <a:effectLst/>
                <a:latin typeface="+mn-lt"/>
                <a:ea typeface="+mn-ea"/>
                <a:cs typeface="+mn-cs"/>
              </a:rPr>
              <a:t>，非连续网络以及其他一些功能。</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zh-CN" altLang="zh-CN" sz="1200" kern="1200" dirty="0" smtClean="0">
                <a:solidFill>
                  <a:schemeClr val="tx1"/>
                </a:solidFill>
                <a:effectLst/>
                <a:latin typeface="+mn-lt"/>
                <a:ea typeface="+mn-ea"/>
                <a:cs typeface="+mn-cs"/>
              </a:rPr>
              <a:t>无类路由协议包括</a:t>
            </a:r>
            <a:r>
              <a:rPr lang="en-US" altLang="zh-CN" sz="1200" kern="1200" dirty="0" smtClean="0">
                <a:solidFill>
                  <a:schemeClr val="tx1"/>
                </a:solidFill>
                <a:effectLst/>
                <a:latin typeface="+mn-lt"/>
                <a:ea typeface="+mn-ea"/>
                <a:cs typeface="+mn-cs"/>
              </a:rPr>
              <a:t>RIPv2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EIGRP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OSPF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IS-IS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BGP</a:t>
            </a:r>
            <a:r>
              <a:rPr lang="zh-CN" altLang="zh-CN" sz="1200" kern="1200" dirty="0" smtClean="0">
                <a:solidFill>
                  <a:schemeClr val="tx1"/>
                </a:solidFill>
                <a:effectLst/>
                <a:latin typeface="+mn-lt"/>
                <a:ea typeface="+mn-ea"/>
                <a:cs typeface="+mn-cs"/>
              </a:rPr>
              <a:t>等。</a:t>
            </a:r>
          </a:p>
          <a:p>
            <a:endParaRPr lang="zh-CN" altLang="zh-CN" sz="1200" kern="1200" dirty="0" smtClean="0">
              <a:solidFill>
                <a:schemeClr val="tx1"/>
              </a:solidFill>
              <a:effectLst/>
              <a:latin typeface="+mn-lt"/>
              <a:ea typeface="+mn-ea"/>
              <a:cs typeface="+mn-cs"/>
            </a:endParaRPr>
          </a:p>
          <a:p>
            <a:pPr lvl="0"/>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F4730E-062A-4FAD-B460-DC94253156E3}" type="slidenum">
              <a:rPr lang="zh-CN" altLang="en-US" smtClean="0"/>
              <a:t>7</a:t>
            </a:fld>
            <a:endParaRPr lang="zh-CN" altLang="en-US"/>
          </a:p>
        </p:txBody>
      </p:sp>
    </p:spTree>
    <p:extLst>
      <p:ext uri="{BB962C8B-B14F-4D97-AF65-F5344CB8AC3E}">
        <p14:creationId xmlns:p14="http://schemas.microsoft.com/office/powerpoint/2010/main" val="66231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Internet </a:t>
            </a:r>
            <a:r>
              <a:rPr lang="zh-CN" altLang="zh-CN" sz="1200" kern="1200" dirty="0" smtClean="0">
                <a:solidFill>
                  <a:schemeClr val="tx1"/>
                </a:solidFill>
                <a:effectLst/>
                <a:latin typeface="+mn-lt"/>
                <a:ea typeface="+mn-ea"/>
                <a:cs typeface="+mn-cs"/>
              </a:rPr>
              <a:t>是由自治系统（</a:t>
            </a:r>
            <a:r>
              <a:rPr lang="en-US" altLang="zh-CN" sz="1200" kern="1200" dirty="0" smtClean="0">
                <a:solidFill>
                  <a:schemeClr val="tx1"/>
                </a:solidFill>
                <a:effectLst/>
                <a:latin typeface="+mn-lt"/>
                <a:ea typeface="+mn-ea"/>
                <a:cs typeface="+mn-cs"/>
              </a:rPr>
              <a:t>Autonomous System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）集合构成的，每个自治系统包括了处于一个机构管理之下的若干网络和路由器。</a:t>
            </a:r>
            <a:r>
              <a:rPr lang="en-US" altLang="zh-CN" sz="1200" kern="1200" dirty="0" smtClean="0">
                <a:solidFill>
                  <a:schemeClr val="tx1"/>
                </a:solidFill>
                <a:effectLst/>
                <a:latin typeface="+mn-lt"/>
                <a:ea typeface="+mn-ea"/>
                <a:cs typeface="+mn-cs"/>
              </a:rPr>
              <a:t>BGP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Border Gateway Protocol</a:t>
            </a:r>
            <a:r>
              <a:rPr lang="zh-CN" altLang="zh-CN" sz="1200" kern="1200" dirty="0" smtClean="0">
                <a:solidFill>
                  <a:schemeClr val="tx1"/>
                </a:solidFill>
                <a:effectLst/>
                <a:latin typeface="+mn-lt"/>
                <a:ea typeface="+mn-ea"/>
                <a:cs typeface="+mn-cs"/>
              </a:rPr>
              <a:t>，边界网关协议）， 就是为</a:t>
            </a:r>
            <a:r>
              <a:rPr lang="en-US" altLang="zh-CN" sz="1200" kern="1200" dirty="0" smtClean="0">
                <a:solidFill>
                  <a:schemeClr val="tx1"/>
                </a:solidFill>
                <a:effectLst/>
                <a:latin typeface="+mn-lt"/>
                <a:ea typeface="+mn-ea"/>
                <a:cs typeface="+mn-cs"/>
              </a:rPr>
              <a:t> TCP/IP </a:t>
            </a:r>
            <a:r>
              <a:rPr lang="zh-CN" altLang="zh-CN" sz="1200" kern="1200" dirty="0" smtClean="0">
                <a:solidFill>
                  <a:schemeClr val="tx1"/>
                </a:solidFill>
                <a:effectLst/>
                <a:latin typeface="+mn-lt"/>
                <a:ea typeface="+mn-ea"/>
                <a:cs typeface="+mn-cs"/>
              </a:rPr>
              <a:t>网络设计的用于自治系统之间的路由协议。该协议的基本功能是与其它</a:t>
            </a:r>
            <a:r>
              <a:rPr lang="en-US" altLang="zh-CN" sz="1200" kern="1200" dirty="0" smtClean="0">
                <a:solidFill>
                  <a:schemeClr val="tx1"/>
                </a:solidFill>
                <a:effectLst/>
                <a:latin typeface="+mn-lt"/>
                <a:ea typeface="+mn-ea"/>
                <a:cs typeface="+mn-cs"/>
              </a:rPr>
              <a:t> BGP </a:t>
            </a:r>
            <a:r>
              <a:rPr lang="zh-CN" altLang="zh-CN" sz="1200" kern="1200" dirty="0" smtClean="0">
                <a:solidFill>
                  <a:schemeClr val="tx1"/>
                </a:solidFill>
                <a:effectLst/>
                <a:latin typeface="+mn-lt"/>
                <a:ea typeface="+mn-ea"/>
                <a:cs typeface="+mn-cs"/>
              </a:rPr>
              <a:t>自治系统交换网络可达性信息（</a:t>
            </a:r>
            <a:r>
              <a:rPr lang="en-US" altLang="zh-CN" sz="1200" kern="1200" dirty="0" smtClean="0">
                <a:solidFill>
                  <a:schemeClr val="tx1"/>
                </a:solidFill>
                <a:effectLst/>
                <a:latin typeface="+mn-lt"/>
                <a:ea typeface="+mn-ea"/>
                <a:cs typeface="+mn-cs"/>
              </a:rPr>
              <a:t>Network Layer Reachable Information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NLRI</a:t>
            </a:r>
            <a:r>
              <a:rPr lang="zh-CN" altLang="zh-CN" sz="1200" kern="1200" dirty="0" smtClean="0">
                <a:solidFill>
                  <a:schemeClr val="tx1"/>
                </a:solidFill>
                <a:effectLst/>
                <a:latin typeface="+mn-lt"/>
                <a:ea typeface="+mn-ea"/>
                <a:cs typeface="+mn-cs"/>
              </a:rPr>
              <a:t>），这种可达性信息包含了通往目标所要穿越的自治系统记录，利用这些信息，系统就可以构建一个无环的自治系统连接图，并把形成的外部路由信息重发布给内部网关协议</a:t>
            </a:r>
            <a:r>
              <a:rPr lang="en-US" altLang="zh-CN" sz="1200" kern="1200" dirty="0" smtClean="0">
                <a:solidFill>
                  <a:schemeClr val="tx1"/>
                </a:solidFill>
                <a:effectLst/>
                <a:latin typeface="+mn-lt"/>
                <a:ea typeface="+mn-ea"/>
                <a:cs typeface="+mn-cs"/>
              </a:rPr>
              <a:t>IGP</a:t>
            </a:r>
            <a:r>
              <a:rPr lang="zh-CN" altLang="zh-CN" sz="1200" kern="1200" dirty="0" smtClean="0">
                <a:solidFill>
                  <a:schemeClr val="tx1"/>
                </a:solidFill>
                <a:effectLst/>
                <a:latin typeface="+mn-lt"/>
                <a:ea typeface="+mn-ea"/>
                <a:cs typeface="+mn-cs"/>
              </a:rPr>
              <a:t>。路由</a:t>
            </a:r>
            <a:r>
              <a:rPr lang="zh-CN" altLang="zh-CN" sz="1200" kern="1200" smtClean="0">
                <a:solidFill>
                  <a:schemeClr val="tx1"/>
                </a:solidFill>
                <a:effectLst/>
                <a:latin typeface="+mn-lt"/>
                <a:ea typeface="+mn-ea"/>
                <a:cs typeface="+mn-cs"/>
              </a:rPr>
              <a:t>结构示意</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8</a:t>
            </a:fld>
            <a:endParaRPr lang="zh-CN" altLang="en-US"/>
          </a:p>
        </p:txBody>
      </p:sp>
    </p:spTree>
    <p:extLst>
      <p:ext uri="{BB962C8B-B14F-4D97-AF65-F5344CB8AC3E}">
        <p14:creationId xmlns:p14="http://schemas.microsoft.com/office/powerpoint/2010/main" val="2331958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2" name="Group 77"/>
          <p:cNvGrpSpPr>
            <a:grpSpLocks/>
          </p:cNvGrpSpPr>
          <p:nvPr/>
        </p:nvGrpSpPr>
        <p:grpSpPr bwMode="auto">
          <a:xfrm>
            <a:off x="0" y="0"/>
            <a:ext cx="9144000" cy="6858000"/>
            <a:chOff x="0" y="0"/>
            <a:chExt cx="5760" cy="4320"/>
          </a:xfrm>
        </p:grpSpPr>
        <p:grpSp>
          <p:nvGrpSpPr>
            <p:cNvPr id="3" name="Group 2"/>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4"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5"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4" name="Arc 6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6"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 name="Arc 69"/>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71"/>
          <p:cNvSpPr>
            <a:spLocks noGrp="1" noChangeArrowheads="1"/>
          </p:cNvSpPr>
          <p:nvPr>
            <p:ph type="dt" sz="quarter" idx="10"/>
          </p:nvPr>
        </p:nvSpPr>
        <p:spPr/>
        <p:txBody>
          <a:bodyPr/>
          <a:lstStyle>
            <a:lvl1pPr>
              <a:defRPr/>
            </a:lvl1pPr>
          </a:lstStyle>
          <a:p>
            <a:pPr>
              <a:defRPr/>
            </a:pPr>
            <a:endParaRPr lang="en-US" altLang="zh-CN">
              <a:solidFill>
                <a:srgbClr val="40458C"/>
              </a:solidFill>
            </a:endParaRPr>
          </a:p>
        </p:txBody>
      </p:sp>
      <p:sp>
        <p:nvSpPr>
          <p:cNvPr id="70" name="Rectangle 72"/>
          <p:cNvSpPr>
            <a:spLocks noGrp="1" noChangeArrowheads="1"/>
          </p:cNvSpPr>
          <p:nvPr>
            <p:ph type="ftr" sz="quarter" idx="11"/>
          </p:nvPr>
        </p:nvSpPr>
        <p:spPr/>
        <p:txBody>
          <a:bodyPr/>
          <a:lstStyle>
            <a:lvl1pPr>
              <a:defRPr/>
            </a:lvl1pPr>
          </a:lstStyle>
          <a:p>
            <a:pPr>
              <a:defRPr/>
            </a:pPr>
            <a:endParaRPr lang="en-US" altLang="zh-CN">
              <a:solidFill>
                <a:srgbClr val="40458C"/>
              </a:solidFill>
            </a:endParaRPr>
          </a:p>
        </p:txBody>
      </p:sp>
      <p:sp>
        <p:nvSpPr>
          <p:cNvPr id="71" name="Rectangle 73"/>
          <p:cNvSpPr>
            <a:spLocks noGrp="1" noChangeArrowheads="1"/>
          </p:cNvSpPr>
          <p:nvPr>
            <p:ph type="sldNum" sz="quarter" idx="12"/>
          </p:nvPr>
        </p:nvSpPr>
        <p:spPr/>
        <p:txBody>
          <a:bodyPr/>
          <a:lstStyle>
            <a:lvl1pPr>
              <a:defRPr/>
            </a:lvl1pPr>
          </a:lstStyle>
          <a:p>
            <a:pPr>
              <a:defRPr/>
            </a:pPr>
            <a:fld id="{B396CD87-364F-4953-BEA7-918FE64A82A7}" type="slidenum">
              <a:rPr lang="zh-CN" altLang="en-US">
                <a:solidFill>
                  <a:srgbClr val="40458C"/>
                </a:solidFill>
              </a:rPr>
              <a:pPr>
                <a:defRPr/>
              </a:pPr>
              <a:t>‹#›</a:t>
            </a:fld>
            <a:endParaRPr lang="en-US" altLang="zh-CN">
              <a:solidFill>
                <a:srgbClr val="40458C"/>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buNone/>
              <a:defRPr sz="2400">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endParaRPr lang="zh-CN" altLang="en-US" dirty="0"/>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8A5147E5-2C5F-4AE2-BE60-B75867C2017F}" type="slidenum">
              <a:rPr lang="zh-CN" altLang="en-US">
                <a:solidFill>
                  <a:srgbClr val="40458C"/>
                </a:solidFill>
              </a:rPr>
              <a:pPr>
                <a:defRPr/>
              </a:pPr>
              <a:t>‹#›</a:t>
            </a:fld>
            <a:endParaRPr lang="en-US" altLang="zh-CN">
              <a:solidFill>
                <a:srgbClr val="40458C"/>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a:grpSpLocks/>
          </p:cNvGrpSpPr>
          <p:nvPr/>
        </p:nvGrpSpPr>
        <p:grpSpPr bwMode="auto">
          <a:xfrm>
            <a:off x="0" y="0"/>
            <a:ext cx="9144000" cy="6858000"/>
            <a:chOff x="0" y="0"/>
            <a:chExt cx="5760" cy="4320"/>
          </a:xfrm>
        </p:grpSpPr>
        <p:grpSp>
          <p:nvGrpSpPr>
            <p:cNvPr id="7" name="Group 3"/>
            <p:cNvGrpSpPr>
              <a:grpSpLocks/>
            </p:cNvGrpSpPr>
            <p:nvPr/>
          </p:nvGrpSpPr>
          <p:grpSpPr bwMode="auto">
            <a:xfrm>
              <a:off x="0" y="0"/>
              <a:ext cx="5760" cy="4320"/>
              <a:chOff x="0" y="0"/>
              <a:chExt cx="5760" cy="4320"/>
            </a:xfrm>
          </p:grpSpPr>
          <p:grpSp>
            <p:nvGrpSpPr>
              <p:cNvPr id="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fontAlgn="base">
              <a:spcBef>
                <a:spcPct val="0"/>
              </a:spcBef>
              <a:spcAft>
                <a:spcPct val="0"/>
              </a:spcAft>
              <a:defRPr/>
            </a:pPr>
            <a:fld id="{1182777A-304A-4D7F-A9EB-A6D5C3A8C024}" type="slidenum">
              <a:rPr lang="zh-CN" altLang="en-US">
                <a:solidFill>
                  <a:srgbClr val="40458C"/>
                </a:solidFill>
              </a:rPr>
              <a:pPr fontAlgn="base">
                <a:spcBef>
                  <a:spcPct val="0"/>
                </a:spcBef>
                <a:spcAft>
                  <a:spcPct val="0"/>
                </a:spcAft>
                <a:defRPr/>
              </a:pPr>
              <a:t>‹#›</a:t>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a:grpSpLocks/>
          </p:cNvGrpSpPr>
          <p:nvPr/>
        </p:nvGrpSpPr>
        <p:grpSpPr bwMode="auto">
          <a:xfrm>
            <a:off x="0" y="0"/>
            <a:ext cx="9144000" cy="6858000"/>
            <a:chOff x="0" y="0"/>
            <a:chExt cx="5760" cy="4320"/>
          </a:xfrm>
        </p:grpSpPr>
        <p:grpSp>
          <p:nvGrpSpPr>
            <p:cNvPr id="7" name="Group 3"/>
            <p:cNvGrpSpPr>
              <a:grpSpLocks/>
            </p:cNvGrpSpPr>
            <p:nvPr/>
          </p:nvGrpSpPr>
          <p:grpSpPr bwMode="auto">
            <a:xfrm>
              <a:off x="0" y="0"/>
              <a:ext cx="5760" cy="4320"/>
              <a:chOff x="0" y="0"/>
              <a:chExt cx="5760" cy="4320"/>
            </a:xfrm>
          </p:grpSpPr>
          <p:grpSp>
            <p:nvGrpSpPr>
              <p:cNvPr id="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fontAlgn="base">
              <a:spcBef>
                <a:spcPct val="0"/>
              </a:spcBef>
              <a:spcAft>
                <a:spcPct val="0"/>
              </a:spcAft>
              <a:defRPr/>
            </a:pPr>
            <a:fld id="{1182777A-304A-4D7F-A9EB-A6D5C3A8C024}" type="slidenum">
              <a:rPr lang="zh-CN" altLang="en-US">
                <a:solidFill>
                  <a:srgbClr val="40458C"/>
                </a:solidFill>
              </a:rPr>
              <a:pPr fontAlgn="base">
                <a:spcBef>
                  <a:spcPct val="0"/>
                </a:spcBef>
                <a:spcAft>
                  <a:spcPct val="0"/>
                </a:spcAft>
                <a:defRPr/>
              </a:pPr>
              <a:t>‹#›</a:t>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aw.githubusercontent.com/focus7eleven/TeamOfNetwork/master/Homework_1/src/router_gdr/route_structure.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87624" y="3212976"/>
            <a:ext cx="6046011" cy="906760"/>
          </a:xfrm>
        </p:spPr>
        <p:txBody>
          <a:bodyPr/>
          <a:lstStyle/>
          <a:p>
            <a:pPr algn="ctr" eaLnBrk="1" hangingPunct="1"/>
            <a:r>
              <a:rPr lang="zh-CN" altLang="en-US" b="1" dirty="0" smtClean="0">
                <a:latin typeface="华文宋体" panose="02010600040101010101" pitchFamily="2" charset="-122"/>
                <a:ea typeface="华文宋体" panose="02010600040101010101" pitchFamily="2" charset="-122"/>
              </a:rPr>
              <a:t>网络设备</a:t>
            </a:r>
          </a:p>
        </p:txBody>
      </p:sp>
      <p:sp>
        <p:nvSpPr>
          <p:cNvPr id="2" name="副标题 1"/>
          <p:cNvSpPr>
            <a:spLocks noGrp="1"/>
          </p:cNvSpPr>
          <p:nvPr>
            <p:ph type="subTitle" idx="1"/>
          </p:nvPr>
        </p:nvSpPr>
        <p:spPr>
          <a:xfrm>
            <a:off x="1329693" y="1844824"/>
            <a:ext cx="4192327" cy="720080"/>
          </a:xfrm>
        </p:spPr>
        <p:txBody>
          <a:bodyPr/>
          <a:lstStyle/>
          <a:p>
            <a:r>
              <a:rPr lang="zh-CN" altLang="en-US" dirty="0" smtClean="0"/>
              <a:t>高级计算机网络</a:t>
            </a:r>
            <a:endParaRPr lang="zh-CN" altLang="en-US" dirty="0"/>
          </a:p>
        </p:txBody>
      </p:sp>
      <p:sp>
        <p:nvSpPr>
          <p:cNvPr id="3" name="TextBox 2"/>
          <p:cNvSpPr txBox="1"/>
          <p:nvPr/>
        </p:nvSpPr>
        <p:spPr>
          <a:xfrm>
            <a:off x="2195736" y="4831021"/>
            <a:ext cx="6192688" cy="132343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9</a:t>
            </a:r>
            <a:r>
              <a:rPr lang="zh-CN" altLang="en-US" sz="2000" dirty="0" smtClean="0">
                <a:latin typeface="华文楷体" panose="02010600040101010101" pitchFamily="2" charset="-122"/>
                <a:ea typeface="华文楷体" panose="02010600040101010101" pitchFamily="2" charset="-122"/>
              </a:rPr>
              <a:t>小组</a:t>
            </a:r>
            <a:endParaRPr lang="en-US" altLang="zh-CN" sz="2000" dirty="0">
              <a:latin typeface="华文楷体" panose="02010600040101010101" pitchFamily="2" charset="-122"/>
              <a:ea typeface="华文楷体" panose="02010600040101010101" pitchFamily="2" charset="-122"/>
            </a:endParaRPr>
          </a:p>
          <a:p>
            <a:r>
              <a:rPr lang="en-US" altLang="zh-CN" sz="2000" dirty="0" smtClean="0"/>
              <a:t>MF1632080</a:t>
            </a:r>
            <a:r>
              <a:rPr lang="zh-CN" altLang="en-US" sz="2000" dirty="0" smtClean="0"/>
              <a:t> 邬文怀 </a:t>
            </a:r>
            <a:r>
              <a:rPr lang="en-US" altLang="zh-CN" sz="2000" dirty="0" smtClean="0"/>
              <a:t>MF1632081</a:t>
            </a:r>
            <a:r>
              <a:rPr lang="zh-CN" altLang="en-US" sz="2000" dirty="0" smtClean="0"/>
              <a:t> 吴迪 </a:t>
            </a:r>
          </a:p>
          <a:p>
            <a:r>
              <a:rPr lang="en-US" altLang="zh-CN" sz="2000" dirty="0" smtClean="0"/>
              <a:t>MF1632008</a:t>
            </a:r>
            <a:r>
              <a:rPr lang="zh-CN" altLang="en-US" sz="2000" dirty="0" smtClean="0"/>
              <a:t> 陈硕 </a:t>
            </a:r>
            <a:r>
              <a:rPr lang="en-US" altLang="zh-CN" sz="2000" dirty="0" smtClean="0"/>
              <a:t>MF1632020</a:t>
            </a:r>
            <a:r>
              <a:rPr lang="zh-CN" altLang="en-US" sz="2000" dirty="0" smtClean="0"/>
              <a:t> 管登荣</a:t>
            </a:r>
          </a:p>
          <a:p>
            <a:r>
              <a:rPr lang="en-US" altLang="zh-CN" sz="2000" dirty="0" smtClean="0"/>
              <a:t>MF1632035</a:t>
            </a:r>
            <a:r>
              <a:rPr lang="zh-CN" altLang="en-US" sz="2000" dirty="0" smtClean="0"/>
              <a:t> 李隆隆 </a:t>
            </a:r>
            <a:r>
              <a:rPr lang="en-US" altLang="zh-CN" sz="2000" dirty="0" smtClean="0"/>
              <a:t>MF1632019</a:t>
            </a:r>
            <a:r>
              <a:rPr lang="zh-CN" altLang="en-US" sz="2000" dirty="0" smtClean="0"/>
              <a:t> 顾必成</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b="1" dirty="0" smtClean="0">
                <a:latin typeface="华文楷体" panose="02010600040101010101" pitchFamily="2" charset="-122"/>
                <a:ea typeface="华文楷体" panose="02010600040101010101" pitchFamily="2" charset="-122"/>
              </a:rPr>
              <a:t>交换机</a:t>
            </a:r>
          </a:p>
        </p:txBody>
      </p:sp>
      <p:sp>
        <p:nvSpPr>
          <p:cNvPr id="5" name="TextBox 4"/>
          <p:cNvSpPr txBox="1"/>
          <p:nvPr/>
        </p:nvSpPr>
        <p:spPr>
          <a:xfrm>
            <a:off x="755576" y="1844824"/>
            <a:ext cx="799288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交换机概述</a:t>
            </a: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交换机的工作原理</a:t>
            </a: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交换机的内部结构</a:t>
            </a: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交换机配置</a:t>
            </a:r>
            <a:endParaRPr lang="en-US" altLang="zh-CN" sz="2400" dirty="0" smtClean="0"/>
          </a:p>
          <a:p>
            <a:endParaRPr lang="zh-CN" altLang="en-US" sz="2400" dirty="0"/>
          </a:p>
        </p:txBody>
      </p:sp>
    </p:spTree>
    <p:extLst>
      <p:ext uri="{BB962C8B-B14F-4D97-AF65-F5344CB8AC3E}">
        <p14:creationId xmlns:p14="http://schemas.microsoft.com/office/powerpoint/2010/main" val="1057373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交换机概述</a:t>
            </a:r>
          </a:p>
        </p:txBody>
      </p:sp>
      <p:sp>
        <p:nvSpPr>
          <p:cNvPr id="5" name="TextBox 4"/>
          <p:cNvSpPr txBox="1"/>
          <p:nvPr/>
        </p:nvSpPr>
        <p:spPr>
          <a:xfrm>
            <a:off x="755576" y="1844824"/>
            <a:ext cx="7992888" cy="3477875"/>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smtClean="0">
                <a:solidFill>
                  <a:schemeClr val="accent5">
                    <a:lumMod val="10000"/>
                  </a:schemeClr>
                </a:solidFill>
                <a:latin typeface="华文楷体" panose="02010600040101010101" pitchFamily="2" charset="-122"/>
                <a:ea typeface="华文楷体" panose="02010600040101010101" pitchFamily="2" charset="-122"/>
              </a:rPr>
              <a:t>交换机</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是一种基于</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（网卡的硬件地址）识别，能完成封装转发数据包功能的网络设备，交换机正如它的名字一样采用的是交换的工作模式，它可以“学习”网络中各个终端的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地址，并把其存放在内部的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地址表中，通过在数据帧的始发者和目标接收者之间建立临时的交换路径，使数据帧直接由源地址到达目的地址</a:t>
            </a:r>
            <a:r>
              <a:rPr lang="zh-CN" altLang="zh-CN" sz="2000" dirty="0"/>
              <a:t> </a:t>
            </a:r>
            <a:endParaRPr lang="zh-CN" altLang="en-US" sz="2000" dirty="0" smtClean="0"/>
          </a:p>
          <a:p>
            <a:endParaRPr lang="zh-CN" altLang="en-US" sz="2000" dirty="0" smtClean="0"/>
          </a:p>
          <a:p>
            <a:pPr marL="342900"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交换机的目的是使得传输效率更高，它根据</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地址来进行判断，决定数据帧该送到目的地址的连接端口，而不打扰其他不相干的连接端口，如果内存中的地址表中不包含目的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地址，交换机则会向所有端口广播这个数据包，找到后再将这个</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地址加入到自己的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地址表中，这样下次发送到这个地址时便不会发错。 </a:t>
            </a: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42839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交换机的工作原理</a:t>
            </a:r>
          </a:p>
        </p:txBody>
      </p:sp>
      <p:sp>
        <p:nvSpPr>
          <p:cNvPr id="5" name="TextBox 4"/>
          <p:cNvSpPr txBox="1"/>
          <p:nvPr/>
        </p:nvSpPr>
        <p:spPr>
          <a:xfrm>
            <a:off x="755576" y="1844824"/>
            <a:ext cx="7992888" cy="418576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第二层交换技术</a:t>
            </a: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地址学习</a:t>
            </a:r>
          </a:p>
          <a:p>
            <a:pPr marL="1257300" lvl="2" indent="-342900">
              <a:buFont typeface="Arial" panose="020B0604020202020204" pitchFamily="34" charset="0"/>
              <a:buChar char="•"/>
            </a:pPr>
            <a:r>
              <a:rPr lang="zh-CN" altLang="zh-CN" sz="1400" dirty="0" smtClean="0">
                <a:solidFill>
                  <a:schemeClr val="accent5">
                    <a:lumMod val="10000"/>
                  </a:schemeClr>
                </a:solidFill>
              </a:rPr>
              <a:t>当</a:t>
            </a:r>
            <a:r>
              <a:rPr lang="zh-CN" altLang="zh-CN" sz="1400" dirty="0">
                <a:solidFill>
                  <a:schemeClr val="accent5">
                    <a:lumMod val="10000"/>
                  </a:schemeClr>
                </a:solidFill>
              </a:rPr>
              <a:t>一个交换机首次初始化时，交换机地址表是空的</a:t>
            </a:r>
            <a:r>
              <a:rPr lang="zh-CN" altLang="zh-CN" sz="1400" dirty="0" smtClean="0">
                <a:solidFill>
                  <a:schemeClr val="accent5">
                    <a:lumMod val="10000"/>
                  </a:schemeClr>
                </a:solidFill>
              </a:rPr>
              <a:t>。</a:t>
            </a:r>
            <a:endParaRPr lang="zh-CN" altLang="en-US" sz="1400" dirty="0" smtClean="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用一个空</a:t>
            </a:r>
            <a:r>
              <a:rPr lang="en-US" altLang="zh-CN" sz="1400" dirty="0">
                <a:solidFill>
                  <a:schemeClr val="accent5">
                    <a:lumMod val="10000"/>
                  </a:schemeClr>
                </a:solidFill>
              </a:rPr>
              <a:t>MAC</a:t>
            </a:r>
            <a:r>
              <a:rPr lang="zh-CN" altLang="zh-CN" sz="1400" dirty="0">
                <a:solidFill>
                  <a:schemeClr val="accent5">
                    <a:lumMod val="10000"/>
                  </a:schemeClr>
                </a:solidFill>
              </a:rPr>
              <a:t>地址表，基于地址的源过滤或转发决策是不可能的，因此交换机将每一帧转发给所有连接的端口，而不只是接受的端口</a:t>
            </a:r>
            <a:r>
              <a:rPr lang="zh-CN" altLang="zh-CN" sz="1400" dirty="0" smtClean="0">
                <a:solidFill>
                  <a:schemeClr val="accent5">
                    <a:lumMod val="10000"/>
                  </a:schemeClr>
                </a:solidFill>
              </a:rPr>
              <a:t>。</a:t>
            </a:r>
            <a:endParaRPr lang="zh-CN" altLang="en-US" sz="1400" dirty="0" smtClean="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转发一个帧到所有连接端口，称为“泛洪”。泛洪是一种通过交换机传输数据的低效方法，因为它将数据帧传输到了不需要的网段，浪费了带宽</a:t>
            </a:r>
            <a:r>
              <a:rPr lang="zh-CN" altLang="zh-CN" sz="1400" dirty="0" smtClean="0">
                <a:solidFill>
                  <a:schemeClr val="accent5">
                    <a:lumMod val="10000"/>
                  </a:schemeClr>
                </a:solidFill>
              </a:rPr>
              <a:t>。</a:t>
            </a:r>
            <a:endParaRPr lang="zh-CN" altLang="en-US" sz="1400" dirty="0" smtClean="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因为交换机能同时处理多个网段的通信量，交换机执行内存缓冲以致能独立接受、传输每个端口或网段的数据帧</a:t>
            </a:r>
            <a:r>
              <a:rPr lang="zh-CN" altLang="zh-CN" sz="1400" dirty="0" smtClean="0">
                <a:solidFill>
                  <a:schemeClr val="accent5">
                    <a:lumMod val="10000"/>
                  </a:schemeClr>
                </a:solidFill>
              </a:rPr>
              <a:t>。</a:t>
            </a:r>
            <a:endParaRPr lang="zh-CN" altLang="zh-CN" sz="1400" dirty="0">
              <a:solidFill>
                <a:schemeClr val="accent5">
                  <a:lumMod val="10000"/>
                </a:schemeClr>
              </a:solidFill>
            </a:endParaRP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转发和过滤数据包</a:t>
            </a:r>
          </a:p>
          <a:p>
            <a:pPr marL="1257300" lvl="2" indent="-342900">
              <a:buFont typeface="Arial" panose="020B0604020202020204" pitchFamily="34" charset="0"/>
              <a:buChar char="•"/>
            </a:pPr>
            <a:r>
              <a:rPr lang="zh-CN" altLang="zh-CN" sz="1400" dirty="0">
                <a:solidFill>
                  <a:schemeClr val="accent5">
                    <a:lumMod val="10000"/>
                  </a:schemeClr>
                </a:solidFill>
              </a:rPr>
              <a:t>当一个帧带有一个已知目的地址到达时，它被转发到连接该站点而不是所有站点的端口。站点</a:t>
            </a:r>
            <a:r>
              <a:rPr lang="en-US" altLang="zh-CN" sz="1400" dirty="0">
                <a:solidFill>
                  <a:schemeClr val="accent5">
                    <a:lumMod val="10000"/>
                  </a:schemeClr>
                </a:solidFill>
              </a:rPr>
              <a:t>A</a:t>
            </a:r>
            <a:r>
              <a:rPr lang="zh-CN" altLang="zh-CN" sz="1400" dirty="0">
                <a:solidFill>
                  <a:schemeClr val="accent5">
                    <a:lumMod val="10000"/>
                  </a:schemeClr>
                </a:solidFill>
              </a:rPr>
              <a:t>给站点</a:t>
            </a:r>
            <a:r>
              <a:rPr lang="en-US" altLang="zh-CN" sz="1400" dirty="0">
                <a:solidFill>
                  <a:schemeClr val="accent5">
                    <a:lumMod val="10000"/>
                  </a:schemeClr>
                </a:solidFill>
              </a:rPr>
              <a:t>C</a:t>
            </a:r>
            <a:r>
              <a:rPr lang="zh-CN" altLang="zh-CN" sz="1400" dirty="0">
                <a:solidFill>
                  <a:schemeClr val="accent5">
                    <a:lumMod val="10000"/>
                  </a:schemeClr>
                </a:solidFill>
              </a:rPr>
              <a:t>发送一帧。当目的</a:t>
            </a:r>
            <a:r>
              <a:rPr lang="en-US" altLang="zh-CN" sz="1400" dirty="0">
                <a:solidFill>
                  <a:schemeClr val="accent5">
                    <a:lumMod val="10000"/>
                  </a:schemeClr>
                </a:solidFill>
              </a:rPr>
              <a:t>MAC</a:t>
            </a:r>
            <a:r>
              <a:rPr lang="zh-CN" altLang="zh-CN" sz="1400" dirty="0">
                <a:solidFill>
                  <a:schemeClr val="accent5">
                    <a:lumMod val="10000"/>
                  </a:schemeClr>
                </a:solidFill>
              </a:rPr>
              <a:t>地址（站点</a:t>
            </a:r>
            <a:r>
              <a:rPr lang="en-US" altLang="zh-CN" sz="1400" dirty="0">
                <a:solidFill>
                  <a:schemeClr val="accent5">
                    <a:lumMod val="10000"/>
                  </a:schemeClr>
                </a:solidFill>
              </a:rPr>
              <a:t>C</a:t>
            </a:r>
            <a:r>
              <a:rPr lang="zh-CN" altLang="zh-CN" sz="1400" dirty="0">
                <a:solidFill>
                  <a:schemeClr val="accent5">
                    <a:lumMod val="10000"/>
                  </a:schemeClr>
                </a:solidFill>
              </a:rPr>
              <a:t>的</a:t>
            </a:r>
            <a:r>
              <a:rPr lang="en-US" altLang="zh-CN" sz="1400" dirty="0">
                <a:solidFill>
                  <a:schemeClr val="accent5">
                    <a:lumMod val="10000"/>
                  </a:schemeClr>
                </a:solidFill>
              </a:rPr>
              <a:t>MAC</a:t>
            </a:r>
            <a:r>
              <a:rPr lang="zh-CN" altLang="zh-CN" sz="1400" dirty="0">
                <a:solidFill>
                  <a:schemeClr val="accent5">
                    <a:lumMod val="10000"/>
                  </a:schemeClr>
                </a:solidFill>
              </a:rPr>
              <a:t>地址）已在</a:t>
            </a:r>
            <a:r>
              <a:rPr lang="en-US" altLang="zh-CN" sz="1400" dirty="0">
                <a:solidFill>
                  <a:schemeClr val="accent5">
                    <a:lumMod val="10000"/>
                  </a:schemeClr>
                </a:solidFill>
              </a:rPr>
              <a:t>MAC</a:t>
            </a:r>
            <a:r>
              <a:rPr lang="zh-CN" altLang="zh-CN" sz="1400" dirty="0">
                <a:solidFill>
                  <a:schemeClr val="accent5">
                    <a:lumMod val="10000"/>
                  </a:schemeClr>
                </a:solidFill>
              </a:rPr>
              <a:t>地址表中时，交换机只将帧传输到表中所列的这个端口</a:t>
            </a:r>
            <a:r>
              <a:rPr lang="zh-CN" altLang="en-US" sz="1400" dirty="0">
                <a:solidFill>
                  <a:schemeClr val="accent5">
                    <a:lumMod val="10000"/>
                  </a:schemeClr>
                </a:solidFill>
              </a:rPr>
              <a:t>。</a:t>
            </a:r>
            <a:r>
              <a:rPr lang="zh-CN" altLang="zh-CN" sz="1400" dirty="0">
                <a:solidFill>
                  <a:schemeClr val="accent5">
                    <a:lumMod val="10000"/>
                  </a:schemeClr>
                </a:solidFill>
              </a:rPr>
              <a:t> </a:t>
            </a:r>
            <a:endParaRPr lang="zh-CN" altLang="en-US" sz="1400" dirty="0">
              <a:solidFill>
                <a:schemeClr val="accent5">
                  <a:lumMod val="10000"/>
                </a:schemeClr>
              </a:solidFill>
            </a:endParaRP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消除回路</a:t>
            </a:r>
          </a:p>
          <a:p>
            <a:pPr marL="1257300" lvl="2" indent="-342900">
              <a:buFont typeface="Arial" panose="020B0604020202020204" pitchFamily="34" charset="0"/>
              <a:buChar char="•"/>
            </a:pPr>
            <a:r>
              <a:rPr lang="zh-CN" altLang="zh-CN" sz="1400" dirty="0">
                <a:solidFill>
                  <a:schemeClr val="accent5">
                    <a:lumMod val="10000"/>
                  </a:schemeClr>
                </a:solidFill>
              </a:rPr>
              <a:t>交换机第三个功能是消除回路。桥接网路，包括交换网络，通常设计有荣誉链路和设备。这样的设计消除了一种可能性：一个节点的失败将导致整个交换网络的功能</a:t>
            </a:r>
            <a:r>
              <a:rPr lang="zh-CN" altLang="zh-CN" sz="1400" dirty="0" smtClean="0">
                <a:solidFill>
                  <a:schemeClr val="accent5">
                    <a:lumMod val="10000"/>
                  </a:schemeClr>
                </a:solidFill>
              </a:rPr>
              <a:t>丢失</a:t>
            </a:r>
            <a:r>
              <a:rPr lang="zh-CN" altLang="en-US" sz="1400" dirty="0" smtClean="0">
                <a:solidFill>
                  <a:schemeClr val="accent5">
                    <a:lumMod val="10000"/>
                  </a:schemeClr>
                </a:solidFill>
              </a:rPr>
              <a:t>。</a:t>
            </a:r>
            <a:endParaRPr lang="zh-CN" altLang="en-US" sz="1400" dirty="0">
              <a:solidFill>
                <a:schemeClr val="accent5">
                  <a:lumMod val="10000"/>
                </a:schemeClr>
              </a:solidFill>
            </a:endParaRPr>
          </a:p>
        </p:txBody>
      </p:sp>
    </p:spTree>
    <p:extLst>
      <p:ext uri="{BB962C8B-B14F-4D97-AF65-F5344CB8AC3E}">
        <p14:creationId xmlns:p14="http://schemas.microsoft.com/office/powerpoint/2010/main" val="1596420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交换机的工作原理</a:t>
            </a:r>
          </a:p>
        </p:txBody>
      </p:sp>
      <p:sp>
        <p:nvSpPr>
          <p:cNvPr id="5" name="TextBox 4"/>
          <p:cNvSpPr txBox="1"/>
          <p:nvPr/>
        </p:nvSpPr>
        <p:spPr>
          <a:xfrm>
            <a:off x="755576" y="1844824"/>
            <a:ext cx="7992888" cy="292387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三层交换</a:t>
            </a:r>
          </a:p>
          <a:p>
            <a:pPr marL="800100" lvl="1" indent="-342900">
              <a:buFont typeface="Arial" panose="020B0604020202020204" pitchFamily="34" charset="0"/>
              <a:buChar char="•"/>
            </a:pPr>
            <a:r>
              <a:rPr lang="zh-CN" altLang="zh-CN" sz="2000" dirty="0" smtClean="0">
                <a:solidFill>
                  <a:schemeClr val="accent5">
                    <a:lumMod val="10000"/>
                  </a:schemeClr>
                </a:solidFill>
                <a:latin typeface="华文楷体" panose="02010600040101010101" pitchFamily="2" charset="-122"/>
                <a:ea typeface="华文楷体" panose="02010600040101010101" pitchFamily="2" charset="-122"/>
              </a:rPr>
              <a:t>三</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层交换技术，也称多层交换技术，是相对于传统交换概念而提出的。传统交换技术是在</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OSI</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模型的第二层——数据链路层进行操作的，而多层交换技术是在</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OSI</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模型的第三层实现了数据包的高速转发。简单地说，三层交换技术就是第二层交换技术</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第三层转发技术，或者是将传统路由器的数据包处理功能和交换机的速度优势结合在一起的技术。三层交换机就是“二层交换机</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基于硬件的路由器”。</a:t>
            </a: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1766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144655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构造及主要功能</a:t>
            </a: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000" dirty="0" smtClean="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内部结构</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路由器的主要任务是</a:t>
            </a:r>
            <a:r>
              <a:rPr lang="is-IS" altLang="zh-CN" sz="2000" dirty="0">
                <a:solidFill>
                  <a:schemeClr val="accent5">
                    <a:lumMod val="10000"/>
                  </a:schemeClr>
                </a:solidFill>
                <a:latin typeface="华文楷体" panose="02010600040101010101" pitchFamily="2" charset="-122"/>
                <a:ea typeface="华文楷体" panose="02010600040101010101" pitchFamily="2" charset="-122"/>
              </a:rPr>
              <a:t>……</a:t>
            </a: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985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212365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基本交换机配置</a:t>
            </a: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000" dirty="0" smtClean="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验证交换机配置</a:t>
            </a:r>
          </a:p>
          <a:p>
            <a:pPr marL="8001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基本交换机管理</a:t>
            </a:r>
          </a:p>
          <a:p>
            <a:pPr marL="8001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9256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b="1" dirty="0" smtClean="0">
                <a:latin typeface="华文楷体" panose="02010600040101010101" pitchFamily="2" charset="-122"/>
                <a:ea typeface="华文楷体" panose="02010600040101010101" pitchFamily="2" charset="-122"/>
              </a:rPr>
              <a:t>路由器</a:t>
            </a:r>
          </a:p>
        </p:txBody>
      </p:sp>
      <p:sp>
        <p:nvSpPr>
          <p:cNvPr id="5" name="TextBox 4"/>
          <p:cNvSpPr txBox="1"/>
          <p:nvPr/>
        </p:nvSpPr>
        <p:spPr>
          <a:xfrm>
            <a:off x="755576" y="1844824"/>
            <a:ext cx="799288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路由器概述</a:t>
            </a: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路由器的内部结构</a:t>
            </a: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路由器的工作原理</a:t>
            </a: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路由器配置</a:t>
            </a:r>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路由器概述</a:t>
            </a:r>
          </a:p>
        </p:txBody>
      </p:sp>
      <p:sp>
        <p:nvSpPr>
          <p:cNvPr id="5" name="TextBox 4"/>
          <p:cNvSpPr txBox="1"/>
          <p:nvPr/>
        </p:nvSpPr>
        <p:spPr>
          <a:xfrm>
            <a:off x="609600" y="1844824"/>
            <a:ext cx="7992888" cy="261610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路由器的功能</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路由器</a:t>
            </a:r>
            <a:r>
              <a:rPr lang="zh-CN" altLang="zh-CN" sz="2000" dirty="0" smtClean="0">
                <a:solidFill>
                  <a:schemeClr val="accent5">
                    <a:lumMod val="10000"/>
                  </a:schemeClr>
                </a:solidFill>
                <a:latin typeface="华文楷体" panose="02010600040101010101" pitchFamily="2" charset="-122"/>
                <a:ea typeface="华文楷体" panose="02010600040101010101" pitchFamily="2" charset="-122"/>
              </a:rPr>
              <a:t>其实</a:t>
            </a: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也</a:t>
            </a:r>
            <a:r>
              <a:rPr lang="zh-CN" altLang="zh-CN" sz="2000" dirty="0" smtClean="0">
                <a:solidFill>
                  <a:schemeClr val="accent5">
                    <a:lumMod val="10000"/>
                  </a:schemeClr>
                </a:solidFill>
                <a:latin typeface="华文楷体" panose="02010600040101010101" pitchFamily="2" charset="-122"/>
                <a:ea typeface="华文楷体" panose="02010600040101010101" pitchFamily="2" charset="-122"/>
              </a:rPr>
              <a:t>是</a:t>
            </a: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一个</a:t>
            </a:r>
            <a:r>
              <a:rPr lang="zh-CN" altLang="zh-CN" sz="2000" dirty="0" smtClean="0">
                <a:solidFill>
                  <a:schemeClr val="accent5">
                    <a:lumMod val="10000"/>
                  </a:schemeClr>
                </a:solidFill>
                <a:latin typeface="华文楷体" panose="02010600040101010101" pitchFamily="2" charset="-122"/>
                <a:ea typeface="华文楷体" panose="02010600040101010101" pitchFamily="2" charset="-122"/>
              </a:rPr>
              <a:t>计算机，</a:t>
            </a: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它</a:t>
            </a:r>
            <a:r>
              <a:rPr lang="zh-CN" altLang="zh-CN" sz="2000" dirty="0" smtClean="0">
                <a:solidFill>
                  <a:schemeClr val="accent5">
                    <a:lumMod val="10000"/>
                  </a:schemeClr>
                </a:solidFill>
                <a:latin typeface="华文楷体" panose="02010600040101010101" pitchFamily="2" charset="-122"/>
                <a:ea typeface="华文楷体" panose="02010600040101010101" pitchFamily="2" charset="-122"/>
              </a:rPr>
              <a:t>具有</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CPU</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RAM</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操作系统等计算机的必需软件和硬件。路由器的工作往往不是单独工作的，而是与众多的路由器共同工作，这些路由器将网络间的数据分组从初始源头位置转发到最终目的地，实现相距很远的用户可以互相传递信息。</a:t>
            </a:r>
          </a:p>
          <a:p>
            <a:pPr marL="800100" lvl="1" indent="-342900">
              <a:buFont typeface="Arial" panose="020B0604020202020204" pitchFamily="34" charset="0"/>
              <a:buChar char="•"/>
            </a:pP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主要功能：路由功能（寻径功能）、交换功能</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8404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路由器的内部结构</a:t>
            </a:r>
          </a:p>
        </p:txBody>
      </p:sp>
      <p:sp>
        <p:nvSpPr>
          <p:cNvPr id="5" name="TextBox 4"/>
          <p:cNvSpPr txBox="1"/>
          <p:nvPr/>
        </p:nvSpPr>
        <p:spPr>
          <a:xfrm>
            <a:off x="755576" y="1844824"/>
            <a:ext cx="7992888"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路由器的结构</a:t>
            </a: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输入端口、输出端口、交换结构和路由选择处理器</a:t>
            </a: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lvl="1"/>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smtClean="0">
              <a:solidFill>
                <a:schemeClr val="accent5">
                  <a:lumMod val="10000"/>
                </a:schemeClr>
              </a:solidFill>
              <a:latin typeface="华文楷体" panose="02010600040101010101" pitchFamily="2" charset="-122"/>
              <a:ea typeface="华文楷体" panose="02010600040101010101" pitchFamily="2" charset="-122"/>
            </a:endParaRPr>
          </a:p>
        </p:txBody>
      </p:sp>
      <p:pic>
        <p:nvPicPr>
          <p:cNvPr id="4" name="Picture 1"/>
          <p:cNvPicPr/>
          <p:nvPr/>
        </p:nvPicPr>
        <p:blipFill>
          <a:blip r:embed="rId3" cstate="print">
            <a:extLst>
              <a:ext uri="{28A0092B-C50C-407E-A947-70E740481C1C}">
                <a14:useLocalDpi xmlns:a14="http://schemas.microsoft.com/office/drawing/2010/main" val="0"/>
              </a:ext>
            </a:extLst>
          </a:blip>
          <a:stretch>
            <a:fillRect/>
          </a:stretch>
        </p:blipFill>
        <p:spPr>
          <a:xfrm>
            <a:off x="1259632" y="2780928"/>
            <a:ext cx="6408712" cy="2952328"/>
          </a:xfrm>
          <a:prstGeom prst="rect">
            <a:avLst/>
          </a:prstGeom>
        </p:spPr>
      </p:pic>
    </p:spTree>
    <p:extLst>
      <p:ext uri="{BB962C8B-B14F-4D97-AF65-F5344CB8AC3E}">
        <p14:creationId xmlns:p14="http://schemas.microsoft.com/office/powerpoint/2010/main" val="1491074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3000" b="1" dirty="0"/>
              <a:t>路由器的内部结构</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zh-CN" altLang="en-US" dirty="0"/>
              <a:t>路由器的系统</a:t>
            </a:r>
            <a:r>
              <a:rPr lang="zh-CN" altLang="en-US" dirty="0" smtClean="0"/>
              <a:t>组成</a:t>
            </a:r>
          </a:p>
          <a:p>
            <a:pPr marL="800100" lvl="1" indent="-342900">
              <a:buFont typeface="Arial" panose="020B0604020202020204" pitchFamily="34" charset="0"/>
              <a:buChar char="•"/>
            </a:pPr>
            <a:r>
              <a:rPr lang="en-US" altLang="zh-CN" sz="2000" dirty="0" smtClean="0">
                <a:solidFill>
                  <a:schemeClr val="accent5">
                    <a:lumMod val="10000"/>
                  </a:schemeClr>
                </a:solidFill>
              </a:rPr>
              <a:t>CPU</a:t>
            </a:r>
            <a:r>
              <a:rPr lang="zh-CN" altLang="en-US" sz="2000" dirty="0" smtClean="0">
                <a:solidFill>
                  <a:schemeClr val="accent5">
                    <a:lumMod val="10000"/>
                  </a:schemeClr>
                </a:solidFill>
              </a:rPr>
              <a:t>：</a:t>
            </a:r>
            <a:endParaRPr lang="en-US" altLang="zh-CN" sz="2000" dirty="0" smtClean="0">
              <a:solidFill>
                <a:schemeClr val="accent5">
                  <a:lumMod val="10000"/>
                </a:schemeClr>
              </a:solidFill>
            </a:endParaRPr>
          </a:p>
          <a:p>
            <a:pPr marL="457200" lvl="1" indent="0">
              <a:buNone/>
            </a:pPr>
            <a:r>
              <a:rPr lang="en-US" altLang="zh-CN" sz="2000" dirty="0">
                <a:solidFill>
                  <a:schemeClr val="accent5">
                    <a:lumMod val="10000"/>
                  </a:schemeClr>
                </a:solidFill>
              </a:rPr>
              <a:t>	</a:t>
            </a:r>
            <a:r>
              <a:rPr lang="zh-CN" altLang="en-US" sz="2000" dirty="0" smtClean="0">
                <a:solidFill>
                  <a:schemeClr val="accent5">
                    <a:lumMod val="10000"/>
                  </a:schemeClr>
                </a:solidFill>
              </a:rPr>
              <a:t>中央处理器，负责路由器的配置管理和转发工作</a:t>
            </a:r>
            <a:endParaRPr lang="en-US" altLang="zh-CN" sz="2000" dirty="0" smtClean="0">
              <a:solidFill>
                <a:schemeClr val="accent5">
                  <a:lumMod val="10000"/>
                </a:schemeClr>
              </a:solidFill>
            </a:endParaRPr>
          </a:p>
          <a:p>
            <a:pPr marL="800100" lvl="1" indent="-342900">
              <a:buFont typeface="Arial" panose="020B0604020202020204" pitchFamily="34" charset="0"/>
              <a:buChar char="•"/>
            </a:pPr>
            <a:r>
              <a:rPr lang="zh-CN" altLang="en-US" sz="2000" dirty="0" smtClean="0">
                <a:solidFill>
                  <a:schemeClr val="accent5">
                    <a:lumMod val="10000"/>
                  </a:schemeClr>
                </a:solidFill>
              </a:rPr>
              <a:t>存储器：</a:t>
            </a:r>
            <a:endParaRPr lang="en-US" altLang="zh-CN" sz="2000" dirty="0" smtClean="0">
              <a:solidFill>
                <a:schemeClr val="accent5">
                  <a:lumMod val="10000"/>
                </a:schemeClr>
              </a:solidFill>
            </a:endParaRPr>
          </a:p>
          <a:p>
            <a:pPr marL="457200" lvl="1" indent="0">
              <a:buNone/>
            </a:pPr>
            <a:r>
              <a:rPr lang="en-US" altLang="zh-CN" sz="2000" dirty="0">
                <a:solidFill>
                  <a:schemeClr val="accent5">
                    <a:lumMod val="10000"/>
                  </a:schemeClr>
                </a:solidFill>
              </a:rPr>
              <a:t>	</a:t>
            </a:r>
            <a:r>
              <a:rPr lang="en-US" altLang="zh-CN" sz="2000" dirty="0" smtClean="0">
                <a:solidFill>
                  <a:schemeClr val="accent5">
                    <a:lumMod val="10000"/>
                  </a:schemeClr>
                </a:solidFill>
              </a:rPr>
              <a:t>ROM</a:t>
            </a:r>
            <a:r>
              <a:rPr lang="zh-CN" altLang="en-US" sz="2000" dirty="0" smtClean="0">
                <a:solidFill>
                  <a:schemeClr val="accent5">
                    <a:lumMod val="10000"/>
                  </a:schemeClr>
                </a:solidFill>
              </a:rPr>
              <a:t>、</a:t>
            </a:r>
            <a:r>
              <a:rPr lang="en-US" altLang="zh-CN" sz="2000" dirty="0" smtClean="0">
                <a:solidFill>
                  <a:schemeClr val="accent5">
                    <a:lumMod val="10000"/>
                  </a:schemeClr>
                </a:solidFill>
              </a:rPr>
              <a:t>RAM</a:t>
            </a:r>
            <a:r>
              <a:rPr lang="zh-CN" altLang="en-US" sz="2000" dirty="0" smtClean="0">
                <a:solidFill>
                  <a:schemeClr val="accent5">
                    <a:lumMod val="10000"/>
                  </a:schemeClr>
                </a:solidFill>
              </a:rPr>
              <a:t>、</a:t>
            </a:r>
            <a:r>
              <a:rPr lang="en-US" altLang="zh-CN" sz="2000" dirty="0" smtClean="0">
                <a:solidFill>
                  <a:schemeClr val="accent5">
                    <a:lumMod val="10000"/>
                  </a:schemeClr>
                </a:solidFill>
              </a:rPr>
              <a:t>FLASH</a:t>
            </a:r>
            <a:r>
              <a:rPr lang="zh-CN" altLang="en-US" sz="2000" dirty="0" smtClean="0">
                <a:solidFill>
                  <a:schemeClr val="accent5">
                    <a:lumMod val="10000"/>
                  </a:schemeClr>
                </a:solidFill>
              </a:rPr>
              <a:t>、</a:t>
            </a:r>
            <a:r>
              <a:rPr lang="en-US" altLang="zh-CN" sz="2000" dirty="0" smtClean="0">
                <a:solidFill>
                  <a:schemeClr val="accent5">
                    <a:lumMod val="10000"/>
                  </a:schemeClr>
                </a:solidFill>
              </a:rPr>
              <a:t>NVRAM</a:t>
            </a:r>
            <a:r>
              <a:rPr lang="zh-CN" altLang="en-US" sz="2000" dirty="0" smtClean="0">
                <a:solidFill>
                  <a:schemeClr val="accent5">
                    <a:lumMod val="10000"/>
                  </a:schemeClr>
                </a:solidFill>
              </a:rPr>
              <a:t>，存储信息和数据</a:t>
            </a:r>
            <a:endParaRPr lang="en-US" altLang="zh-CN" sz="2000" dirty="0" smtClean="0">
              <a:solidFill>
                <a:schemeClr val="accent5">
                  <a:lumMod val="10000"/>
                </a:schemeClr>
              </a:solidFill>
            </a:endParaRPr>
          </a:p>
          <a:p>
            <a:pPr marL="800100" lvl="1" indent="-342900">
              <a:buFont typeface="Arial" panose="020B0604020202020204" pitchFamily="34" charset="0"/>
              <a:buChar char="•"/>
            </a:pPr>
            <a:r>
              <a:rPr lang="zh-CN" altLang="en-US" sz="2000" dirty="0" smtClean="0">
                <a:solidFill>
                  <a:schemeClr val="accent5">
                    <a:lumMod val="10000"/>
                  </a:schemeClr>
                </a:solidFill>
              </a:rPr>
              <a:t>接口：</a:t>
            </a:r>
            <a:endParaRPr lang="en-US" altLang="zh-CN" sz="2000" dirty="0" smtClean="0">
              <a:solidFill>
                <a:schemeClr val="accent5">
                  <a:lumMod val="10000"/>
                </a:schemeClr>
              </a:solidFill>
            </a:endParaRPr>
          </a:p>
          <a:p>
            <a:pPr marL="457200" lvl="1" indent="0">
              <a:buNone/>
            </a:pPr>
            <a:r>
              <a:rPr lang="en-US" altLang="zh-CN" sz="2000" dirty="0">
                <a:solidFill>
                  <a:schemeClr val="accent5">
                    <a:lumMod val="10000"/>
                  </a:schemeClr>
                </a:solidFill>
              </a:rPr>
              <a:t>	</a:t>
            </a:r>
            <a:r>
              <a:rPr lang="zh-CN" altLang="en-US" sz="2000" dirty="0" smtClean="0">
                <a:solidFill>
                  <a:schemeClr val="accent5">
                    <a:lumMod val="10000"/>
                  </a:schemeClr>
                </a:solidFill>
              </a:rPr>
              <a:t>物理接口、逻辑接口</a:t>
            </a:r>
            <a:endParaRPr lang="en-US" altLang="zh-CN" sz="2000" dirty="0" smtClean="0">
              <a:solidFill>
                <a:schemeClr val="accent5">
                  <a:lumMod val="10000"/>
                </a:schemeClr>
              </a:solidFill>
            </a:endParaRPr>
          </a:p>
          <a:p>
            <a:pPr marL="800100" lvl="1" indent="-342900">
              <a:buFont typeface="Arial" panose="020B0604020202020204" pitchFamily="34" charset="0"/>
              <a:buChar char="•"/>
            </a:pPr>
            <a:r>
              <a:rPr lang="en-US" altLang="zh-CN" sz="2000" dirty="0" smtClean="0">
                <a:solidFill>
                  <a:schemeClr val="accent5">
                    <a:lumMod val="10000"/>
                  </a:schemeClr>
                </a:solidFill>
              </a:rPr>
              <a:t>IOS:  </a:t>
            </a:r>
          </a:p>
          <a:p>
            <a:pPr marL="457200" lvl="1" indent="0">
              <a:buNone/>
            </a:pPr>
            <a:r>
              <a:rPr lang="en-US" altLang="zh-CN" sz="2000" dirty="0">
                <a:solidFill>
                  <a:schemeClr val="accent5">
                    <a:lumMod val="10000"/>
                  </a:schemeClr>
                </a:solidFill>
              </a:rPr>
              <a:t>	</a:t>
            </a:r>
            <a:r>
              <a:rPr lang="en-US" altLang="zh-CN" sz="2000" dirty="0" smtClean="0">
                <a:solidFill>
                  <a:schemeClr val="accent5">
                    <a:lumMod val="10000"/>
                  </a:schemeClr>
                </a:solidFill>
              </a:rPr>
              <a:t>IOS</a:t>
            </a:r>
            <a:r>
              <a:rPr lang="zh-CN" altLang="zh-CN" sz="2000" dirty="0">
                <a:solidFill>
                  <a:schemeClr val="accent5">
                    <a:lumMod val="10000"/>
                  </a:schemeClr>
                </a:solidFill>
              </a:rPr>
              <a:t>为</a:t>
            </a:r>
            <a:r>
              <a:rPr lang="en-US" altLang="zh-CN" sz="2000" dirty="0">
                <a:solidFill>
                  <a:schemeClr val="accent5">
                    <a:lumMod val="10000"/>
                  </a:schemeClr>
                </a:solidFill>
              </a:rPr>
              <a:t>CISCO</a:t>
            </a:r>
            <a:r>
              <a:rPr lang="zh-CN" altLang="zh-CN" sz="2000" dirty="0">
                <a:solidFill>
                  <a:schemeClr val="accent5">
                    <a:lumMod val="10000"/>
                  </a:schemeClr>
                </a:solidFill>
              </a:rPr>
              <a:t>的专有操作系统，功能有连接多种网络，用于不同协议的路由和转换，实现流量控制、</a:t>
            </a:r>
            <a:r>
              <a:rPr lang="en-US" altLang="zh-CN" sz="2000" dirty="0" err="1">
                <a:solidFill>
                  <a:schemeClr val="accent5">
                    <a:lumMod val="10000"/>
                  </a:schemeClr>
                </a:solidFill>
              </a:rPr>
              <a:t>QoS</a:t>
            </a:r>
            <a:r>
              <a:rPr lang="zh-CN" altLang="zh-CN" sz="2000" dirty="0">
                <a:solidFill>
                  <a:schemeClr val="accent5">
                    <a:lumMod val="10000"/>
                  </a:schemeClr>
                </a:solidFill>
              </a:rPr>
              <a:t>服务质量控制、网络安全服务，网络拨号及</a:t>
            </a:r>
            <a:r>
              <a:rPr lang="en-US" altLang="zh-CN" sz="2000" dirty="0">
                <a:solidFill>
                  <a:schemeClr val="accent5">
                    <a:lumMod val="10000"/>
                  </a:schemeClr>
                </a:solidFill>
              </a:rPr>
              <a:t>VPN</a:t>
            </a:r>
            <a:r>
              <a:rPr lang="zh-CN" altLang="zh-CN" sz="2000" dirty="0">
                <a:solidFill>
                  <a:schemeClr val="accent5">
                    <a:lumMod val="10000"/>
                  </a:schemeClr>
                </a:solidFill>
              </a:rPr>
              <a:t>等。</a:t>
            </a:r>
          </a:p>
          <a:p>
            <a:pPr marL="800100" lvl="1" indent="-342900">
              <a:buFont typeface="Arial" panose="020B0604020202020204" pitchFamily="34" charset="0"/>
              <a:buChar char="•"/>
            </a:pPr>
            <a:endParaRPr lang="en-US" altLang="zh-CN" sz="2000" dirty="0">
              <a:solidFill>
                <a:schemeClr val="accent5">
                  <a:lumMod val="10000"/>
                </a:schemeClr>
              </a:solidFill>
            </a:endParaRPr>
          </a:p>
        </p:txBody>
      </p:sp>
    </p:spTree>
    <p:extLst>
      <p:ext uri="{BB962C8B-B14F-4D97-AF65-F5344CB8AC3E}">
        <p14:creationId xmlns:p14="http://schemas.microsoft.com/office/powerpoint/2010/main" val="215726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路由器工作离不开路由表，路由器通过查找路由表得知去往目的地的数据包的下一跳送往何处，路由协议就是用来维护路由表的一种协商机制</a:t>
            </a: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en-US" altLang="zh-CN" sz="2000" dirty="0" smtClean="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路由</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协议动态维护路由器中的路由表。它通过收集和发送报文获得网络上的每个拓扑结构的变动，并根据这些变动迅速调整自己的路由表，使得路由器在转发数据包时选择最佳的路径。</a:t>
            </a:r>
          </a:p>
          <a:p>
            <a:pPr marL="342900"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4624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169277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路由协议</a:t>
            </a:r>
            <a:r>
              <a:rPr lang="zh-CN" altLang="en-US" sz="2400" dirty="0" smtClean="0">
                <a:latin typeface="华文楷体" panose="02010600040101010101" pitchFamily="2" charset="-122"/>
                <a:ea typeface="华文楷体" panose="02010600040101010101" pitchFamily="2" charset="-122"/>
              </a:rPr>
              <a:t>的基本概念</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网络发现和路由表维护</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动态路由协议的收敛</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管理距离</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动态路由协议的</a:t>
            </a: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分类</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8576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路由结构</a:t>
            </a:r>
            <a:endParaRPr lang="zh-CN" altLang="en-US" sz="2400" dirty="0" smtClean="0">
              <a:latin typeface="华文楷体" panose="02010600040101010101" pitchFamily="2" charset="-122"/>
              <a:ea typeface="华文楷体" panose="02010600040101010101" pitchFamily="2" charset="-122"/>
            </a:endParaRPr>
          </a:p>
        </p:txBody>
      </p:sp>
      <p:pic>
        <p:nvPicPr>
          <p:cNvPr id="4" name="图片 3" descr="https://raw.githubusercontent.com/focus7eleven/TeamOfNetwork/master/Homework_1/src/router_gdr/route_structure.PNG">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26590" y="2703513"/>
            <a:ext cx="5138420" cy="3371850"/>
          </a:xfrm>
          <a:prstGeom prst="rect">
            <a:avLst/>
          </a:prstGeom>
          <a:noFill/>
          <a:ln>
            <a:noFill/>
          </a:ln>
        </p:spPr>
      </p:pic>
    </p:spTree>
    <p:extLst>
      <p:ext uri="{BB962C8B-B14F-4D97-AF65-F5344CB8AC3E}">
        <p14:creationId xmlns:p14="http://schemas.microsoft.com/office/powerpoint/2010/main" val="75749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smtClean="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280076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路由器配置</a:t>
            </a:r>
          </a:p>
          <a:p>
            <a:pPr marL="800100" lvl="1" indent="-342900">
              <a:buFont typeface="Arial" panose="020B0604020202020204" pitchFamily="34" charset="0"/>
              <a:buChar char="•"/>
            </a:pPr>
            <a:r>
              <a:rPr lang="zh-CN" altLang="en-US" sz="2000" dirty="0" smtClean="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000" dirty="0" smtClean="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400" dirty="0" smtClean="0">
                <a:latin typeface="华文楷体" panose="02010600040101010101" pitchFamily="2" charset="-122"/>
                <a:ea typeface="华文楷体" panose="02010600040101010101" pitchFamily="2" charset="-122"/>
              </a:rPr>
              <a:t>Cisco</a:t>
            </a:r>
            <a:r>
              <a:rPr lang="zh-CN" altLang="en-US"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ios</a:t>
            </a:r>
            <a:r>
              <a:rPr lang="zh-CN" altLang="en-US" sz="2400" dirty="0" smtClean="0">
                <a:latin typeface="华文楷体" panose="02010600040101010101" pitchFamily="2" charset="-122"/>
                <a:ea typeface="华文楷体" panose="02010600040101010101" pitchFamily="2" charset="-122"/>
              </a:rPr>
              <a:t>使用方法</a:t>
            </a:r>
          </a:p>
          <a:p>
            <a:pPr marL="8001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路由器常用配置</a:t>
            </a:r>
          </a:p>
          <a:p>
            <a:pPr marL="8001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路由器是在网络层实现互联的</a:t>
            </a:r>
            <a:r>
              <a:rPr lang="is-IS" altLang="zh-CN" sz="2000" dirty="0" smtClean="0">
                <a:solidFill>
                  <a:schemeClr val="accent5">
                    <a:lumMod val="10000"/>
                  </a:schemeClr>
                </a:solidFill>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路由器配置实验</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路由器的主要任务是</a:t>
            </a:r>
            <a:r>
              <a:rPr lang="is-IS" altLang="zh-CN" sz="2000" dirty="0">
                <a:solidFill>
                  <a:schemeClr val="accent5">
                    <a:lumMod val="10000"/>
                  </a:schemeClr>
                </a:solidFill>
                <a:latin typeface="华文楷体" panose="02010600040101010101" pitchFamily="2" charset="-122"/>
                <a:ea typeface="华文楷体" panose="02010600040101010101" pitchFamily="2" charset="-122"/>
              </a:rPr>
              <a:t>……</a:t>
            </a: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9606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1810</Words>
  <Application>Microsoft Office PowerPoint</Application>
  <PresentationFormat>全屏显示(4:3)</PresentationFormat>
  <Paragraphs>135</Paragraphs>
  <Slides>15</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华文楷体</vt:lpstr>
      <vt:lpstr>华文宋体</vt:lpstr>
      <vt:lpstr>宋体</vt:lpstr>
      <vt:lpstr>Arial</vt:lpstr>
      <vt:lpstr>Calibri</vt:lpstr>
      <vt:lpstr>Cambria Math</vt:lpstr>
      <vt:lpstr>Tahoma</vt:lpstr>
      <vt:lpstr>Wingdings</vt:lpstr>
      <vt:lpstr>Blueprint</vt:lpstr>
      <vt:lpstr>2_Blueprint</vt:lpstr>
      <vt:lpstr>网络设备</vt:lpstr>
      <vt:lpstr>路由器</vt:lpstr>
      <vt:lpstr>路由器概述</vt:lpstr>
      <vt:lpstr>路由器的内部结构</vt:lpstr>
      <vt:lpstr>路由器的内部结构</vt:lpstr>
      <vt:lpstr>路由器的工作原理</vt:lpstr>
      <vt:lpstr>路由器的工作原理</vt:lpstr>
      <vt:lpstr>路由器的工作原理</vt:lpstr>
      <vt:lpstr>路由器配置</vt:lpstr>
      <vt:lpstr>交换机</vt:lpstr>
      <vt:lpstr>交换机概述</vt:lpstr>
      <vt:lpstr>交换机的工作原理</vt:lpstr>
      <vt:lpstr>交换机的工作原理</vt:lpstr>
      <vt:lpstr>交换机的内部结构</vt:lpstr>
      <vt:lpstr>交换机配置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论文管理系统</dc:title>
  <dc:creator>Cancy</dc:creator>
  <cp:lastModifiedBy>dengrong guan</cp:lastModifiedBy>
  <cp:revision>140</cp:revision>
  <dcterms:created xsi:type="dcterms:W3CDTF">2013-05-26T08:38:32Z</dcterms:created>
  <dcterms:modified xsi:type="dcterms:W3CDTF">2016-10-25T15:39:50Z</dcterms:modified>
</cp:coreProperties>
</file>