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297934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390116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395731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11445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60402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288910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28377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36649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158714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395021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AC44A1-E65A-411F-AD76-17EE82374575}" type="datetimeFigureOut">
              <a:rPr lang="zh-CN" altLang="en-US" smtClean="0"/>
              <a:t>2016/12/11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198594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C44A1-E65A-411F-AD76-17EE82374575}" type="datetimeFigureOut">
              <a:rPr lang="zh-CN" altLang="en-US" smtClean="0"/>
              <a:t>2016/12/11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CCB5-781A-453E-A6C5-D90C275EF71E}" type="slidenum">
              <a:rPr lang="zh-CN" altLang="en-US" smtClean="0"/>
              <a:t>‹#›</a:t>
            </a:fld>
            <a:endParaRPr lang="zh-CN" altLang="en-US"/>
          </a:p>
        </p:txBody>
      </p:sp>
    </p:spTree>
    <p:extLst>
      <p:ext uri="{BB962C8B-B14F-4D97-AF65-F5344CB8AC3E}">
        <p14:creationId xmlns:p14="http://schemas.microsoft.com/office/powerpoint/2010/main" val="60016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文书阅读总结</a:t>
            </a:r>
            <a:endParaRPr lang="zh-CN" altLang="en-US" dirty="0"/>
          </a:p>
        </p:txBody>
      </p:sp>
      <p:sp>
        <p:nvSpPr>
          <p:cNvPr id="3" name="副标题 2"/>
          <p:cNvSpPr>
            <a:spLocks noGrp="1"/>
          </p:cNvSpPr>
          <p:nvPr>
            <p:ph type="subTitle" idx="1"/>
          </p:nvPr>
        </p:nvSpPr>
        <p:spPr/>
        <p:txBody>
          <a:bodyPr/>
          <a:lstStyle/>
          <a:p>
            <a:r>
              <a:rPr lang="zh-CN" altLang="en-US" dirty="0" smtClean="0"/>
              <a:t>事实的描述方式</a:t>
            </a:r>
            <a:endParaRPr lang="zh-CN" altLang="en-US" dirty="0"/>
          </a:p>
        </p:txBody>
      </p:sp>
    </p:spTree>
    <p:extLst>
      <p:ext uri="{BB962C8B-B14F-4D97-AF65-F5344CB8AC3E}">
        <p14:creationId xmlns:p14="http://schemas.microsoft.com/office/powerpoint/2010/main" val="120617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716" y="255012"/>
            <a:ext cx="10515600" cy="742516"/>
          </a:xfrm>
        </p:spPr>
        <p:txBody>
          <a:bodyPr>
            <a:noAutofit/>
          </a:bodyPr>
          <a:lstStyle/>
          <a:p>
            <a:r>
              <a:rPr lang="zh-CN" altLang="en-US" sz="2800" dirty="0" smtClean="0"/>
              <a:t>事实段位置</a:t>
            </a:r>
            <a:endParaRPr lang="zh-CN" altLang="en-US" sz="4000" dirty="0"/>
          </a:p>
        </p:txBody>
      </p:sp>
      <p:sp>
        <p:nvSpPr>
          <p:cNvPr id="3" name="文本占位符 2"/>
          <p:cNvSpPr>
            <a:spLocks noGrp="1"/>
          </p:cNvSpPr>
          <p:nvPr>
            <p:ph type="body" idx="1"/>
          </p:nvPr>
        </p:nvSpPr>
        <p:spPr>
          <a:xfrm>
            <a:off x="482716" y="1114743"/>
            <a:ext cx="10515600" cy="5443999"/>
          </a:xfrm>
        </p:spPr>
        <p:txBody>
          <a:bodyPr>
            <a:normAutofit/>
          </a:bodyPr>
          <a:lstStyle/>
          <a:p>
            <a:pPr marL="285750" indent="-285750">
              <a:buFont typeface="Arial" panose="020B0604020202020204" pitchFamily="34" charset="0"/>
              <a:buChar char="•"/>
            </a:pPr>
            <a:r>
              <a:rPr lang="zh-CN" altLang="en-US" sz="1800" dirty="0" smtClean="0">
                <a:solidFill>
                  <a:schemeClr val="tx1"/>
                </a:solidFill>
              </a:rPr>
              <a:t>查明事实段一般以经审理查明、认定下列事实、本院经审理查明、本院确认如下案件事实、对本案主要事实作如下认定、原</a:t>
            </a:r>
            <a:r>
              <a:rPr lang="en-US" altLang="zh-CN" sz="1800" dirty="0" smtClean="0">
                <a:solidFill>
                  <a:schemeClr val="tx1"/>
                </a:solidFill>
              </a:rPr>
              <a:t>/</a:t>
            </a:r>
            <a:r>
              <a:rPr lang="zh-CN" altLang="en-US" sz="1800" dirty="0" smtClean="0">
                <a:solidFill>
                  <a:schemeClr val="tx1"/>
                </a:solidFill>
              </a:rPr>
              <a:t>一 审法院审理查明、一审判决认定。</a:t>
            </a:r>
            <a:endParaRPr lang="en-US" altLang="zh-CN" sz="1800" dirty="0" smtClean="0">
              <a:solidFill>
                <a:schemeClr val="tx1"/>
              </a:solidFill>
            </a:endParaRPr>
          </a:p>
          <a:p>
            <a:pPr marL="285750" indent="-285750">
              <a:buFont typeface="Arial" panose="020B0604020202020204" pitchFamily="34" charset="0"/>
              <a:buChar char="•"/>
            </a:pPr>
            <a:r>
              <a:rPr lang="zh-CN" altLang="en-US" sz="1800" dirty="0" smtClean="0">
                <a:solidFill>
                  <a:schemeClr val="tx1"/>
                </a:solidFill>
              </a:rPr>
              <a:t>事实段存在于案件基本情况段中。</a:t>
            </a:r>
            <a:endParaRPr lang="zh-CN" altLang="en-US" sz="1800" dirty="0">
              <a:solidFill>
                <a:schemeClr val="tx1"/>
              </a:solidFill>
            </a:endParaRPr>
          </a:p>
        </p:txBody>
      </p:sp>
    </p:spTree>
    <p:extLst>
      <p:ext uri="{BB962C8B-B14F-4D97-AF65-F5344CB8AC3E}">
        <p14:creationId xmlns:p14="http://schemas.microsoft.com/office/powerpoint/2010/main" val="340163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705" y="748145"/>
            <a:ext cx="11097491" cy="437042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有些文书没有案件基本情况段，如行政一审文书</a:t>
            </a:r>
            <a:r>
              <a:rPr lang="en-US" altLang="zh-CN" dirty="0" smtClean="0"/>
              <a:t>/11963.xml</a:t>
            </a:r>
            <a:r>
              <a:rPr lang="zh-CN" altLang="en-US" dirty="0" smtClean="0"/>
              <a:t>，但这种情况应该属于少数，可以忽略不计。</a:t>
            </a:r>
            <a:endParaRPr lang="en-US" altLang="zh-CN" dirty="0" smtClean="0"/>
          </a:p>
          <a:p>
            <a:endParaRPr lang="en-US" altLang="zh-CN" dirty="0"/>
          </a:p>
          <a:p>
            <a:pPr marL="285750" indent="-285750">
              <a:buFont typeface="Arial" panose="020B0604020202020204" pitchFamily="34" charset="0"/>
              <a:buChar char="•"/>
            </a:pPr>
            <a:r>
              <a:rPr lang="zh-CN" altLang="en-US" dirty="0" smtClean="0"/>
              <a:t>查明事实段都处在案件基本情况段中，但案件基本情况段中不一定包含查明事实段。</a:t>
            </a:r>
            <a:endParaRPr lang="en-US" altLang="zh-CN" dirty="0" smtClean="0"/>
          </a:p>
          <a:p>
            <a:endParaRPr lang="en-US" altLang="zh-CN" dirty="0" smtClean="0"/>
          </a:p>
          <a:p>
            <a:r>
              <a:rPr lang="en-US" altLang="zh-CN" sz="1600" dirty="0"/>
              <a:t>&lt;AJJBQK </a:t>
            </a:r>
            <a:r>
              <a:rPr lang="en-US" altLang="zh-CN" sz="1600" dirty="0" err="1"/>
              <a:t>nameCN</a:t>
            </a:r>
            <a:r>
              <a:rPr lang="en-US" altLang="zh-CN" sz="1600" dirty="0" smtClean="0"/>
              <a:t>=“</a:t>
            </a:r>
            <a:r>
              <a:rPr lang="zh-CN" altLang="zh-CN" sz="1600" dirty="0" smtClean="0"/>
              <a:t>案件</a:t>
            </a:r>
            <a:r>
              <a:rPr lang="zh-CN" altLang="zh-CN" sz="1600" dirty="0"/>
              <a:t>基本</a:t>
            </a:r>
            <a:r>
              <a:rPr lang="zh-CN" altLang="zh-CN" sz="1600" dirty="0" smtClean="0"/>
              <a:t>情况</a:t>
            </a:r>
            <a:r>
              <a:rPr lang="en-US" altLang="zh-CN" sz="1600" dirty="0" smtClean="0"/>
              <a:t>”</a:t>
            </a:r>
            <a:r>
              <a:rPr lang="en-US" altLang="zh-CN" sz="1600" dirty="0"/>
              <a:t> value</a:t>
            </a:r>
            <a:r>
              <a:rPr lang="en-US" altLang="zh-CN" sz="1600" dirty="0" smtClean="0"/>
              <a:t>=“2010</a:t>
            </a:r>
            <a:r>
              <a:rPr lang="zh-CN" altLang="zh-CN" sz="1600" dirty="0"/>
              <a:t>年</a:t>
            </a:r>
            <a:r>
              <a:rPr lang="en-US" altLang="zh-CN" sz="1600" dirty="0"/>
              <a:t>11</a:t>
            </a:r>
            <a:r>
              <a:rPr lang="zh-CN" altLang="zh-CN" sz="1600" dirty="0"/>
              <a:t>月</a:t>
            </a:r>
            <a:r>
              <a:rPr lang="en-US" altLang="zh-CN" sz="1600" dirty="0"/>
              <a:t>9</a:t>
            </a:r>
            <a:r>
              <a:rPr lang="zh-CN" altLang="zh-CN" sz="1600" dirty="0"/>
              <a:t>日，本院收到起诉人薛少华、蔡仕杰、蔡剑等三人的行政起诉状，</a:t>
            </a:r>
            <a:r>
              <a:rPr lang="en-US" altLang="zh-CN" sz="1600" dirty="0"/>
              <a:t>2010</a:t>
            </a:r>
            <a:r>
              <a:rPr lang="zh-CN" altLang="zh-CN" sz="1600" dirty="0"/>
              <a:t>年</a:t>
            </a:r>
            <a:r>
              <a:rPr lang="en-US" altLang="zh-CN" sz="1600" dirty="0"/>
              <a:t>11</a:t>
            </a:r>
            <a:r>
              <a:rPr lang="zh-CN" altLang="zh-CN" sz="1600" dirty="0"/>
              <a:t>月</a:t>
            </a:r>
            <a:r>
              <a:rPr lang="en-US" altLang="zh-CN" sz="1600" dirty="0"/>
              <a:t>18</a:t>
            </a:r>
            <a:r>
              <a:rPr lang="zh-CN" altLang="zh-CN" sz="1600" dirty="0"/>
              <a:t>日起诉人补充提供了证据。起诉人诉称：</a:t>
            </a:r>
            <a:r>
              <a:rPr lang="en-US" altLang="zh-CN" sz="1600" dirty="0"/>
              <a:t>2010</a:t>
            </a:r>
            <a:r>
              <a:rPr lang="zh-CN" altLang="zh-CN" sz="1600" dirty="0"/>
              <a:t>年</a:t>
            </a:r>
            <a:r>
              <a:rPr lang="en-US" altLang="zh-CN" sz="1600" dirty="0"/>
              <a:t>9</a:t>
            </a:r>
            <a:r>
              <a:rPr lang="zh-CN" altLang="zh-CN" sz="1600" dirty="0"/>
              <a:t>月</a:t>
            </a:r>
            <a:r>
              <a:rPr lang="zh-CN" altLang="zh-CN" sz="1600" dirty="0" smtClean="0"/>
              <a:t>，</a:t>
            </a:r>
            <a:r>
              <a:rPr lang="en-US" altLang="zh-CN" sz="1600" dirty="0" smtClean="0"/>
              <a:t>…</a:t>
            </a:r>
            <a:r>
              <a:rPr lang="zh-CN" altLang="zh-CN" sz="1600" dirty="0" smtClean="0"/>
              <a:t>。</a:t>
            </a:r>
            <a:r>
              <a:rPr lang="en-US" altLang="zh-CN" sz="1600" dirty="0"/>
              <a:t>2010</a:t>
            </a:r>
            <a:r>
              <a:rPr lang="zh-CN" altLang="zh-CN" sz="1600" dirty="0"/>
              <a:t>年</a:t>
            </a:r>
            <a:r>
              <a:rPr lang="en-US" altLang="zh-CN" sz="1600" dirty="0"/>
              <a:t>9</a:t>
            </a:r>
            <a:r>
              <a:rPr lang="zh-CN" altLang="zh-CN" sz="1600" dirty="0"/>
              <a:t>月</a:t>
            </a:r>
            <a:r>
              <a:rPr lang="en-US" altLang="zh-CN" sz="1600" dirty="0"/>
              <a:t>15</a:t>
            </a:r>
            <a:r>
              <a:rPr lang="zh-CN" altLang="zh-CN" sz="1600" dirty="0"/>
              <a:t>日和</a:t>
            </a:r>
            <a:r>
              <a:rPr lang="en-US" altLang="zh-CN" sz="1600" dirty="0"/>
              <a:t>2010</a:t>
            </a:r>
            <a:r>
              <a:rPr lang="zh-CN" altLang="zh-CN" sz="1600" dirty="0"/>
              <a:t>年</a:t>
            </a:r>
            <a:r>
              <a:rPr lang="en-US" altLang="zh-CN" sz="1600" dirty="0"/>
              <a:t>9</a:t>
            </a:r>
            <a:r>
              <a:rPr lang="zh-CN" altLang="zh-CN" sz="1600" dirty="0"/>
              <a:t>月</a:t>
            </a:r>
            <a:r>
              <a:rPr lang="en-US" altLang="zh-CN" sz="1600" dirty="0" smtClean="0"/>
              <a:t>16…</a:t>
            </a:r>
            <a:r>
              <a:rPr lang="zh-CN" altLang="zh-CN" sz="1600" dirty="0" smtClean="0"/>
              <a:t>。</a:t>
            </a:r>
            <a:r>
              <a:rPr lang="zh-CN" altLang="zh-CN" sz="1600" dirty="0"/>
              <a:t>由此可见</a:t>
            </a:r>
            <a:r>
              <a:rPr lang="zh-CN" altLang="zh-CN" sz="1600" dirty="0" smtClean="0"/>
              <a:t>，</a:t>
            </a:r>
            <a:r>
              <a:rPr lang="en-US" altLang="zh-CN" sz="1600" dirty="0" smtClean="0"/>
              <a:t>…</a:t>
            </a:r>
            <a:r>
              <a:rPr lang="zh-CN" altLang="zh-CN" sz="1600" dirty="0" smtClean="0"/>
              <a:t>。</a:t>
            </a:r>
            <a:r>
              <a:rPr lang="en-US" altLang="zh-CN" sz="1600" dirty="0"/>
              <a:t>2010</a:t>
            </a:r>
            <a:r>
              <a:rPr lang="zh-CN" altLang="zh-CN" sz="1600" dirty="0"/>
              <a:t>年</a:t>
            </a:r>
            <a:r>
              <a:rPr lang="en-US" altLang="zh-CN" sz="1600" dirty="0"/>
              <a:t>9</a:t>
            </a:r>
            <a:r>
              <a:rPr lang="zh-CN" altLang="zh-CN" sz="1600" dirty="0"/>
              <a:t>月</a:t>
            </a:r>
            <a:r>
              <a:rPr lang="en-US" altLang="zh-CN" sz="1600" dirty="0"/>
              <a:t>17</a:t>
            </a:r>
            <a:r>
              <a:rPr lang="zh-CN" altLang="zh-CN" sz="1600" dirty="0" smtClean="0"/>
              <a:t>日</a:t>
            </a:r>
            <a:r>
              <a:rPr lang="en-US" altLang="zh-CN" sz="1600" dirty="0" smtClean="0"/>
              <a:t>….</a:t>
            </a:r>
            <a:r>
              <a:rPr lang="zh-CN" altLang="zh-CN" sz="1600" dirty="0" smtClean="0"/>
              <a:t>。</a:t>
            </a:r>
            <a:r>
              <a:rPr lang="zh-CN" altLang="zh-CN" sz="1600" dirty="0"/>
              <a:t>故起诉人请求</a:t>
            </a:r>
            <a:r>
              <a:rPr lang="zh-CN" altLang="zh-CN" sz="1600" dirty="0" smtClean="0"/>
              <a:t>：</a:t>
            </a:r>
            <a:r>
              <a:rPr lang="en-US" altLang="zh-CN" sz="1600" dirty="0" smtClean="0"/>
              <a:t>…</a:t>
            </a:r>
            <a:r>
              <a:rPr lang="zh-CN" altLang="zh-CN" sz="1600" dirty="0" smtClean="0"/>
              <a:t>。</a:t>
            </a:r>
            <a:r>
              <a:rPr lang="en-US" altLang="zh-CN" sz="1600" dirty="0"/>
              <a:t> "&gt;</a:t>
            </a:r>
            <a:endParaRPr lang="zh-CN" altLang="zh-CN" sz="1600" dirty="0"/>
          </a:p>
          <a:p>
            <a:r>
              <a:rPr lang="en-US" altLang="zh-CN" sz="1600" dirty="0"/>
              <a:t>&lt;BGRFS </a:t>
            </a:r>
            <a:r>
              <a:rPr lang="en-US" altLang="zh-CN" sz="1600" dirty="0" err="1"/>
              <a:t>nameCN</a:t>
            </a:r>
            <a:r>
              <a:rPr lang="en-US" altLang="zh-CN" sz="1600" dirty="0"/>
              <a:t>="</a:t>
            </a:r>
            <a:r>
              <a:rPr lang="zh-CN" altLang="zh-CN" sz="1600" dirty="0"/>
              <a:t>被告人反诉</a:t>
            </a:r>
            <a:r>
              <a:rPr lang="en-US" altLang="zh-CN" sz="1600" dirty="0"/>
              <a:t>" value="</a:t>
            </a:r>
            <a:r>
              <a:rPr lang="zh-CN" altLang="zh-CN" sz="1600" dirty="0"/>
              <a:t>未提起反诉</a:t>
            </a:r>
            <a:r>
              <a:rPr lang="en-US" altLang="zh-CN" sz="1600" dirty="0"/>
              <a:t>"/&gt;</a:t>
            </a:r>
            <a:endParaRPr lang="zh-CN" altLang="zh-CN" sz="1600" dirty="0"/>
          </a:p>
          <a:p>
            <a:r>
              <a:rPr lang="en-US" altLang="zh-CN" sz="1600" dirty="0"/>
              <a:t>&lt;/AJJBQK</a:t>
            </a:r>
            <a:r>
              <a:rPr lang="en-US" altLang="zh-CN" sz="1600" dirty="0" smtClean="0"/>
              <a:t>&gt;</a:t>
            </a:r>
          </a:p>
          <a:p>
            <a:endParaRPr lang="en-US" altLang="zh-CN" dirty="0"/>
          </a:p>
          <a:p>
            <a:r>
              <a:rPr lang="zh-CN" altLang="en-US" dirty="0" smtClean="0"/>
              <a:t>建议：</a:t>
            </a:r>
            <a:endParaRPr lang="en-US" altLang="zh-CN" dirty="0" smtClean="0"/>
          </a:p>
          <a:p>
            <a:r>
              <a:rPr lang="zh-CN" altLang="en-US" dirty="0" smtClean="0"/>
              <a:t>可以将其中的起诉人诉称之后的（或者原告诉称段）可以作为查明事实段，因为被告人反诉段指出被告人未提起反诉。</a:t>
            </a:r>
            <a:endParaRPr lang="en-US" altLang="zh-CN" dirty="0" smtClean="0"/>
          </a:p>
          <a:p>
            <a:r>
              <a:rPr lang="zh-CN" altLang="en-US" dirty="0" smtClean="0"/>
              <a:t>可以看出每个事实基本上是以一个日期开头，因此可以根据日期来拆解事实。</a:t>
            </a:r>
            <a:endParaRPr lang="en-US" altLang="zh-CN" dirty="0" smtClean="0"/>
          </a:p>
          <a:p>
            <a:endParaRPr lang="en-US" altLang="zh-CN" dirty="0"/>
          </a:p>
          <a:p>
            <a:endParaRPr lang="zh-CN" altLang="en-US" dirty="0"/>
          </a:p>
        </p:txBody>
      </p:sp>
      <p:sp>
        <p:nvSpPr>
          <p:cNvPr id="3" name="文本框 2"/>
          <p:cNvSpPr txBox="1"/>
          <p:nvPr/>
        </p:nvSpPr>
        <p:spPr>
          <a:xfrm>
            <a:off x="656705" y="224925"/>
            <a:ext cx="906017" cy="523220"/>
          </a:xfrm>
          <a:prstGeom prst="rect">
            <a:avLst/>
          </a:prstGeom>
          <a:noFill/>
        </p:spPr>
        <p:txBody>
          <a:bodyPr wrap="none" rtlCol="0">
            <a:spAutoFit/>
          </a:bodyPr>
          <a:lstStyle/>
          <a:p>
            <a:r>
              <a:rPr lang="zh-CN" altLang="en-US" sz="2800" b="1" dirty="0" smtClean="0"/>
              <a:t>一审</a:t>
            </a:r>
            <a:endParaRPr lang="zh-CN" altLang="en-US" sz="2800" b="1" dirty="0"/>
          </a:p>
        </p:txBody>
      </p:sp>
    </p:spTree>
    <p:extLst>
      <p:ext uri="{BB962C8B-B14F-4D97-AF65-F5344CB8AC3E}">
        <p14:creationId xmlns:p14="http://schemas.microsoft.com/office/powerpoint/2010/main" val="32215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705" y="1055716"/>
            <a:ext cx="11097491" cy="2585323"/>
          </a:xfrm>
          <a:prstGeom prst="rect">
            <a:avLst/>
          </a:prstGeom>
          <a:noFill/>
        </p:spPr>
        <p:txBody>
          <a:bodyPr wrap="square" rtlCol="0">
            <a:spAutoFit/>
          </a:bodyPr>
          <a:lstStyle/>
          <a:p>
            <a:r>
              <a:rPr lang="zh-CN" altLang="en-US" dirty="0" smtClean="0"/>
              <a:t>还有一种情况是在解析案件基本情况段时，未解析出查明事实段，这应该是解析成</a:t>
            </a:r>
            <a:r>
              <a:rPr lang="en-US" altLang="zh-CN" dirty="0" smtClean="0"/>
              <a:t>xml</a:t>
            </a:r>
            <a:r>
              <a:rPr lang="zh-CN" altLang="en-US" dirty="0" smtClean="0"/>
              <a:t>时有点问题，</a:t>
            </a:r>
            <a:r>
              <a:rPr lang="zh-CN" altLang="zh-CN" dirty="0" smtClean="0"/>
              <a:t>如</a:t>
            </a:r>
            <a:r>
              <a:rPr lang="zh-CN" altLang="zh-CN" dirty="0"/>
              <a:t>行政一审文书</a:t>
            </a:r>
            <a:r>
              <a:rPr lang="en-US" altLang="zh-CN" dirty="0"/>
              <a:t>/12027.xml ,</a:t>
            </a:r>
            <a:r>
              <a:rPr lang="zh-CN" altLang="zh-CN" dirty="0"/>
              <a:t>在案件基本情况段文字最后，有</a:t>
            </a:r>
            <a:r>
              <a:rPr lang="zh-CN" altLang="zh-CN" dirty="0" smtClean="0"/>
              <a:t>：</a:t>
            </a:r>
            <a:endParaRPr lang="en-US" altLang="zh-CN" dirty="0" smtClean="0"/>
          </a:p>
          <a:p>
            <a:endParaRPr lang="zh-CN" altLang="zh-CN" dirty="0"/>
          </a:p>
          <a:p>
            <a:r>
              <a:rPr lang="zh-CN" altLang="zh-CN" sz="1600" dirty="0"/>
              <a:t>根据本院确认的上述证据，可以确定以下事实：</a:t>
            </a:r>
            <a:r>
              <a:rPr lang="en-US" altLang="zh-CN" sz="1600" dirty="0"/>
              <a:t>2013</a:t>
            </a:r>
            <a:r>
              <a:rPr lang="zh-CN" altLang="zh-CN" sz="1600" dirty="0"/>
              <a:t>年</a:t>
            </a:r>
            <a:r>
              <a:rPr lang="en-US" altLang="zh-CN" sz="1600" dirty="0"/>
              <a:t>10</a:t>
            </a:r>
            <a:r>
              <a:rPr lang="zh-CN" altLang="zh-CN" sz="1600" dirty="0"/>
              <a:t>月</a:t>
            </a:r>
            <a:r>
              <a:rPr lang="en-US" altLang="zh-CN" sz="1600" dirty="0"/>
              <a:t>24</a:t>
            </a:r>
            <a:r>
              <a:rPr lang="zh-CN" altLang="zh-CN" sz="1600" dirty="0"/>
              <a:t>日</a:t>
            </a:r>
            <a:r>
              <a:rPr lang="zh-CN" altLang="zh-CN" sz="1600" dirty="0" smtClean="0"/>
              <a:t>，</a:t>
            </a:r>
            <a:r>
              <a:rPr lang="en-US" altLang="zh-CN" sz="1600" dirty="0" smtClean="0"/>
              <a:t>…</a:t>
            </a:r>
            <a:r>
              <a:rPr lang="zh-CN" altLang="zh-CN" sz="1600" dirty="0" smtClean="0"/>
              <a:t>。</a:t>
            </a:r>
            <a:r>
              <a:rPr lang="en-US" altLang="zh-CN" sz="1600" dirty="0"/>
              <a:t>2013</a:t>
            </a:r>
            <a:r>
              <a:rPr lang="zh-CN" altLang="zh-CN" sz="1600" dirty="0"/>
              <a:t>年</a:t>
            </a:r>
            <a:r>
              <a:rPr lang="en-US" altLang="zh-CN" sz="1600" dirty="0"/>
              <a:t>11</a:t>
            </a:r>
            <a:r>
              <a:rPr lang="zh-CN" altLang="zh-CN" sz="1600" dirty="0"/>
              <a:t>月</a:t>
            </a:r>
            <a:r>
              <a:rPr lang="en-US" altLang="zh-CN" sz="1600" dirty="0"/>
              <a:t>13</a:t>
            </a:r>
            <a:r>
              <a:rPr lang="zh-CN" altLang="zh-CN" sz="1600" dirty="0"/>
              <a:t>日</a:t>
            </a:r>
            <a:r>
              <a:rPr lang="zh-CN" altLang="zh-CN" sz="1600" dirty="0" smtClean="0"/>
              <a:t>，</a:t>
            </a:r>
            <a:r>
              <a:rPr lang="en-US" altLang="zh-CN" sz="1600" dirty="0" smtClean="0"/>
              <a:t>…</a:t>
            </a:r>
            <a:r>
              <a:rPr lang="zh-CN" altLang="zh-CN" sz="1600" dirty="0" smtClean="0"/>
              <a:t>。</a:t>
            </a:r>
            <a:endParaRPr lang="en-US" altLang="zh-CN" sz="1600" dirty="0" smtClean="0"/>
          </a:p>
          <a:p>
            <a:endParaRPr lang="en-US" altLang="zh-CN" sz="1600" dirty="0"/>
          </a:p>
          <a:p>
            <a:r>
              <a:rPr lang="zh-CN" altLang="en-US" dirty="0" smtClean="0"/>
              <a:t>应该将</a:t>
            </a:r>
            <a:r>
              <a:rPr lang="en-US" altLang="zh-CN" dirty="0" smtClean="0"/>
              <a:t>”</a:t>
            </a:r>
            <a:r>
              <a:rPr lang="zh-CN" altLang="en-US" dirty="0" smtClean="0"/>
              <a:t>可以确定如下事实</a:t>
            </a:r>
            <a:r>
              <a:rPr lang="en-US" altLang="zh-CN" dirty="0" smtClean="0"/>
              <a:t>”</a:t>
            </a:r>
            <a:r>
              <a:rPr lang="zh-CN" altLang="en-US" dirty="0" smtClean="0"/>
              <a:t>后的字段作为查明事实段。</a:t>
            </a:r>
            <a:endParaRPr lang="en-US" altLang="zh-CN" dirty="0" smtClean="0"/>
          </a:p>
          <a:p>
            <a:endParaRPr lang="en-US" altLang="zh-CN" dirty="0"/>
          </a:p>
          <a:p>
            <a:endParaRPr lang="en-US" altLang="zh-CN" dirty="0" smtClean="0"/>
          </a:p>
          <a:p>
            <a:endParaRPr lang="zh-CN" altLang="en-US" dirty="0"/>
          </a:p>
        </p:txBody>
      </p:sp>
      <p:sp>
        <p:nvSpPr>
          <p:cNvPr id="3" name="文本框 2"/>
          <p:cNvSpPr txBox="1"/>
          <p:nvPr/>
        </p:nvSpPr>
        <p:spPr>
          <a:xfrm>
            <a:off x="656705" y="224925"/>
            <a:ext cx="906017" cy="523220"/>
          </a:xfrm>
          <a:prstGeom prst="rect">
            <a:avLst/>
          </a:prstGeom>
          <a:noFill/>
        </p:spPr>
        <p:txBody>
          <a:bodyPr wrap="none" rtlCol="0">
            <a:spAutoFit/>
          </a:bodyPr>
          <a:lstStyle/>
          <a:p>
            <a:r>
              <a:rPr lang="zh-CN" altLang="en-US" sz="2800" b="1" dirty="0" smtClean="0"/>
              <a:t>一审</a:t>
            </a:r>
            <a:endParaRPr lang="zh-CN" altLang="en-US" sz="2800" b="1" dirty="0"/>
          </a:p>
        </p:txBody>
      </p:sp>
    </p:spTree>
    <p:extLst>
      <p:ext uri="{BB962C8B-B14F-4D97-AF65-F5344CB8AC3E}">
        <p14:creationId xmlns:p14="http://schemas.microsoft.com/office/powerpoint/2010/main" val="319437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705" y="972588"/>
            <a:ext cx="11097491" cy="513986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对于在案件基本情况段中有查明事实段的文书，如 行政一审文书</a:t>
            </a:r>
            <a:r>
              <a:rPr lang="en-US" altLang="zh-CN" dirty="0" smtClean="0"/>
              <a:t>/11968.xml:</a:t>
            </a:r>
          </a:p>
          <a:p>
            <a:pPr marL="285750" indent="-285750">
              <a:buFont typeface="Arial" panose="020B0604020202020204" pitchFamily="34" charset="0"/>
              <a:buChar char="•"/>
            </a:pPr>
            <a:endParaRPr lang="en-US" altLang="zh-CN" dirty="0" smtClean="0"/>
          </a:p>
          <a:p>
            <a:r>
              <a:rPr lang="en-US" altLang="zh-CN" sz="1600" dirty="0" smtClean="0"/>
              <a:t>&lt;CMSSD </a:t>
            </a:r>
            <a:r>
              <a:rPr lang="en-US" altLang="zh-CN" sz="1600" dirty="0" err="1" smtClean="0"/>
              <a:t>nameCN</a:t>
            </a:r>
            <a:r>
              <a:rPr lang="en-US" altLang="zh-CN" sz="1600" dirty="0" smtClean="0"/>
              <a:t>="</a:t>
            </a:r>
            <a:r>
              <a:rPr lang="zh-CN" altLang="en-US" sz="1600" dirty="0" smtClean="0"/>
              <a:t>查明事实段</a:t>
            </a:r>
            <a:r>
              <a:rPr lang="en-US" altLang="zh-CN" sz="1600" dirty="0" smtClean="0"/>
              <a:t>" value="</a:t>
            </a:r>
            <a:r>
              <a:rPr lang="zh-CN" altLang="en-US" sz="1600" dirty="0" smtClean="0"/>
              <a:t>通过以上经过认证的证据及庭审查明的情况，可以确认如下事实：</a:t>
            </a:r>
            <a:r>
              <a:rPr lang="en-US" altLang="zh-CN" sz="1600" dirty="0" smtClean="0"/>
              <a:t>2014</a:t>
            </a:r>
            <a:r>
              <a:rPr lang="zh-CN" altLang="en-US" sz="1600" dirty="0" smtClean="0"/>
              <a:t>年</a:t>
            </a:r>
            <a:r>
              <a:rPr lang="en-US" altLang="zh-CN" sz="1600" dirty="0" smtClean="0"/>
              <a:t>3</a:t>
            </a:r>
            <a:r>
              <a:rPr lang="zh-CN" altLang="en-US" sz="1600" dirty="0" smtClean="0"/>
              <a:t>月</a:t>
            </a:r>
            <a:r>
              <a:rPr lang="en-US" altLang="zh-CN" sz="1600" dirty="0" smtClean="0"/>
              <a:t>2</a:t>
            </a:r>
            <a:r>
              <a:rPr lang="zh-CN" altLang="en-US" sz="1600" dirty="0" smtClean="0"/>
              <a:t>日，甘家口派出所接到报警人曹</a:t>
            </a:r>
            <a:r>
              <a:rPr lang="en-US" altLang="zh-CN" sz="1600" dirty="0" smtClean="0"/>
              <a:t>×</a:t>
            </a:r>
            <a:r>
              <a:rPr lang="zh-CN" altLang="en-US" sz="1600" dirty="0" smtClean="0"/>
              <a:t>报警称在甘家口</a:t>
            </a:r>
            <a:r>
              <a:rPr lang="en-US" altLang="zh-CN" sz="1600" dirty="0" smtClean="0"/>
              <a:t>8</a:t>
            </a:r>
            <a:r>
              <a:rPr lang="zh-CN" altLang="en-US" sz="1600" dirty="0" smtClean="0"/>
              <a:t>号院丁楼</a:t>
            </a:r>
            <a:r>
              <a:rPr lang="en-US" altLang="zh-CN" sz="1600" dirty="0" smtClean="0"/>
              <a:t>3</a:t>
            </a:r>
            <a:r>
              <a:rPr lang="zh-CN" altLang="en-US" sz="1600" dirty="0" smtClean="0"/>
              <a:t>门</a:t>
            </a:r>
            <a:r>
              <a:rPr lang="en-US" altLang="zh-CN" sz="1600" dirty="0" smtClean="0"/>
              <a:t>4</a:t>
            </a:r>
            <a:r>
              <a:rPr lang="zh-CN" altLang="en-US" sz="1600" dirty="0" smtClean="0"/>
              <a:t>号，报警人曹</a:t>
            </a:r>
            <a:r>
              <a:rPr lang="en-US" altLang="zh-CN" sz="1600" dirty="0" smtClean="0"/>
              <a:t>×</a:t>
            </a:r>
            <a:r>
              <a:rPr lang="zh-CN" altLang="en-US" sz="1600" dirty="0" smtClean="0"/>
              <a:t>要拉东西，但其男朋友高振华不给开门。后甘家口派出所立即出警前往现场。甘家口派出所民警多次进行敲门，屋内均无人应答。报警人曹</a:t>
            </a:r>
            <a:r>
              <a:rPr lang="en-US" altLang="zh-CN" sz="1600" dirty="0" smtClean="0"/>
              <a:t>×</a:t>
            </a:r>
            <a:r>
              <a:rPr lang="zh-CN" altLang="en-US" sz="1600" dirty="0" smtClean="0"/>
              <a:t>称高振华手机关机，怀疑其有生命危险，后拨打“</a:t>
            </a:r>
            <a:r>
              <a:rPr lang="en-US" altLang="zh-CN" sz="1600" dirty="0" smtClean="0"/>
              <a:t>12580”</a:t>
            </a:r>
            <a:r>
              <a:rPr lang="zh-CN" altLang="en-US" sz="1600" dirty="0" smtClean="0"/>
              <a:t>找开锁公司进行开锁。在甘家口派出所民警的现场监督下，开锁公司人员在现场进行开锁。当开锁公司人员打开防盗门时，听到屋内有人应答，民警确认屋内人员无生命危险，告知开锁公司人员立即停止开锁，并将曹</a:t>
            </a:r>
            <a:r>
              <a:rPr lang="en-US" altLang="zh-CN" sz="1600" dirty="0" smtClean="0"/>
              <a:t>×</a:t>
            </a:r>
            <a:r>
              <a:rPr lang="zh-CN" altLang="en-US" sz="1600" dirty="0" smtClean="0"/>
              <a:t>等人带回甘家口派出所询问。高振华认为甘家口派出所的上述行为违法，于</a:t>
            </a:r>
            <a:r>
              <a:rPr lang="en-US" altLang="zh-CN" sz="1600" dirty="0" smtClean="0"/>
              <a:t>2014</a:t>
            </a:r>
            <a:r>
              <a:rPr lang="zh-CN" altLang="en-US" sz="1600" dirty="0" smtClean="0"/>
              <a:t>年</a:t>
            </a:r>
            <a:r>
              <a:rPr lang="en-US" altLang="zh-CN" sz="1600" dirty="0" smtClean="0"/>
              <a:t>9</a:t>
            </a:r>
            <a:r>
              <a:rPr lang="zh-CN" altLang="en-US" sz="1600" dirty="0" smtClean="0"/>
              <a:t>月</a:t>
            </a:r>
            <a:r>
              <a:rPr lang="en-US" altLang="zh-CN" sz="1600" dirty="0" smtClean="0"/>
              <a:t>4</a:t>
            </a:r>
            <a:r>
              <a:rPr lang="zh-CN" altLang="en-US" sz="1600" dirty="0" smtClean="0"/>
              <a:t>日向人民法院提起行政诉讼。 </a:t>
            </a:r>
            <a:r>
              <a:rPr lang="en-US" altLang="zh-CN" sz="1600" dirty="0" smtClean="0"/>
              <a:t>"/&gt;</a:t>
            </a:r>
          </a:p>
          <a:p>
            <a:endParaRPr lang="en-US" altLang="zh-CN" dirty="0" smtClean="0"/>
          </a:p>
          <a:p>
            <a:r>
              <a:rPr lang="zh-CN" altLang="en-US" dirty="0" smtClean="0"/>
              <a:t>同样可以根据日期及句点来拆解事实。</a:t>
            </a:r>
            <a:endParaRPr lang="en-US" altLang="zh-CN" dirty="0" smtClean="0"/>
          </a:p>
          <a:p>
            <a:endParaRPr lang="en-US" altLang="zh-CN" dirty="0"/>
          </a:p>
          <a:p>
            <a:pPr marL="285750" indent="-285750">
              <a:buFont typeface="Arial" panose="020B0604020202020204" pitchFamily="34" charset="0"/>
              <a:buChar char="•"/>
            </a:pPr>
            <a:r>
              <a:rPr lang="zh-CN" altLang="en-US" dirty="0" smtClean="0"/>
              <a:t>但是有些文书的查明事实段中会有明显的拆解词语，如行政一审文书</a:t>
            </a:r>
            <a:r>
              <a:rPr lang="en-US" altLang="zh-CN" dirty="0" smtClean="0"/>
              <a:t>/12099.xml</a:t>
            </a:r>
            <a:r>
              <a:rPr lang="zh-CN" altLang="en-US" dirty="0" smtClean="0"/>
              <a:t>中，可作为拆解的词语有：又查明、本院认为、另、另外、综上。</a:t>
            </a:r>
          </a:p>
          <a:p>
            <a:endParaRPr lang="zh-CN" altLang="en-US" dirty="0" smtClean="0"/>
          </a:p>
          <a:p>
            <a:pPr marL="285750" indent="-285750">
              <a:buFont typeface="Arial" panose="020B0604020202020204" pitchFamily="34" charset="0"/>
              <a:buChar char="•"/>
            </a:pPr>
            <a:r>
              <a:rPr lang="zh-CN" altLang="en-US" dirty="0" smtClean="0"/>
              <a:t>有一些文书的查明事实段没有分解完全，如行政一审文书</a:t>
            </a:r>
            <a:r>
              <a:rPr lang="en-US" altLang="zh-CN" dirty="0" smtClean="0"/>
              <a:t>/22891.xml</a:t>
            </a:r>
            <a:r>
              <a:rPr lang="zh-CN" altLang="en-US" dirty="0" smtClean="0"/>
              <a:t>，应该是从经审理查明直到最后。</a:t>
            </a:r>
          </a:p>
          <a:p>
            <a:endParaRPr lang="en-US" altLang="zh-CN" dirty="0" smtClean="0"/>
          </a:p>
          <a:p>
            <a:endParaRPr lang="en-US" altLang="zh-CN" dirty="0" smtClean="0"/>
          </a:p>
          <a:p>
            <a:endParaRPr lang="zh-CN" altLang="en-US" dirty="0"/>
          </a:p>
        </p:txBody>
      </p:sp>
      <p:sp>
        <p:nvSpPr>
          <p:cNvPr id="3" name="文本框 2"/>
          <p:cNvSpPr txBox="1"/>
          <p:nvPr/>
        </p:nvSpPr>
        <p:spPr>
          <a:xfrm>
            <a:off x="656705" y="224925"/>
            <a:ext cx="906017" cy="523220"/>
          </a:xfrm>
          <a:prstGeom prst="rect">
            <a:avLst/>
          </a:prstGeom>
          <a:noFill/>
        </p:spPr>
        <p:txBody>
          <a:bodyPr wrap="none" rtlCol="0">
            <a:spAutoFit/>
          </a:bodyPr>
          <a:lstStyle/>
          <a:p>
            <a:r>
              <a:rPr lang="zh-CN" altLang="en-US" sz="2800" b="1" dirty="0" smtClean="0"/>
              <a:t>一审</a:t>
            </a:r>
            <a:endParaRPr lang="zh-CN" altLang="en-US" sz="2800" b="1" dirty="0"/>
          </a:p>
        </p:txBody>
      </p:sp>
    </p:spTree>
    <p:extLst>
      <p:ext uri="{BB962C8B-B14F-4D97-AF65-F5344CB8AC3E}">
        <p14:creationId xmlns:p14="http://schemas.microsoft.com/office/powerpoint/2010/main" val="46840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705" y="1138843"/>
            <a:ext cx="11097491"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还可以将 包含 于</a:t>
            </a:r>
            <a:r>
              <a:rPr lang="en-US" altLang="zh-CN" dirty="0" smtClean="0"/>
              <a:t>+</a:t>
            </a:r>
            <a:r>
              <a:rPr lang="zh-CN" altLang="en-US" dirty="0" smtClean="0"/>
              <a:t>日期 的一句完整的话作为一个拆解后的事实，如民事一审测试集</a:t>
            </a:r>
            <a:r>
              <a:rPr lang="en-US" altLang="zh-CN" dirty="0" smtClean="0"/>
              <a:t>/1020.xml:</a:t>
            </a:r>
          </a:p>
          <a:p>
            <a:endParaRPr lang="en-US" altLang="zh-CN" dirty="0" smtClean="0"/>
          </a:p>
          <a:p>
            <a:r>
              <a:rPr lang="en-US" altLang="zh-CN" sz="1600" dirty="0" smtClean="0"/>
              <a:t>&lt;CMSSD </a:t>
            </a:r>
            <a:r>
              <a:rPr lang="en-US" altLang="zh-CN" sz="1600" dirty="0" err="1" smtClean="0"/>
              <a:t>nameCN</a:t>
            </a:r>
            <a:r>
              <a:rPr lang="en-US" altLang="zh-CN" sz="1600" dirty="0" smtClean="0"/>
              <a:t>="</a:t>
            </a:r>
            <a:r>
              <a:rPr lang="zh-CN" altLang="en-US" sz="1600" dirty="0" smtClean="0"/>
              <a:t>查明事实段</a:t>
            </a:r>
            <a:r>
              <a:rPr lang="en-US" altLang="zh-CN" sz="1600" dirty="0" smtClean="0"/>
              <a:t>" value="</a:t>
            </a:r>
            <a:r>
              <a:rPr lang="zh-CN" altLang="en-US" sz="1600" dirty="0" smtClean="0"/>
              <a:t>经审理查明：</a:t>
            </a:r>
            <a:r>
              <a:rPr lang="en-US" altLang="zh-CN" sz="1600" dirty="0" smtClean="0"/>
              <a:t>2014</a:t>
            </a:r>
            <a:r>
              <a:rPr lang="zh-CN" altLang="en-US" sz="1600" dirty="0" smtClean="0"/>
              <a:t>年</a:t>
            </a:r>
            <a:r>
              <a:rPr lang="en-US" altLang="zh-CN" sz="1600" dirty="0" smtClean="0"/>
              <a:t>12</a:t>
            </a:r>
            <a:r>
              <a:rPr lang="zh-CN" altLang="en-US" sz="1600" dirty="0" smtClean="0"/>
              <a:t>月</a:t>
            </a:r>
            <a:r>
              <a:rPr lang="en-US" altLang="zh-CN" sz="1600" dirty="0" smtClean="0"/>
              <a:t>19</a:t>
            </a:r>
            <a:r>
              <a:rPr lang="zh-CN" altLang="en-US" sz="1600" dirty="0" smtClean="0"/>
              <a:t>日</a:t>
            </a:r>
            <a:r>
              <a:rPr lang="en-US" altLang="zh-CN" sz="1600" dirty="0" smtClean="0"/>
              <a:t>13</a:t>
            </a:r>
            <a:r>
              <a:rPr lang="zh-CN" altLang="en-US" sz="1600" dirty="0" smtClean="0"/>
              <a:t>时许，</a:t>
            </a:r>
            <a:r>
              <a:rPr lang="en-US" altLang="zh-CN" sz="1600" dirty="0" smtClean="0"/>
              <a:t>…..</a:t>
            </a:r>
            <a:r>
              <a:rPr lang="zh-CN" altLang="en-US" sz="1600" dirty="0" smtClean="0"/>
              <a:t>。</a:t>
            </a:r>
            <a:r>
              <a:rPr lang="en-US" altLang="zh-CN" sz="1600" dirty="0" smtClean="0"/>
              <a:t>2014</a:t>
            </a:r>
            <a:r>
              <a:rPr lang="zh-CN" altLang="en-US" sz="1600" dirty="0" smtClean="0"/>
              <a:t>年</a:t>
            </a:r>
            <a:r>
              <a:rPr lang="en-US" altLang="zh-CN" sz="1600" dirty="0" smtClean="0"/>
              <a:t>12</a:t>
            </a:r>
            <a:r>
              <a:rPr lang="zh-CN" altLang="en-US" sz="1600" dirty="0" smtClean="0"/>
              <a:t>月</a:t>
            </a:r>
            <a:r>
              <a:rPr lang="en-US" altLang="zh-CN" sz="1600" dirty="0" smtClean="0"/>
              <a:t>20</a:t>
            </a:r>
            <a:r>
              <a:rPr lang="zh-CN" altLang="en-US" sz="1600" dirty="0" smtClean="0"/>
              <a:t>日，</a:t>
            </a:r>
            <a:r>
              <a:rPr lang="en-US" altLang="zh-CN" sz="1600" dirty="0" smtClean="0"/>
              <a:t>…..</a:t>
            </a:r>
            <a:r>
              <a:rPr lang="zh-CN" altLang="en-US" sz="1600" dirty="0" smtClean="0"/>
              <a:t>。原告秦大宽于</a:t>
            </a:r>
            <a:r>
              <a:rPr lang="en-US" altLang="zh-CN" sz="1600" dirty="0" smtClean="0"/>
              <a:t>2014</a:t>
            </a:r>
            <a:r>
              <a:rPr lang="zh-CN" altLang="en-US" sz="1600" dirty="0" smtClean="0"/>
              <a:t>年</a:t>
            </a:r>
            <a:r>
              <a:rPr lang="en-US" altLang="zh-CN" sz="1600" dirty="0" smtClean="0"/>
              <a:t>12</a:t>
            </a:r>
            <a:r>
              <a:rPr lang="zh-CN" altLang="en-US" sz="1600" dirty="0" smtClean="0"/>
              <a:t>月</a:t>
            </a:r>
            <a:r>
              <a:rPr lang="en-US" altLang="zh-CN" sz="1600" dirty="0" smtClean="0"/>
              <a:t>30</a:t>
            </a:r>
            <a:r>
              <a:rPr lang="zh-CN" altLang="en-US" sz="1600" dirty="0" smtClean="0"/>
              <a:t>日</a:t>
            </a:r>
            <a:r>
              <a:rPr lang="en-US" altLang="zh-CN" sz="1600" dirty="0" smtClean="0"/>
              <a:t>….</a:t>
            </a:r>
            <a:r>
              <a:rPr lang="zh-CN" altLang="en-US" sz="1600" dirty="0" smtClean="0"/>
              <a:t>，并于</a:t>
            </a:r>
            <a:r>
              <a:rPr lang="en-US" altLang="zh-CN" sz="1600" dirty="0" smtClean="0"/>
              <a:t>2015</a:t>
            </a:r>
            <a:r>
              <a:rPr lang="zh-CN" altLang="en-US" sz="1600" dirty="0" smtClean="0"/>
              <a:t>年</a:t>
            </a:r>
            <a:r>
              <a:rPr lang="en-US" altLang="zh-CN" sz="1600" dirty="0" smtClean="0"/>
              <a:t>2</a:t>
            </a:r>
            <a:r>
              <a:rPr lang="zh-CN" altLang="en-US" sz="1600" dirty="0" smtClean="0"/>
              <a:t>月</a:t>
            </a:r>
            <a:r>
              <a:rPr lang="en-US" altLang="zh-CN" sz="1600" dirty="0" smtClean="0"/>
              <a:t>5</a:t>
            </a:r>
            <a:r>
              <a:rPr lang="zh-CN" altLang="en-US" sz="1600" dirty="0" smtClean="0"/>
              <a:t>日作出</a:t>
            </a:r>
            <a:r>
              <a:rPr lang="en-US" altLang="zh-CN" sz="1600" dirty="0" smtClean="0"/>
              <a:t>《</a:t>
            </a:r>
            <a:r>
              <a:rPr lang="zh-CN" altLang="en-US" sz="1600" dirty="0" smtClean="0"/>
              <a:t>事故证明</a:t>
            </a:r>
            <a:r>
              <a:rPr lang="en-US" altLang="zh-CN" sz="1600" dirty="0" smtClean="0"/>
              <a:t>》</a:t>
            </a:r>
            <a:r>
              <a:rPr lang="zh-CN" altLang="en-US" sz="1600" dirty="0" smtClean="0"/>
              <a:t>，该</a:t>
            </a:r>
            <a:r>
              <a:rPr lang="en-US" altLang="zh-CN" sz="1600" dirty="0" smtClean="0"/>
              <a:t>《</a:t>
            </a:r>
            <a:r>
              <a:rPr lang="zh-CN" altLang="en-US" sz="1600" dirty="0" smtClean="0"/>
              <a:t>事故证明</a:t>
            </a:r>
            <a:r>
              <a:rPr lang="en-US" altLang="zh-CN" sz="1600" dirty="0" smtClean="0"/>
              <a:t>》</a:t>
            </a:r>
            <a:r>
              <a:rPr lang="zh-CN" altLang="en-US" sz="1600" dirty="0" smtClean="0"/>
              <a:t>的“已查明的事故情况”部分载明：“</a:t>
            </a:r>
            <a:r>
              <a:rPr lang="en-US" altLang="zh-CN" sz="1600" dirty="0" smtClean="0"/>
              <a:t>……”</a:t>
            </a:r>
            <a:r>
              <a:rPr lang="zh-CN" altLang="en-US" sz="1600" dirty="0" smtClean="0"/>
              <a:t>。原告秦大宽于</a:t>
            </a:r>
            <a:r>
              <a:rPr lang="en-US" altLang="zh-CN" sz="1600" dirty="0" smtClean="0"/>
              <a:t>2015</a:t>
            </a:r>
            <a:r>
              <a:rPr lang="zh-CN" altLang="en-US" sz="1600" dirty="0" smtClean="0"/>
              <a:t>年</a:t>
            </a:r>
            <a:r>
              <a:rPr lang="en-US" altLang="zh-CN" sz="1600" dirty="0" smtClean="0"/>
              <a:t>1</a:t>
            </a:r>
            <a:r>
              <a:rPr lang="zh-CN" altLang="en-US" sz="1600" dirty="0" smtClean="0"/>
              <a:t>月</a:t>
            </a:r>
            <a:r>
              <a:rPr lang="en-US" altLang="zh-CN" sz="1600" dirty="0" smtClean="0"/>
              <a:t>6</a:t>
            </a:r>
            <a:r>
              <a:rPr lang="zh-CN" altLang="en-US" sz="1600" dirty="0" smtClean="0"/>
              <a:t>日</a:t>
            </a:r>
            <a:r>
              <a:rPr lang="en-US" altLang="zh-CN" sz="1600" dirty="0" smtClean="0"/>
              <a:t>….</a:t>
            </a:r>
            <a:r>
              <a:rPr lang="zh-CN" altLang="en-US" sz="1600" dirty="0" smtClean="0"/>
              <a:t>。原告秦大宽又于</a:t>
            </a:r>
            <a:r>
              <a:rPr lang="en-US" altLang="zh-CN" sz="1600" dirty="0" smtClean="0"/>
              <a:t>2015</a:t>
            </a:r>
            <a:r>
              <a:rPr lang="zh-CN" altLang="en-US" sz="1600" dirty="0" smtClean="0"/>
              <a:t>年</a:t>
            </a:r>
            <a:r>
              <a:rPr lang="en-US" altLang="zh-CN" sz="1600" dirty="0" smtClean="0"/>
              <a:t>1</a:t>
            </a:r>
            <a:r>
              <a:rPr lang="zh-CN" altLang="en-US" sz="1600" dirty="0" smtClean="0"/>
              <a:t>月</a:t>
            </a:r>
            <a:r>
              <a:rPr lang="en-US" altLang="zh-CN" sz="1600" dirty="0" smtClean="0"/>
              <a:t>6</a:t>
            </a:r>
            <a:r>
              <a:rPr lang="zh-CN" altLang="en-US" sz="1600" dirty="0" smtClean="0"/>
              <a:t>日</a:t>
            </a:r>
            <a:r>
              <a:rPr lang="en-US" altLang="zh-CN" sz="1600" dirty="0" smtClean="0"/>
              <a:t>….</a:t>
            </a:r>
            <a:r>
              <a:rPr lang="zh-CN" altLang="en-US" sz="1600" dirty="0" smtClean="0"/>
              <a:t>，后原告秦大宽于</a:t>
            </a:r>
            <a:r>
              <a:rPr lang="en-US" altLang="zh-CN" sz="1600" dirty="0" smtClean="0"/>
              <a:t>2015</a:t>
            </a:r>
            <a:r>
              <a:rPr lang="zh-CN" altLang="en-US" sz="1600" dirty="0" smtClean="0"/>
              <a:t>年</a:t>
            </a:r>
            <a:r>
              <a:rPr lang="en-US" altLang="zh-CN" sz="1600" dirty="0" smtClean="0"/>
              <a:t>1</a:t>
            </a:r>
            <a:r>
              <a:rPr lang="zh-CN" altLang="en-US" sz="1600" dirty="0" smtClean="0"/>
              <a:t>月</a:t>
            </a:r>
            <a:r>
              <a:rPr lang="en-US" altLang="zh-CN" sz="1600" dirty="0" smtClean="0"/>
              <a:t>9</a:t>
            </a:r>
            <a:r>
              <a:rPr lang="zh-CN" altLang="en-US" sz="1600" dirty="0" smtClean="0"/>
              <a:t>日</a:t>
            </a:r>
            <a:r>
              <a:rPr lang="en-US" altLang="zh-CN" sz="1600" dirty="0" smtClean="0"/>
              <a:t>…</a:t>
            </a:r>
            <a:r>
              <a:rPr lang="zh-CN" altLang="en-US" sz="1600" dirty="0" smtClean="0"/>
              <a:t>。出院后，原告秦大宽于</a:t>
            </a:r>
            <a:r>
              <a:rPr lang="en-US" altLang="zh-CN" sz="1600" dirty="0" smtClean="0"/>
              <a:t>2015</a:t>
            </a:r>
            <a:r>
              <a:rPr lang="zh-CN" altLang="en-US" sz="1600" dirty="0" smtClean="0"/>
              <a:t>年</a:t>
            </a:r>
            <a:r>
              <a:rPr lang="en-US" altLang="zh-CN" sz="1600" dirty="0" smtClean="0"/>
              <a:t>1</a:t>
            </a:r>
            <a:r>
              <a:rPr lang="zh-CN" altLang="en-US" sz="1600" dirty="0" smtClean="0"/>
              <a:t>月</a:t>
            </a:r>
            <a:r>
              <a:rPr lang="en-US" altLang="zh-CN" sz="1600" dirty="0" smtClean="0"/>
              <a:t>23</a:t>
            </a:r>
            <a:r>
              <a:rPr lang="zh-CN" altLang="en-US" sz="1600" dirty="0" smtClean="0"/>
              <a:t>日</a:t>
            </a:r>
            <a:r>
              <a:rPr lang="en-US" altLang="zh-CN" sz="1600" dirty="0" smtClean="0"/>
              <a:t>….</a:t>
            </a:r>
            <a:r>
              <a:rPr lang="zh-CN" altLang="en-US" sz="1600" dirty="0" smtClean="0"/>
              <a:t>。</a:t>
            </a:r>
            <a:r>
              <a:rPr lang="en-US" altLang="zh-CN" sz="1600" dirty="0" smtClean="0"/>
              <a:t>2015</a:t>
            </a:r>
            <a:r>
              <a:rPr lang="zh-CN" altLang="en-US" sz="1600" dirty="0" smtClean="0"/>
              <a:t>年</a:t>
            </a:r>
            <a:r>
              <a:rPr lang="en-US" altLang="zh-CN" sz="1600" dirty="0" smtClean="0"/>
              <a:t>3</a:t>
            </a:r>
            <a:r>
              <a:rPr lang="zh-CN" altLang="en-US" sz="1600" dirty="0" smtClean="0"/>
              <a:t>月</a:t>
            </a:r>
            <a:r>
              <a:rPr lang="en-US" altLang="zh-CN" sz="1600" dirty="0" smtClean="0"/>
              <a:t>31</a:t>
            </a:r>
            <a:r>
              <a:rPr lang="zh-CN" altLang="en-US" sz="1600" dirty="0" smtClean="0"/>
              <a:t>日，</a:t>
            </a:r>
            <a:r>
              <a:rPr lang="en-US" altLang="zh-CN" sz="1600" dirty="0" smtClean="0"/>
              <a:t>….</a:t>
            </a:r>
            <a:r>
              <a:rPr lang="zh-CN" altLang="en-US" sz="1600" dirty="0" smtClean="0"/>
              <a:t> </a:t>
            </a:r>
            <a:r>
              <a:rPr lang="en-US" altLang="zh-CN" sz="1600" dirty="0" smtClean="0"/>
              <a:t>"&gt;</a:t>
            </a:r>
            <a:endParaRPr lang="en-US" altLang="zh-CN" dirty="0" smtClean="0"/>
          </a:p>
        </p:txBody>
      </p:sp>
      <p:sp>
        <p:nvSpPr>
          <p:cNvPr id="3" name="文本框 2"/>
          <p:cNvSpPr txBox="1"/>
          <p:nvPr/>
        </p:nvSpPr>
        <p:spPr>
          <a:xfrm>
            <a:off x="656705" y="224925"/>
            <a:ext cx="906017" cy="523220"/>
          </a:xfrm>
          <a:prstGeom prst="rect">
            <a:avLst/>
          </a:prstGeom>
          <a:noFill/>
        </p:spPr>
        <p:txBody>
          <a:bodyPr wrap="none" rtlCol="0">
            <a:spAutoFit/>
          </a:bodyPr>
          <a:lstStyle/>
          <a:p>
            <a:r>
              <a:rPr lang="zh-CN" altLang="en-US" sz="2800" b="1" dirty="0" smtClean="0"/>
              <a:t>一审</a:t>
            </a:r>
            <a:endParaRPr lang="zh-CN" altLang="en-US" sz="2800" b="1" dirty="0"/>
          </a:p>
        </p:txBody>
      </p:sp>
    </p:spTree>
    <p:extLst>
      <p:ext uri="{BB962C8B-B14F-4D97-AF65-F5344CB8AC3E}">
        <p14:creationId xmlns:p14="http://schemas.microsoft.com/office/powerpoint/2010/main" val="241535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705" y="1055716"/>
            <a:ext cx="1109749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事实段存在于前审段落中的前审审理段以及本审段落中的本审审理段（如果本审审理段中表达的是二审认定的事实与原审判决相同则忽略本审审理段）。</a:t>
            </a:r>
            <a:endParaRPr lang="en-US" altLang="zh-CN" dirty="0" smtClean="0"/>
          </a:p>
          <a:p>
            <a:endParaRPr lang="en-US" altLang="zh-CN" dirty="0" smtClean="0"/>
          </a:p>
          <a:p>
            <a:pPr marL="285750" indent="-285750">
              <a:buFont typeface="Arial" panose="020B0604020202020204" pitchFamily="34" charset="0"/>
              <a:buChar char="•"/>
            </a:pPr>
            <a:r>
              <a:rPr lang="zh-CN" altLang="en-US" dirty="0" smtClean="0"/>
              <a:t>同样可以根据句点加日期的方式进行拆解或者根据关键词 原</a:t>
            </a:r>
            <a:r>
              <a:rPr lang="en-US" altLang="zh-CN" dirty="0" smtClean="0"/>
              <a:t>/</a:t>
            </a:r>
            <a:r>
              <a:rPr lang="zh-CN" altLang="en-US" dirty="0" smtClean="0"/>
              <a:t>一 审法院认为、原告诉称、另外、又</a:t>
            </a:r>
            <a:r>
              <a:rPr lang="en-US" altLang="zh-CN" dirty="0" smtClean="0"/>
              <a:t>/</a:t>
            </a:r>
            <a:r>
              <a:rPr lang="zh-CN" altLang="en-US" dirty="0" smtClean="0"/>
              <a:t>另 查明、本院认为、综上 来拆解事实段。</a:t>
            </a:r>
            <a:endParaRPr lang="en-US" altLang="zh-CN" dirty="0" smtClean="0"/>
          </a:p>
          <a:p>
            <a:endParaRPr lang="en-US" altLang="zh-CN" dirty="0" smtClean="0"/>
          </a:p>
        </p:txBody>
      </p:sp>
      <p:sp>
        <p:nvSpPr>
          <p:cNvPr id="3" name="文本框 2"/>
          <p:cNvSpPr txBox="1"/>
          <p:nvPr/>
        </p:nvSpPr>
        <p:spPr>
          <a:xfrm>
            <a:off x="656705" y="224925"/>
            <a:ext cx="906017" cy="523220"/>
          </a:xfrm>
          <a:prstGeom prst="rect">
            <a:avLst/>
          </a:prstGeom>
          <a:noFill/>
        </p:spPr>
        <p:txBody>
          <a:bodyPr wrap="none" rtlCol="0">
            <a:spAutoFit/>
          </a:bodyPr>
          <a:lstStyle/>
          <a:p>
            <a:r>
              <a:rPr lang="zh-CN" altLang="en-US" sz="2800" b="1" dirty="0" smtClean="0"/>
              <a:t>二审</a:t>
            </a:r>
            <a:endParaRPr lang="zh-CN" altLang="en-US" sz="2800" b="1" dirty="0"/>
          </a:p>
        </p:txBody>
      </p:sp>
    </p:spTree>
    <p:extLst>
      <p:ext uri="{BB962C8B-B14F-4D97-AF65-F5344CB8AC3E}">
        <p14:creationId xmlns:p14="http://schemas.microsoft.com/office/powerpoint/2010/main" val="376851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705" y="1055716"/>
            <a:ext cx="11097491" cy="3447098"/>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位于案件基本情况中的前审审理段和本审审理段，发现有些事实段中包含的内容不止事实，还包含了判决信息，如民事二审文书</a:t>
            </a:r>
            <a:r>
              <a:rPr lang="en-US" altLang="zh-CN" dirty="0"/>
              <a:t>/</a:t>
            </a:r>
            <a:r>
              <a:rPr lang="zh-CN" altLang="zh-CN" dirty="0"/>
              <a:t>民事二审案件</a:t>
            </a:r>
            <a:r>
              <a:rPr lang="en-US" altLang="zh-CN" dirty="0"/>
              <a:t>/380.xml</a:t>
            </a:r>
            <a:r>
              <a:rPr lang="zh-CN" altLang="zh-CN" dirty="0" smtClean="0"/>
              <a:t>：</a:t>
            </a:r>
            <a:endParaRPr lang="en-US" altLang="zh-CN" dirty="0" smtClean="0"/>
          </a:p>
          <a:p>
            <a:endParaRPr lang="en-US" altLang="zh-CN" dirty="0" smtClean="0"/>
          </a:p>
          <a:p>
            <a:r>
              <a:rPr lang="en-US" altLang="zh-CN" sz="1600" dirty="0"/>
              <a:t>&lt;QSSLD </a:t>
            </a:r>
            <a:r>
              <a:rPr lang="en-US" altLang="zh-CN" sz="1600" dirty="0" err="1"/>
              <a:t>nameCN</a:t>
            </a:r>
            <a:r>
              <a:rPr lang="en-US" altLang="zh-CN" sz="1600" dirty="0"/>
              <a:t>="</a:t>
            </a:r>
            <a:r>
              <a:rPr lang="zh-CN" altLang="zh-CN" sz="1600" dirty="0"/>
              <a:t>前审审理段</a:t>
            </a:r>
            <a:r>
              <a:rPr lang="en-US" altLang="zh-CN" sz="1600" dirty="0"/>
              <a:t>" value="</a:t>
            </a:r>
            <a:r>
              <a:rPr lang="zh-CN" altLang="zh-CN" sz="1600" dirty="0"/>
              <a:t>一审法院审理查明</a:t>
            </a:r>
            <a:r>
              <a:rPr lang="zh-CN" altLang="zh-CN" sz="1600" dirty="0" smtClean="0"/>
              <a:t>：</a:t>
            </a:r>
            <a:r>
              <a:rPr lang="en-US" altLang="zh-CN" sz="1600" dirty="0" smtClean="0"/>
              <a:t>….</a:t>
            </a:r>
            <a:r>
              <a:rPr lang="zh-CN" altLang="zh-CN" sz="1600" dirty="0" smtClean="0"/>
              <a:t>。 </a:t>
            </a:r>
            <a:r>
              <a:rPr lang="zh-CN" altLang="zh-CN" sz="1600" dirty="0"/>
              <a:t>一审法院认为：本案争议的焦点是原、被告之间是否存在事实劳动关系。被告主张其与原告间存在事实劳动关系，被告拖欠其工资</a:t>
            </a:r>
            <a:r>
              <a:rPr lang="en-US" altLang="zh-CN" sz="1600" dirty="0"/>
              <a:t>3430</a:t>
            </a:r>
            <a:r>
              <a:rPr lang="zh-CN" altLang="zh-CN" sz="1600" dirty="0"/>
              <a:t>元，应当举证证明双方之间存在的基础法律关系即事实劳动关系。被告提供的由王刚单方制作的施工日记、工资表及考勤表等，不足以证明案涉工程系由原告承包施工及其受雇于原告的事实，故原、被告间不存在事实劳动关系。被告自认其系受他人雇佣，工资由他人支付，并受他人管理，与其主张的与原告之间存在事实劳动关系相悖，故被告要求原告向其支付工资无事实和法律依据，原告不应当承担支付被告工资</a:t>
            </a:r>
            <a:r>
              <a:rPr lang="en-US" altLang="zh-CN" sz="1600" dirty="0"/>
              <a:t>3430</a:t>
            </a:r>
            <a:r>
              <a:rPr lang="zh-CN" altLang="zh-CN" sz="1600" dirty="0"/>
              <a:t>元的责任。据此判决如下，原告大连统顺建设工程有限公司不支付被告侯新胜自</a:t>
            </a:r>
            <a:r>
              <a:rPr lang="en-US" altLang="zh-CN" sz="1600" dirty="0"/>
              <a:t>2014</a:t>
            </a:r>
            <a:r>
              <a:rPr lang="zh-CN" altLang="zh-CN" sz="1600" dirty="0"/>
              <a:t>年</a:t>
            </a:r>
            <a:r>
              <a:rPr lang="en-US" altLang="zh-CN" sz="1600" dirty="0"/>
              <a:t>6</a:t>
            </a:r>
            <a:r>
              <a:rPr lang="zh-CN" altLang="zh-CN" sz="1600" dirty="0"/>
              <a:t>月</a:t>
            </a:r>
            <a:r>
              <a:rPr lang="en-US" altLang="zh-CN" sz="1600" dirty="0"/>
              <a:t>1</a:t>
            </a:r>
            <a:r>
              <a:rPr lang="zh-CN" altLang="zh-CN" sz="1600" dirty="0"/>
              <a:t>日至</a:t>
            </a:r>
            <a:r>
              <a:rPr lang="en-US" altLang="zh-CN" sz="1600" dirty="0"/>
              <a:t>2014</a:t>
            </a:r>
            <a:r>
              <a:rPr lang="zh-CN" altLang="zh-CN" sz="1600" dirty="0"/>
              <a:t>年</a:t>
            </a:r>
            <a:r>
              <a:rPr lang="en-US" altLang="zh-CN" sz="1600" dirty="0"/>
              <a:t>11</a:t>
            </a:r>
            <a:r>
              <a:rPr lang="zh-CN" altLang="zh-CN" sz="1600" dirty="0"/>
              <a:t>月</a:t>
            </a:r>
            <a:r>
              <a:rPr lang="en-US" altLang="zh-CN" sz="1600" dirty="0"/>
              <a:t>1</a:t>
            </a:r>
            <a:r>
              <a:rPr lang="zh-CN" altLang="zh-CN" sz="1600" dirty="0"/>
              <a:t>日工资</a:t>
            </a:r>
            <a:r>
              <a:rPr lang="en-US" altLang="zh-CN" sz="1600" dirty="0"/>
              <a:t>3430</a:t>
            </a:r>
            <a:r>
              <a:rPr lang="zh-CN" altLang="zh-CN" sz="1600" dirty="0"/>
              <a:t>元。案件受理费</a:t>
            </a:r>
            <a:r>
              <a:rPr lang="en-US" altLang="zh-CN" sz="1600" dirty="0"/>
              <a:t>10</a:t>
            </a:r>
            <a:r>
              <a:rPr lang="zh-CN" altLang="zh-CN" sz="1600" dirty="0"/>
              <a:t>元，由被告侯新胜负担。</a:t>
            </a:r>
            <a:r>
              <a:rPr lang="en-US" altLang="zh-CN" sz="1600" dirty="0" smtClean="0"/>
              <a:t>"/&gt;</a:t>
            </a:r>
          </a:p>
          <a:p>
            <a:endParaRPr lang="zh-CN" altLang="zh-CN" sz="1600" dirty="0"/>
          </a:p>
          <a:p>
            <a:r>
              <a:rPr lang="zh-CN" altLang="zh-CN" dirty="0"/>
              <a:t>像这种一审法院（审理）认为后的内容是不是应该删除？</a:t>
            </a:r>
          </a:p>
          <a:p>
            <a:endParaRPr lang="en-US" altLang="zh-CN" dirty="0" smtClean="0"/>
          </a:p>
        </p:txBody>
      </p:sp>
      <p:sp>
        <p:nvSpPr>
          <p:cNvPr id="3" name="文本框 2"/>
          <p:cNvSpPr txBox="1"/>
          <p:nvPr/>
        </p:nvSpPr>
        <p:spPr>
          <a:xfrm>
            <a:off x="656705" y="224925"/>
            <a:ext cx="906017" cy="523220"/>
          </a:xfrm>
          <a:prstGeom prst="rect">
            <a:avLst/>
          </a:prstGeom>
          <a:noFill/>
        </p:spPr>
        <p:txBody>
          <a:bodyPr wrap="none" rtlCol="0">
            <a:spAutoFit/>
          </a:bodyPr>
          <a:lstStyle/>
          <a:p>
            <a:r>
              <a:rPr lang="zh-CN" altLang="en-US" sz="2800" b="1" dirty="0" smtClean="0"/>
              <a:t>二审</a:t>
            </a:r>
            <a:endParaRPr lang="zh-CN" altLang="en-US" sz="2800" b="1" dirty="0"/>
          </a:p>
        </p:txBody>
      </p:sp>
    </p:spTree>
    <p:extLst>
      <p:ext uri="{BB962C8B-B14F-4D97-AF65-F5344CB8AC3E}">
        <p14:creationId xmlns:p14="http://schemas.microsoft.com/office/powerpoint/2010/main" val="38815865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1058</Words>
  <Application>Microsoft Office PowerPoint</Application>
  <PresentationFormat>宽屏</PresentationFormat>
  <Paragraphs>49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文书阅读总结</vt:lpstr>
      <vt:lpstr>事实段位置</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事实的描述方式</dc:title>
  <dc:creator>dengrong guan</dc:creator>
  <cp:lastModifiedBy>dengrong guan</cp:lastModifiedBy>
  <cp:revision>40</cp:revision>
  <dcterms:created xsi:type="dcterms:W3CDTF">2016-12-11T02:41:22Z</dcterms:created>
  <dcterms:modified xsi:type="dcterms:W3CDTF">2016-12-11T03:49:25Z</dcterms:modified>
</cp:coreProperties>
</file>